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charts/chart6.xml" ContentType="application/vnd.openxmlformats-officedocument.drawingml.chart+xml"/>
  <Override PartName="/ppt/notesSlides/notesSlide16.xml" ContentType="application/vnd.openxmlformats-officedocument.presentationml.notesSlide+xml"/>
  <Override PartName="/ppt/charts/chart7.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8.xml" ContentType="application/vnd.openxmlformats-officedocument.drawingml.chart+xml"/>
  <Override PartName="/ppt/notesSlides/notesSlide19.xml" ContentType="application/vnd.openxmlformats-officedocument.presentationml.notesSlide+xml"/>
  <Override PartName="/ppt/charts/chart9.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1.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5"/>
  </p:notesMasterIdLst>
  <p:sldIdLst>
    <p:sldId id="280" r:id="rId5"/>
    <p:sldId id="281" r:id="rId6"/>
    <p:sldId id="282" r:id="rId7"/>
    <p:sldId id="306" r:id="rId8"/>
    <p:sldId id="330" r:id="rId9"/>
    <p:sldId id="331" r:id="rId10"/>
    <p:sldId id="332" r:id="rId11"/>
    <p:sldId id="335" r:id="rId12"/>
    <p:sldId id="283" r:id="rId13"/>
    <p:sldId id="284" r:id="rId14"/>
    <p:sldId id="308" r:id="rId15"/>
    <p:sldId id="285" r:id="rId16"/>
    <p:sldId id="286" r:id="rId17"/>
    <p:sldId id="313" r:id="rId18"/>
    <p:sldId id="315" r:id="rId19"/>
    <p:sldId id="311" r:id="rId20"/>
    <p:sldId id="316" r:id="rId21"/>
    <p:sldId id="287" r:id="rId22"/>
    <p:sldId id="289" r:id="rId23"/>
    <p:sldId id="288" r:id="rId24"/>
    <p:sldId id="348" r:id="rId25"/>
    <p:sldId id="347" r:id="rId26"/>
    <p:sldId id="291" r:id="rId27"/>
    <p:sldId id="292" r:id="rId28"/>
    <p:sldId id="366" r:id="rId29"/>
    <p:sldId id="357" r:id="rId30"/>
    <p:sldId id="364" r:id="rId31"/>
    <p:sldId id="341" r:id="rId32"/>
    <p:sldId id="299" r:id="rId33"/>
    <p:sldId id="300" r:id="rId34"/>
    <p:sldId id="301" r:id="rId35"/>
    <p:sldId id="302" r:id="rId36"/>
    <p:sldId id="365" r:id="rId37"/>
    <p:sldId id="295" r:id="rId38"/>
    <p:sldId id="363" r:id="rId39"/>
    <p:sldId id="296" r:id="rId40"/>
    <p:sldId id="297" r:id="rId41"/>
    <p:sldId id="298" r:id="rId42"/>
    <p:sldId id="340" r:id="rId43"/>
    <p:sldId id="303" r:id="rId44"/>
    <p:sldId id="305" r:id="rId45"/>
    <p:sldId id="314" r:id="rId46"/>
    <p:sldId id="290" r:id="rId47"/>
    <p:sldId id="317" r:id="rId48"/>
    <p:sldId id="321" r:id="rId49"/>
    <p:sldId id="322" r:id="rId50"/>
    <p:sldId id="318" r:id="rId51"/>
    <p:sldId id="323" r:id="rId52"/>
    <p:sldId id="324" r:id="rId53"/>
    <p:sldId id="325" r:id="rId54"/>
    <p:sldId id="326" r:id="rId55"/>
    <p:sldId id="327" r:id="rId56"/>
    <p:sldId id="328" r:id="rId57"/>
    <p:sldId id="329" r:id="rId58"/>
    <p:sldId id="319" r:id="rId59"/>
    <p:sldId id="320" r:id="rId60"/>
    <p:sldId id="293" r:id="rId61"/>
    <p:sldId id="349" r:id="rId62"/>
    <p:sldId id="350" r:id="rId63"/>
    <p:sldId id="351" r:id="rId64"/>
    <p:sldId id="352" r:id="rId65"/>
    <p:sldId id="353" r:id="rId66"/>
    <p:sldId id="354" r:id="rId67"/>
    <p:sldId id="355" r:id="rId68"/>
    <p:sldId id="356" r:id="rId69"/>
    <p:sldId id="337" r:id="rId70"/>
    <p:sldId id="338" r:id="rId71"/>
    <p:sldId id="339" r:id="rId72"/>
    <p:sldId id="345" r:id="rId73"/>
    <p:sldId id="346" r:id="rId74"/>
  </p:sldIdLst>
  <p:sldSz cx="18288000" cy="10287000"/>
  <p:notesSz cx="6858000" cy="9144000"/>
  <p:embeddedFontLst>
    <p:embeddedFont>
      <p:font typeface="Museo 1" panose="020B0604020202020204" charset="0"/>
      <p:regular r:id="rId76"/>
    </p:embeddedFont>
    <p:embeddedFont>
      <p:font typeface="Museo 2" panose="020B0604020202020204" charset="0"/>
      <p:regular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916C22-0AE7-4F50-ADD5-244E315FBE24}" v="103" dt="2026-10-15T23:11:24.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3601" autoAdjust="0"/>
  </p:normalViewPr>
  <p:slideViewPr>
    <p:cSldViewPr>
      <p:cViewPr varScale="1">
        <p:scale>
          <a:sx n="36" d="100"/>
          <a:sy n="36" d="100"/>
        </p:scale>
        <p:origin x="114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font" Target="fonts/font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fntdata"/><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a Liepiņa" userId="bd63481807ccab6d" providerId="LiveId" clId="{892FAA43-EB00-40F1-A13F-48A5E0F864C4}"/>
    <pc:docChg chg="addSld delSld modSld sldOrd">
      <pc:chgData name="Sanda Liepiņa" userId="bd63481807ccab6d" providerId="LiveId" clId="{892FAA43-EB00-40F1-A13F-48A5E0F864C4}" dt="2026-10-15T23:22:48.837" v="101" actId="1036"/>
      <pc:docMkLst>
        <pc:docMk/>
      </pc:docMkLst>
      <pc:sldChg chg="modSp mod">
        <pc:chgData name="Sanda Liepiņa" userId="bd63481807ccab6d" providerId="LiveId" clId="{892FAA43-EB00-40F1-A13F-48A5E0F864C4}" dt="2026-10-15T23:22:48.837" v="101" actId="1036"/>
        <pc:sldMkLst>
          <pc:docMk/>
          <pc:sldMk cId="0" sldId="280"/>
        </pc:sldMkLst>
        <pc:spChg chg="mod">
          <ac:chgData name="Sanda Liepiņa" userId="bd63481807ccab6d" providerId="LiveId" clId="{892FAA43-EB00-40F1-A13F-48A5E0F864C4}" dt="2026-10-15T23:22:48.837" v="101" actId="1036"/>
          <ac:spMkLst>
            <pc:docMk/>
            <pc:sldMk cId="0" sldId="280"/>
            <ac:spMk id="5" creationId="{00000000-0000-0000-0000-000000000000}"/>
          </ac:spMkLst>
        </pc:spChg>
      </pc:sldChg>
      <pc:sldChg chg="modSp">
        <pc:chgData name="Sanda Liepiņa" userId="bd63481807ccab6d" providerId="LiveId" clId="{892FAA43-EB00-40F1-A13F-48A5E0F864C4}" dt="2026-10-15T20:20:04.786" v="0"/>
        <pc:sldMkLst>
          <pc:docMk/>
          <pc:sldMk cId="0" sldId="281"/>
        </pc:sldMkLst>
        <pc:spChg chg="mod">
          <ac:chgData name="Sanda Liepiņa" userId="bd63481807ccab6d" providerId="LiveId" clId="{892FAA43-EB00-40F1-A13F-48A5E0F864C4}" dt="2026-10-15T20:20:04.786" v="0"/>
          <ac:spMkLst>
            <pc:docMk/>
            <pc:sldMk cId="0" sldId="281"/>
            <ac:spMk id="7" creationId="{00000000-0000-0000-0000-000000000000}"/>
          </ac:spMkLst>
        </pc:spChg>
      </pc:sldChg>
      <pc:sldChg chg="modSp">
        <pc:chgData name="Sanda Liepiņa" userId="bd63481807ccab6d" providerId="LiveId" clId="{892FAA43-EB00-40F1-A13F-48A5E0F864C4}" dt="2026-10-15T20:26:24.851" v="1"/>
        <pc:sldMkLst>
          <pc:docMk/>
          <pc:sldMk cId="0" sldId="282"/>
        </pc:sldMkLst>
        <pc:spChg chg="mod">
          <ac:chgData name="Sanda Liepiņa" userId="bd63481807ccab6d" providerId="LiveId" clId="{892FAA43-EB00-40F1-A13F-48A5E0F864C4}" dt="2026-10-15T20:26:24.851" v="1"/>
          <ac:spMkLst>
            <pc:docMk/>
            <pc:sldMk cId="0" sldId="282"/>
            <ac:spMk id="23" creationId="{00000000-0000-0000-0000-000000000000}"/>
          </ac:spMkLst>
        </pc:spChg>
      </pc:sldChg>
      <pc:sldChg chg="delSp modSp">
        <pc:chgData name="Sanda Liepiņa" userId="bd63481807ccab6d" providerId="LiveId" clId="{892FAA43-EB00-40F1-A13F-48A5E0F864C4}" dt="2026-10-15T21:02:51.721" v="17"/>
        <pc:sldMkLst>
          <pc:docMk/>
          <pc:sldMk cId="0" sldId="286"/>
        </pc:sldMkLst>
        <pc:spChg chg="del mod">
          <ac:chgData name="Sanda Liepiņa" userId="bd63481807ccab6d" providerId="LiveId" clId="{892FAA43-EB00-40F1-A13F-48A5E0F864C4}" dt="2026-10-15T21:02:51.721" v="17"/>
          <ac:spMkLst>
            <pc:docMk/>
            <pc:sldMk cId="0" sldId="286"/>
            <ac:spMk id="17" creationId="{00000000-0000-0000-0000-000000000000}"/>
          </ac:spMkLst>
        </pc:spChg>
        <pc:graphicFrameChg chg="mod">
          <ac:chgData name="Sanda Liepiņa" userId="bd63481807ccab6d" providerId="LiveId" clId="{892FAA43-EB00-40F1-A13F-48A5E0F864C4}" dt="2026-10-15T20:55:48.855" v="13"/>
          <ac:graphicFrameMkLst>
            <pc:docMk/>
            <pc:sldMk cId="0" sldId="286"/>
            <ac:graphicFrameMk id="16" creationId="{00000000-0000-0000-0000-000000000000}"/>
          </ac:graphicFrameMkLst>
        </pc:graphicFrameChg>
      </pc:sldChg>
      <pc:sldChg chg="modSp">
        <pc:chgData name="Sanda Liepiņa" userId="bd63481807ccab6d" providerId="LiveId" clId="{892FAA43-EB00-40F1-A13F-48A5E0F864C4}" dt="2026-10-15T22:52:31.292" v="74"/>
        <pc:sldMkLst>
          <pc:docMk/>
          <pc:sldMk cId="0" sldId="287"/>
        </pc:sldMkLst>
        <pc:spChg chg="mod">
          <ac:chgData name="Sanda Liepiņa" userId="bd63481807ccab6d" providerId="LiveId" clId="{892FAA43-EB00-40F1-A13F-48A5E0F864C4}" dt="2026-10-15T22:49:27.462" v="73"/>
          <ac:spMkLst>
            <pc:docMk/>
            <pc:sldMk cId="0" sldId="287"/>
            <ac:spMk id="2" creationId="{00000000-0000-0000-0000-000000000000}"/>
          </ac:spMkLst>
        </pc:spChg>
        <pc:spChg chg="mod">
          <ac:chgData name="Sanda Liepiņa" userId="bd63481807ccab6d" providerId="LiveId" clId="{892FAA43-EB00-40F1-A13F-48A5E0F864C4}" dt="2026-10-15T22:52:31.292" v="74"/>
          <ac:spMkLst>
            <pc:docMk/>
            <pc:sldMk cId="0" sldId="287"/>
            <ac:spMk id="8" creationId="{00000000-0000-0000-0000-000000000000}"/>
          </ac:spMkLst>
        </pc:spChg>
        <pc:spChg chg="mod">
          <ac:chgData name="Sanda Liepiņa" userId="bd63481807ccab6d" providerId="LiveId" clId="{892FAA43-EB00-40F1-A13F-48A5E0F864C4}" dt="2026-10-15T21:17:59.198" v="21"/>
          <ac:spMkLst>
            <pc:docMk/>
            <pc:sldMk cId="0" sldId="287"/>
            <ac:spMk id="9" creationId="{00000000-0000-0000-0000-000000000000}"/>
          </ac:spMkLst>
        </pc:spChg>
      </pc:sldChg>
      <pc:sldChg chg="modSp">
        <pc:chgData name="Sanda Liepiņa" userId="bd63481807ccab6d" providerId="LiveId" clId="{892FAA43-EB00-40F1-A13F-48A5E0F864C4}" dt="2026-10-15T21:29:43.779" v="27"/>
        <pc:sldMkLst>
          <pc:docMk/>
          <pc:sldMk cId="0" sldId="288"/>
        </pc:sldMkLst>
        <pc:spChg chg="mod">
          <ac:chgData name="Sanda Liepiņa" userId="bd63481807ccab6d" providerId="LiveId" clId="{892FAA43-EB00-40F1-A13F-48A5E0F864C4}" dt="2026-10-15T21:29:04.557" v="26" actId="20578"/>
          <ac:spMkLst>
            <pc:docMk/>
            <pc:sldMk cId="0" sldId="288"/>
            <ac:spMk id="6" creationId="{00000000-0000-0000-0000-000000000000}"/>
          </ac:spMkLst>
        </pc:spChg>
        <pc:spChg chg="mod">
          <ac:chgData name="Sanda Liepiņa" userId="bd63481807ccab6d" providerId="LiveId" clId="{892FAA43-EB00-40F1-A13F-48A5E0F864C4}" dt="2026-10-15T21:29:43.779" v="27"/>
          <ac:spMkLst>
            <pc:docMk/>
            <pc:sldMk cId="0" sldId="288"/>
            <ac:spMk id="9" creationId="{00000000-0000-0000-0000-000000000000}"/>
          </ac:spMkLst>
        </pc:spChg>
      </pc:sldChg>
      <pc:sldChg chg="add del">
        <pc:chgData name="Sanda Liepiņa" userId="bd63481807ccab6d" providerId="LiveId" clId="{892FAA43-EB00-40F1-A13F-48A5E0F864C4}" dt="2026-10-15T21:25:32.376" v="24"/>
        <pc:sldMkLst>
          <pc:docMk/>
          <pc:sldMk cId="461578253" sldId="288"/>
        </pc:sldMkLst>
      </pc:sldChg>
      <pc:sldChg chg="ord">
        <pc:chgData name="Sanda Liepiņa" userId="bd63481807ccab6d" providerId="LiveId" clId="{892FAA43-EB00-40F1-A13F-48A5E0F864C4}" dt="2026-10-15T21:31:17.248" v="28"/>
        <pc:sldMkLst>
          <pc:docMk/>
          <pc:sldMk cId="0" sldId="289"/>
        </pc:sldMkLst>
      </pc:sldChg>
      <pc:sldChg chg="add del setBg">
        <pc:chgData name="Sanda Liepiņa" userId="bd63481807ccab6d" providerId="LiveId" clId="{892FAA43-EB00-40F1-A13F-48A5E0F864C4}" dt="2026-10-15T22:53:53.741" v="77"/>
        <pc:sldMkLst>
          <pc:docMk/>
          <pc:sldMk cId="1352211978" sldId="290"/>
        </pc:sldMkLst>
      </pc:sldChg>
      <pc:sldChg chg="add">
        <pc:chgData name="Sanda Liepiņa" userId="bd63481807ccab6d" providerId="LiveId" clId="{892FAA43-EB00-40F1-A13F-48A5E0F864C4}" dt="2026-10-15T22:53:53.785" v="78"/>
        <pc:sldMkLst>
          <pc:docMk/>
          <pc:sldMk cId="3835573880" sldId="290"/>
        </pc:sldMkLst>
      </pc:sldChg>
      <pc:sldChg chg="add del setBg">
        <pc:chgData name="Sanda Liepiņa" userId="bd63481807ccab6d" providerId="LiveId" clId="{892FAA43-EB00-40F1-A13F-48A5E0F864C4}" dt="2026-10-15T23:11:24.683" v="95"/>
        <pc:sldMkLst>
          <pc:docMk/>
          <pc:sldMk cId="2419254692" sldId="293"/>
        </pc:sldMkLst>
      </pc:sldChg>
      <pc:sldChg chg="add">
        <pc:chgData name="Sanda Liepiņa" userId="bd63481807ccab6d" providerId="LiveId" clId="{892FAA43-EB00-40F1-A13F-48A5E0F864C4}" dt="2026-10-15T23:11:24.699" v="96"/>
        <pc:sldMkLst>
          <pc:docMk/>
          <pc:sldMk cId="4237021445" sldId="293"/>
        </pc:sldMkLst>
      </pc:sldChg>
      <pc:sldChg chg="modSp">
        <pc:chgData name="Sanda Liepiņa" userId="bd63481807ccab6d" providerId="LiveId" clId="{892FAA43-EB00-40F1-A13F-48A5E0F864C4}" dt="2026-10-15T22:39:31.099" v="61"/>
        <pc:sldMkLst>
          <pc:docMk/>
          <pc:sldMk cId="0" sldId="294"/>
        </pc:sldMkLst>
        <pc:spChg chg="mod">
          <ac:chgData name="Sanda Liepiņa" userId="bd63481807ccab6d" providerId="LiveId" clId="{892FAA43-EB00-40F1-A13F-48A5E0F864C4}" dt="2026-10-15T22:39:31.099" v="61"/>
          <ac:spMkLst>
            <pc:docMk/>
            <pc:sldMk cId="0" sldId="294"/>
            <ac:spMk id="2" creationId="{00000000-0000-0000-0000-000000000000}"/>
          </ac:spMkLst>
        </pc:spChg>
      </pc:sldChg>
      <pc:sldChg chg="add">
        <pc:chgData name="Sanda Liepiņa" userId="bd63481807ccab6d" providerId="LiveId" clId="{892FAA43-EB00-40F1-A13F-48A5E0F864C4}" dt="2026-10-15T22:43:44.538" v="67"/>
        <pc:sldMkLst>
          <pc:docMk/>
          <pc:sldMk cId="3337000685" sldId="294"/>
        </pc:sldMkLst>
      </pc:sldChg>
      <pc:sldChg chg="add del">
        <pc:chgData name="Sanda Liepiņa" userId="bd63481807ccab6d" providerId="LiveId" clId="{892FAA43-EB00-40F1-A13F-48A5E0F864C4}" dt="2026-10-15T22:43:44.476" v="66"/>
        <pc:sldMkLst>
          <pc:docMk/>
          <pc:sldMk cId="3391660737" sldId="294"/>
        </pc:sldMkLst>
      </pc:sldChg>
      <pc:sldChg chg="add">
        <pc:chgData name="Sanda Liepiņa" userId="bd63481807ccab6d" providerId="LiveId" clId="{892FAA43-EB00-40F1-A13F-48A5E0F864C4}" dt="2026-10-15T23:05:41.156" v="86"/>
        <pc:sldMkLst>
          <pc:docMk/>
          <pc:sldMk cId="657397785" sldId="295"/>
        </pc:sldMkLst>
      </pc:sldChg>
      <pc:sldChg chg="add del">
        <pc:chgData name="Sanda Liepiņa" userId="bd63481807ccab6d" providerId="LiveId" clId="{892FAA43-EB00-40F1-A13F-48A5E0F864C4}" dt="2026-10-15T23:05:41.099" v="85"/>
        <pc:sldMkLst>
          <pc:docMk/>
          <pc:sldMk cId="1388621586" sldId="295"/>
        </pc:sldMkLst>
      </pc:sldChg>
      <pc:sldChg chg="add">
        <pc:chgData name="Sanda Liepiņa" userId="bd63481807ccab6d" providerId="LiveId" clId="{892FAA43-EB00-40F1-A13F-48A5E0F864C4}" dt="2026-10-15T23:05:41.156" v="86"/>
        <pc:sldMkLst>
          <pc:docMk/>
          <pc:sldMk cId="317751369" sldId="296"/>
        </pc:sldMkLst>
      </pc:sldChg>
      <pc:sldChg chg="add del">
        <pc:chgData name="Sanda Liepiņa" userId="bd63481807ccab6d" providerId="LiveId" clId="{892FAA43-EB00-40F1-A13F-48A5E0F864C4}" dt="2026-10-15T23:05:41.099" v="85"/>
        <pc:sldMkLst>
          <pc:docMk/>
          <pc:sldMk cId="1227527964" sldId="296"/>
        </pc:sldMkLst>
      </pc:sldChg>
      <pc:sldChg chg="add del">
        <pc:chgData name="Sanda Liepiņa" userId="bd63481807ccab6d" providerId="LiveId" clId="{892FAA43-EB00-40F1-A13F-48A5E0F864C4}" dt="2026-10-15T23:05:41.099" v="85"/>
        <pc:sldMkLst>
          <pc:docMk/>
          <pc:sldMk cId="965278462" sldId="297"/>
        </pc:sldMkLst>
      </pc:sldChg>
      <pc:sldChg chg="add">
        <pc:chgData name="Sanda Liepiņa" userId="bd63481807ccab6d" providerId="LiveId" clId="{892FAA43-EB00-40F1-A13F-48A5E0F864C4}" dt="2026-10-15T23:05:41.156" v="86"/>
        <pc:sldMkLst>
          <pc:docMk/>
          <pc:sldMk cId="3634213801" sldId="297"/>
        </pc:sldMkLst>
      </pc:sldChg>
      <pc:sldChg chg="modSp">
        <pc:chgData name="Sanda Liepiņa" userId="bd63481807ccab6d" providerId="LiveId" clId="{892FAA43-EB00-40F1-A13F-48A5E0F864C4}" dt="2026-10-15T23:01:02.727" v="83"/>
        <pc:sldMkLst>
          <pc:docMk/>
          <pc:sldMk cId="0" sldId="298"/>
        </pc:sldMkLst>
        <pc:spChg chg="mod">
          <ac:chgData name="Sanda Liepiņa" userId="bd63481807ccab6d" providerId="LiveId" clId="{892FAA43-EB00-40F1-A13F-48A5E0F864C4}" dt="2026-10-15T23:01:02.727" v="83"/>
          <ac:spMkLst>
            <pc:docMk/>
            <pc:sldMk cId="0" sldId="298"/>
            <ac:spMk id="36" creationId="{912A36A5-9F5E-1CD7-146B-8DEB1E427D42}"/>
          </ac:spMkLst>
        </pc:spChg>
      </pc:sldChg>
      <pc:sldChg chg="add del setBg">
        <pc:chgData name="Sanda Liepiņa" userId="bd63481807ccab6d" providerId="LiveId" clId="{892FAA43-EB00-40F1-A13F-48A5E0F864C4}" dt="2026-10-15T23:05:41.099" v="85"/>
        <pc:sldMkLst>
          <pc:docMk/>
          <pc:sldMk cId="1853523742" sldId="298"/>
        </pc:sldMkLst>
      </pc:sldChg>
      <pc:sldChg chg="add">
        <pc:chgData name="Sanda Liepiņa" userId="bd63481807ccab6d" providerId="LiveId" clId="{892FAA43-EB00-40F1-A13F-48A5E0F864C4}" dt="2026-10-15T23:05:41.156" v="86"/>
        <pc:sldMkLst>
          <pc:docMk/>
          <pc:sldMk cId="2271962834" sldId="298"/>
        </pc:sldMkLst>
      </pc:sldChg>
      <pc:sldChg chg="modSp">
        <pc:chgData name="Sanda Liepiņa" userId="bd63481807ccab6d" providerId="LiveId" clId="{892FAA43-EB00-40F1-A13F-48A5E0F864C4}" dt="2026-10-15T22:12:47.457" v="36"/>
        <pc:sldMkLst>
          <pc:docMk/>
          <pc:sldMk cId="0" sldId="299"/>
        </pc:sldMkLst>
        <pc:spChg chg="mod">
          <ac:chgData name="Sanda Liepiņa" userId="bd63481807ccab6d" providerId="LiveId" clId="{892FAA43-EB00-40F1-A13F-48A5E0F864C4}" dt="2026-10-15T22:12:47.457" v="36"/>
          <ac:spMkLst>
            <pc:docMk/>
            <pc:sldMk cId="0" sldId="299"/>
            <ac:spMk id="13" creationId="{6DD2E5A9-F5C7-8A89-9706-81FB9746F413}"/>
          </ac:spMkLst>
        </pc:spChg>
      </pc:sldChg>
      <pc:sldChg chg="modSp">
        <pc:chgData name="Sanda Liepiņa" userId="bd63481807ccab6d" providerId="LiveId" clId="{892FAA43-EB00-40F1-A13F-48A5E0F864C4}" dt="2026-10-15T22:16:01.506" v="37"/>
        <pc:sldMkLst>
          <pc:docMk/>
          <pc:sldMk cId="0" sldId="301"/>
        </pc:sldMkLst>
        <pc:spChg chg="mod">
          <ac:chgData name="Sanda Liepiņa" userId="bd63481807ccab6d" providerId="LiveId" clId="{892FAA43-EB00-40F1-A13F-48A5E0F864C4}" dt="2026-10-15T22:16:01.506" v="37"/>
          <ac:spMkLst>
            <pc:docMk/>
            <pc:sldMk cId="0" sldId="301"/>
            <ac:spMk id="15" creationId="{00000000-0000-0000-0000-000000000000}"/>
          </ac:spMkLst>
        </pc:spChg>
      </pc:sldChg>
      <pc:sldChg chg="modSp">
        <pc:chgData name="Sanda Liepiņa" userId="bd63481807ccab6d" providerId="LiveId" clId="{892FAA43-EB00-40F1-A13F-48A5E0F864C4}" dt="2026-10-15T22:26:26.625" v="48"/>
        <pc:sldMkLst>
          <pc:docMk/>
          <pc:sldMk cId="0" sldId="303"/>
        </pc:sldMkLst>
        <pc:spChg chg="mod">
          <ac:chgData name="Sanda Liepiņa" userId="bd63481807ccab6d" providerId="LiveId" clId="{892FAA43-EB00-40F1-A13F-48A5E0F864C4}" dt="2026-10-15T22:26:26.625" v="48"/>
          <ac:spMkLst>
            <pc:docMk/>
            <pc:sldMk cId="0" sldId="303"/>
            <ac:spMk id="4" creationId="{00000000-0000-0000-0000-000000000000}"/>
          </ac:spMkLst>
        </pc:spChg>
      </pc:sldChg>
      <pc:sldChg chg="modSp">
        <pc:chgData name="Sanda Liepiņa" userId="bd63481807ccab6d" providerId="LiveId" clId="{892FAA43-EB00-40F1-A13F-48A5E0F864C4}" dt="2026-10-15T20:43:55.996" v="4"/>
        <pc:sldMkLst>
          <pc:docMk/>
          <pc:sldMk cId="0" sldId="310"/>
        </pc:sldMkLst>
        <pc:spChg chg="mod">
          <ac:chgData name="Sanda Liepiņa" userId="bd63481807ccab6d" providerId="LiveId" clId="{892FAA43-EB00-40F1-A13F-48A5E0F864C4}" dt="2026-10-15T20:43:55.996" v="4"/>
          <ac:spMkLst>
            <pc:docMk/>
            <pc:sldMk cId="0" sldId="310"/>
            <ac:spMk id="14" creationId="{00000000-0000-0000-0000-000000000000}"/>
          </ac:spMkLst>
        </pc:spChg>
      </pc:sldChg>
      <pc:sldChg chg="modSp">
        <pc:chgData name="Sanda Liepiņa" userId="bd63481807ccab6d" providerId="LiveId" clId="{892FAA43-EB00-40F1-A13F-48A5E0F864C4}" dt="2026-10-15T21:00:38.343" v="16" actId="255"/>
        <pc:sldMkLst>
          <pc:docMk/>
          <pc:sldMk cId="0" sldId="311"/>
        </pc:sldMkLst>
        <pc:spChg chg="mod">
          <ac:chgData name="Sanda Liepiņa" userId="bd63481807ccab6d" providerId="LiveId" clId="{892FAA43-EB00-40F1-A13F-48A5E0F864C4}" dt="2026-10-15T20:51:25.662" v="7"/>
          <ac:spMkLst>
            <pc:docMk/>
            <pc:sldMk cId="0" sldId="311"/>
            <ac:spMk id="3" creationId="{00000000-0000-0000-0000-000000000000}"/>
          </ac:spMkLst>
        </pc:spChg>
        <pc:spChg chg="mod">
          <ac:chgData name="Sanda Liepiņa" userId="bd63481807ccab6d" providerId="LiveId" clId="{892FAA43-EB00-40F1-A13F-48A5E0F864C4}" dt="2026-10-15T20:52:09.432" v="10"/>
          <ac:spMkLst>
            <pc:docMk/>
            <pc:sldMk cId="0" sldId="311"/>
            <ac:spMk id="8" creationId="{00000000-0000-0000-0000-000000000000}"/>
          </ac:spMkLst>
        </pc:spChg>
        <pc:graphicFrameChg chg="mod">
          <ac:chgData name="Sanda Liepiņa" userId="bd63481807ccab6d" providerId="LiveId" clId="{892FAA43-EB00-40F1-A13F-48A5E0F864C4}" dt="2026-10-15T21:00:38.343" v="16" actId="255"/>
          <ac:graphicFrameMkLst>
            <pc:docMk/>
            <pc:sldMk cId="0" sldId="311"/>
            <ac:graphicFrameMk id="5" creationId="{00000000-0000-0000-0000-000000000000}"/>
          </ac:graphicFrameMkLst>
        </pc:graphicFrameChg>
      </pc:sldChg>
      <pc:sldChg chg="modSp ord">
        <pc:chgData name="Sanda Liepiņa" userId="bd63481807ccab6d" providerId="LiveId" clId="{892FAA43-EB00-40F1-A13F-48A5E0F864C4}" dt="2026-10-15T22:47:37.595" v="71"/>
        <pc:sldMkLst>
          <pc:docMk/>
          <pc:sldMk cId="0" sldId="313"/>
        </pc:sldMkLst>
        <pc:spChg chg="mod">
          <ac:chgData name="Sanda Liepiņa" userId="bd63481807ccab6d" providerId="LiveId" clId="{892FAA43-EB00-40F1-A13F-48A5E0F864C4}" dt="2026-10-15T21:03:39.947" v="18"/>
          <ac:spMkLst>
            <pc:docMk/>
            <pc:sldMk cId="0" sldId="313"/>
            <ac:spMk id="7" creationId="{00000000-0000-0000-0000-000000000000}"/>
          </ac:spMkLst>
        </pc:spChg>
        <pc:spChg chg="mod">
          <ac:chgData name="Sanda Liepiņa" userId="bd63481807ccab6d" providerId="LiveId" clId="{892FAA43-EB00-40F1-A13F-48A5E0F864C4}" dt="2026-10-15T21:04:09.687" v="19"/>
          <ac:spMkLst>
            <pc:docMk/>
            <pc:sldMk cId="0" sldId="313"/>
            <ac:spMk id="8" creationId="{00000000-0000-0000-0000-000000000000}"/>
          </ac:spMkLst>
        </pc:spChg>
      </pc:sldChg>
      <pc:sldChg chg="ord">
        <pc:chgData name="Sanda Liepiņa" userId="bd63481807ccab6d" providerId="LiveId" clId="{892FAA43-EB00-40F1-A13F-48A5E0F864C4}" dt="2026-10-15T21:13:04.493" v="20"/>
        <pc:sldMkLst>
          <pc:docMk/>
          <pc:sldMk cId="0" sldId="314"/>
        </pc:sldMkLst>
      </pc:sldChg>
      <pc:sldChg chg="ord">
        <pc:chgData name="Sanda Liepiņa" userId="bd63481807ccab6d" providerId="LiveId" clId="{892FAA43-EB00-40F1-A13F-48A5E0F864C4}" dt="2026-10-15T22:47:46.096" v="72"/>
        <pc:sldMkLst>
          <pc:docMk/>
          <pc:sldMk cId="0" sldId="315"/>
        </pc:sldMkLst>
      </pc:sldChg>
      <pc:sldChg chg="add">
        <pc:chgData name="Sanda Liepiņa" userId="bd63481807ccab6d" providerId="LiveId" clId="{892FAA43-EB00-40F1-A13F-48A5E0F864C4}" dt="2026-10-15T21:34:30.110" v="29"/>
        <pc:sldMkLst>
          <pc:docMk/>
          <pc:sldMk cId="897198308" sldId="317"/>
        </pc:sldMkLst>
      </pc:sldChg>
      <pc:sldChg chg="add del">
        <pc:chgData name="Sanda Liepiņa" userId="bd63481807ccab6d" providerId="LiveId" clId="{892FAA43-EB00-40F1-A13F-48A5E0F864C4}" dt="2026-10-15T22:55:39.522" v="80"/>
        <pc:sldMkLst>
          <pc:docMk/>
          <pc:sldMk cId="678971561" sldId="318"/>
        </pc:sldMkLst>
      </pc:sldChg>
      <pc:sldChg chg="add">
        <pc:chgData name="Sanda Liepiņa" userId="bd63481807ccab6d" providerId="LiveId" clId="{892FAA43-EB00-40F1-A13F-48A5E0F864C4}" dt="2026-10-15T22:55:41.577" v="81"/>
        <pc:sldMkLst>
          <pc:docMk/>
          <pc:sldMk cId="2500673347" sldId="318"/>
        </pc:sldMkLst>
      </pc:sldChg>
      <pc:sldChg chg="add del">
        <pc:chgData name="Sanda Liepiņa" userId="bd63481807ccab6d" providerId="LiveId" clId="{892FAA43-EB00-40F1-A13F-48A5E0F864C4}" dt="2026-10-15T22:32:54.028" v="55"/>
        <pc:sldMkLst>
          <pc:docMk/>
          <pc:sldMk cId="642296907" sldId="319"/>
        </pc:sldMkLst>
      </pc:sldChg>
      <pc:sldChg chg="add">
        <pc:chgData name="Sanda Liepiņa" userId="bd63481807ccab6d" providerId="LiveId" clId="{892FAA43-EB00-40F1-A13F-48A5E0F864C4}" dt="2026-10-15T22:32:54.076" v="56"/>
        <pc:sldMkLst>
          <pc:docMk/>
          <pc:sldMk cId="3620371391" sldId="319"/>
        </pc:sldMkLst>
      </pc:sldChg>
      <pc:sldChg chg="add del">
        <pc:chgData name="Sanda Liepiņa" userId="bd63481807ccab6d" providerId="LiveId" clId="{892FAA43-EB00-40F1-A13F-48A5E0F864C4}" dt="2026-10-15T22:32:54.028" v="55"/>
        <pc:sldMkLst>
          <pc:docMk/>
          <pc:sldMk cId="649636594" sldId="320"/>
        </pc:sldMkLst>
      </pc:sldChg>
      <pc:sldChg chg="add">
        <pc:chgData name="Sanda Liepiņa" userId="bd63481807ccab6d" providerId="LiveId" clId="{892FAA43-EB00-40F1-A13F-48A5E0F864C4}" dt="2026-10-15T22:32:54.076" v="56"/>
        <pc:sldMkLst>
          <pc:docMk/>
          <pc:sldMk cId="1044941905" sldId="320"/>
        </pc:sldMkLst>
      </pc:sldChg>
      <pc:sldChg chg="add">
        <pc:chgData name="Sanda Liepiņa" userId="bd63481807ccab6d" providerId="LiveId" clId="{892FAA43-EB00-40F1-A13F-48A5E0F864C4}" dt="2026-10-15T21:42:17.641" v="30"/>
        <pc:sldMkLst>
          <pc:docMk/>
          <pc:sldMk cId="2662812954" sldId="321"/>
        </pc:sldMkLst>
      </pc:sldChg>
      <pc:sldChg chg="add">
        <pc:chgData name="Sanda Liepiņa" userId="bd63481807ccab6d" providerId="LiveId" clId="{892FAA43-EB00-40F1-A13F-48A5E0F864C4}" dt="2026-10-15T22:31:23.433" v="53"/>
        <pc:sldMkLst>
          <pc:docMk/>
          <pc:sldMk cId="357108995" sldId="322"/>
        </pc:sldMkLst>
      </pc:sldChg>
      <pc:sldChg chg="add del setBg">
        <pc:chgData name="Sanda Liepiņa" userId="bd63481807ccab6d" providerId="LiveId" clId="{892FAA43-EB00-40F1-A13F-48A5E0F864C4}" dt="2026-10-15T22:31:23.370" v="52"/>
        <pc:sldMkLst>
          <pc:docMk/>
          <pc:sldMk cId="827644038" sldId="322"/>
        </pc:sldMkLst>
      </pc:sldChg>
      <pc:sldChg chg="add">
        <pc:chgData name="Sanda Liepiņa" userId="bd63481807ccab6d" providerId="LiveId" clId="{892FAA43-EB00-40F1-A13F-48A5E0F864C4}" dt="2026-10-15T22:31:23.433" v="53"/>
        <pc:sldMkLst>
          <pc:docMk/>
          <pc:sldMk cId="146310274" sldId="323"/>
        </pc:sldMkLst>
      </pc:sldChg>
      <pc:sldChg chg="add del">
        <pc:chgData name="Sanda Liepiņa" userId="bd63481807ccab6d" providerId="LiveId" clId="{892FAA43-EB00-40F1-A13F-48A5E0F864C4}" dt="2026-10-15T22:31:23.370" v="52"/>
        <pc:sldMkLst>
          <pc:docMk/>
          <pc:sldMk cId="1963324413" sldId="323"/>
        </pc:sldMkLst>
      </pc:sldChg>
      <pc:sldChg chg="add">
        <pc:chgData name="Sanda Liepiņa" userId="bd63481807ccab6d" providerId="LiveId" clId="{892FAA43-EB00-40F1-A13F-48A5E0F864C4}" dt="2026-10-15T22:31:23.433" v="53"/>
        <pc:sldMkLst>
          <pc:docMk/>
          <pc:sldMk cId="1191620561" sldId="324"/>
        </pc:sldMkLst>
      </pc:sldChg>
      <pc:sldChg chg="add del">
        <pc:chgData name="Sanda Liepiņa" userId="bd63481807ccab6d" providerId="LiveId" clId="{892FAA43-EB00-40F1-A13F-48A5E0F864C4}" dt="2026-10-15T22:31:23.370" v="52"/>
        <pc:sldMkLst>
          <pc:docMk/>
          <pc:sldMk cId="2581720943" sldId="324"/>
        </pc:sldMkLst>
      </pc:sldChg>
      <pc:sldChg chg="add">
        <pc:chgData name="Sanda Liepiņa" userId="bd63481807ccab6d" providerId="LiveId" clId="{892FAA43-EB00-40F1-A13F-48A5E0F864C4}" dt="2026-10-15T22:31:23.433" v="53"/>
        <pc:sldMkLst>
          <pc:docMk/>
          <pc:sldMk cId="847341056" sldId="325"/>
        </pc:sldMkLst>
      </pc:sldChg>
      <pc:sldChg chg="add del">
        <pc:chgData name="Sanda Liepiņa" userId="bd63481807ccab6d" providerId="LiveId" clId="{892FAA43-EB00-40F1-A13F-48A5E0F864C4}" dt="2026-10-15T22:31:23.370" v="52"/>
        <pc:sldMkLst>
          <pc:docMk/>
          <pc:sldMk cId="1823769362" sldId="325"/>
        </pc:sldMkLst>
      </pc:sldChg>
      <pc:sldChg chg="add">
        <pc:chgData name="Sanda Liepiņa" userId="bd63481807ccab6d" providerId="LiveId" clId="{892FAA43-EB00-40F1-A13F-48A5E0F864C4}" dt="2026-10-15T22:31:23.433" v="53"/>
        <pc:sldMkLst>
          <pc:docMk/>
          <pc:sldMk cId="2347134114" sldId="326"/>
        </pc:sldMkLst>
      </pc:sldChg>
      <pc:sldChg chg="add del">
        <pc:chgData name="Sanda Liepiņa" userId="bd63481807ccab6d" providerId="LiveId" clId="{892FAA43-EB00-40F1-A13F-48A5E0F864C4}" dt="2026-10-15T22:31:23.370" v="52"/>
        <pc:sldMkLst>
          <pc:docMk/>
          <pc:sldMk cId="3679005627" sldId="326"/>
        </pc:sldMkLst>
      </pc:sldChg>
      <pc:sldChg chg="add">
        <pc:chgData name="Sanda Liepiņa" userId="bd63481807ccab6d" providerId="LiveId" clId="{892FAA43-EB00-40F1-A13F-48A5E0F864C4}" dt="2026-10-15T22:31:23.433" v="53"/>
        <pc:sldMkLst>
          <pc:docMk/>
          <pc:sldMk cId="1899612083" sldId="327"/>
        </pc:sldMkLst>
      </pc:sldChg>
      <pc:sldChg chg="add del">
        <pc:chgData name="Sanda Liepiņa" userId="bd63481807ccab6d" providerId="LiveId" clId="{892FAA43-EB00-40F1-A13F-48A5E0F864C4}" dt="2026-10-15T22:31:23.370" v="52"/>
        <pc:sldMkLst>
          <pc:docMk/>
          <pc:sldMk cId="2341816942" sldId="327"/>
        </pc:sldMkLst>
      </pc:sldChg>
      <pc:sldChg chg="add del">
        <pc:chgData name="Sanda Liepiņa" userId="bd63481807ccab6d" providerId="LiveId" clId="{892FAA43-EB00-40F1-A13F-48A5E0F864C4}" dt="2026-10-15T22:31:23.370" v="52"/>
        <pc:sldMkLst>
          <pc:docMk/>
          <pc:sldMk cId="131111065" sldId="328"/>
        </pc:sldMkLst>
      </pc:sldChg>
      <pc:sldChg chg="add">
        <pc:chgData name="Sanda Liepiņa" userId="bd63481807ccab6d" providerId="LiveId" clId="{892FAA43-EB00-40F1-A13F-48A5E0F864C4}" dt="2026-10-15T22:31:23.433" v="53"/>
        <pc:sldMkLst>
          <pc:docMk/>
          <pc:sldMk cId="2453058694" sldId="328"/>
        </pc:sldMkLst>
      </pc:sldChg>
      <pc:sldChg chg="add">
        <pc:chgData name="Sanda Liepiņa" userId="bd63481807ccab6d" providerId="LiveId" clId="{892FAA43-EB00-40F1-A13F-48A5E0F864C4}" dt="2026-10-15T22:31:23.433" v="53"/>
        <pc:sldMkLst>
          <pc:docMk/>
          <pc:sldMk cId="3509095368" sldId="329"/>
        </pc:sldMkLst>
      </pc:sldChg>
      <pc:sldChg chg="add del">
        <pc:chgData name="Sanda Liepiņa" userId="bd63481807ccab6d" providerId="LiveId" clId="{892FAA43-EB00-40F1-A13F-48A5E0F864C4}" dt="2026-10-15T22:31:23.370" v="52"/>
        <pc:sldMkLst>
          <pc:docMk/>
          <pc:sldMk cId="3569973996" sldId="329"/>
        </pc:sldMkLst>
      </pc:sldChg>
      <pc:sldChg chg="add">
        <pc:chgData name="Sanda Liepiņa" userId="bd63481807ccab6d" providerId="LiveId" clId="{892FAA43-EB00-40F1-A13F-48A5E0F864C4}" dt="2026-10-15T22:43:44.538" v="67"/>
        <pc:sldMkLst>
          <pc:docMk/>
          <pc:sldMk cId="3234299310" sldId="330"/>
        </pc:sldMkLst>
      </pc:sldChg>
      <pc:sldChg chg="add del setBg">
        <pc:chgData name="Sanda Liepiņa" userId="bd63481807ccab6d" providerId="LiveId" clId="{892FAA43-EB00-40F1-A13F-48A5E0F864C4}" dt="2026-10-15T22:43:44.476" v="66"/>
        <pc:sldMkLst>
          <pc:docMk/>
          <pc:sldMk cId="4275187692" sldId="330"/>
        </pc:sldMkLst>
      </pc:sldChg>
      <pc:sldChg chg="add del">
        <pc:chgData name="Sanda Liepiņa" userId="bd63481807ccab6d" providerId="LiveId" clId="{892FAA43-EB00-40F1-A13F-48A5E0F864C4}" dt="2026-10-15T22:43:44.476" v="66"/>
        <pc:sldMkLst>
          <pc:docMk/>
          <pc:sldMk cId="2106061609" sldId="331"/>
        </pc:sldMkLst>
      </pc:sldChg>
      <pc:sldChg chg="add">
        <pc:chgData name="Sanda Liepiņa" userId="bd63481807ccab6d" providerId="LiveId" clId="{892FAA43-EB00-40F1-A13F-48A5E0F864C4}" dt="2026-10-15T22:43:44.538" v="67"/>
        <pc:sldMkLst>
          <pc:docMk/>
          <pc:sldMk cId="2797802799" sldId="331"/>
        </pc:sldMkLst>
      </pc:sldChg>
      <pc:sldChg chg="add del">
        <pc:chgData name="Sanda Liepiņa" userId="bd63481807ccab6d" providerId="LiveId" clId="{892FAA43-EB00-40F1-A13F-48A5E0F864C4}" dt="2026-10-15T22:43:44.476" v="66"/>
        <pc:sldMkLst>
          <pc:docMk/>
          <pc:sldMk cId="1994168990" sldId="332"/>
        </pc:sldMkLst>
      </pc:sldChg>
      <pc:sldChg chg="add">
        <pc:chgData name="Sanda Liepiņa" userId="bd63481807ccab6d" providerId="LiveId" clId="{892FAA43-EB00-40F1-A13F-48A5E0F864C4}" dt="2026-10-15T22:43:44.538" v="67"/>
        <pc:sldMkLst>
          <pc:docMk/>
          <pc:sldMk cId="2871073305" sldId="332"/>
        </pc:sldMkLst>
      </pc:sldChg>
      <pc:sldChg chg="add del">
        <pc:chgData name="Sanda Liepiņa" userId="bd63481807ccab6d" providerId="LiveId" clId="{892FAA43-EB00-40F1-A13F-48A5E0F864C4}" dt="2026-10-15T22:43:44.476" v="66"/>
        <pc:sldMkLst>
          <pc:docMk/>
          <pc:sldMk cId="3231667670" sldId="333"/>
        </pc:sldMkLst>
      </pc:sldChg>
      <pc:sldChg chg="add">
        <pc:chgData name="Sanda Liepiņa" userId="bd63481807ccab6d" providerId="LiveId" clId="{892FAA43-EB00-40F1-A13F-48A5E0F864C4}" dt="2026-10-15T22:43:44.538" v="67"/>
        <pc:sldMkLst>
          <pc:docMk/>
          <pc:sldMk cId="3565984707" sldId="333"/>
        </pc:sldMkLst>
      </pc:sldChg>
      <pc:sldChg chg="add del">
        <pc:chgData name="Sanda Liepiņa" userId="bd63481807ccab6d" providerId="LiveId" clId="{892FAA43-EB00-40F1-A13F-48A5E0F864C4}" dt="2026-10-15T22:43:44.476" v="66"/>
        <pc:sldMkLst>
          <pc:docMk/>
          <pc:sldMk cId="1929032696" sldId="334"/>
        </pc:sldMkLst>
      </pc:sldChg>
      <pc:sldChg chg="add">
        <pc:chgData name="Sanda Liepiņa" userId="bd63481807ccab6d" providerId="LiveId" clId="{892FAA43-EB00-40F1-A13F-48A5E0F864C4}" dt="2026-10-15T22:43:44.538" v="67"/>
        <pc:sldMkLst>
          <pc:docMk/>
          <pc:sldMk cId="3311052734" sldId="334"/>
        </pc:sldMkLst>
      </pc:sldChg>
      <pc:sldChg chg="ord">
        <pc:chgData name="Sanda Liepiņa" userId="bd63481807ccab6d" providerId="LiveId" clId="{892FAA43-EB00-40F1-A13F-48A5E0F864C4}" dt="2026-10-15T22:38:45.628" v="60"/>
        <pc:sldMkLst>
          <pc:docMk/>
          <pc:sldMk cId="0" sldId="335"/>
        </pc:sldMkLst>
      </pc:sldChg>
      <pc:sldChg chg="add">
        <pc:chgData name="Sanda Liepiņa" userId="bd63481807ccab6d" providerId="LiveId" clId="{892FAA43-EB00-40F1-A13F-48A5E0F864C4}" dt="2026-10-15T22:43:44.538" v="67"/>
        <pc:sldMkLst>
          <pc:docMk/>
          <pc:sldMk cId="790465741" sldId="335"/>
        </pc:sldMkLst>
      </pc:sldChg>
      <pc:sldChg chg="add del">
        <pc:chgData name="Sanda Liepiņa" userId="bd63481807ccab6d" providerId="LiveId" clId="{892FAA43-EB00-40F1-A13F-48A5E0F864C4}" dt="2026-10-15T22:43:44.476" v="66"/>
        <pc:sldMkLst>
          <pc:docMk/>
          <pc:sldMk cId="1378084312" sldId="335"/>
        </pc:sldMkLst>
      </pc:sldChg>
      <pc:sldChg chg="add">
        <pc:chgData name="Sanda Liepiņa" userId="bd63481807ccab6d" providerId="LiveId" clId="{892FAA43-EB00-40F1-A13F-48A5E0F864C4}" dt="2026-10-15T22:43:44.538" v="67"/>
        <pc:sldMkLst>
          <pc:docMk/>
          <pc:sldMk cId="3119477574" sldId="336"/>
        </pc:sldMkLst>
      </pc:sldChg>
      <pc:sldChg chg="add del">
        <pc:chgData name="Sanda Liepiņa" userId="bd63481807ccab6d" providerId="LiveId" clId="{892FAA43-EB00-40F1-A13F-48A5E0F864C4}" dt="2026-10-15T22:43:44.476" v="66"/>
        <pc:sldMkLst>
          <pc:docMk/>
          <pc:sldMk cId="3299813510" sldId="336"/>
        </pc:sldMkLst>
      </pc:sldChg>
      <pc:sldChg chg="add">
        <pc:chgData name="Sanda Liepiņa" userId="bd63481807ccab6d" providerId="LiveId" clId="{892FAA43-EB00-40F1-A13F-48A5E0F864C4}" dt="2026-10-15T22:40:50.384" v="64"/>
        <pc:sldMkLst>
          <pc:docMk/>
          <pc:sldMk cId="945655197" sldId="337"/>
        </pc:sldMkLst>
      </pc:sldChg>
      <pc:sldChg chg="add del">
        <pc:chgData name="Sanda Liepiņa" userId="bd63481807ccab6d" providerId="LiveId" clId="{892FAA43-EB00-40F1-A13F-48A5E0F864C4}" dt="2026-10-15T22:40:50.323" v="63"/>
        <pc:sldMkLst>
          <pc:docMk/>
          <pc:sldMk cId="2468381507" sldId="337"/>
        </pc:sldMkLst>
      </pc:sldChg>
      <pc:sldChg chg="add del">
        <pc:chgData name="Sanda Liepiņa" userId="bd63481807ccab6d" providerId="LiveId" clId="{892FAA43-EB00-40F1-A13F-48A5E0F864C4}" dt="2026-10-15T22:40:50.323" v="63"/>
        <pc:sldMkLst>
          <pc:docMk/>
          <pc:sldMk cId="1192577866" sldId="338"/>
        </pc:sldMkLst>
      </pc:sldChg>
      <pc:sldChg chg="add">
        <pc:chgData name="Sanda Liepiņa" userId="bd63481807ccab6d" providerId="LiveId" clId="{892FAA43-EB00-40F1-A13F-48A5E0F864C4}" dt="2026-10-15T22:40:50.384" v="64"/>
        <pc:sldMkLst>
          <pc:docMk/>
          <pc:sldMk cId="1675757013" sldId="338"/>
        </pc:sldMkLst>
      </pc:sldChg>
      <pc:sldChg chg="add">
        <pc:chgData name="Sanda Liepiņa" userId="bd63481807ccab6d" providerId="LiveId" clId="{892FAA43-EB00-40F1-A13F-48A5E0F864C4}" dt="2026-10-15T22:40:50.384" v="64"/>
        <pc:sldMkLst>
          <pc:docMk/>
          <pc:sldMk cId="79697853" sldId="339"/>
        </pc:sldMkLst>
      </pc:sldChg>
      <pc:sldChg chg="add del">
        <pc:chgData name="Sanda Liepiņa" userId="bd63481807ccab6d" providerId="LiveId" clId="{892FAA43-EB00-40F1-A13F-48A5E0F864C4}" dt="2026-10-15T22:40:50.323" v="63"/>
        <pc:sldMkLst>
          <pc:docMk/>
          <pc:sldMk cId="2087325768" sldId="339"/>
        </pc:sldMkLst>
      </pc:sldChg>
      <pc:sldChg chg="add">
        <pc:chgData name="Sanda Liepiņa" userId="bd63481807ccab6d" providerId="LiveId" clId="{892FAA43-EB00-40F1-A13F-48A5E0F864C4}" dt="2026-10-15T23:05:41.156" v="86"/>
        <pc:sldMkLst>
          <pc:docMk/>
          <pc:sldMk cId="1226162839" sldId="340"/>
        </pc:sldMkLst>
      </pc:sldChg>
      <pc:sldChg chg="add del">
        <pc:chgData name="Sanda Liepiņa" userId="bd63481807ccab6d" providerId="LiveId" clId="{892FAA43-EB00-40F1-A13F-48A5E0F864C4}" dt="2026-10-15T23:05:41.099" v="85"/>
        <pc:sldMkLst>
          <pc:docMk/>
          <pc:sldMk cId="3812687875" sldId="340"/>
        </pc:sldMkLst>
      </pc:sldChg>
      <pc:sldChg chg="add">
        <pc:chgData name="Sanda Liepiņa" userId="bd63481807ccab6d" providerId="LiveId" clId="{892FAA43-EB00-40F1-A13F-48A5E0F864C4}" dt="2026-10-15T22:29:19.756" v="50"/>
        <pc:sldMkLst>
          <pc:docMk/>
          <pc:sldMk cId="480703243" sldId="345"/>
        </pc:sldMkLst>
      </pc:sldChg>
      <pc:sldChg chg="delSp">
        <pc:chgData name="Sanda Liepiņa" userId="bd63481807ccab6d" providerId="LiveId" clId="{892FAA43-EB00-40F1-A13F-48A5E0F864C4}" dt="2026-10-15T22:29:05.709" v="49"/>
        <pc:sldMkLst>
          <pc:docMk/>
          <pc:sldMk cId="0" sldId="346"/>
        </pc:sldMkLst>
        <pc:spChg chg="del">
          <ac:chgData name="Sanda Liepiņa" userId="bd63481807ccab6d" providerId="LiveId" clId="{892FAA43-EB00-40F1-A13F-48A5E0F864C4}" dt="2026-10-15T22:29:05.709" v="49"/>
          <ac:spMkLst>
            <pc:docMk/>
            <pc:sldMk cId="0" sldId="346"/>
            <ac:spMk id="6" creationId="{00000000-0000-0000-0000-000000000000}"/>
          </ac:spMkLst>
        </pc:spChg>
      </pc:sldChg>
      <pc:sldChg chg="add">
        <pc:chgData name="Sanda Liepiņa" userId="bd63481807ccab6d" providerId="LiveId" clId="{892FAA43-EB00-40F1-A13F-48A5E0F864C4}" dt="2026-10-15T22:29:19.756" v="50"/>
        <pc:sldMkLst>
          <pc:docMk/>
          <pc:sldMk cId="2404275309" sldId="346"/>
        </pc:sldMkLst>
      </pc:sldChg>
      <pc:sldChg chg="add del">
        <pc:chgData name="Sanda Liepiņa" userId="bd63481807ccab6d" providerId="LiveId" clId="{892FAA43-EB00-40F1-A13F-48A5E0F864C4}" dt="2026-10-15T21:47:36.507" v="32"/>
        <pc:sldMkLst>
          <pc:docMk/>
          <pc:sldMk cId="2105576427" sldId="347"/>
        </pc:sldMkLst>
      </pc:sldChg>
      <pc:sldChg chg="add">
        <pc:chgData name="Sanda Liepiņa" userId="bd63481807ccab6d" providerId="LiveId" clId="{892FAA43-EB00-40F1-A13F-48A5E0F864C4}" dt="2026-10-15T21:47:38.532" v="33"/>
        <pc:sldMkLst>
          <pc:docMk/>
          <pc:sldMk cId="2756052625" sldId="347"/>
        </pc:sldMkLst>
      </pc:sldChg>
      <pc:sldChg chg="add ord">
        <pc:chgData name="Sanda Liepiņa" userId="bd63481807ccab6d" providerId="LiveId" clId="{892FAA43-EB00-40F1-A13F-48A5E0F864C4}" dt="2026-10-15T22:53:33.197" v="75"/>
        <pc:sldMkLst>
          <pc:docMk/>
          <pc:sldMk cId="2580539402" sldId="348"/>
        </pc:sldMkLst>
      </pc:sldChg>
      <pc:sldChg chg="add">
        <pc:chgData name="Sanda Liepiņa" userId="bd63481807ccab6d" providerId="LiveId" clId="{892FAA43-EB00-40F1-A13F-48A5E0F864C4}" dt="2026-10-15T22:37:42.982" v="59"/>
        <pc:sldMkLst>
          <pc:docMk/>
          <pc:sldMk cId="773108079" sldId="349"/>
        </pc:sldMkLst>
      </pc:sldChg>
      <pc:sldChg chg="add del setBg">
        <pc:chgData name="Sanda Liepiņa" userId="bd63481807ccab6d" providerId="LiveId" clId="{892FAA43-EB00-40F1-A13F-48A5E0F864C4}" dt="2026-10-15T22:37:42.903" v="58"/>
        <pc:sldMkLst>
          <pc:docMk/>
          <pc:sldMk cId="1417682525" sldId="349"/>
        </pc:sldMkLst>
      </pc:sldChg>
      <pc:sldChg chg="add">
        <pc:chgData name="Sanda Liepiņa" userId="bd63481807ccab6d" providerId="LiveId" clId="{892FAA43-EB00-40F1-A13F-48A5E0F864C4}" dt="2026-10-15T22:37:42.982" v="59"/>
        <pc:sldMkLst>
          <pc:docMk/>
          <pc:sldMk cId="87948119" sldId="350"/>
        </pc:sldMkLst>
      </pc:sldChg>
      <pc:sldChg chg="add del">
        <pc:chgData name="Sanda Liepiņa" userId="bd63481807ccab6d" providerId="LiveId" clId="{892FAA43-EB00-40F1-A13F-48A5E0F864C4}" dt="2026-10-15T22:37:42.903" v="58"/>
        <pc:sldMkLst>
          <pc:docMk/>
          <pc:sldMk cId="2296391024" sldId="350"/>
        </pc:sldMkLst>
      </pc:sldChg>
      <pc:sldChg chg="add">
        <pc:chgData name="Sanda Liepiņa" userId="bd63481807ccab6d" providerId="LiveId" clId="{892FAA43-EB00-40F1-A13F-48A5E0F864C4}" dt="2026-10-15T22:37:42.982" v="59"/>
        <pc:sldMkLst>
          <pc:docMk/>
          <pc:sldMk cId="2628837777" sldId="351"/>
        </pc:sldMkLst>
      </pc:sldChg>
      <pc:sldChg chg="add del">
        <pc:chgData name="Sanda Liepiņa" userId="bd63481807ccab6d" providerId="LiveId" clId="{892FAA43-EB00-40F1-A13F-48A5E0F864C4}" dt="2026-10-15T22:37:42.903" v="58"/>
        <pc:sldMkLst>
          <pc:docMk/>
          <pc:sldMk cId="2917657451" sldId="351"/>
        </pc:sldMkLst>
      </pc:sldChg>
      <pc:sldChg chg="add del">
        <pc:chgData name="Sanda Liepiņa" userId="bd63481807ccab6d" providerId="LiveId" clId="{892FAA43-EB00-40F1-A13F-48A5E0F864C4}" dt="2026-10-15T22:37:42.903" v="58"/>
        <pc:sldMkLst>
          <pc:docMk/>
          <pc:sldMk cId="2237169657" sldId="352"/>
        </pc:sldMkLst>
      </pc:sldChg>
      <pc:sldChg chg="add">
        <pc:chgData name="Sanda Liepiņa" userId="bd63481807ccab6d" providerId="LiveId" clId="{892FAA43-EB00-40F1-A13F-48A5E0F864C4}" dt="2026-10-15T22:37:42.982" v="59"/>
        <pc:sldMkLst>
          <pc:docMk/>
          <pc:sldMk cId="4097122495" sldId="352"/>
        </pc:sldMkLst>
      </pc:sldChg>
      <pc:sldChg chg="add">
        <pc:chgData name="Sanda Liepiņa" userId="bd63481807ccab6d" providerId="LiveId" clId="{892FAA43-EB00-40F1-A13F-48A5E0F864C4}" dt="2026-10-15T22:37:42.982" v="59"/>
        <pc:sldMkLst>
          <pc:docMk/>
          <pc:sldMk cId="341190836" sldId="353"/>
        </pc:sldMkLst>
      </pc:sldChg>
      <pc:sldChg chg="add del">
        <pc:chgData name="Sanda Liepiņa" userId="bd63481807ccab6d" providerId="LiveId" clId="{892FAA43-EB00-40F1-A13F-48A5E0F864C4}" dt="2026-10-15T22:37:42.903" v="58"/>
        <pc:sldMkLst>
          <pc:docMk/>
          <pc:sldMk cId="1539418884" sldId="353"/>
        </pc:sldMkLst>
      </pc:sldChg>
      <pc:sldChg chg="add del">
        <pc:chgData name="Sanda Liepiņa" userId="bd63481807ccab6d" providerId="LiveId" clId="{892FAA43-EB00-40F1-A13F-48A5E0F864C4}" dt="2026-10-15T22:37:42.903" v="58"/>
        <pc:sldMkLst>
          <pc:docMk/>
          <pc:sldMk cId="2015510763" sldId="354"/>
        </pc:sldMkLst>
      </pc:sldChg>
      <pc:sldChg chg="add">
        <pc:chgData name="Sanda Liepiņa" userId="bd63481807ccab6d" providerId="LiveId" clId="{892FAA43-EB00-40F1-A13F-48A5E0F864C4}" dt="2026-10-15T22:37:42.982" v="59"/>
        <pc:sldMkLst>
          <pc:docMk/>
          <pc:sldMk cId="3420909671" sldId="354"/>
        </pc:sldMkLst>
      </pc:sldChg>
      <pc:sldChg chg="add">
        <pc:chgData name="Sanda Liepiņa" userId="bd63481807ccab6d" providerId="LiveId" clId="{892FAA43-EB00-40F1-A13F-48A5E0F864C4}" dt="2026-10-15T22:37:42.982" v="59"/>
        <pc:sldMkLst>
          <pc:docMk/>
          <pc:sldMk cId="111697811" sldId="355"/>
        </pc:sldMkLst>
      </pc:sldChg>
      <pc:sldChg chg="add del">
        <pc:chgData name="Sanda Liepiņa" userId="bd63481807ccab6d" providerId="LiveId" clId="{892FAA43-EB00-40F1-A13F-48A5E0F864C4}" dt="2026-10-15T22:37:42.903" v="58"/>
        <pc:sldMkLst>
          <pc:docMk/>
          <pc:sldMk cId="1093938059" sldId="355"/>
        </pc:sldMkLst>
      </pc:sldChg>
      <pc:sldChg chg="add">
        <pc:chgData name="Sanda Liepiņa" userId="bd63481807ccab6d" providerId="LiveId" clId="{892FAA43-EB00-40F1-A13F-48A5E0F864C4}" dt="2026-10-15T22:37:42.982" v="59"/>
        <pc:sldMkLst>
          <pc:docMk/>
          <pc:sldMk cId="2384800425" sldId="356"/>
        </pc:sldMkLst>
      </pc:sldChg>
      <pc:sldChg chg="add del">
        <pc:chgData name="Sanda Liepiņa" userId="bd63481807ccab6d" providerId="LiveId" clId="{892FAA43-EB00-40F1-A13F-48A5E0F864C4}" dt="2026-10-15T22:37:42.903" v="58"/>
        <pc:sldMkLst>
          <pc:docMk/>
          <pc:sldMk cId="3452287441" sldId="356"/>
        </pc:sldMkLst>
      </pc:sldChg>
      <pc:sldChg chg="add del setBg">
        <pc:chgData name="Sanda Liepiņa" userId="bd63481807ccab6d" providerId="LiveId" clId="{892FAA43-EB00-40F1-A13F-48A5E0F864C4}" dt="2026-10-15T22:45:53.469" v="69"/>
        <pc:sldMkLst>
          <pc:docMk/>
          <pc:sldMk cId="2250853113" sldId="357"/>
        </pc:sldMkLst>
      </pc:sldChg>
      <pc:sldChg chg="add">
        <pc:chgData name="Sanda Liepiņa" userId="bd63481807ccab6d" providerId="LiveId" clId="{892FAA43-EB00-40F1-A13F-48A5E0F864C4}" dt="2026-10-15T22:45:53.517" v="70"/>
        <pc:sldMkLst>
          <pc:docMk/>
          <pc:sldMk cId="3785322545" sldId="357"/>
        </pc:sldMkLst>
      </pc:sldChg>
      <pc:sldChg chg="add del">
        <pc:chgData name="Sanda Liepiņa" userId="bd63481807ccab6d" providerId="LiveId" clId="{892FAA43-EB00-40F1-A13F-48A5E0F864C4}" dt="2026-10-15T22:45:53.469" v="69"/>
        <pc:sldMkLst>
          <pc:docMk/>
          <pc:sldMk cId="2099323573" sldId="358"/>
        </pc:sldMkLst>
      </pc:sldChg>
      <pc:sldChg chg="add">
        <pc:chgData name="Sanda Liepiņa" userId="bd63481807ccab6d" providerId="LiveId" clId="{892FAA43-EB00-40F1-A13F-48A5E0F864C4}" dt="2026-10-15T22:45:53.517" v="70"/>
        <pc:sldMkLst>
          <pc:docMk/>
          <pc:sldMk cId="3120543818" sldId="358"/>
        </pc:sldMkLst>
      </pc:sldChg>
      <pc:sldChg chg="add">
        <pc:chgData name="Sanda Liepiņa" userId="bd63481807ccab6d" providerId="LiveId" clId="{892FAA43-EB00-40F1-A13F-48A5E0F864C4}" dt="2026-10-15T22:45:53.517" v="70"/>
        <pc:sldMkLst>
          <pc:docMk/>
          <pc:sldMk cId="2087839086" sldId="359"/>
        </pc:sldMkLst>
      </pc:sldChg>
      <pc:sldChg chg="add del">
        <pc:chgData name="Sanda Liepiņa" userId="bd63481807ccab6d" providerId="LiveId" clId="{892FAA43-EB00-40F1-A13F-48A5E0F864C4}" dt="2026-10-15T22:45:53.469" v="69"/>
        <pc:sldMkLst>
          <pc:docMk/>
          <pc:sldMk cId="3211104527" sldId="359"/>
        </pc:sldMkLst>
      </pc:sldChg>
      <pc:sldChg chg="add">
        <pc:chgData name="Sanda Liepiņa" userId="bd63481807ccab6d" providerId="LiveId" clId="{892FAA43-EB00-40F1-A13F-48A5E0F864C4}" dt="2026-10-15T22:45:53.517" v="70"/>
        <pc:sldMkLst>
          <pc:docMk/>
          <pc:sldMk cId="2080315416" sldId="360"/>
        </pc:sldMkLst>
      </pc:sldChg>
      <pc:sldChg chg="add del">
        <pc:chgData name="Sanda Liepiņa" userId="bd63481807ccab6d" providerId="LiveId" clId="{892FAA43-EB00-40F1-A13F-48A5E0F864C4}" dt="2026-10-15T22:45:53.469" v="69"/>
        <pc:sldMkLst>
          <pc:docMk/>
          <pc:sldMk cId="3216507722" sldId="360"/>
        </pc:sldMkLst>
      </pc:sldChg>
      <pc:sldChg chg="add del">
        <pc:chgData name="Sanda Liepiņa" userId="bd63481807ccab6d" providerId="LiveId" clId="{892FAA43-EB00-40F1-A13F-48A5E0F864C4}" dt="2026-10-15T22:45:53.469" v="69"/>
        <pc:sldMkLst>
          <pc:docMk/>
          <pc:sldMk cId="942363363" sldId="361"/>
        </pc:sldMkLst>
      </pc:sldChg>
      <pc:sldChg chg="add">
        <pc:chgData name="Sanda Liepiņa" userId="bd63481807ccab6d" providerId="LiveId" clId="{892FAA43-EB00-40F1-A13F-48A5E0F864C4}" dt="2026-10-15T22:45:53.517" v="70"/>
        <pc:sldMkLst>
          <pc:docMk/>
          <pc:sldMk cId="3315111088" sldId="361"/>
        </pc:sldMkLst>
      </pc:sldChg>
      <pc:sldChg chg="add">
        <pc:chgData name="Sanda Liepiņa" userId="bd63481807ccab6d" providerId="LiveId" clId="{892FAA43-EB00-40F1-A13F-48A5E0F864C4}" dt="2026-10-15T22:45:53.517" v="70"/>
        <pc:sldMkLst>
          <pc:docMk/>
          <pc:sldMk cId="125700645" sldId="362"/>
        </pc:sldMkLst>
      </pc:sldChg>
      <pc:sldChg chg="add del">
        <pc:chgData name="Sanda Liepiņa" userId="bd63481807ccab6d" providerId="LiveId" clId="{892FAA43-EB00-40F1-A13F-48A5E0F864C4}" dt="2026-10-15T22:45:53.469" v="69"/>
        <pc:sldMkLst>
          <pc:docMk/>
          <pc:sldMk cId="2958416142" sldId="362"/>
        </pc:sldMkLst>
      </pc:sldChg>
      <pc:sldChg chg="add">
        <pc:chgData name="Sanda Liepiņa" userId="bd63481807ccab6d" providerId="LiveId" clId="{892FAA43-EB00-40F1-A13F-48A5E0F864C4}" dt="2026-10-15T23:05:41.156" v="86"/>
        <pc:sldMkLst>
          <pc:docMk/>
          <pc:sldMk cId="752615637" sldId="363"/>
        </pc:sldMkLst>
      </pc:sldChg>
      <pc:sldChg chg="add">
        <pc:chgData name="Sanda Liepiņa" userId="bd63481807ccab6d" providerId="LiveId" clId="{892FAA43-EB00-40F1-A13F-48A5E0F864C4}" dt="2026-10-15T22:58:00.409" v="82"/>
        <pc:sldMkLst>
          <pc:docMk/>
          <pc:sldMk cId="1094294547" sldId="363"/>
        </pc:sldMkLst>
      </pc:sldChg>
      <pc:sldChg chg="add del">
        <pc:chgData name="Sanda Liepiņa" userId="bd63481807ccab6d" providerId="LiveId" clId="{892FAA43-EB00-40F1-A13F-48A5E0F864C4}" dt="2026-10-15T22:45:53.469" v="69"/>
        <pc:sldMkLst>
          <pc:docMk/>
          <pc:sldMk cId="1434481627" sldId="363"/>
        </pc:sldMkLst>
      </pc:sldChg>
      <pc:sldChg chg="add">
        <pc:chgData name="Sanda Liepiņa" userId="bd63481807ccab6d" providerId="LiveId" clId="{892FAA43-EB00-40F1-A13F-48A5E0F864C4}" dt="2026-10-15T22:45:53.517" v="70"/>
        <pc:sldMkLst>
          <pc:docMk/>
          <pc:sldMk cId="2253707401" sldId="363"/>
        </pc:sldMkLst>
      </pc:sldChg>
      <pc:sldChg chg="add del">
        <pc:chgData name="Sanda Liepiņa" userId="bd63481807ccab6d" providerId="LiveId" clId="{892FAA43-EB00-40F1-A13F-48A5E0F864C4}" dt="2026-10-15T23:05:41.099" v="85"/>
        <pc:sldMkLst>
          <pc:docMk/>
          <pc:sldMk cId="2283313997" sldId="363"/>
        </pc:sldMkLst>
      </pc:sldChg>
      <pc:sldChg chg="add del">
        <pc:chgData name="Sanda Liepiņa" userId="bd63481807ccab6d" providerId="LiveId" clId="{892FAA43-EB00-40F1-A13F-48A5E0F864C4}" dt="2026-10-15T22:45:53.469" v="69"/>
        <pc:sldMkLst>
          <pc:docMk/>
          <pc:sldMk cId="471428316" sldId="364"/>
        </pc:sldMkLst>
      </pc:sldChg>
      <pc:sldChg chg="add">
        <pc:chgData name="Sanda Liepiņa" userId="bd63481807ccab6d" providerId="LiveId" clId="{892FAA43-EB00-40F1-A13F-48A5E0F864C4}" dt="2026-10-15T22:45:53.517" v="70"/>
        <pc:sldMkLst>
          <pc:docMk/>
          <pc:sldMk cId="1743133102" sldId="364"/>
        </pc:sldMkLst>
      </pc:sldChg>
      <pc:sldChg chg="add del setBg">
        <pc:chgData name="Sanda Liepiņa" userId="bd63481807ccab6d" providerId="LiveId" clId="{892FAA43-EB00-40F1-A13F-48A5E0F864C4}" dt="2026-10-15T23:08:56.592" v="88"/>
        <pc:sldMkLst>
          <pc:docMk/>
          <pc:sldMk cId="21238050" sldId="365"/>
        </pc:sldMkLst>
      </pc:sldChg>
      <pc:sldChg chg="add">
        <pc:chgData name="Sanda Liepiņa" userId="bd63481807ccab6d" providerId="LiveId" clId="{892FAA43-EB00-40F1-A13F-48A5E0F864C4}" dt="2026-10-15T23:08:56.623" v="89"/>
        <pc:sldMkLst>
          <pc:docMk/>
          <pc:sldMk cId="4019309315" sldId="365"/>
        </pc:sldMkLst>
      </pc:sldChg>
      <pc:sldChg chg="add del">
        <pc:chgData name="Sanda Liepiņa" userId="bd63481807ccab6d" providerId="LiveId" clId="{892FAA43-EB00-40F1-A13F-48A5E0F864C4}" dt="2026-10-15T23:10:13.646" v="91"/>
        <pc:sldMkLst>
          <pc:docMk/>
          <pc:sldMk cId="23074053" sldId="366"/>
        </pc:sldMkLst>
      </pc:sldChg>
      <pc:sldChg chg="modSp add">
        <pc:chgData name="Sanda Liepiņa" userId="bd63481807ccab6d" providerId="LiveId" clId="{892FAA43-EB00-40F1-A13F-48A5E0F864C4}" dt="2026-10-15T23:10:41.059" v="93"/>
        <pc:sldMkLst>
          <pc:docMk/>
          <pc:sldMk cId="3057359583" sldId="366"/>
        </pc:sldMkLst>
        <pc:spChg chg="mod">
          <ac:chgData name="Sanda Liepiņa" userId="bd63481807ccab6d" providerId="LiveId" clId="{892FAA43-EB00-40F1-A13F-48A5E0F864C4}" dt="2026-10-15T23:10:41.059" v="93"/>
          <ac:spMkLst>
            <pc:docMk/>
            <pc:sldMk cId="3057359583" sldId="366"/>
            <ac:spMk id="3" creationId="{526D66C6-241D-854E-D579-4332010F6E36}"/>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r>
              <a:rPr lang="en-US" sz="1600">
                <a:solidFill>
                  <a:srgbClr val="303A92"/>
                </a:solidFill>
                <a:latin typeface="Museo 1"/>
              </a:rPr>
              <a:t>Publiskās investīcijas, % IKP (summa 2014–2025)</a:t>
            </a:r>
          </a:p>
        </c:rich>
      </c:tx>
      <c:overlay val="0"/>
    </c:title>
    <c:autoTitleDeleted val="0"/>
    <c:plotArea>
      <c:layout/>
      <c:barChart>
        <c:barDir val="col"/>
        <c:grouping val="clustered"/>
        <c:varyColors val="1"/>
        <c:ser>
          <c:idx val="0"/>
          <c:order val="0"/>
          <c:tx>
            <c:strRef>
              <c:f>Sheet1!$B$1</c:f>
              <c:strCache>
                <c:ptCount val="1"/>
                <c:pt idx="0">
                  <c:v>Publiskās investīcijas 2014–2025, % IKP (summa)</c:v>
                </c:pt>
              </c:strCache>
            </c:strRef>
          </c:tx>
          <c:invertIfNegative val="1"/>
          <c:dPt>
            <c:idx val="0"/>
            <c:invertIfNegative val="1"/>
            <c:bubble3D val="0"/>
            <c:spPr>
              <a:solidFill>
                <a:srgbClr val="C6C6C6"/>
              </a:solidFill>
            </c:spPr>
            <c:extLst>
              <c:ext xmlns:c16="http://schemas.microsoft.com/office/drawing/2014/chart" uri="{C3380CC4-5D6E-409C-BE32-E72D297353CC}">
                <c16:uniqueId val="{00000001-FB16-4DC4-8B9E-D3CD4E6EF238}"/>
              </c:ext>
            </c:extLst>
          </c:dPt>
          <c:dPt>
            <c:idx val="1"/>
            <c:invertIfNegative val="1"/>
            <c:bubble3D val="0"/>
            <c:spPr>
              <a:solidFill>
                <a:srgbClr val="303A92"/>
              </a:solidFill>
            </c:spPr>
            <c:extLst>
              <c:ext xmlns:c16="http://schemas.microsoft.com/office/drawing/2014/chart" uri="{C3380CC4-5D6E-409C-BE32-E72D297353CC}">
                <c16:uniqueId val="{00000003-FB16-4DC4-8B9E-D3CD4E6EF238}"/>
              </c:ext>
            </c:extLst>
          </c:dPt>
          <c:dPt>
            <c:idx val="2"/>
            <c:invertIfNegative val="1"/>
            <c:bubble3D val="0"/>
            <c:spPr>
              <a:solidFill>
                <a:srgbClr val="C6C6C6"/>
              </a:solidFill>
            </c:spPr>
            <c:extLst>
              <c:ext xmlns:c16="http://schemas.microsoft.com/office/drawing/2014/chart" uri="{C3380CC4-5D6E-409C-BE32-E72D297353CC}">
                <c16:uniqueId val="{00000005-FB16-4DC4-8B9E-D3CD4E6EF238}"/>
              </c:ext>
            </c:extLst>
          </c:dPt>
          <c:dPt>
            <c:idx val="3"/>
            <c:invertIfNegative val="1"/>
            <c:bubble3D val="0"/>
            <c:spPr>
              <a:solidFill>
                <a:srgbClr val="C6C6C6"/>
              </a:solidFill>
            </c:spPr>
            <c:extLst>
              <c:ext xmlns:c16="http://schemas.microsoft.com/office/drawing/2014/chart" uri="{C3380CC4-5D6E-409C-BE32-E72D297353CC}">
                <c16:uniqueId val="{00000007-FB16-4DC4-8B9E-D3CD4E6EF238}"/>
              </c:ext>
            </c:extLst>
          </c:dPt>
          <c:dPt>
            <c:idx val="4"/>
            <c:invertIfNegative val="1"/>
            <c:bubble3D val="0"/>
            <c:spPr>
              <a:solidFill>
                <a:srgbClr val="ACE4F1"/>
              </a:solidFill>
            </c:spPr>
            <c:extLst>
              <c:ext xmlns:c16="http://schemas.microsoft.com/office/drawing/2014/chart" uri="{C3380CC4-5D6E-409C-BE32-E72D297353CC}">
                <c16:uniqueId val="{00000009-FB16-4DC4-8B9E-D3CD4E6EF238}"/>
              </c:ext>
            </c:extLst>
          </c:dPt>
          <c:dLbls>
            <c:numFmt formatCode="0.0" sourceLinked="0"/>
            <c:spPr>
              <a:noFill/>
              <a:ln>
                <a:noFill/>
              </a:ln>
              <a:effectLst/>
            </c:spPr>
            <c:txPr>
              <a:bodyPr/>
              <a:lstStyle/>
              <a:p>
                <a:pPr>
                  <a:defRPr sz="1500">
                    <a:latin typeface="Museo 1"/>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Igaunija</c:v>
                </c:pt>
                <c:pt idx="1">
                  <c:v>Latvija</c:v>
                </c:pt>
                <c:pt idx="2">
                  <c:v>Polija</c:v>
                </c:pt>
                <c:pt idx="3">
                  <c:v>Lietuva</c:v>
                </c:pt>
                <c:pt idx="4">
                  <c:v>ES vidēji</c:v>
                </c:pt>
              </c:strCache>
            </c:strRef>
          </c:cat>
          <c:val>
            <c:numRef>
              <c:f>Sheet1!$B$2:$B$6</c:f>
              <c:numCache>
                <c:formatCode>General</c:formatCode>
                <c:ptCount val="5"/>
                <c:pt idx="0">
                  <c:v>67.2</c:v>
                </c:pt>
                <c:pt idx="1">
                  <c:v>63.7</c:v>
                </c:pt>
                <c:pt idx="2">
                  <c:v>52.6</c:v>
                </c:pt>
                <c:pt idx="3">
                  <c:v>44</c:v>
                </c:pt>
                <c:pt idx="4">
                  <c:v>39.799999999999997</c:v>
                </c:pt>
              </c:numCache>
            </c:numRef>
          </c:val>
          <c:extLst>
            <c:ext xmlns:c16="http://schemas.microsoft.com/office/drawing/2014/chart" uri="{C3380CC4-5D6E-409C-BE32-E72D297353CC}">
              <c16:uniqueId val="{0000000A-FB16-4DC4-8B9E-D3CD4E6EF238}"/>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6C6C6"/>
            </a:solidFill>
          </a:ln>
        </c:spPr>
        <c:txPr>
          <a:bodyPr/>
          <a:lstStyle/>
          <a:p>
            <a:pPr>
              <a:defRPr sz="14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80"/>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400">
          <a:solidFill>
            <a:srgbClr val="251E50"/>
          </a:solidFill>
          <a:latin typeface="Museo 2"/>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r>
              <a:rPr lang="lv-LV" sz="1600">
                <a:solidFill>
                  <a:srgbClr val="303A92"/>
                </a:solidFill>
                <a:latin typeface="Museo 1"/>
              </a:rPr>
              <a:t>Konverģence, p.p. (ES = 100)</a:t>
            </a:r>
          </a:p>
        </c:rich>
      </c:tx>
      <c:overlay val="0"/>
    </c:title>
    <c:autoTitleDeleted val="0"/>
    <c:plotArea>
      <c:layout/>
      <c:barChart>
        <c:barDir val="col"/>
        <c:grouping val="clustered"/>
        <c:varyColors val="1"/>
        <c:ser>
          <c:idx val="0"/>
          <c:order val="0"/>
          <c:tx>
            <c:strRef>
              <c:f>Sheet1!$B$1</c:f>
              <c:strCache>
                <c:ptCount val="1"/>
                <c:pt idx="0">
                  <c:v>IKP uz iedz. pēc PPS, pārmaiņa 2014–2025, procentpunkti</c:v>
                </c:pt>
              </c:strCache>
            </c:strRef>
          </c:tx>
          <c:invertIfNegative val="1"/>
          <c:dPt>
            <c:idx val="0"/>
            <c:invertIfNegative val="1"/>
            <c:bubble3D val="0"/>
            <c:spPr>
              <a:solidFill>
                <a:srgbClr val="C6C6C6"/>
              </a:solidFill>
            </c:spPr>
            <c:extLst>
              <c:ext xmlns:c16="http://schemas.microsoft.com/office/drawing/2014/chart" uri="{C3380CC4-5D6E-409C-BE32-E72D297353CC}">
                <c16:uniqueId val="{00000001-1281-4CA7-A86C-B664194EA85D}"/>
              </c:ext>
            </c:extLst>
          </c:dPt>
          <c:dPt>
            <c:idx val="1"/>
            <c:invertIfNegative val="1"/>
            <c:bubble3D val="0"/>
            <c:spPr>
              <a:solidFill>
                <a:srgbClr val="303A92"/>
              </a:solidFill>
            </c:spPr>
            <c:extLst>
              <c:ext xmlns:c16="http://schemas.microsoft.com/office/drawing/2014/chart" uri="{C3380CC4-5D6E-409C-BE32-E72D297353CC}">
                <c16:uniqueId val="{00000003-1281-4CA7-A86C-B664194EA85D}"/>
              </c:ext>
            </c:extLst>
          </c:dPt>
          <c:dPt>
            <c:idx val="2"/>
            <c:invertIfNegative val="1"/>
            <c:bubble3D val="0"/>
            <c:spPr>
              <a:solidFill>
                <a:srgbClr val="C6C6C6"/>
              </a:solidFill>
            </c:spPr>
            <c:extLst>
              <c:ext xmlns:c16="http://schemas.microsoft.com/office/drawing/2014/chart" uri="{C3380CC4-5D6E-409C-BE32-E72D297353CC}">
                <c16:uniqueId val="{00000005-1281-4CA7-A86C-B664194EA85D}"/>
              </c:ext>
            </c:extLst>
          </c:dPt>
          <c:dPt>
            <c:idx val="3"/>
            <c:invertIfNegative val="1"/>
            <c:bubble3D val="0"/>
            <c:spPr>
              <a:solidFill>
                <a:srgbClr val="C6C6C6"/>
              </a:solidFill>
            </c:spPr>
            <c:extLst>
              <c:ext xmlns:c16="http://schemas.microsoft.com/office/drawing/2014/chart" uri="{C3380CC4-5D6E-409C-BE32-E72D297353CC}">
                <c16:uniqueId val="{00000007-1281-4CA7-A86C-B664194EA85D}"/>
              </c:ext>
            </c:extLst>
          </c:dPt>
          <c:dLbls>
            <c:spPr>
              <a:noFill/>
              <a:ln>
                <a:noFill/>
              </a:ln>
              <a:effectLst/>
            </c:spPr>
            <c:txPr>
              <a:bodyPr/>
              <a:lstStyle/>
              <a:p>
                <a:pPr>
                  <a:defRPr sz="1500">
                    <a:latin typeface="Museo 1"/>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Igaunija</c:v>
                </c:pt>
                <c:pt idx="1">
                  <c:v>Latvija</c:v>
                </c:pt>
                <c:pt idx="2">
                  <c:v>Polija</c:v>
                </c:pt>
                <c:pt idx="3">
                  <c:v>Lietuva</c:v>
                </c:pt>
              </c:strCache>
            </c:strRef>
          </c:cat>
          <c:val>
            <c:numRef>
              <c:f>Sheet1!$B$2:$B$5</c:f>
              <c:numCache>
                <c:formatCode>General</c:formatCode>
                <c:ptCount val="4"/>
                <c:pt idx="0">
                  <c:v>1</c:v>
                </c:pt>
                <c:pt idx="1">
                  <c:v>10</c:v>
                </c:pt>
                <c:pt idx="2">
                  <c:v>13</c:v>
                </c:pt>
                <c:pt idx="3">
                  <c:v>12</c:v>
                </c:pt>
              </c:numCache>
            </c:numRef>
          </c:val>
          <c:extLst>
            <c:ext xmlns:c16="http://schemas.microsoft.com/office/drawing/2014/chart" uri="{C3380CC4-5D6E-409C-BE32-E72D297353CC}">
              <c16:uniqueId val="{00000008-1281-4CA7-A86C-B664194EA85D}"/>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6C6C6"/>
            </a:solidFill>
          </a:ln>
        </c:spPr>
        <c:txPr>
          <a:bodyPr/>
          <a:lstStyle/>
          <a:p>
            <a:pPr>
              <a:defRPr sz="14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16"/>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400">
          <a:solidFill>
            <a:srgbClr val="251E50"/>
          </a:solidFill>
          <a:latin typeface="Museo 2"/>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1"/>
        <c:ser>
          <c:idx val="0"/>
          <c:order val="0"/>
          <c:tx>
            <c:strRef>
              <c:f>Sheet1!$B$1</c:f>
              <c:strCache>
                <c:ptCount val="1"/>
                <c:pt idx="0">
                  <c:v>v</c:v>
                </c:pt>
              </c:strCache>
            </c:strRef>
          </c:tx>
          <c:invertIfNegative val="1"/>
          <c:dPt>
            <c:idx val="0"/>
            <c:invertIfNegative val="1"/>
            <c:bubble3D val="0"/>
            <c:spPr>
              <a:solidFill>
                <a:srgbClr val="C6C6C6"/>
              </a:solidFill>
            </c:spPr>
            <c:extLst>
              <c:ext xmlns:c16="http://schemas.microsoft.com/office/drawing/2014/chart" uri="{C3380CC4-5D6E-409C-BE32-E72D297353CC}">
                <c16:uniqueId val="{00000001-9425-4509-9CA6-BB7504BCD7F3}"/>
              </c:ext>
            </c:extLst>
          </c:dPt>
          <c:dPt>
            <c:idx val="1"/>
            <c:invertIfNegative val="1"/>
            <c:bubble3D val="0"/>
            <c:spPr>
              <a:solidFill>
                <a:srgbClr val="303A92"/>
              </a:solidFill>
            </c:spPr>
            <c:extLst>
              <c:ext xmlns:c16="http://schemas.microsoft.com/office/drawing/2014/chart" uri="{C3380CC4-5D6E-409C-BE32-E72D297353CC}">
                <c16:uniqueId val="{00000003-9425-4509-9CA6-BB7504BCD7F3}"/>
              </c:ext>
            </c:extLst>
          </c:dPt>
          <c:dPt>
            <c:idx val="2"/>
            <c:invertIfNegative val="1"/>
            <c:bubble3D val="0"/>
            <c:spPr>
              <a:solidFill>
                <a:srgbClr val="C6C6C6"/>
              </a:solidFill>
            </c:spPr>
            <c:extLst>
              <c:ext xmlns:c16="http://schemas.microsoft.com/office/drawing/2014/chart" uri="{C3380CC4-5D6E-409C-BE32-E72D297353CC}">
                <c16:uniqueId val="{00000005-9425-4509-9CA6-BB7504BCD7F3}"/>
              </c:ext>
            </c:extLst>
          </c:dPt>
          <c:dPt>
            <c:idx val="3"/>
            <c:invertIfNegative val="1"/>
            <c:bubble3D val="0"/>
            <c:spPr>
              <a:solidFill>
                <a:srgbClr val="C6C6C6"/>
              </a:solidFill>
            </c:spPr>
            <c:extLst>
              <c:ext xmlns:c16="http://schemas.microsoft.com/office/drawing/2014/chart" uri="{C3380CC4-5D6E-409C-BE32-E72D297353CC}">
                <c16:uniqueId val="{00000007-9425-4509-9CA6-BB7504BCD7F3}"/>
              </c:ext>
            </c:extLst>
          </c:dPt>
          <c:dPt>
            <c:idx val="4"/>
            <c:invertIfNegative val="1"/>
            <c:bubble3D val="0"/>
            <c:spPr>
              <a:solidFill>
                <a:srgbClr val="C6C6C6"/>
              </a:solidFill>
            </c:spPr>
            <c:extLst>
              <c:ext xmlns:c16="http://schemas.microsoft.com/office/drawing/2014/chart" uri="{C3380CC4-5D6E-409C-BE32-E72D297353CC}">
                <c16:uniqueId val="{00000009-9425-4509-9CA6-BB7504BCD7F3}"/>
              </c:ext>
            </c:extLst>
          </c:dPt>
          <c:dPt>
            <c:idx val="5"/>
            <c:invertIfNegative val="1"/>
            <c:bubble3D val="0"/>
            <c:spPr>
              <a:solidFill>
                <a:srgbClr val="C6C6C6"/>
              </a:solidFill>
            </c:spPr>
            <c:extLst>
              <c:ext xmlns:c16="http://schemas.microsoft.com/office/drawing/2014/chart" uri="{C3380CC4-5D6E-409C-BE32-E72D297353CC}">
                <c16:uniqueId val="{0000000B-9425-4509-9CA6-BB7504BCD7F3}"/>
              </c:ext>
            </c:extLst>
          </c:dPt>
          <c:dPt>
            <c:idx val="6"/>
            <c:invertIfNegative val="1"/>
            <c:bubble3D val="0"/>
            <c:spPr>
              <a:solidFill>
                <a:srgbClr val="ACE4F1"/>
              </a:solidFill>
            </c:spPr>
            <c:extLst>
              <c:ext xmlns:c16="http://schemas.microsoft.com/office/drawing/2014/chart" uri="{C3380CC4-5D6E-409C-BE32-E72D297353CC}">
                <c16:uniqueId val="{0000000D-9425-4509-9CA6-BB7504BCD7F3}"/>
              </c:ext>
            </c:extLst>
          </c:dPt>
          <c:dPt>
            <c:idx val="7"/>
            <c:invertIfNegative val="1"/>
            <c:bubble3D val="0"/>
            <c:spPr>
              <a:solidFill>
                <a:srgbClr val="ACE4F1"/>
              </a:solidFill>
            </c:spPr>
            <c:extLst>
              <c:ext xmlns:c16="http://schemas.microsoft.com/office/drawing/2014/chart" uri="{C3380CC4-5D6E-409C-BE32-E72D297353CC}">
                <c16:uniqueId val="{0000000F-9425-4509-9CA6-BB7504BCD7F3}"/>
              </c:ext>
            </c:extLst>
          </c:dPt>
          <c:dPt>
            <c:idx val="8"/>
            <c:invertIfNegative val="1"/>
            <c:bubble3D val="0"/>
            <c:spPr>
              <a:solidFill>
                <a:srgbClr val="C6C6C6"/>
              </a:solidFill>
            </c:spPr>
            <c:extLst>
              <c:ext xmlns:c16="http://schemas.microsoft.com/office/drawing/2014/chart" uri="{C3380CC4-5D6E-409C-BE32-E72D297353CC}">
                <c16:uniqueId val="{00000011-9425-4509-9CA6-BB7504BCD7F3}"/>
              </c:ext>
            </c:extLst>
          </c:dPt>
          <c:dPt>
            <c:idx val="9"/>
            <c:invertIfNegative val="1"/>
            <c:bubble3D val="0"/>
            <c:spPr>
              <a:solidFill>
                <a:srgbClr val="C6C6C6"/>
              </a:solidFill>
            </c:spPr>
            <c:extLst>
              <c:ext xmlns:c16="http://schemas.microsoft.com/office/drawing/2014/chart" uri="{C3380CC4-5D6E-409C-BE32-E72D297353CC}">
                <c16:uniqueId val="{00000013-9425-4509-9CA6-BB7504BCD7F3}"/>
              </c:ext>
            </c:extLst>
          </c:dPt>
          <c:dLbls>
            <c:dLbl>
              <c:idx val="0"/>
              <c:tx>
                <c:rich>
                  <a:bodyPr/>
                  <a:lstStyle/>
                  <a:p>
                    <a:r>
                      <a:rPr lang="en-US" sz="1500">
                        <a:solidFill>
                          <a:srgbClr val="303A92"/>
                        </a:solidFill>
                        <a:latin typeface="Museo 1"/>
                      </a:rPr>
                      <a:t>6,7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425-4509-9CA6-BB7504BCD7F3}"/>
                </c:ext>
              </c:extLst>
            </c:dLbl>
            <c:dLbl>
              <c:idx val="1"/>
              <c:tx>
                <c:rich>
                  <a:bodyPr/>
                  <a:lstStyle/>
                  <a:p>
                    <a:r>
                      <a:rPr lang="en-US" sz="1500">
                        <a:solidFill>
                          <a:srgbClr val="303A92"/>
                        </a:solidFill>
                        <a:latin typeface="Museo 1"/>
                      </a:rPr>
                      <a:t>6,3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425-4509-9CA6-BB7504BCD7F3}"/>
                </c:ext>
              </c:extLst>
            </c:dLbl>
            <c:dLbl>
              <c:idx val="2"/>
              <c:tx>
                <c:rich>
                  <a:bodyPr/>
                  <a:lstStyle/>
                  <a:p>
                    <a:r>
                      <a:rPr lang="en-US" sz="1500">
                        <a:solidFill>
                          <a:srgbClr val="303A92"/>
                        </a:solidFill>
                        <a:latin typeface="Museo 1"/>
                      </a:rPr>
                      <a:t>6,0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425-4509-9CA6-BB7504BCD7F3}"/>
                </c:ext>
              </c:extLst>
            </c:dLbl>
            <c:dLbl>
              <c:idx val="3"/>
              <c:tx>
                <c:rich>
                  <a:bodyPr/>
                  <a:lstStyle/>
                  <a:p>
                    <a:r>
                      <a:rPr lang="en-US" sz="1500">
                        <a:solidFill>
                          <a:srgbClr val="303A92"/>
                        </a:solidFill>
                        <a:latin typeface="Museo 1"/>
                      </a:rPr>
                      <a:t>6,0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425-4509-9CA6-BB7504BCD7F3}"/>
                </c:ext>
              </c:extLst>
            </c:dLbl>
            <c:dLbl>
              <c:idx val="4"/>
              <c:tx>
                <c:rich>
                  <a:bodyPr/>
                  <a:lstStyle/>
                  <a:p>
                    <a:r>
                      <a:rPr lang="en-US" sz="1500">
                        <a:solidFill>
                          <a:srgbClr val="303A92"/>
                        </a:solidFill>
                        <a:latin typeface="Museo 1"/>
                      </a:rPr>
                      <a:t>5,8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425-4509-9CA6-BB7504BCD7F3}"/>
                </c:ext>
              </c:extLst>
            </c:dLbl>
            <c:dLbl>
              <c:idx val="5"/>
              <c:tx>
                <c:rich>
                  <a:bodyPr/>
                  <a:lstStyle/>
                  <a:p>
                    <a:r>
                      <a:rPr lang="en-US" sz="1500">
                        <a:solidFill>
                          <a:srgbClr val="303A92"/>
                        </a:solidFill>
                        <a:latin typeface="Museo 1"/>
                      </a:rPr>
                      <a:t>5,6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9425-4509-9CA6-BB7504BCD7F3}"/>
                </c:ext>
              </c:extLst>
            </c:dLbl>
            <c:dLbl>
              <c:idx val="6"/>
              <c:tx>
                <c:rich>
                  <a:bodyPr/>
                  <a:lstStyle/>
                  <a:p>
                    <a:r>
                      <a:rPr lang="en-US" sz="1500">
                        <a:solidFill>
                          <a:srgbClr val="303A92"/>
                        </a:solidFill>
                        <a:latin typeface="Museo 1"/>
                      </a:rPr>
                      <a:t>3,9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9425-4509-9CA6-BB7504BCD7F3}"/>
                </c:ext>
              </c:extLst>
            </c:dLbl>
            <c:dLbl>
              <c:idx val="7"/>
              <c:tx>
                <c:rich>
                  <a:bodyPr/>
                  <a:lstStyle/>
                  <a:p>
                    <a:r>
                      <a:rPr lang="en-US" sz="1500">
                        <a:solidFill>
                          <a:srgbClr val="303A92"/>
                        </a:solidFill>
                        <a:latin typeface="Museo 1"/>
                      </a:rPr>
                      <a:t>3,6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9425-4509-9CA6-BB7504BCD7F3}"/>
                </c:ext>
              </c:extLst>
            </c:dLbl>
            <c:dLbl>
              <c:idx val="8"/>
              <c:tx>
                <c:rich>
                  <a:bodyPr/>
                  <a:lstStyle/>
                  <a:p>
                    <a:r>
                      <a:rPr lang="en-US" sz="1500">
                        <a:solidFill>
                          <a:srgbClr val="303A92"/>
                        </a:solidFill>
                        <a:latin typeface="Museo 1"/>
                      </a:rPr>
                      <a:t>2,9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9425-4509-9CA6-BB7504BCD7F3}"/>
                </c:ext>
              </c:extLst>
            </c:dLbl>
            <c:dLbl>
              <c:idx val="9"/>
              <c:tx>
                <c:rich>
                  <a:bodyPr/>
                  <a:lstStyle/>
                  <a:p>
                    <a:r>
                      <a:rPr lang="en-US" sz="1500">
                        <a:solidFill>
                          <a:srgbClr val="303A92"/>
                        </a:solidFill>
                        <a:latin typeface="Museo 1"/>
                      </a:rPr>
                      <a:t>2,6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9425-4509-9CA6-BB7504BCD7F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c:f>
              <c:strCache>
                <c:ptCount val="10"/>
                <c:pt idx="0">
                  <c:v>Igaunija</c:v>
                </c:pt>
                <c:pt idx="1">
                  <c:v>Latvija</c:v>
                </c:pt>
                <c:pt idx="2">
                  <c:v>Horvātija</c:v>
                </c:pt>
                <c:pt idx="3">
                  <c:v>Rumānija</c:v>
                </c:pt>
                <c:pt idx="4">
                  <c:v>Zviedrija</c:v>
                </c:pt>
                <c:pt idx="5">
                  <c:v>Slovēnija</c:v>
                </c:pt>
                <c:pt idx="6">
                  <c:v>ES-27</c:v>
                </c:pt>
                <c:pt idx="7">
                  <c:v>Eirozona</c:v>
                </c:pt>
                <c:pt idx="8">
                  <c:v>Spānija</c:v>
                </c:pt>
                <c:pt idx="9">
                  <c:v>Īrija</c:v>
                </c:pt>
              </c:strCache>
            </c:strRef>
          </c:cat>
          <c:val>
            <c:numRef>
              <c:f>Sheet1!$B$2:$B$11</c:f>
              <c:numCache>
                <c:formatCode>General</c:formatCode>
                <c:ptCount val="10"/>
                <c:pt idx="0">
                  <c:v>6.7</c:v>
                </c:pt>
                <c:pt idx="1">
                  <c:v>6.3</c:v>
                </c:pt>
                <c:pt idx="2">
                  <c:v>6</c:v>
                </c:pt>
                <c:pt idx="3">
                  <c:v>6</c:v>
                </c:pt>
                <c:pt idx="4">
                  <c:v>5.8</c:v>
                </c:pt>
                <c:pt idx="5">
                  <c:v>5.6</c:v>
                </c:pt>
                <c:pt idx="6">
                  <c:v>3.9</c:v>
                </c:pt>
                <c:pt idx="7">
                  <c:v>3.6</c:v>
                </c:pt>
                <c:pt idx="8">
                  <c:v>2.9</c:v>
                </c:pt>
                <c:pt idx="9">
                  <c:v>2.6</c:v>
                </c:pt>
              </c:numCache>
            </c:numRef>
          </c:val>
          <c:extLst>
            <c:ext xmlns:c16="http://schemas.microsoft.com/office/drawing/2014/chart" uri="{C3380CC4-5D6E-409C-BE32-E72D297353CC}">
              <c16:uniqueId val="{00000014-9425-4509-9CA6-BB7504BCD7F3}"/>
            </c:ext>
          </c:extLst>
        </c:ser>
        <c:dLbls>
          <c:showLegendKey val="0"/>
          <c:showVal val="0"/>
          <c:showCatName val="0"/>
          <c:showSerName val="0"/>
          <c:showPercent val="0"/>
          <c:showBubbleSize val="0"/>
        </c:dLbls>
        <c:gapWidth val="5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6C6C6"/>
            </a:solidFill>
          </a:ln>
        </c:spPr>
        <c:txPr>
          <a:bodyPr/>
          <a:lstStyle/>
          <a:p>
            <a:pPr>
              <a:defRPr sz="14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7.8"/>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400">
          <a:solidFill>
            <a:srgbClr val="251E50"/>
          </a:solidFill>
          <a:latin typeface="Museo 2"/>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r>
              <a:rPr lang="en-US" sz="1600">
                <a:solidFill>
                  <a:srgbClr val="303A92"/>
                </a:solidFill>
                <a:latin typeface="Museo 1"/>
              </a:rPr>
              <a:t>Produktivitātes pieaugums, % gadā</a:t>
            </a:r>
          </a:p>
        </c:rich>
      </c:tx>
      <c:overlay val="0"/>
    </c:title>
    <c:autoTitleDeleted val="0"/>
    <c:plotArea>
      <c:layout/>
      <c:barChart>
        <c:barDir val="col"/>
        <c:grouping val="clustered"/>
        <c:varyColors val="1"/>
        <c:ser>
          <c:idx val="0"/>
          <c:order val="0"/>
          <c:tx>
            <c:strRef>
              <c:f>Sheet1!$B$1</c:f>
              <c:strCache>
                <c:ptCount val="1"/>
                <c:pt idx="0">
                  <c:v>Produktivitātes pieaugums gadā, %</c:v>
                </c:pt>
              </c:strCache>
            </c:strRef>
          </c:tx>
          <c:invertIfNegative val="1"/>
          <c:dPt>
            <c:idx val="0"/>
            <c:invertIfNegative val="1"/>
            <c:bubble3D val="0"/>
            <c:spPr>
              <a:solidFill>
                <a:srgbClr val="5B8FC9"/>
              </a:solidFill>
            </c:spPr>
            <c:extLst>
              <c:ext xmlns:c16="http://schemas.microsoft.com/office/drawing/2014/chart" uri="{C3380CC4-5D6E-409C-BE32-E72D297353CC}">
                <c16:uniqueId val="{00000001-DFA2-4AE3-A995-C26ADC3A1AA8}"/>
              </c:ext>
            </c:extLst>
          </c:dPt>
          <c:dPt>
            <c:idx val="1"/>
            <c:invertIfNegative val="1"/>
            <c:bubble3D val="0"/>
            <c:spPr>
              <a:solidFill>
                <a:srgbClr val="303A92"/>
              </a:solidFill>
            </c:spPr>
            <c:extLst>
              <c:ext xmlns:c16="http://schemas.microsoft.com/office/drawing/2014/chart" uri="{C3380CC4-5D6E-409C-BE32-E72D297353CC}">
                <c16:uniqueId val="{00000003-DFA2-4AE3-A995-C26ADC3A1AA8}"/>
              </c:ext>
            </c:extLst>
          </c:dPt>
          <c:dLbls>
            <c:numFmt formatCode="0.0" sourceLinked="0"/>
            <c:spPr>
              <a:noFill/>
              <a:ln>
                <a:noFill/>
              </a:ln>
              <a:effectLst/>
            </c:spPr>
            <c:txPr>
              <a:bodyPr/>
              <a:lstStyle/>
              <a:p>
                <a:pPr>
                  <a:defRPr sz="1800">
                    <a:latin typeface="Museo 1"/>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1998–2007</c:v>
                </c:pt>
                <c:pt idx="1">
                  <c:v>2016–2025</c:v>
                </c:pt>
              </c:strCache>
            </c:strRef>
          </c:cat>
          <c:val>
            <c:numRef>
              <c:f>Sheet1!$B$2:$B$3</c:f>
              <c:numCache>
                <c:formatCode>General</c:formatCode>
                <c:ptCount val="2"/>
                <c:pt idx="0">
                  <c:v>7.2</c:v>
                </c:pt>
                <c:pt idx="1">
                  <c:v>1.6</c:v>
                </c:pt>
              </c:numCache>
            </c:numRef>
          </c:val>
          <c:extLst>
            <c:ext xmlns:c16="http://schemas.microsoft.com/office/drawing/2014/chart" uri="{C3380CC4-5D6E-409C-BE32-E72D297353CC}">
              <c16:uniqueId val="{00000004-DFA2-4AE3-A995-C26ADC3A1AA8}"/>
            </c:ext>
          </c:extLst>
        </c:ser>
        <c:dLbls>
          <c:dLblPos val="outEnd"/>
          <c:showLegendKey val="0"/>
          <c:showVal val="1"/>
          <c:showCatName val="0"/>
          <c:showSerName val="0"/>
          <c:showPercent val="0"/>
          <c:showBubbleSize val="0"/>
        </c:dLbls>
        <c:gapWidth val="7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6C6C6"/>
            </a:solidFill>
          </a:ln>
        </c:spPr>
        <c:txPr>
          <a:bodyPr/>
          <a:lstStyle/>
          <a:p>
            <a:pPr>
              <a:defRPr sz="15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9"/>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400">
          <a:solidFill>
            <a:srgbClr val="251E50"/>
          </a:solidFill>
          <a:latin typeface="Museo 2"/>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1"/>
        <c:ser>
          <c:idx val="0"/>
          <c:order val="0"/>
          <c:tx>
            <c:strRef>
              <c:f>Sheet1!$B$1</c:f>
              <c:strCache>
                <c:ptCount val="1"/>
                <c:pt idx="0">
                  <c:v>v</c:v>
                </c:pt>
              </c:strCache>
            </c:strRef>
          </c:tx>
          <c:invertIfNegative val="1"/>
          <c:dPt>
            <c:idx val="0"/>
            <c:invertIfNegative val="1"/>
            <c:bubble3D val="0"/>
            <c:spPr>
              <a:solidFill>
                <a:srgbClr val="5B8FC9"/>
              </a:solidFill>
            </c:spPr>
            <c:extLst>
              <c:ext xmlns:c16="http://schemas.microsoft.com/office/drawing/2014/chart" uri="{C3380CC4-5D6E-409C-BE32-E72D297353CC}">
                <c16:uniqueId val="{00000001-C40B-4282-8524-F98B68E915E5}"/>
              </c:ext>
            </c:extLst>
          </c:dPt>
          <c:dPt>
            <c:idx val="1"/>
            <c:invertIfNegative val="1"/>
            <c:bubble3D val="0"/>
            <c:spPr>
              <a:solidFill>
                <a:srgbClr val="5B8FC9"/>
              </a:solidFill>
            </c:spPr>
            <c:extLst>
              <c:ext xmlns:c16="http://schemas.microsoft.com/office/drawing/2014/chart" uri="{C3380CC4-5D6E-409C-BE32-E72D297353CC}">
                <c16:uniqueId val="{00000003-C40B-4282-8524-F98B68E915E5}"/>
              </c:ext>
            </c:extLst>
          </c:dPt>
          <c:dPt>
            <c:idx val="2"/>
            <c:invertIfNegative val="1"/>
            <c:bubble3D val="0"/>
            <c:spPr>
              <a:solidFill>
                <a:srgbClr val="C6C6C6"/>
              </a:solidFill>
            </c:spPr>
            <c:extLst>
              <c:ext xmlns:c16="http://schemas.microsoft.com/office/drawing/2014/chart" uri="{C3380CC4-5D6E-409C-BE32-E72D297353CC}">
                <c16:uniqueId val="{00000005-C40B-4282-8524-F98B68E915E5}"/>
              </c:ext>
            </c:extLst>
          </c:dPt>
          <c:dPt>
            <c:idx val="3"/>
            <c:invertIfNegative val="1"/>
            <c:bubble3D val="0"/>
            <c:spPr>
              <a:solidFill>
                <a:srgbClr val="C6C6C6"/>
              </a:solidFill>
            </c:spPr>
            <c:extLst>
              <c:ext xmlns:c16="http://schemas.microsoft.com/office/drawing/2014/chart" uri="{C3380CC4-5D6E-409C-BE32-E72D297353CC}">
                <c16:uniqueId val="{00000007-C40B-4282-8524-F98B68E915E5}"/>
              </c:ext>
            </c:extLst>
          </c:dPt>
          <c:dPt>
            <c:idx val="4"/>
            <c:invertIfNegative val="1"/>
            <c:bubble3D val="0"/>
            <c:spPr>
              <a:solidFill>
                <a:srgbClr val="C6C6C6"/>
              </a:solidFill>
            </c:spPr>
            <c:extLst>
              <c:ext xmlns:c16="http://schemas.microsoft.com/office/drawing/2014/chart" uri="{C3380CC4-5D6E-409C-BE32-E72D297353CC}">
                <c16:uniqueId val="{00000009-C40B-4282-8524-F98B68E915E5}"/>
              </c:ext>
            </c:extLst>
          </c:dPt>
          <c:dPt>
            <c:idx val="5"/>
            <c:invertIfNegative val="1"/>
            <c:bubble3D val="0"/>
            <c:spPr>
              <a:solidFill>
                <a:srgbClr val="C6C6C6"/>
              </a:solidFill>
            </c:spPr>
            <c:extLst>
              <c:ext xmlns:c16="http://schemas.microsoft.com/office/drawing/2014/chart" uri="{C3380CC4-5D6E-409C-BE32-E72D297353CC}">
                <c16:uniqueId val="{0000000B-C40B-4282-8524-F98B68E915E5}"/>
              </c:ext>
            </c:extLst>
          </c:dPt>
          <c:dPt>
            <c:idx val="6"/>
            <c:invertIfNegative val="1"/>
            <c:bubble3D val="0"/>
            <c:spPr>
              <a:solidFill>
                <a:srgbClr val="C6C6C6"/>
              </a:solidFill>
            </c:spPr>
            <c:extLst>
              <c:ext xmlns:c16="http://schemas.microsoft.com/office/drawing/2014/chart" uri="{C3380CC4-5D6E-409C-BE32-E72D297353CC}">
                <c16:uniqueId val="{0000000D-C40B-4282-8524-F98B68E915E5}"/>
              </c:ext>
            </c:extLst>
          </c:dPt>
          <c:dPt>
            <c:idx val="7"/>
            <c:invertIfNegative val="1"/>
            <c:bubble3D val="0"/>
            <c:spPr>
              <a:solidFill>
                <a:srgbClr val="C6C6C6"/>
              </a:solidFill>
            </c:spPr>
            <c:extLst>
              <c:ext xmlns:c16="http://schemas.microsoft.com/office/drawing/2014/chart" uri="{C3380CC4-5D6E-409C-BE32-E72D297353CC}">
                <c16:uniqueId val="{0000000F-C40B-4282-8524-F98B68E915E5}"/>
              </c:ext>
            </c:extLst>
          </c:dPt>
          <c:dPt>
            <c:idx val="8"/>
            <c:invertIfNegative val="1"/>
            <c:bubble3D val="0"/>
            <c:spPr>
              <a:solidFill>
                <a:srgbClr val="C6C6C6"/>
              </a:solidFill>
            </c:spPr>
            <c:extLst>
              <c:ext xmlns:c16="http://schemas.microsoft.com/office/drawing/2014/chart" uri="{C3380CC4-5D6E-409C-BE32-E72D297353CC}">
                <c16:uniqueId val="{00000011-C40B-4282-8524-F98B68E915E5}"/>
              </c:ext>
            </c:extLst>
          </c:dPt>
          <c:dPt>
            <c:idx val="9"/>
            <c:invertIfNegative val="1"/>
            <c:bubble3D val="0"/>
            <c:spPr>
              <a:solidFill>
                <a:srgbClr val="C6C6C6"/>
              </a:solidFill>
            </c:spPr>
            <c:extLst>
              <c:ext xmlns:c16="http://schemas.microsoft.com/office/drawing/2014/chart" uri="{C3380CC4-5D6E-409C-BE32-E72D297353CC}">
                <c16:uniqueId val="{00000013-C40B-4282-8524-F98B68E915E5}"/>
              </c:ext>
            </c:extLst>
          </c:dPt>
          <c:dPt>
            <c:idx val="10"/>
            <c:invertIfNegative val="1"/>
            <c:bubble3D val="0"/>
            <c:spPr>
              <a:solidFill>
                <a:srgbClr val="C6C6C6"/>
              </a:solidFill>
            </c:spPr>
            <c:extLst>
              <c:ext xmlns:c16="http://schemas.microsoft.com/office/drawing/2014/chart" uri="{C3380CC4-5D6E-409C-BE32-E72D297353CC}">
                <c16:uniqueId val="{00000015-C40B-4282-8524-F98B68E915E5}"/>
              </c:ext>
            </c:extLst>
          </c:dPt>
          <c:dPt>
            <c:idx val="11"/>
            <c:invertIfNegative val="1"/>
            <c:bubble3D val="0"/>
            <c:spPr>
              <a:solidFill>
                <a:srgbClr val="303A92"/>
              </a:solidFill>
            </c:spPr>
            <c:extLst>
              <c:ext xmlns:c16="http://schemas.microsoft.com/office/drawing/2014/chart" uri="{C3380CC4-5D6E-409C-BE32-E72D297353CC}">
                <c16:uniqueId val="{00000017-C40B-4282-8524-F98B68E915E5}"/>
              </c:ext>
            </c:extLst>
          </c:dPt>
          <c:dPt>
            <c:idx val="12"/>
            <c:invertIfNegative val="1"/>
            <c:bubble3D val="0"/>
            <c:spPr>
              <a:solidFill>
                <a:srgbClr val="ACE4F1"/>
              </a:solidFill>
            </c:spPr>
            <c:extLst>
              <c:ext xmlns:c16="http://schemas.microsoft.com/office/drawing/2014/chart" uri="{C3380CC4-5D6E-409C-BE32-E72D297353CC}">
                <c16:uniqueId val="{00000019-C40B-4282-8524-F98B68E915E5}"/>
              </c:ext>
            </c:extLst>
          </c:dPt>
          <c:dPt>
            <c:idx val="13"/>
            <c:invertIfNegative val="1"/>
            <c:bubble3D val="0"/>
            <c:spPr>
              <a:solidFill>
                <a:srgbClr val="C6C6C6"/>
              </a:solidFill>
            </c:spPr>
            <c:extLst>
              <c:ext xmlns:c16="http://schemas.microsoft.com/office/drawing/2014/chart" uri="{C3380CC4-5D6E-409C-BE32-E72D297353CC}">
                <c16:uniqueId val="{0000001B-C40B-4282-8524-F98B68E915E5}"/>
              </c:ext>
            </c:extLst>
          </c:dPt>
          <c:dPt>
            <c:idx val="14"/>
            <c:invertIfNegative val="1"/>
            <c:bubble3D val="0"/>
            <c:spPr>
              <a:solidFill>
                <a:srgbClr val="C6C6C6"/>
              </a:solidFill>
            </c:spPr>
            <c:extLst>
              <c:ext xmlns:c16="http://schemas.microsoft.com/office/drawing/2014/chart" uri="{C3380CC4-5D6E-409C-BE32-E72D297353CC}">
                <c16:uniqueId val="{0000001D-C40B-4282-8524-F98B68E915E5}"/>
              </c:ext>
            </c:extLst>
          </c:dPt>
          <c:dPt>
            <c:idx val="15"/>
            <c:invertIfNegative val="1"/>
            <c:bubble3D val="0"/>
            <c:spPr>
              <a:solidFill>
                <a:srgbClr val="C6C6C6"/>
              </a:solidFill>
            </c:spPr>
            <c:extLst>
              <c:ext xmlns:c16="http://schemas.microsoft.com/office/drawing/2014/chart" uri="{C3380CC4-5D6E-409C-BE32-E72D297353CC}">
                <c16:uniqueId val="{0000001F-C40B-4282-8524-F98B68E915E5}"/>
              </c:ext>
            </c:extLst>
          </c:dPt>
          <c:dPt>
            <c:idx val="16"/>
            <c:invertIfNegative val="1"/>
            <c:bubble3D val="0"/>
            <c:spPr>
              <a:solidFill>
                <a:srgbClr val="C6C6C6"/>
              </a:solidFill>
            </c:spPr>
            <c:extLst>
              <c:ext xmlns:c16="http://schemas.microsoft.com/office/drawing/2014/chart" uri="{C3380CC4-5D6E-409C-BE32-E72D297353CC}">
                <c16:uniqueId val="{00000021-C40B-4282-8524-F98B68E915E5}"/>
              </c:ext>
            </c:extLst>
          </c:dPt>
          <c:dPt>
            <c:idx val="17"/>
            <c:invertIfNegative val="1"/>
            <c:bubble3D val="0"/>
            <c:spPr>
              <a:solidFill>
                <a:srgbClr val="C6C6C6"/>
              </a:solidFill>
            </c:spPr>
            <c:extLst>
              <c:ext xmlns:c16="http://schemas.microsoft.com/office/drawing/2014/chart" uri="{C3380CC4-5D6E-409C-BE32-E72D297353CC}">
                <c16:uniqueId val="{00000023-C40B-4282-8524-F98B68E915E5}"/>
              </c:ext>
            </c:extLst>
          </c:dPt>
          <c:dPt>
            <c:idx val="18"/>
            <c:invertIfNegative val="1"/>
            <c:bubble3D val="0"/>
            <c:spPr>
              <a:solidFill>
                <a:srgbClr val="C6C6C6"/>
              </a:solidFill>
            </c:spPr>
            <c:extLst>
              <c:ext xmlns:c16="http://schemas.microsoft.com/office/drawing/2014/chart" uri="{C3380CC4-5D6E-409C-BE32-E72D297353CC}">
                <c16:uniqueId val="{00000025-C40B-4282-8524-F98B68E915E5}"/>
              </c:ext>
            </c:extLst>
          </c:dPt>
          <c:dPt>
            <c:idx val="19"/>
            <c:invertIfNegative val="1"/>
            <c:bubble3D val="0"/>
            <c:spPr>
              <a:solidFill>
                <a:srgbClr val="C6C6C6"/>
              </a:solidFill>
            </c:spPr>
            <c:extLst>
              <c:ext xmlns:c16="http://schemas.microsoft.com/office/drawing/2014/chart" uri="{C3380CC4-5D6E-409C-BE32-E72D297353CC}">
                <c16:uniqueId val="{00000027-C40B-4282-8524-F98B68E915E5}"/>
              </c:ext>
            </c:extLst>
          </c:dPt>
          <c:dPt>
            <c:idx val="20"/>
            <c:invertIfNegative val="1"/>
            <c:bubble3D val="0"/>
            <c:spPr>
              <a:solidFill>
                <a:srgbClr val="C6C6C6"/>
              </a:solidFill>
            </c:spPr>
            <c:extLst>
              <c:ext xmlns:c16="http://schemas.microsoft.com/office/drawing/2014/chart" uri="{C3380CC4-5D6E-409C-BE32-E72D297353CC}">
                <c16:uniqueId val="{00000029-C40B-4282-8524-F98B68E915E5}"/>
              </c:ext>
            </c:extLst>
          </c:dPt>
          <c:dPt>
            <c:idx val="21"/>
            <c:invertIfNegative val="1"/>
            <c:bubble3D val="0"/>
            <c:spPr>
              <a:solidFill>
                <a:srgbClr val="C6C6C6"/>
              </a:solidFill>
            </c:spPr>
            <c:extLst>
              <c:ext xmlns:c16="http://schemas.microsoft.com/office/drawing/2014/chart" uri="{C3380CC4-5D6E-409C-BE32-E72D297353CC}">
                <c16:uniqueId val="{0000002B-C40B-4282-8524-F98B68E915E5}"/>
              </c:ext>
            </c:extLst>
          </c:dPt>
          <c:dPt>
            <c:idx val="22"/>
            <c:invertIfNegative val="1"/>
            <c:bubble3D val="0"/>
            <c:spPr>
              <a:solidFill>
                <a:srgbClr val="C6C6C6"/>
              </a:solidFill>
            </c:spPr>
            <c:extLst>
              <c:ext xmlns:c16="http://schemas.microsoft.com/office/drawing/2014/chart" uri="{C3380CC4-5D6E-409C-BE32-E72D297353CC}">
                <c16:uniqueId val="{0000002D-C40B-4282-8524-F98B68E915E5}"/>
              </c:ext>
            </c:extLst>
          </c:dPt>
          <c:dPt>
            <c:idx val="23"/>
            <c:invertIfNegative val="1"/>
            <c:bubble3D val="0"/>
            <c:spPr>
              <a:solidFill>
                <a:srgbClr val="C6C6C6"/>
              </a:solidFill>
            </c:spPr>
            <c:extLst>
              <c:ext xmlns:c16="http://schemas.microsoft.com/office/drawing/2014/chart" uri="{C3380CC4-5D6E-409C-BE32-E72D297353CC}">
                <c16:uniqueId val="{0000002F-C40B-4282-8524-F98B68E915E5}"/>
              </c:ext>
            </c:extLst>
          </c:dPt>
          <c:dPt>
            <c:idx val="24"/>
            <c:invertIfNegative val="1"/>
            <c:bubble3D val="0"/>
            <c:spPr>
              <a:solidFill>
                <a:srgbClr val="C6C6C6"/>
              </a:solidFill>
            </c:spPr>
            <c:extLst>
              <c:ext xmlns:c16="http://schemas.microsoft.com/office/drawing/2014/chart" uri="{C3380CC4-5D6E-409C-BE32-E72D297353CC}">
                <c16:uniqueId val="{00000031-C40B-4282-8524-F98B68E915E5}"/>
              </c:ext>
            </c:extLst>
          </c:dPt>
          <c:dPt>
            <c:idx val="25"/>
            <c:invertIfNegative val="1"/>
            <c:bubble3D val="0"/>
            <c:spPr>
              <a:solidFill>
                <a:srgbClr val="C6C6C6"/>
              </a:solidFill>
            </c:spPr>
            <c:extLst>
              <c:ext xmlns:c16="http://schemas.microsoft.com/office/drawing/2014/chart" uri="{C3380CC4-5D6E-409C-BE32-E72D297353CC}">
                <c16:uniqueId val="{00000033-C40B-4282-8524-F98B68E915E5}"/>
              </c:ext>
            </c:extLst>
          </c:dPt>
          <c:dPt>
            <c:idx val="26"/>
            <c:invertIfNegative val="1"/>
            <c:bubble3D val="0"/>
            <c:spPr>
              <a:solidFill>
                <a:srgbClr val="C6C6C6"/>
              </a:solidFill>
            </c:spPr>
            <c:extLst>
              <c:ext xmlns:c16="http://schemas.microsoft.com/office/drawing/2014/chart" uri="{C3380CC4-5D6E-409C-BE32-E72D297353CC}">
                <c16:uniqueId val="{00000035-C40B-4282-8524-F98B68E915E5}"/>
              </c:ext>
            </c:extLst>
          </c:dPt>
          <c:dPt>
            <c:idx val="27"/>
            <c:invertIfNegative val="1"/>
            <c:bubble3D val="0"/>
            <c:spPr>
              <a:solidFill>
                <a:srgbClr val="C6C6C6"/>
              </a:solidFill>
            </c:spPr>
            <c:extLst>
              <c:ext xmlns:c16="http://schemas.microsoft.com/office/drawing/2014/chart" uri="{C3380CC4-5D6E-409C-BE32-E72D297353CC}">
                <c16:uniqueId val="{00000037-C40B-4282-8524-F98B68E915E5}"/>
              </c:ext>
            </c:extLst>
          </c:dPt>
          <c:dLbls>
            <c:dLbl>
              <c:idx val="0"/>
              <c:tx>
                <c:rich>
                  <a:bodyPr/>
                  <a:lstStyle/>
                  <a:p>
                    <a:r>
                      <a:rPr lang="en-US" sz="1200">
                        <a:solidFill>
                          <a:srgbClr val="303A92"/>
                        </a:solidFill>
                        <a:latin typeface="Museo 1"/>
                      </a:rPr>
                      <a:t>+42%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40B-4282-8524-F98B68E915E5}"/>
                </c:ext>
              </c:extLst>
            </c:dLbl>
            <c:dLbl>
              <c:idx val="1"/>
              <c:tx>
                <c:rich>
                  <a:bodyPr/>
                  <a:lstStyle/>
                  <a:p>
                    <a:r>
                      <a:rPr lang="en-US" sz="1200">
                        <a:solidFill>
                          <a:srgbClr val="303A92"/>
                        </a:solidFill>
                        <a:latin typeface="Museo 1"/>
                      </a:rPr>
                      <a:t>+66%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40B-4282-8524-F98B68E915E5}"/>
                </c:ext>
              </c:extLst>
            </c:dLbl>
            <c:dLbl>
              <c:idx val="2"/>
              <c:tx>
                <c:rich>
                  <a:bodyPr/>
                  <a:lstStyle/>
                  <a:p>
                    <a:r>
                      <a:rPr lang="en-US" sz="1200">
                        <a:solidFill>
                          <a:srgbClr val="5F5F6E"/>
                        </a:solidFill>
                        <a:latin typeface="Museo 1"/>
                      </a:rPr>
                      <a:t>+69%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40B-4282-8524-F98B68E915E5}"/>
                </c:ext>
              </c:extLst>
            </c:dLbl>
            <c:dLbl>
              <c:idx val="3"/>
              <c:tx>
                <c:rich>
                  <a:bodyPr/>
                  <a:lstStyle/>
                  <a:p>
                    <a:r>
                      <a:rPr lang="en-US" sz="1200">
                        <a:solidFill>
                          <a:srgbClr val="5F5F6E"/>
                        </a:solidFill>
                        <a:latin typeface="Museo 1"/>
                      </a:rPr>
                      <a:t>+75%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40B-4282-8524-F98B68E915E5}"/>
                </c:ext>
              </c:extLst>
            </c:dLbl>
            <c:dLbl>
              <c:idx val="4"/>
              <c:tx>
                <c:rich>
                  <a:bodyPr/>
                  <a:lstStyle/>
                  <a:p>
                    <a:r>
                      <a:rPr lang="en-US" sz="1200">
                        <a:solidFill>
                          <a:srgbClr val="5F5F6E"/>
                        </a:solidFill>
                        <a:latin typeface="Museo 1"/>
                      </a:rPr>
                      <a:t>+78%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40B-4282-8524-F98B68E915E5}"/>
                </c:ext>
              </c:extLst>
            </c:dLbl>
            <c:dLbl>
              <c:idx val="5"/>
              <c:tx>
                <c:rich>
                  <a:bodyPr/>
                  <a:lstStyle/>
                  <a:p>
                    <a:r>
                      <a:rPr lang="en-US" sz="1200">
                        <a:solidFill>
                          <a:srgbClr val="5F5F6E"/>
                        </a:solidFill>
                        <a:latin typeface="Museo 1"/>
                      </a:rPr>
                      <a:t>+79%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40B-4282-8524-F98B68E915E5}"/>
                </c:ext>
              </c:extLst>
            </c:dLbl>
            <c:dLbl>
              <c:idx val="6"/>
              <c:tx>
                <c:rich>
                  <a:bodyPr/>
                  <a:lstStyle/>
                  <a:p>
                    <a:r>
                      <a:rPr lang="en-US" sz="1200">
                        <a:solidFill>
                          <a:srgbClr val="5F5F6E"/>
                        </a:solidFill>
                        <a:latin typeface="Museo 1"/>
                      </a:rPr>
                      <a:t>+79%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C40B-4282-8524-F98B68E915E5}"/>
                </c:ext>
              </c:extLst>
            </c:dLbl>
            <c:dLbl>
              <c:idx val="7"/>
              <c:tx>
                <c:rich>
                  <a:bodyPr/>
                  <a:lstStyle/>
                  <a:p>
                    <a:r>
                      <a:rPr lang="en-US" sz="1200">
                        <a:solidFill>
                          <a:srgbClr val="5F5F6E"/>
                        </a:solidFill>
                        <a:latin typeface="Museo 1"/>
                      </a:rPr>
                      <a:t>+85%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C40B-4282-8524-F98B68E915E5}"/>
                </c:ext>
              </c:extLst>
            </c:dLbl>
            <c:dLbl>
              <c:idx val="8"/>
              <c:tx>
                <c:rich>
                  <a:bodyPr/>
                  <a:lstStyle/>
                  <a:p>
                    <a:r>
                      <a:rPr lang="en-US" sz="1200">
                        <a:solidFill>
                          <a:srgbClr val="5F5F6E"/>
                        </a:solidFill>
                        <a:latin typeface="Museo 1"/>
                      </a:rPr>
                      <a:t>+95%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C40B-4282-8524-F98B68E915E5}"/>
                </c:ext>
              </c:extLst>
            </c:dLbl>
            <c:dLbl>
              <c:idx val="9"/>
              <c:tx>
                <c:rich>
                  <a:bodyPr/>
                  <a:lstStyle/>
                  <a:p>
                    <a:r>
                      <a:rPr lang="en-US" sz="1200">
                        <a:solidFill>
                          <a:srgbClr val="5F5F6E"/>
                        </a:solidFill>
                        <a:latin typeface="Museo 1"/>
                      </a:rPr>
                      <a:t>+95%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C40B-4282-8524-F98B68E915E5}"/>
                </c:ext>
              </c:extLst>
            </c:dLbl>
            <c:dLbl>
              <c:idx val="10"/>
              <c:tx>
                <c:rich>
                  <a:bodyPr/>
                  <a:lstStyle/>
                  <a:p>
                    <a:r>
                      <a:rPr lang="en-US" sz="1200">
                        <a:solidFill>
                          <a:srgbClr val="5F5F6E"/>
                        </a:solidFill>
                        <a:latin typeface="Museo 1"/>
                      </a:rPr>
                      <a:t>+99%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C40B-4282-8524-F98B68E915E5}"/>
                </c:ext>
              </c:extLst>
            </c:dLbl>
            <c:dLbl>
              <c:idx val="11"/>
              <c:tx>
                <c:rich>
                  <a:bodyPr/>
                  <a:lstStyle/>
                  <a:p>
                    <a:r>
                      <a:rPr lang="en-US" sz="1200">
                        <a:solidFill>
                          <a:srgbClr val="303A92"/>
                        </a:solidFill>
                        <a:latin typeface="Museo 1"/>
                      </a:rPr>
                      <a:t>+99%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C40B-4282-8524-F98B68E915E5}"/>
                </c:ext>
              </c:extLst>
            </c:dLbl>
            <c:dLbl>
              <c:idx val="12"/>
              <c:tx>
                <c:rich>
                  <a:bodyPr/>
                  <a:lstStyle/>
                  <a:p>
                    <a:r>
                      <a:rPr lang="en-US" sz="1200">
                        <a:solidFill>
                          <a:srgbClr val="303A92"/>
                        </a:solidFill>
                        <a:latin typeface="Museo 1"/>
                      </a:rPr>
                      <a:t>+100%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C40B-4282-8524-F98B68E915E5}"/>
                </c:ext>
              </c:extLst>
            </c:dLbl>
            <c:dLbl>
              <c:idx val="13"/>
              <c:tx>
                <c:rich>
                  <a:bodyPr/>
                  <a:lstStyle/>
                  <a:p>
                    <a:r>
                      <a:rPr lang="en-US" sz="1200">
                        <a:solidFill>
                          <a:srgbClr val="5F5F6E"/>
                        </a:solidFill>
                        <a:latin typeface="Museo 1"/>
                      </a:rPr>
                      <a:t>+101%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C40B-4282-8524-F98B68E915E5}"/>
                </c:ext>
              </c:extLst>
            </c:dLbl>
            <c:dLbl>
              <c:idx val="14"/>
              <c:tx>
                <c:rich>
                  <a:bodyPr/>
                  <a:lstStyle/>
                  <a:p>
                    <a:r>
                      <a:rPr lang="en-US" sz="1200">
                        <a:solidFill>
                          <a:srgbClr val="5F5F6E"/>
                        </a:solidFill>
                        <a:latin typeface="Museo 1"/>
                      </a:rPr>
                      <a:t>+101%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C40B-4282-8524-F98B68E915E5}"/>
                </c:ext>
              </c:extLst>
            </c:dLbl>
            <c:dLbl>
              <c:idx val="15"/>
              <c:tx>
                <c:rich>
                  <a:bodyPr/>
                  <a:lstStyle/>
                  <a:p>
                    <a:r>
                      <a:rPr lang="en-US" sz="1200">
                        <a:solidFill>
                          <a:srgbClr val="5F5F6E"/>
                        </a:solidFill>
                        <a:latin typeface="Museo 1"/>
                      </a:rPr>
                      <a:t>+103%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F-C40B-4282-8524-F98B68E915E5}"/>
                </c:ext>
              </c:extLst>
            </c:dLbl>
            <c:dLbl>
              <c:idx val="16"/>
              <c:tx>
                <c:rich>
                  <a:bodyPr/>
                  <a:lstStyle/>
                  <a:p>
                    <a:r>
                      <a:rPr lang="en-US" sz="1200">
                        <a:solidFill>
                          <a:srgbClr val="5F5F6E"/>
                        </a:solidFill>
                        <a:latin typeface="Museo 1"/>
                      </a:rPr>
                      <a:t>+104%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1-C40B-4282-8524-F98B68E915E5}"/>
                </c:ext>
              </c:extLst>
            </c:dLbl>
            <c:dLbl>
              <c:idx val="17"/>
              <c:tx>
                <c:rich>
                  <a:bodyPr/>
                  <a:lstStyle/>
                  <a:p>
                    <a:r>
                      <a:rPr lang="en-US" sz="1200">
                        <a:solidFill>
                          <a:srgbClr val="5F5F6E"/>
                        </a:solidFill>
                        <a:latin typeface="Museo 1"/>
                      </a:rPr>
                      <a:t>+106%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3-C40B-4282-8524-F98B68E915E5}"/>
                </c:ext>
              </c:extLst>
            </c:dLbl>
            <c:dLbl>
              <c:idx val="18"/>
              <c:tx>
                <c:rich>
                  <a:bodyPr/>
                  <a:lstStyle/>
                  <a:p>
                    <a:r>
                      <a:rPr lang="en-US" sz="1200">
                        <a:solidFill>
                          <a:srgbClr val="5F5F6E"/>
                        </a:solidFill>
                        <a:latin typeface="Museo 1"/>
                      </a:rPr>
                      <a:t>+106%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5-C40B-4282-8524-F98B68E915E5}"/>
                </c:ext>
              </c:extLst>
            </c:dLbl>
            <c:dLbl>
              <c:idx val="19"/>
              <c:tx>
                <c:rich>
                  <a:bodyPr/>
                  <a:lstStyle/>
                  <a:p>
                    <a:r>
                      <a:rPr lang="en-US" sz="1200">
                        <a:solidFill>
                          <a:srgbClr val="5F5F6E"/>
                        </a:solidFill>
                        <a:latin typeface="Museo 1"/>
                      </a:rPr>
                      <a:t>+107%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7-C40B-4282-8524-F98B68E915E5}"/>
                </c:ext>
              </c:extLst>
            </c:dLbl>
            <c:dLbl>
              <c:idx val="20"/>
              <c:tx>
                <c:rich>
                  <a:bodyPr/>
                  <a:lstStyle/>
                  <a:p>
                    <a:r>
                      <a:rPr lang="en-US" sz="1200">
                        <a:solidFill>
                          <a:srgbClr val="5F5F6E"/>
                        </a:solidFill>
                        <a:latin typeface="Museo 1"/>
                      </a:rPr>
                      <a:t>+107%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9-C40B-4282-8524-F98B68E915E5}"/>
                </c:ext>
              </c:extLst>
            </c:dLbl>
            <c:dLbl>
              <c:idx val="21"/>
              <c:tx>
                <c:rich>
                  <a:bodyPr/>
                  <a:lstStyle/>
                  <a:p>
                    <a:r>
                      <a:rPr lang="en-US" sz="1200">
                        <a:solidFill>
                          <a:srgbClr val="5F5F6E"/>
                        </a:solidFill>
                        <a:latin typeface="Museo 1"/>
                      </a:rPr>
                      <a:t>+111%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B-C40B-4282-8524-F98B68E915E5}"/>
                </c:ext>
              </c:extLst>
            </c:dLbl>
            <c:dLbl>
              <c:idx val="22"/>
              <c:tx>
                <c:rich>
                  <a:bodyPr/>
                  <a:lstStyle/>
                  <a:p>
                    <a:r>
                      <a:rPr lang="en-US" sz="1200">
                        <a:solidFill>
                          <a:srgbClr val="5F5F6E"/>
                        </a:solidFill>
                        <a:latin typeface="Museo 1"/>
                      </a:rPr>
                      <a:t>+111%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D-C40B-4282-8524-F98B68E915E5}"/>
                </c:ext>
              </c:extLst>
            </c:dLbl>
            <c:dLbl>
              <c:idx val="23"/>
              <c:tx>
                <c:rich>
                  <a:bodyPr/>
                  <a:lstStyle/>
                  <a:p>
                    <a:r>
                      <a:rPr lang="en-US" sz="1200">
                        <a:solidFill>
                          <a:srgbClr val="5F5F6E"/>
                        </a:solidFill>
                        <a:latin typeface="Museo 1"/>
                      </a:rPr>
                      <a:t>+115%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F-C40B-4282-8524-F98B68E915E5}"/>
                </c:ext>
              </c:extLst>
            </c:dLbl>
            <c:dLbl>
              <c:idx val="24"/>
              <c:tx>
                <c:rich>
                  <a:bodyPr/>
                  <a:lstStyle/>
                  <a:p>
                    <a:r>
                      <a:rPr lang="en-US" sz="1200">
                        <a:solidFill>
                          <a:srgbClr val="5F5F6E"/>
                        </a:solidFill>
                        <a:latin typeface="Museo 1"/>
                      </a:rPr>
                      <a:t>+118%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1-C40B-4282-8524-F98B68E915E5}"/>
                </c:ext>
              </c:extLst>
            </c:dLbl>
            <c:dLbl>
              <c:idx val="25"/>
              <c:tx>
                <c:rich>
                  <a:bodyPr/>
                  <a:lstStyle/>
                  <a:p>
                    <a:r>
                      <a:rPr lang="en-US" sz="1200">
                        <a:solidFill>
                          <a:srgbClr val="5F5F6E"/>
                        </a:solidFill>
                        <a:latin typeface="Museo 1"/>
                      </a:rPr>
                      <a:t>+124%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3-C40B-4282-8524-F98B68E915E5}"/>
                </c:ext>
              </c:extLst>
            </c:dLbl>
            <c:dLbl>
              <c:idx val="26"/>
              <c:tx>
                <c:rich>
                  <a:bodyPr/>
                  <a:lstStyle/>
                  <a:p>
                    <a:r>
                      <a:rPr lang="en-US" sz="1200">
                        <a:solidFill>
                          <a:srgbClr val="5F5F6E"/>
                        </a:solidFill>
                        <a:latin typeface="Museo 1"/>
                      </a:rPr>
                      <a:t>+156%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5-C40B-4282-8524-F98B68E915E5}"/>
                </c:ext>
              </c:extLst>
            </c:dLbl>
            <c:dLbl>
              <c:idx val="27"/>
              <c:tx>
                <c:rich>
                  <a:bodyPr/>
                  <a:lstStyle/>
                  <a:p>
                    <a:r>
                      <a:rPr lang="en-US" sz="1200">
                        <a:solidFill>
                          <a:srgbClr val="5F5F6E"/>
                        </a:solidFill>
                        <a:latin typeface="Museo 1"/>
                      </a:rPr>
                      <a:t>+156%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7-C40B-4282-8524-F98B68E915E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Sheet1!$A$2:$A$29</c:f>
              <c:strCache>
                <c:ptCount val="28"/>
                <c:pt idx="0">
                  <c:v>LT</c:v>
                </c:pt>
                <c:pt idx="1">
                  <c:v>EE</c:v>
                </c:pt>
                <c:pt idx="2">
                  <c:v>MT</c:v>
                </c:pt>
                <c:pt idx="3">
                  <c:v>LU</c:v>
                </c:pt>
                <c:pt idx="4">
                  <c:v>CZ</c:v>
                </c:pt>
                <c:pt idx="5">
                  <c:v>IE</c:v>
                </c:pt>
                <c:pt idx="6">
                  <c:v>NL</c:v>
                </c:pt>
                <c:pt idx="7">
                  <c:v>PL</c:v>
                </c:pt>
                <c:pt idx="8">
                  <c:v>DE</c:v>
                </c:pt>
                <c:pt idx="9">
                  <c:v>SI</c:v>
                </c:pt>
                <c:pt idx="10">
                  <c:v>HR</c:v>
                </c:pt>
                <c:pt idx="11">
                  <c:v>LV</c:v>
                </c:pt>
                <c:pt idx="12">
                  <c:v>ES-27</c:v>
                </c:pt>
                <c:pt idx="13">
                  <c:v>CY</c:v>
                </c:pt>
                <c:pt idx="14">
                  <c:v>SE</c:v>
                </c:pt>
                <c:pt idx="15">
                  <c:v>PT</c:v>
                </c:pt>
                <c:pt idx="16">
                  <c:v>SK</c:v>
                </c:pt>
                <c:pt idx="17">
                  <c:v>BE</c:v>
                </c:pt>
                <c:pt idx="18">
                  <c:v>DK</c:v>
                </c:pt>
                <c:pt idx="19">
                  <c:v>BG</c:v>
                </c:pt>
                <c:pt idx="20">
                  <c:v>FI</c:v>
                </c:pt>
                <c:pt idx="21">
                  <c:v>ES</c:v>
                </c:pt>
                <c:pt idx="22">
                  <c:v>RO</c:v>
                </c:pt>
                <c:pt idx="23">
                  <c:v>IT</c:v>
                </c:pt>
                <c:pt idx="24">
                  <c:v>AT</c:v>
                </c:pt>
                <c:pt idx="25">
                  <c:v>FR</c:v>
                </c:pt>
                <c:pt idx="26">
                  <c:v>EL</c:v>
                </c:pt>
                <c:pt idx="27">
                  <c:v>HU</c:v>
                </c:pt>
              </c:strCache>
            </c:strRef>
          </c:cat>
          <c:val>
            <c:numRef>
              <c:f>Sheet1!$B$2:$B$29</c:f>
              <c:numCache>
                <c:formatCode>General</c:formatCode>
                <c:ptCount val="28"/>
                <c:pt idx="0">
                  <c:v>42</c:v>
                </c:pt>
                <c:pt idx="1">
                  <c:v>66</c:v>
                </c:pt>
                <c:pt idx="2">
                  <c:v>69</c:v>
                </c:pt>
                <c:pt idx="3">
                  <c:v>75</c:v>
                </c:pt>
                <c:pt idx="4">
                  <c:v>78</c:v>
                </c:pt>
                <c:pt idx="5">
                  <c:v>79</c:v>
                </c:pt>
                <c:pt idx="6">
                  <c:v>79</c:v>
                </c:pt>
                <c:pt idx="7">
                  <c:v>85</c:v>
                </c:pt>
                <c:pt idx="8">
                  <c:v>95</c:v>
                </c:pt>
                <c:pt idx="9">
                  <c:v>95</c:v>
                </c:pt>
                <c:pt idx="10">
                  <c:v>99</c:v>
                </c:pt>
                <c:pt idx="11">
                  <c:v>99</c:v>
                </c:pt>
                <c:pt idx="12">
                  <c:v>100</c:v>
                </c:pt>
                <c:pt idx="13">
                  <c:v>101</c:v>
                </c:pt>
                <c:pt idx="14">
                  <c:v>101</c:v>
                </c:pt>
                <c:pt idx="15">
                  <c:v>103</c:v>
                </c:pt>
                <c:pt idx="16">
                  <c:v>104</c:v>
                </c:pt>
                <c:pt idx="17">
                  <c:v>106</c:v>
                </c:pt>
                <c:pt idx="18">
                  <c:v>106</c:v>
                </c:pt>
                <c:pt idx="19">
                  <c:v>107</c:v>
                </c:pt>
                <c:pt idx="20">
                  <c:v>107</c:v>
                </c:pt>
                <c:pt idx="21">
                  <c:v>111</c:v>
                </c:pt>
                <c:pt idx="22">
                  <c:v>111</c:v>
                </c:pt>
                <c:pt idx="23">
                  <c:v>115</c:v>
                </c:pt>
                <c:pt idx="24">
                  <c:v>118</c:v>
                </c:pt>
                <c:pt idx="25">
                  <c:v>124</c:v>
                </c:pt>
                <c:pt idx="26">
                  <c:v>156</c:v>
                </c:pt>
                <c:pt idx="27">
                  <c:v>156</c:v>
                </c:pt>
              </c:numCache>
            </c:numRef>
          </c:val>
          <c:extLst>
            <c:ext xmlns:c16="http://schemas.microsoft.com/office/drawing/2014/chart" uri="{C3380CC4-5D6E-409C-BE32-E72D297353CC}">
              <c16:uniqueId val="{00000038-C40B-4282-8524-F98B68E915E5}"/>
            </c:ext>
          </c:extLst>
        </c:ser>
        <c:dLbls>
          <c:showLegendKey val="0"/>
          <c:showVal val="0"/>
          <c:showCatName val="0"/>
          <c:showSerName val="0"/>
          <c:showPercent val="0"/>
          <c:showBubbleSize val="0"/>
        </c:dLbls>
        <c:gapWidth val="22"/>
        <c:axId val="2068027336"/>
        <c:axId val="2113994440"/>
      </c:barChart>
      <c:catAx>
        <c:axId val="2068027336"/>
        <c:scaling>
          <c:orientation val="maxMin"/>
        </c:scaling>
        <c:delete val="0"/>
        <c:axPos val="l"/>
        <c:numFmt formatCode="General" sourceLinked="0"/>
        <c:majorTickMark val="out"/>
        <c:minorTickMark val="none"/>
        <c:tickLblPos val="nextTo"/>
        <c:spPr>
          <a:ln>
            <a:solidFill>
              <a:srgbClr val="C6C6C6"/>
            </a:solidFill>
          </a:ln>
        </c:spPr>
        <c:txPr>
          <a:bodyPr/>
          <a:lstStyle/>
          <a:p>
            <a:pPr>
              <a:defRPr sz="12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185"/>
          <c:min val="0"/>
        </c:scaling>
        <c:delete val="1"/>
        <c:axPos val="t"/>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200">
          <a:solidFill>
            <a:srgbClr val="251E50"/>
          </a:solidFill>
          <a:latin typeface="Museo 2"/>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1"/>
        <c:ser>
          <c:idx val="0"/>
          <c:order val="0"/>
          <c:tx>
            <c:strRef>
              <c:f>Sheet1!$B$1</c:f>
              <c:strCache>
                <c:ptCount val="1"/>
                <c:pt idx="0">
                  <c:v>v</c:v>
                </c:pt>
              </c:strCache>
            </c:strRef>
          </c:tx>
          <c:invertIfNegative val="1"/>
          <c:dPt>
            <c:idx val="0"/>
            <c:invertIfNegative val="1"/>
            <c:bubble3D val="0"/>
            <c:spPr>
              <a:solidFill>
                <a:srgbClr val="C6C6C6"/>
              </a:solidFill>
            </c:spPr>
            <c:extLst>
              <c:ext xmlns:c16="http://schemas.microsoft.com/office/drawing/2014/chart" uri="{C3380CC4-5D6E-409C-BE32-E72D297353CC}">
                <c16:uniqueId val="{00000001-63F4-4663-B868-7F6AC2379E6B}"/>
              </c:ext>
            </c:extLst>
          </c:dPt>
          <c:dPt>
            <c:idx val="1"/>
            <c:invertIfNegative val="1"/>
            <c:bubble3D val="0"/>
            <c:spPr>
              <a:solidFill>
                <a:srgbClr val="5B8FC9"/>
              </a:solidFill>
            </c:spPr>
            <c:extLst>
              <c:ext xmlns:c16="http://schemas.microsoft.com/office/drawing/2014/chart" uri="{C3380CC4-5D6E-409C-BE32-E72D297353CC}">
                <c16:uniqueId val="{00000003-63F4-4663-B868-7F6AC2379E6B}"/>
              </c:ext>
            </c:extLst>
          </c:dPt>
          <c:dPt>
            <c:idx val="2"/>
            <c:invertIfNegative val="1"/>
            <c:bubble3D val="0"/>
            <c:spPr>
              <a:solidFill>
                <a:srgbClr val="C6C6C6"/>
              </a:solidFill>
            </c:spPr>
            <c:extLst>
              <c:ext xmlns:c16="http://schemas.microsoft.com/office/drawing/2014/chart" uri="{C3380CC4-5D6E-409C-BE32-E72D297353CC}">
                <c16:uniqueId val="{00000005-63F4-4663-B868-7F6AC2379E6B}"/>
              </c:ext>
            </c:extLst>
          </c:dPt>
          <c:dPt>
            <c:idx val="3"/>
            <c:invertIfNegative val="1"/>
            <c:bubble3D val="0"/>
            <c:spPr>
              <a:solidFill>
                <a:srgbClr val="C6C6C6"/>
              </a:solidFill>
            </c:spPr>
            <c:extLst>
              <c:ext xmlns:c16="http://schemas.microsoft.com/office/drawing/2014/chart" uri="{C3380CC4-5D6E-409C-BE32-E72D297353CC}">
                <c16:uniqueId val="{00000007-63F4-4663-B868-7F6AC2379E6B}"/>
              </c:ext>
            </c:extLst>
          </c:dPt>
          <c:dPt>
            <c:idx val="4"/>
            <c:invertIfNegative val="1"/>
            <c:bubble3D val="0"/>
            <c:spPr>
              <a:solidFill>
                <a:srgbClr val="C6C6C6"/>
              </a:solidFill>
            </c:spPr>
            <c:extLst>
              <c:ext xmlns:c16="http://schemas.microsoft.com/office/drawing/2014/chart" uri="{C3380CC4-5D6E-409C-BE32-E72D297353CC}">
                <c16:uniqueId val="{00000009-63F4-4663-B868-7F6AC2379E6B}"/>
              </c:ext>
            </c:extLst>
          </c:dPt>
          <c:dPt>
            <c:idx val="5"/>
            <c:invertIfNegative val="1"/>
            <c:bubble3D val="0"/>
            <c:spPr>
              <a:solidFill>
                <a:srgbClr val="C6C6C6"/>
              </a:solidFill>
            </c:spPr>
            <c:extLst>
              <c:ext xmlns:c16="http://schemas.microsoft.com/office/drawing/2014/chart" uri="{C3380CC4-5D6E-409C-BE32-E72D297353CC}">
                <c16:uniqueId val="{0000000B-63F4-4663-B868-7F6AC2379E6B}"/>
              </c:ext>
            </c:extLst>
          </c:dPt>
          <c:dPt>
            <c:idx val="6"/>
            <c:invertIfNegative val="1"/>
            <c:bubble3D val="0"/>
            <c:spPr>
              <a:solidFill>
                <a:srgbClr val="C6C6C6"/>
              </a:solidFill>
            </c:spPr>
            <c:extLst>
              <c:ext xmlns:c16="http://schemas.microsoft.com/office/drawing/2014/chart" uri="{C3380CC4-5D6E-409C-BE32-E72D297353CC}">
                <c16:uniqueId val="{0000000D-63F4-4663-B868-7F6AC2379E6B}"/>
              </c:ext>
            </c:extLst>
          </c:dPt>
          <c:dPt>
            <c:idx val="7"/>
            <c:invertIfNegative val="1"/>
            <c:bubble3D val="0"/>
            <c:spPr>
              <a:solidFill>
                <a:srgbClr val="C6C6C6"/>
              </a:solidFill>
            </c:spPr>
            <c:extLst>
              <c:ext xmlns:c16="http://schemas.microsoft.com/office/drawing/2014/chart" uri="{C3380CC4-5D6E-409C-BE32-E72D297353CC}">
                <c16:uniqueId val="{0000000F-63F4-4663-B868-7F6AC2379E6B}"/>
              </c:ext>
            </c:extLst>
          </c:dPt>
          <c:dPt>
            <c:idx val="8"/>
            <c:invertIfNegative val="1"/>
            <c:bubble3D val="0"/>
            <c:spPr>
              <a:solidFill>
                <a:srgbClr val="C6C6C6"/>
              </a:solidFill>
            </c:spPr>
            <c:extLst>
              <c:ext xmlns:c16="http://schemas.microsoft.com/office/drawing/2014/chart" uri="{C3380CC4-5D6E-409C-BE32-E72D297353CC}">
                <c16:uniqueId val="{00000011-63F4-4663-B868-7F6AC2379E6B}"/>
              </c:ext>
            </c:extLst>
          </c:dPt>
          <c:dPt>
            <c:idx val="9"/>
            <c:invertIfNegative val="1"/>
            <c:bubble3D val="0"/>
            <c:spPr>
              <a:solidFill>
                <a:srgbClr val="C6C6C6"/>
              </a:solidFill>
            </c:spPr>
            <c:extLst>
              <c:ext xmlns:c16="http://schemas.microsoft.com/office/drawing/2014/chart" uri="{C3380CC4-5D6E-409C-BE32-E72D297353CC}">
                <c16:uniqueId val="{00000013-63F4-4663-B868-7F6AC2379E6B}"/>
              </c:ext>
            </c:extLst>
          </c:dPt>
          <c:dPt>
            <c:idx val="10"/>
            <c:invertIfNegative val="1"/>
            <c:bubble3D val="0"/>
            <c:spPr>
              <a:solidFill>
                <a:srgbClr val="5B8FC9"/>
              </a:solidFill>
            </c:spPr>
            <c:extLst>
              <c:ext xmlns:c16="http://schemas.microsoft.com/office/drawing/2014/chart" uri="{C3380CC4-5D6E-409C-BE32-E72D297353CC}">
                <c16:uniqueId val="{00000015-63F4-4663-B868-7F6AC2379E6B}"/>
              </c:ext>
            </c:extLst>
          </c:dPt>
          <c:dPt>
            <c:idx val="11"/>
            <c:invertIfNegative val="1"/>
            <c:bubble3D val="0"/>
            <c:spPr>
              <a:solidFill>
                <a:srgbClr val="C6C6C6"/>
              </a:solidFill>
            </c:spPr>
            <c:extLst>
              <c:ext xmlns:c16="http://schemas.microsoft.com/office/drawing/2014/chart" uri="{C3380CC4-5D6E-409C-BE32-E72D297353CC}">
                <c16:uniqueId val="{00000017-63F4-4663-B868-7F6AC2379E6B}"/>
              </c:ext>
            </c:extLst>
          </c:dPt>
          <c:dPt>
            <c:idx val="12"/>
            <c:invertIfNegative val="1"/>
            <c:bubble3D val="0"/>
            <c:spPr>
              <a:solidFill>
                <a:srgbClr val="C6C6C6"/>
              </a:solidFill>
            </c:spPr>
            <c:extLst>
              <c:ext xmlns:c16="http://schemas.microsoft.com/office/drawing/2014/chart" uri="{C3380CC4-5D6E-409C-BE32-E72D297353CC}">
                <c16:uniqueId val="{00000019-63F4-4663-B868-7F6AC2379E6B}"/>
              </c:ext>
            </c:extLst>
          </c:dPt>
          <c:dPt>
            <c:idx val="13"/>
            <c:invertIfNegative val="1"/>
            <c:bubble3D val="0"/>
            <c:spPr>
              <a:solidFill>
                <a:srgbClr val="C6C6C6"/>
              </a:solidFill>
            </c:spPr>
            <c:extLst>
              <c:ext xmlns:c16="http://schemas.microsoft.com/office/drawing/2014/chart" uri="{C3380CC4-5D6E-409C-BE32-E72D297353CC}">
                <c16:uniqueId val="{0000001B-63F4-4663-B868-7F6AC2379E6B}"/>
              </c:ext>
            </c:extLst>
          </c:dPt>
          <c:dPt>
            <c:idx val="14"/>
            <c:invertIfNegative val="1"/>
            <c:bubble3D val="0"/>
            <c:spPr>
              <a:solidFill>
                <a:srgbClr val="ACE4F1"/>
              </a:solidFill>
            </c:spPr>
            <c:extLst>
              <c:ext xmlns:c16="http://schemas.microsoft.com/office/drawing/2014/chart" uri="{C3380CC4-5D6E-409C-BE32-E72D297353CC}">
                <c16:uniqueId val="{0000001D-63F4-4663-B868-7F6AC2379E6B}"/>
              </c:ext>
            </c:extLst>
          </c:dPt>
          <c:dPt>
            <c:idx val="15"/>
            <c:invertIfNegative val="1"/>
            <c:bubble3D val="0"/>
            <c:spPr>
              <a:solidFill>
                <a:srgbClr val="C6C6C6"/>
              </a:solidFill>
            </c:spPr>
            <c:extLst>
              <c:ext xmlns:c16="http://schemas.microsoft.com/office/drawing/2014/chart" uri="{C3380CC4-5D6E-409C-BE32-E72D297353CC}">
                <c16:uniqueId val="{0000001F-63F4-4663-B868-7F6AC2379E6B}"/>
              </c:ext>
            </c:extLst>
          </c:dPt>
          <c:dPt>
            <c:idx val="16"/>
            <c:invertIfNegative val="1"/>
            <c:bubble3D val="0"/>
            <c:spPr>
              <a:solidFill>
                <a:srgbClr val="C6C6C6"/>
              </a:solidFill>
            </c:spPr>
            <c:extLst>
              <c:ext xmlns:c16="http://schemas.microsoft.com/office/drawing/2014/chart" uri="{C3380CC4-5D6E-409C-BE32-E72D297353CC}">
                <c16:uniqueId val="{00000021-63F4-4663-B868-7F6AC2379E6B}"/>
              </c:ext>
            </c:extLst>
          </c:dPt>
          <c:dPt>
            <c:idx val="17"/>
            <c:invertIfNegative val="1"/>
            <c:bubble3D val="0"/>
            <c:spPr>
              <a:solidFill>
                <a:srgbClr val="C6C6C6"/>
              </a:solidFill>
            </c:spPr>
            <c:extLst>
              <c:ext xmlns:c16="http://schemas.microsoft.com/office/drawing/2014/chart" uri="{C3380CC4-5D6E-409C-BE32-E72D297353CC}">
                <c16:uniqueId val="{00000023-63F4-4663-B868-7F6AC2379E6B}"/>
              </c:ext>
            </c:extLst>
          </c:dPt>
          <c:dPt>
            <c:idx val="18"/>
            <c:invertIfNegative val="1"/>
            <c:bubble3D val="0"/>
            <c:spPr>
              <a:solidFill>
                <a:srgbClr val="C6C6C6"/>
              </a:solidFill>
            </c:spPr>
            <c:extLst>
              <c:ext xmlns:c16="http://schemas.microsoft.com/office/drawing/2014/chart" uri="{C3380CC4-5D6E-409C-BE32-E72D297353CC}">
                <c16:uniqueId val="{00000025-63F4-4663-B868-7F6AC2379E6B}"/>
              </c:ext>
            </c:extLst>
          </c:dPt>
          <c:dPt>
            <c:idx val="19"/>
            <c:invertIfNegative val="1"/>
            <c:bubble3D val="0"/>
            <c:spPr>
              <a:solidFill>
                <a:srgbClr val="C6C6C6"/>
              </a:solidFill>
            </c:spPr>
            <c:extLst>
              <c:ext xmlns:c16="http://schemas.microsoft.com/office/drawing/2014/chart" uri="{C3380CC4-5D6E-409C-BE32-E72D297353CC}">
                <c16:uniqueId val="{00000027-63F4-4663-B868-7F6AC2379E6B}"/>
              </c:ext>
            </c:extLst>
          </c:dPt>
          <c:dPt>
            <c:idx val="20"/>
            <c:invertIfNegative val="1"/>
            <c:bubble3D val="0"/>
            <c:spPr>
              <a:solidFill>
                <a:srgbClr val="C6C6C6"/>
              </a:solidFill>
            </c:spPr>
            <c:extLst>
              <c:ext xmlns:c16="http://schemas.microsoft.com/office/drawing/2014/chart" uri="{C3380CC4-5D6E-409C-BE32-E72D297353CC}">
                <c16:uniqueId val="{00000029-63F4-4663-B868-7F6AC2379E6B}"/>
              </c:ext>
            </c:extLst>
          </c:dPt>
          <c:dPt>
            <c:idx val="21"/>
            <c:invertIfNegative val="1"/>
            <c:bubble3D val="0"/>
            <c:spPr>
              <a:solidFill>
                <a:srgbClr val="C6C6C6"/>
              </a:solidFill>
            </c:spPr>
            <c:extLst>
              <c:ext xmlns:c16="http://schemas.microsoft.com/office/drawing/2014/chart" uri="{C3380CC4-5D6E-409C-BE32-E72D297353CC}">
                <c16:uniqueId val="{0000002B-63F4-4663-B868-7F6AC2379E6B}"/>
              </c:ext>
            </c:extLst>
          </c:dPt>
          <c:dPt>
            <c:idx val="22"/>
            <c:invertIfNegative val="1"/>
            <c:bubble3D val="0"/>
            <c:spPr>
              <a:solidFill>
                <a:srgbClr val="C6C6C6"/>
              </a:solidFill>
            </c:spPr>
            <c:extLst>
              <c:ext xmlns:c16="http://schemas.microsoft.com/office/drawing/2014/chart" uri="{C3380CC4-5D6E-409C-BE32-E72D297353CC}">
                <c16:uniqueId val="{0000002D-63F4-4663-B868-7F6AC2379E6B}"/>
              </c:ext>
            </c:extLst>
          </c:dPt>
          <c:dPt>
            <c:idx val="23"/>
            <c:invertIfNegative val="1"/>
            <c:bubble3D val="0"/>
            <c:spPr>
              <a:solidFill>
                <a:srgbClr val="C6C6C6"/>
              </a:solidFill>
            </c:spPr>
            <c:extLst>
              <c:ext xmlns:c16="http://schemas.microsoft.com/office/drawing/2014/chart" uri="{C3380CC4-5D6E-409C-BE32-E72D297353CC}">
                <c16:uniqueId val="{0000002F-63F4-4663-B868-7F6AC2379E6B}"/>
              </c:ext>
            </c:extLst>
          </c:dPt>
          <c:dPt>
            <c:idx val="24"/>
            <c:invertIfNegative val="1"/>
            <c:bubble3D val="0"/>
            <c:spPr>
              <a:solidFill>
                <a:srgbClr val="C6C6C6"/>
              </a:solidFill>
            </c:spPr>
            <c:extLst>
              <c:ext xmlns:c16="http://schemas.microsoft.com/office/drawing/2014/chart" uri="{C3380CC4-5D6E-409C-BE32-E72D297353CC}">
                <c16:uniqueId val="{00000031-63F4-4663-B868-7F6AC2379E6B}"/>
              </c:ext>
            </c:extLst>
          </c:dPt>
          <c:dPt>
            <c:idx val="25"/>
            <c:invertIfNegative val="1"/>
            <c:bubble3D val="0"/>
            <c:spPr>
              <a:solidFill>
                <a:srgbClr val="303A92"/>
              </a:solidFill>
            </c:spPr>
            <c:extLst>
              <c:ext xmlns:c16="http://schemas.microsoft.com/office/drawing/2014/chart" uri="{C3380CC4-5D6E-409C-BE32-E72D297353CC}">
                <c16:uniqueId val="{00000033-63F4-4663-B868-7F6AC2379E6B}"/>
              </c:ext>
            </c:extLst>
          </c:dPt>
          <c:dPt>
            <c:idx val="26"/>
            <c:invertIfNegative val="1"/>
            <c:bubble3D val="0"/>
            <c:spPr>
              <a:solidFill>
                <a:srgbClr val="C6C6C6"/>
              </a:solidFill>
            </c:spPr>
            <c:extLst>
              <c:ext xmlns:c16="http://schemas.microsoft.com/office/drawing/2014/chart" uri="{C3380CC4-5D6E-409C-BE32-E72D297353CC}">
                <c16:uniqueId val="{00000035-63F4-4663-B868-7F6AC2379E6B}"/>
              </c:ext>
            </c:extLst>
          </c:dPt>
          <c:dPt>
            <c:idx val="27"/>
            <c:invertIfNegative val="1"/>
            <c:bubble3D val="0"/>
            <c:spPr>
              <a:solidFill>
                <a:srgbClr val="C6C6C6"/>
              </a:solidFill>
            </c:spPr>
            <c:extLst>
              <c:ext xmlns:c16="http://schemas.microsoft.com/office/drawing/2014/chart" uri="{C3380CC4-5D6E-409C-BE32-E72D297353CC}">
                <c16:uniqueId val="{00000037-63F4-4663-B868-7F6AC2379E6B}"/>
              </c:ext>
            </c:extLst>
          </c:dPt>
          <c:dLbls>
            <c:dLbl>
              <c:idx val="0"/>
              <c:tx>
                <c:rich>
                  <a:bodyPr/>
                  <a:lstStyle/>
                  <a:p>
                    <a:r>
                      <a:rPr lang="en-US" sz="1200">
                        <a:solidFill>
                          <a:srgbClr val="5F5F6E"/>
                        </a:solidFill>
                        <a:latin typeface="Museo 1"/>
                      </a:rPr>
                      <a:t>+7%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3F4-4663-B868-7F6AC2379E6B}"/>
                </c:ext>
              </c:extLst>
            </c:dLbl>
            <c:dLbl>
              <c:idx val="1"/>
              <c:tx>
                <c:rich>
                  <a:bodyPr/>
                  <a:lstStyle/>
                  <a:p>
                    <a:r>
                      <a:rPr lang="en-US" sz="1200">
                        <a:solidFill>
                          <a:srgbClr val="303A92"/>
                        </a:solidFill>
                        <a:latin typeface="Museo 1"/>
                      </a:rPr>
                      <a:t>+16%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3F4-4663-B868-7F6AC2379E6B}"/>
                </c:ext>
              </c:extLst>
            </c:dLbl>
            <c:dLbl>
              <c:idx val="2"/>
              <c:tx>
                <c:rich>
                  <a:bodyPr/>
                  <a:lstStyle/>
                  <a:p>
                    <a:r>
                      <a:rPr lang="en-US" sz="1200">
                        <a:solidFill>
                          <a:srgbClr val="5F5F6E"/>
                        </a:solidFill>
                        <a:latin typeface="Museo 1"/>
                      </a:rPr>
                      <a:t>+23%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3F4-4663-B868-7F6AC2379E6B}"/>
                </c:ext>
              </c:extLst>
            </c:dLbl>
            <c:dLbl>
              <c:idx val="3"/>
              <c:tx>
                <c:rich>
                  <a:bodyPr/>
                  <a:lstStyle/>
                  <a:p>
                    <a:r>
                      <a:rPr lang="en-US" sz="1200">
                        <a:solidFill>
                          <a:srgbClr val="5F5F6E"/>
                        </a:solidFill>
                        <a:latin typeface="Museo 1"/>
                      </a:rPr>
                      <a:t>+24%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3F4-4663-B868-7F6AC2379E6B}"/>
                </c:ext>
              </c:extLst>
            </c:dLbl>
            <c:dLbl>
              <c:idx val="4"/>
              <c:tx>
                <c:rich>
                  <a:bodyPr/>
                  <a:lstStyle/>
                  <a:p>
                    <a:r>
                      <a:rPr lang="en-US" sz="1200">
                        <a:solidFill>
                          <a:srgbClr val="5F5F6E"/>
                        </a:solidFill>
                        <a:latin typeface="Museo 1"/>
                      </a:rPr>
                      <a:t>+24%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63F4-4663-B868-7F6AC2379E6B}"/>
                </c:ext>
              </c:extLst>
            </c:dLbl>
            <c:dLbl>
              <c:idx val="5"/>
              <c:tx>
                <c:rich>
                  <a:bodyPr/>
                  <a:lstStyle/>
                  <a:p>
                    <a:r>
                      <a:rPr lang="en-US" sz="1200">
                        <a:solidFill>
                          <a:srgbClr val="5F5F6E"/>
                        </a:solidFill>
                        <a:latin typeface="Museo 1"/>
                      </a:rPr>
                      <a:t>+29%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63F4-4663-B868-7F6AC2379E6B}"/>
                </c:ext>
              </c:extLst>
            </c:dLbl>
            <c:dLbl>
              <c:idx val="6"/>
              <c:tx>
                <c:rich>
                  <a:bodyPr/>
                  <a:lstStyle/>
                  <a:p>
                    <a:r>
                      <a:rPr lang="en-US" sz="1200">
                        <a:solidFill>
                          <a:srgbClr val="5F5F6E"/>
                        </a:solidFill>
                        <a:latin typeface="Museo 1"/>
                      </a:rPr>
                      <a:t>+33%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63F4-4663-B868-7F6AC2379E6B}"/>
                </c:ext>
              </c:extLst>
            </c:dLbl>
            <c:dLbl>
              <c:idx val="7"/>
              <c:tx>
                <c:rich>
                  <a:bodyPr/>
                  <a:lstStyle/>
                  <a:p>
                    <a:r>
                      <a:rPr lang="en-US" sz="1200">
                        <a:solidFill>
                          <a:srgbClr val="5F5F6E"/>
                        </a:solidFill>
                        <a:latin typeface="Museo 1"/>
                      </a:rPr>
                      <a:t>+34%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63F4-4663-B868-7F6AC2379E6B}"/>
                </c:ext>
              </c:extLst>
            </c:dLbl>
            <c:dLbl>
              <c:idx val="8"/>
              <c:tx>
                <c:rich>
                  <a:bodyPr/>
                  <a:lstStyle/>
                  <a:p>
                    <a:r>
                      <a:rPr lang="en-US" sz="1200">
                        <a:solidFill>
                          <a:srgbClr val="5F5F6E"/>
                        </a:solidFill>
                        <a:latin typeface="Museo 1"/>
                      </a:rPr>
                      <a:t>+35%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63F4-4663-B868-7F6AC2379E6B}"/>
                </c:ext>
              </c:extLst>
            </c:dLbl>
            <c:dLbl>
              <c:idx val="9"/>
              <c:tx>
                <c:rich>
                  <a:bodyPr/>
                  <a:lstStyle/>
                  <a:p>
                    <a:r>
                      <a:rPr lang="en-US" sz="1200">
                        <a:solidFill>
                          <a:srgbClr val="5F5F6E"/>
                        </a:solidFill>
                        <a:latin typeface="Museo 1"/>
                      </a:rPr>
                      <a:t>+43%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63F4-4663-B868-7F6AC2379E6B}"/>
                </c:ext>
              </c:extLst>
            </c:dLbl>
            <c:dLbl>
              <c:idx val="10"/>
              <c:tx>
                <c:rich>
                  <a:bodyPr/>
                  <a:lstStyle/>
                  <a:p>
                    <a:r>
                      <a:rPr lang="en-US" sz="1200">
                        <a:solidFill>
                          <a:srgbClr val="303A92"/>
                        </a:solidFill>
                        <a:latin typeface="Museo 1"/>
                      </a:rPr>
                      <a:t>+46%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63F4-4663-B868-7F6AC2379E6B}"/>
                </c:ext>
              </c:extLst>
            </c:dLbl>
            <c:dLbl>
              <c:idx val="11"/>
              <c:tx>
                <c:rich>
                  <a:bodyPr/>
                  <a:lstStyle/>
                  <a:p>
                    <a:r>
                      <a:rPr lang="en-US" sz="1200">
                        <a:solidFill>
                          <a:srgbClr val="5F5F6E"/>
                        </a:solidFill>
                        <a:latin typeface="Museo 1"/>
                      </a:rPr>
                      <a:t>+48%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63F4-4663-B868-7F6AC2379E6B}"/>
                </c:ext>
              </c:extLst>
            </c:dLbl>
            <c:dLbl>
              <c:idx val="12"/>
              <c:tx>
                <c:rich>
                  <a:bodyPr/>
                  <a:lstStyle/>
                  <a:p>
                    <a:r>
                      <a:rPr lang="en-US" sz="1200">
                        <a:solidFill>
                          <a:srgbClr val="5F5F6E"/>
                        </a:solidFill>
                        <a:latin typeface="Museo 1"/>
                      </a:rPr>
                      <a:t>+53%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63F4-4663-B868-7F6AC2379E6B}"/>
                </c:ext>
              </c:extLst>
            </c:dLbl>
            <c:dLbl>
              <c:idx val="13"/>
              <c:tx>
                <c:rich>
                  <a:bodyPr/>
                  <a:lstStyle/>
                  <a:p>
                    <a:r>
                      <a:rPr lang="en-US" sz="1200">
                        <a:solidFill>
                          <a:srgbClr val="5F5F6E"/>
                        </a:solidFill>
                        <a:latin typeface="Museo 1"/>
                      </a:rPr>
                      <a:t>+53%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63F4-4663-B868-7F6AC2379E6B}"/>
                </c:ext>
              </c:extLst>
            </c:dLbl>
            <c:dLbl>
              <c:idx val="14"/>
              <c:tx>
                <c:rich>
                  <a:bodyPr/>
                  <a:lstStyle/>
                  <a:p>
                    <a:r>
                      <a:rPr lang="en-US" sz="1200">
                        <a:solidFill>
                          <a:srgbClr val="303A92"/>
                        </a:solidFill>
                        <a:latin typeface="Museo 1"/>
                      </a:rPr>
                      <a:t>+63%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63F4-4663-B868-7F6AC2379E6B}"/>
                </c:ext>
              </c:extLst>
            </c:dLbl>
            <c:dLbl>
              <c:idx val="15"/>
              <c:tx>
                <c:rich>
                  <a:bodyPr/>
                  <a:lstStyle/>
                  <a:p>
                    <a:r>
                      <a:rPr lang="en-US" sz="1200">
                        <a:solidFill>
                          <a:srgbClr val="5F5F6E"/>
                        </a:solidFill>
                        <a:latin typeface="Museo 1"/>
                      </a:rPr>
                      <a:t>+70%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F-63F4-4663-B868-7F6AC2379E6B}"/>
                </c:ext>
              </c:extLst>
            </c:dLbl>
            <c:dLbl>
              <c:idx val="16"/>
              <c:tx>
                <c:rich>
                  <a:bodyPr/>
                  <a:lstStyle/>
                  <a:p>
                    <a:r>
                      <a:rPr lang="en-US" sz="1200">
                        <a:solidFill>
                          <a:srgbClr val="5F5F6E"/>
                        </a:solidFill>
                        <a:latin typeface="Museo 1"/>
                      </a:rPr>
                      <a:t>+72%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1-63F4-4663-B868-7F6AC2379E6B}"/>
                </c:ext>
              </c:extLst>
            </c:dLbl>
            <c:dLbl>
              <c:idx val="17"/>
              <c:tx>
                <c:rich>
                  <a:bodyPr/>
                  <a:lstStyle/>
                  <a:p>
                    <a:r>
                      <a:rPr lang="en-US" sz="1200">
                        <a:solidFill>
                          <a:srgbClr val="5F5F6E"/>
                        </a:solidFill>
                        <a:latin typeface="Museo 1"/>
                      </a:rPr>
                      <a:t>+74%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3-63F4-4663-B868-7F6AC2379E6B}"/>
                </c:ext>
              </c:extLst>
            </c:dLbl>
            <c:dLbl>
              <c:idx val="18"/>
              <c:tx>
                <c:rich>
                  <a:bodyPr/>
                  <a:lstStyle/>
                  <a:p>
                    <a:r>
                      <a:rPr lang="en-US" sz="1200">
                        <a:solidFill>
                          <a:srgbClr val="5F5F6E"/>
                        </a:solidFill>
                        <a:latin typeface="Museo 1"/>
                      </a:rPr>
                      <a:t>+81%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5-63F4-4663-B868-7F6AC2379E6B}"/>
                </c:ext>
              </c:extLst>
            </c:dLbl>
            <c:dLbl>
              <c:idx val="19"/>
              <c:tx>
                <c:rich>
                  <a:bodyPr/>
                  <a:lstStyle/>
                  <a:p>
                    <a:r>
                      <a:rPr lang="en-US" sz="1200">
                        <a:solidFill>
                          <a:srgbClr val="5F5F6E"/>
                        </a:solidFill>
                        <a:latin typeface="Museo 1"/>
                      </a:rPr>
                      <a:t>+87%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7-63F4-4663-B868-7F6AC2379E6B}"/>
                </c:ext>
              </c:extLst>
            </c:dLbl>
            <c:dLbl>
              <c:idx val="20"/>
              <c:tx>
                <c:rich>
                  <a:bodyPr/>
                  <a:lstStyle/>
                  <a:p>
                    <a:r>
                      <a:rPr lang="en-US" sz="1200">
                        <a:solidFill>
                          <a:srgbClr val="5F5F6E"/>
                        </a:solidFill>
                        <a:latin typeface="Museo 1"/>
                      </a:rPr>
                      <a:t>+87%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9-63F4-4663-B868-7F6AC2379E6B}"/>
                </c:ext>
              </c:extLst>
            </c:dLbl>
            <c:dLbl>
              <c:idx val="21"/>
              <c:tx>
                <c:rich>
                  <a:bodyPr/>
                  <a:lstStyle/>
                  <a:p>
                    <a:r>
                      <a:rPr lang="en-US" sz="1200">
                        <a:solidFill>
                          <a:srgbClr val="5F5F6E"/>
                        </a:solidFill>
                        <a:latin typeface="Museo 1"/>
                      </a:rPr>
                      <a:t>+87%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B-63F4-4663-B868-7F6AC2379E6B}"/>
                </c:ext>
              </c:extLst>
            </c:dLbl>
            <c:dLbl>
              <c:idx val="22"/>
              <c:tx>
                <c:rich>
                  <a:bodyPr/>
                  <a:lstStyle/>
                  <a:p>
                    <a:r>
                      <a:rPr lang="en-US" sz="1200">
                        <a:solidFill>
                          <a:srgbClr val="5F5F6E"/>
                        </a:solidFill>
                        <a:latin typeface="Museo 1"/>
                      </a:rPr>
                      <a:t>+88%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D-63F4-4663-B868-7F6AC2379E6B}"/>
                </c:ext>
              </c:extLst>
            </c:dLbl>
            <c:dLbl>
              <c:idx val="23"/>
              <c:tx>
                <c:rich>
                  <a:bodyPr/>
                  <a:lstStyle/>
                  <a:p>
                    <a:r>
                      <a:rPr lang="en-US" sz="1200">
                        <a:solidFill>
                          <a:srgbClr val="5F5F6E"/>
                        </a:solidFill>
                        <a:latin typeface="Museo 1"/>
                      </a:rPr>
                      <a:t>+99%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F-63F4-4663-B868-7F6AC2379E6B}"/>
                </c:ext>
              </c:extLst>
            </c:dLbl>
            <c:dLbl>
              <c:idx val="24"/>
              <c:tx>
                <c:rich>
                  <a:bodyPr/>
                  <a:lstStyle/>
                  <a:p>
                    <a:r>
                      <a:rPr lang="en-US" sz="1200">
                        <a:solidFill>
                          <a:srgbClr val="5F5F6E"/>
                        </a:solidFill>
                        <a:latin typeface="Museo 1"/>
                      </a:rPr>
                      <a:t>+99%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1-63F4-4663-B868-7F6AC2379E6B}"/>
                </c:ext>
              </c:extLst>
            </c:dLbl>
            <c:dLbl>
              <c:idx val="25"/>
              <c:tx>
                <c:rich>
                  <a:bodyPr/>
                  <a:lstStyle/>
                  <a:p>
                    <a:r>
                      <a:rPr lang="en-US" sz="1200">
                        <a:solidFill>
                          <a:srgbClr val="303A92"/>
                        </a:solidFill>
                        <a:latin typeface="Museo 1"/>
                      </a:rPr>
                      <a:t>+106%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3-63F4-4663-B868-7F6AC2379E6B}"/>
                </c:ext>
              </c:extLst>
            </c:dLbl>
            <c:dLbl>
              <c:idx val="26"/>
              <c:tx>
                <c:rich>
                  <a:bodyPr/>
                  <a:lstStyle/>
                  <a:p>
                    <a:r>
                      <a:rPr lang="en-US" sz="1200">
                        <a:solidFill>
                          <a:srgbClr val="5F5F6E"/>
                        </a:solidFill>
                        <a:latin typeface="Museo 1"/>
                      </a:rPr>
                      <a:t>+115%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5-63F4-4663-B868-7F6AC2379E6B}"/>
                </c:ext>
              </c:extLst>
            </c:dLbl>
            <c:dLbl>
              <c:idx val="27"/>
              <c:tx>
                <c:rich>
                  <a:bodyPr/>
                  <a:lstStyle/>
                  <a:p>
                    <a:r>
                      <a:rPr lang="en-US" sz="1200">
                        <a:solidFill>
                          <a:srgbClr val="5F5F6E"/>
                        </a:solidFill>
                        <a:latin typeface="Museo 1"/>
                      </a:rPr>
                      <a:t>+160%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37-63F4-4663-B868-7F6AC2379E6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Sheet1!$A$2:$A$29</c:f>
              <c:strCache>
                <c:ptCount val="28"/>
                <c:pt idx="0">
                  <c:v>DK</c:v>
                </c:pt>
                <c:pt idx="1">
                  <c:v>LT</c:v>
                </c:pt>
                <c:pt idx="2">
                  <c:v>ES</c:v>
                </c:pt>
                <c:pt idx="3">
                  <c:v>DE</c:v>
                </c:pt>
                <c:pt idx="4">
                  <c:v>FI</c:v>
                </c:pt>
                <c:pt idx="5">
                  <c:v>IE</c:v>
                </c:pt>
                <c:pt idx="6">
                  <c:v>NL</c:v>
                </c:pt>
                <c:pt idx="7">
                  <c:v>PT</c:v>
                </c:pt>
                <c:pt idx="8">
                  <c:v>IT</c:v>
                </c:pt>
                <c:pt idx="9">
                  <c:v>FR</c:v>
                </c:pt>
                <c:pt idx="10">
                  <c:v>EE</c:v>
                </c:pt>
                <c:pt idx="11">
                  <c:v>LU</c:v>
                </c:pt>
                <c:pt idx="12">
                  <c:v>CY</c:v>
                </c:pt>
                <c:pt idx="13">
                  <c:v>SE</c:v>
                </c:pt>
                <c:pt idx="14">
                  <c:v>ES-27</c:v>
                </c:pt>
                <c:pt idx="15">
                  <c:v>SI</c:v>
                </c:pt>
                <c:pt idx="16">
                  <c:v>RO</c:v>
                </c:pt>
                <c:pt idx="17">
                  <c:v>PL</c:v>
                </c:pt>
                <c:pt idx="18">
                  <c:v>SK</c:v>
                </c:pt>
                <c:pt idx="19">
                  <c:v>CZ</c:v>
                </c:pt>
                <c:pt idx="20">
                  <c:v>EL</c:v>
                </c:pt>
                <c:pt idx="21">
                  <c:v>MT</c:v>
                </c:pt>
                <c:pt idx="22">
                  <c:v>AT</c:v>
                </c:pt>
                <c:pt idx="23">
                  <c:v>BE</c:v>
                </c:pt>
                <c:pt idx="24">
                  <c:v>BG</c:v>
                </c:pt>
                <c:pt idx="25">
                  <c:v>LV</c:v>
                </c:pt>
                <c:pt idx="26">
                  <c:v>HR</c:v>
                </c:pt>
                <c:pt idx="27">
                  <c:v>HU</c:v>
                </c:pt>
              </c:strCache>
            </c:strRef>
          </c:cat>
          <c:val>
            <c:numRef>
              <c:f>Sheet1!$B$2:$B$29</c:f>
              <c:numCache>
                <c:formatCode>General</c:formatCode>
                <c:ptCount val="28"/>
                <c:pt idx="0">
                  <c:v>7</c:v>
                </c:pt>
                <c:pt idx="1">
                  <c:v>16</c:v>
                </c:pt>
                <c:pt idx="2">
                  <c:v>23</c:v>
                </c:pt>
                <c:pt idx="3">
                  <c:v>24</c:v>
                </c:pt>
                <c:pt idx="4">
                  <c:v>24</c:v>
                </c:pt>
                <c:pt idx="5">
                  <c:v>29</c:v>
                </c:pt>
                <c:pt idx="6">
                  <c:v>33</c:v>
                </c:pt>
                <c:pt idx="7">
                  <c:v>34</c:v>
                </c:pt>
                <c:pt idx="8">
                  <c:v>35</c:v>
                </c:pt>
                <c:pt idx="9">
                  <c:v>43</c:v>
                </c:pt>
                <c:pt idx="10">
                  <c:v>46</c:v>
                </c:pt>
                <c:pt idx="11">
                  <c:v>48</c:v>
                </c:pt>
                <c:pt idx="12">
                  <c:v>53</c:v>
                </c:pt>
                <c:pt idx="13">
                  <c:v>53</c:v>
                </c:pt>
                <c:pt idx="14">
                  <c:v>63</c:v>
                </c:pt>
                <c:pt idx="15">
                  <c:v>70</c:v>
                </c:pt>
                <c:pt idx="16">
                  <c:v>72</c:v>
                </c:pt>
                <c:pt idx="17">
                  <c:v>74</c:v>
                </c:pt>
                <c:pt idx="18">
                  <c:v>81</c:v>
                </c:pt>
                <c:pt idx="19">
                  <c:v>87</c:v>
                </c:pt>
                <c:pt idx="20">
                  <c:v>87</c:v>
                </c:pt>
                <c:pt idx="21">
                  <c:v>87</c:v>
                </c:pt>
                <c:pt idx="22">
                  <c:v>88</c:v>
                </c:pt>
                <c:pt idx="23">
                  <c:v>99</c:v>
                </c:pt>
                <c:pt idx="24">
                  <c:v>99</c:v>
                </c:pt>
                <c:pt idx="25">
                  <c:v>106</c:v>
                </c:pt>
                <c:pt idx="26">
                  <c:v>115</c:v>
                </c:pt>
                <c:pt idx="27">
                  <c:v>160</c:v>
                </c:pt>
              </c:numCache>
            </c:numRef>
          </c:val>
          <c:extLst>
            <c:ext xmlns:c16="http://schemas.microsoft.com/office/drawing/2014/chart" uri="{C3380CC4-5D6E-409C-BE32-E72D297353CC}">
              <c16:uniqueId val="{00000038-63F4-4663-B868-7F6AC2379E6B}"/>
            </c:ext>
          </c:extLst>
        </c:ser>
        <c:dLbls>
          <c:showLegendKey val="0"/>
          <c:showVal val="0"/>
          <c:showCatName val="0"/>
          <c:showSerName val="0"/>
          <c:showPercent val="0"/>
          <c:showBubbleSize val="0"/>
        </c:dLbls>
        <c:gapWidth val="22"/>
        <c:axId val="2068027336"/>
        <c:axId val="2113994440"/>
      </c:barChart>
      <c:catAx>
        <c:axId val="2068027336"/>
        <c:scaling>
          <c:orientation val="maxMin"/>
        </c:scaling>
        <c:delete val="0"/>
        <c:axPos val="l"/>
        <c:numFmt formatCode="General" sourceLinked="0"/>
        <c:majorTickMark val="out"/>
        <c:minorTickMark val="none"/>
        <c:tickLblPos val="nextTo"/>
        <c:spPr>
          <a:ln>
            <a:solidFill>
              <a:srgbClr val="C6C6C6"/>
            </a:solidFill>
          </a:ln>
        </c:spPr>
        <c:txPr>
          <a:bodyPr/>
          <a:lstStyle/>
          <a:p>
            <a:pPr>
              <a:defRPr sz="12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185"/>
          <c:min val="0"/>
        </c:scaling>
        <c:delete val="1"/>
        <c:axPos val="t"/>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200">
          <a:solidFill>
            <a:srgbClr val="251E50"/>
          </a:solidFill>
          <a:latin typeface="Museo 2"/>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manualLayout>
          <c:layoutTarget val="inner"/>
          <c:xMode val="edge"/>
          <c:yMode val="edge"/>
          <c:x val="2.5252525252525252E-2"/>
          <c:y val="2.1517996870109544E-2"/>
          <c:w val="0.97222222222222221"/>
          <c:h val="0.88154335021502594"/>
        </c:manualLayout>
      </c:layout>
      <c:barChart>
        <c:barDir val="col"/>
        <c:grouping val="clustered"/>
        <c:varyColors val="1"/>
        <c:ser>
          <c:idx val="0"/>
          <c:order val="0"/>
          <c:tx>
            <c:strRef>
              <c:f>Sheet1!$B$1</c:f>
              <c:strCache>
                <c:ptCount val="1"/>
                <c:pt idx="0">
                  <c:v>v</c:v>
                </c:pt>
              </c:strCache>
            </c:strRef>
          </c:tx>
          <c:invertIfNegative val="1"/>
          <c:dPt>
            <c:idx val="0"/>
            <c:invertIfNegative val="1"/>
            <c:bubble3D val="0"/>
            <c:spPr>
              <a:solidFill>
                <a:srgbClr val="303A92"/>
              </a:solidFill>
            </c:spPr>
            <c:extLst>
              <c:ext xmlns:c16="http://schemas.microsoft.com/office/drawing/2014/chart" uri="{C3380CC4-5D6E-409C-BE32-E72D297353CC}">
                <c16:uniqueId val="{00000001-C5B1-48B6-9838-816CD41EBCF6}"/>
              </c:ext>
            </c:extLst>
          </c:dPt>
          <c:dPt>
            <c:idx val="1"/>
            <c:invertIfNegative val="1"/>
            <c:bubble3D val="0"/>
            <c:spPr>
              <a:solidFill>
                <a:srgbClr val="303A92"/>
              </a:solidFill>
            </c:spPr>
            <c:extLst>
              <c:ext xmlns:c16="http://schemas.microsoft.com/office/drawing/2014/chart" uri="{C3380CC4-5D6E-409C-BE32-E72D297353CC}">
                <c16:uniqueId val="{00000003-C5B1-48B6-9838-816CD41EBCF6}"/>
              </c:ext>
            </c:extLst>
          </c:dPt>
          <c:dPt>
            <c:idx val="2"/>
            <c:invertIfNegative val="1"/>
            <c:bubble3D val="0"/>
            <c:spPr>
              <a:solidFill>
                <a:srgbClr val="303A92"/>
              </a:solidFill>
            </c:spPr>
            <c:extLst>
              <c:ext xmlns:c16="http://schemas.microsoft.com/office/drawing/2014/chart" uri="{C3380CC4-5D6E-409C-BE32-E72D297353CC}">
                <c16:uniqueId val="{00000005-C5B1-48B6-9838-816CD41EBCF6}"/>
              </c:ext>
            </c:extLst>
          </c:dPt>
          <c:dPt>
            <c:idx val="3"/>
            <c:invertIfNegative val="1"/>
            <c:bubble3D val="0"/>
            <c:spPr>
              <a:solidFill>
                <a:srgbClr val="5B8FC9"/>
              </a:solidFill>
            </c:spPr>
            <c:extLst>
              <c:ext xmlns:c16="http://schemas.microsoft.com/office/drawing/2014/chart" uri="{C3380CC4-5D6E-409C-BE32-E72D297353CC}">
                <c16:uniqueId val="{00000007-C5B1-48B6-9838-816CD41EBCF6}"/>
              </c:ext>
            </c:extLst>
          </c:dPt>
          <c:dLbls>
            <c:dLbl>
              <c:idx val="0"/>
              <c:tx>
                <c:rich>
                  <a:bodyPr/>
                  <a:lstStyle/>
                  <a:p>
                    <a:r>
                      <a:rPr lang="en-US" sz="1600">
                        <a:solidFill>
                          <a:srgbClr val="303A92"/>
                        </a:solidFill>
                        <a:latin typeface="Museo 1"/>
                      </a:rPr>
                      <a:t>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5B1-48B6-9838-816CD41EBCF6}"/>
                </c:ext>
              </c:extLst>
            </c:dLbl>
            <c:dLbl>
              <c:idx val="1"/>
              <c:tx>
                <c:rich>
                  <a:bodyPr/>
                  <a:lstStyle/>
                  <a:p>
                    <a:r>
                      <a:rPr lang="en-US" sz="1600">
                        <a:solidFill>
                          <a:srgbClr val="303A92"/>
                        </a:solidFill>
                        <a:latin typeface="Museo 1"/>
                      </a:rPr>
                      <a:t>3,0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5B1-48B6-9838-816CD41EBCF6}"/>
                </c:ext>
              </c:extLst>
            </c:dLbl>
            <c:dLbl>
              <c:idx val="2"/>
              <c:tx>
                <c:rich>
                  <a:bodyPr/>
                  <a:lstStyle/>
                  <a:p>
                    <a:r>
                      <a:rPr lang="en-US" sz="1600">
                        <a:solidFill>
                          <a:srgbClr val="303A92"/>
                        </a:solidFill>
                        <a:latin typeface="Museo 1"/>
                      </a:rPr>
                      <a:t>3,0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5B1-48B6-9838-816CD41EBCF6}"/>
                </c:ext>
              </c:extLst>
            </c:dLbl>
            <c:dLbl>
              <c:idx val="3"/>
              <c:tx>
                <c:rich>
                  <a:bodyPr/>
                  <a:lstStyle/>
                  <a:p>
                    <a:r>
                      <a:rPr lang="en-US" sz="1600">
                        <a:solidFill>
                          <a:srgbClr val="303A92"/>
                        </a:solidFill>
                        <a:latin typeface="Museo 1"/>
                      </a:rPr>
                      <a:t>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5B1-48B6-9838-816CD41EBC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Sheet1!$A$2:$A$5</c:f>
              <c:strCache>
                <c:ptCount val="4"/>
                <c:pt idx="0">
                  <c:v>Uz infrastruktūru</c:v>
                </c:pt>
                <c:pt idx="1">
                  <c:v>Uz izglītību</c:v>
                </c:pt>
                <c:pt idx="2">
                  <c:v>Uz pētniecību</c:v>
                </c:pt>
                <c:pt idx="3">
                  <c:v>Efektivitātes
nepilnību novēršana</c:v>
                </c:pt>
              </c:strCache>
            </c:strRef>
          </c:cat>
          <c:val>
            <c:numRef>
              <c:f>Sheet1!$B$2:$B$5</c:f>
              <c:numCache>
                <c:formatCode>General</c:formatCode>
                <c:ptCount val="4"/>
                <c:pt idx="0">
                  <c:v>1.5</c:v>
                </c:pt>
                <c:pt idx="1">
                  <c:v>3</c:v>
                </c:pt>
                <c:pt idx="2">
                  <c:v>3</c:v>
                </c:pt>
                <c:pt idx="3">
                  <c:v>1.5</c:v>
                </c:pt>
              </c:numCache>
            </c:numRef>
          </c:val>
          <c:extLst>
            <c:ext xmlns:c16="http://schemas.microsoft.com/office/drawing/2014/chart" uri="{C3380CC4-5D6E-409C-BE32-E72D297353CC}">
              <c16:uniqueId val="{00000008-C5B1-48B6-9838-816CD41EBCF6}"/>
            </c:ext>
          </c:extLst>
        </c:ser>
        <c:dLbls>
          <c:showLegendKey val="0"/>
          <c:showVal val="0"/>
          <c:showCatName val="0"/>
          <c:showSerName val="0"/>
          <c:showPercent val="0"/>
          <c:showBubbleSize val="0"/>
        </c:dLbls>
        <c:gapWidth val="5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6C6C6"/>
            </a:solidFill>
          </a:ln>
        </c:spPr>
        <c:txPr>
          <a:bodyPr/>
          <a:lstStyle/>
          <a:p>
            <a:pPr>
              <a:defRPr sz="15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3.6"/>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500">
          <a:solidFill>
            <a:srgbClr val="251E50"/>
          </a:solidFill>
          <a:latin typeface="Museo 2"/>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overlay val="0"/>
    </c:title>
    <c:autoTitleDeleted val="0"/>
    <c:plotArea>
      <c:layout/>
      <c:barChart>
        <c:barDir val="bar"/>
        <c:grouping val="clustered"/>
        <c:varyColors val="1"/>
        <c:ser>
          <c:idx val="0"/>
          <c:order val="0"/>
          <c:tx>
            <c:strRef>
              <c:f>Sheet1!$B$1</c:f>
              <c:strCache>
                <c:ptCount val="1"/>
                <c:pt idx="0">
                  <c:v>mljrd. EUR</c:v>
                </c:pt>
              </c:strCache>
            </c:strRef>
          </c:tx>
          <c:invertIfNegative val="1"/>
          <c:dPt>
            <c:idx val="0"/>
            <c:invertIfNegative val="1"/>
            <c:bubble3D val="0"/>
            <c:spPr>
              <a:solidFill>
                <a:srgbClr val="ACE4F1"/>
              </a:solidFill>
            </c:spPr>
            <c:extLst>
              <c:ext xmlns:c16="http://schemas.microsoft.com/office/drawing/2014/chart" uri="{C3380CC4-5D6E-409C-BE32-E72D297353CC}">
                <c16:uniqueId val="{00000001-84F3-4969-846F-7E0D902C6932}"/>
              </c:ext>
            </c:extLst>
          </c:dPt>
          <c:dPt>
            <c:idx val="1"/>
            <c:invertIfNegative val="1"/>
            <c:bubble3D val="0"/>
            <c:spPr>
              <a:solidFill>
                <a:srgbClr val="5B8FC9"/>
              </a:solidFill>
            </c:spPr>
            <c:extLst>
              <c:ext xmlns:c16="http://schemas.microsoft.com/office/drawing/2014/chart" uri="{C3380CC4-5D6E-409C-BE32-E72D297353CC}">
                <c16:uniqueId val="{00000003-84F3-4969-846F-7E0D902C6932}"/>
              </c:ext>
            </c:extLst>
          </c:dPt>
          <c:dPt>
            <c:idx val="2"/>
            <c:invertIfNegative val="1"/>
            <c:bubble3D val="0"/>
            <c:spPr>
              <a:solidFill>
                <a:srgbClr val="303A92"/>
              </a:solidFill>
            </c:spPr>
            <c:extLst>
              <c:ext xmlns:c16="http://schemas.microsoft.com/office/drawing/2014/chart" uri="{C3380CC4-5D6E-409C-BE32-E72D297353CC}">
                <c16:uniqueId val="{00000005-84F3-4969-846F-7E0D902C6932}"/>
              </c:ext>
            </c:extLst>
          </c:dPt>
          <c:dPt>
            <c:idx val="3"/>
            <c:invertIfNegative val="1"/>
            <c:bubble3D val="0"/>
            <c:spPr>
              <a:solidFill>
                <a:srgbClr val="251E50"/>
              </a:solidFill>
            </c:spPr>
            <c:extLst>
              <c:ext xmlns:c16="http://schemas.microsoft.com/office/drawing/2014/chart" uri="{C3380CC4-5D6E-409C-BE32-E72D297353CC}">
                <c16:uniqueId val="{00000007-84F3-4969-846F-7E0D902C6932}"/>
              </c:ext>
            </c:extLst>
          </c:dPt>
          <c:dLbls>
            <c:numFmt formatCode="0.0#" sourceLinked="0"/>
            <c:spPr>
              <a:noFill/>
              <a:ln>
                <a:noFill/>
              </a:ln>
              <a:effectLst/>
            </c:spPr>
            <c:txPr>
              <a:bodyPr/>
              <a:lstStyle/>
              <a:p>
                <a:pPr>
                  <a:defRPr sz="1800">
                    <a:latin typeface="Museo 1"/>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Brīvi sadalāmā daļa</c:v>
                </c:pt>
                <c:pt idx="1">
                  <c:v>Visa aploksne</c:v>
                </c:pt>
                <c:pt idx="2">
                  <c:v>Ministriju pieteikumi</c:v>
                </c:pt>
                <c:pt idx="3">
                  <c:v>Ministrijas + citi pieteikumi</c:v>
                </c:pt>
              </c:strCache>
            </c:strRef>
          </c:cat>
          <c:val>
            <c:numRef>
              <c:f>Sheet1!$B$2:$B$5</c:f>
              <c:numCache>
                <c:formatCode>General</c:formatCode>
                <c:ptCount val="4"/>
                <c:pt idx="0">
                  <c:v>5.6</c:v>
                </c:pt>
                <c:pt idx="1">
                  <c:v>9.3000000000000007</c:v>
                </c:pt>
                <c:pt idx="2">
                  <c:v>27.1</c:v>
                </c:pt>
                <c:pt idx="3">
                  <c:v>33.799999999999997</c:v>
                </c:pt>
              </c:numCache>
            </c:numRef>
          </c:val>
          <c:extLst>
            <c:ext xmlns:c16="http://schemas.microsoft.com/office/drawing/2014/chart" uri="{C3380CC4-5D6E-409C-BE32-E72D297353CC}">
              <c16:uniqueId val="{00000008-84F3-4969-846F-7E0D902C6932}"/>
            </c:ext>
          </c:extLst>
        </c:ser>
        <c:dLbls>
          <c:dLblPos val="outEnd"/>
          <c:showLegendKey val="0"/>
          <c:showVal val="1"/>
          <c:showCatName val="0"/>
          <c:showSerName val="0"/>
          <c:showPercent val="0"/>
          <c:showBubbleSize val="0"/>
        </c:dLbls>
        <c:gapWidth val="45"/>
        <c:axId val="2068027336"/>
        <c:axId val="2113994440"/>
      </c:barChart>
      <c:catAx>
        <c:axId val="2068027336"/>
        <c:scaling>
          <c:orientation val="minMax"/>
        </c:scaling>
        <c:delete val="0"/>
        <c:axPos val="l"/>
        <c:numFmt formatCode="General" sourceLinked="0"/>
        <c:majorTickMark val="out"/>
        <c:minorTickMark val="none"/>
        <c:tickLblPos val="nextTo"/>
        <c:spPr>
          <a:ln>
            <a:solidFill>
              <a:srgbClr val="C6C6C6"/>
            </a:solidFill>
          </a:ln>
        </c:spPr>
        <c:txPr>
          <a:bodyPr/>
          <a:lstStyle/>
          <a:p>
            <a:pPr>
              <a:defRPr sz="15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40"/>
          <c:min val="0"/>
        </c:scaling>
        <c:delete val="1"/>
        <c:axPos val="b"/>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500">
          <a:solidFill>
            <a:srgbClr val="251E50"/>
          </a:solidFill>
          <a:latin typeface="Museo 2"/>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r>
              <a:rPr lang="en-US" sz="1600">
                <a:solidFill>
                  <a:srgbClr val="303A92"/>
                </a:solidFill>
                <a:latin typeface="Museo 1"/>
              </a:rPr>
              <a:t>Granti, EUR uz iedz. gadā</a:t>
            </a:r>
          </a:p>
        </c:rich>
      </c:tx>
      <c:overlay val="0"/>
    </c:title>
    <c:autoTitleDeleted val="0"/>
    <c:plotArea>
      <c:layout/>
      <c:barChart>
        <c:barDir val="bar"/>
        <c:grouping val="clustered"/>
        <c:varyColors val="1"/>
        <c:ser>
          <c:idx val="0"/>
          <c:order val="0"/>
          <c:tx>
            <c:strRef>
              <c:f>Sheet1!$B$1</c:f>
              <c:strCache>
                <c:ptCount val="1"/>
                <c:pt idx="0">
                  <c:v>Granti, EUR uz iedz. gadā</c:v>
                </c:pt>
              </c:strCache>
            </c:strRef>
          </c:tx>
          <c:invertIfNegative val="1"/>
          <c:dPt>
            <c:idx val="0"/>
            <c:invertIfNegative val="1"/>
            <c:bubble3D val="0"/>
            <c:spPr>
              <a:solidFill>
                <a:srgbClr val="C6C6C6"/>
              </a:solidFill>
            </c:spPr>
            <c:extLst>
              <c:ext xmlns:c16="http://schemas.microsoft.com/office/drawing/2014/chart" uri="{C3380CC4-5D6E-409C-BE32-E72D297353CC}">
                <c16:uniqueId val="{00000001-0B3C-432A-9819-9812176677A1}"/>
              </c:ext>
            </c:extLst>
          </c:dPt>
          <c:dPt>
            <c:idx val="1"/>
            <c:invertIfNegative val="1"/>
            <c:bubble3D val="0"/>
            <c:spPr>
              <a:solidFill>
                <a:srgbClr val="303A92"/>
              </a:solidFill>
            </c:spPr>
            <c:extLst>
              <c:ext xmlns:c16="http://schemas.microsoft.com/office/drawing/2014/chart" uri="{C3380CC4-5D6E-409C-BE32-E72D297353CC}">
                <c16:uniqueId val="{00000003-0B3C-432A-9819-9812176677A1}"/>
              </c:ext>
            </c:extLst>
          </c:dPt>
          <c:dPt>
            <c:idx val="2"/>
            <c:invertIfNegative val="1"/>
            <c:bubble3D val="0"/>
            <c:spPr>
              <a:solidFill>
                <a:srgbClr val="C6C6C6"/>
              </a:solidFill>
            </c:spPr>
            <c:extLst>
              <c:ext xmlns:c16="http://schemas.microsoft.com/office/drawing/2014/chart" uri="{C3380CC4-5D6E-409C-BE32-E72D297353CC}">
                <c16:uniqueId val="{00000005-0B3C-432A-9819-9812176677A1}"/>
              </c:ext>
            </c:extLst>
          </c:dPt>
          <c:dPt>
            <c:idx val="3"/>
            <c:invertIfNegative val="1"/>
            <c:bubble3D val="0"/>
            <c:spPr>
              <a:solidFill>
                <a:srgbClr val="C6C6C6"/>
              </a:solidFill>
            </c:spPr>
            <c:extLst>
              <c:ext xmlns:c16="http://schemas.microsoft.com/office/drawing/2014/chart" uri="{C3380CC4-5D6E-409C-BE32-E72D297353CC}">
                <c16:uniqueId val="{00000007-0B3C-432A-9819-9812176677A1}"/>
              </c:ext>
            </c:extLst>
          </c:dPt>
          <c:dPt>
            <c:idx val="4"/>
            <c:invertIfNegative val="1"/>
            <c:bubble3D val="0"/>
            <c:spPr>
              <a:solidFill>
                <a:srgbClr val="C6C6C6"/>
              </a:solidFill>
            </c:spPr>
            <c:extLst>
              <c:ext xmlns:c16="http://schemas.microsoft.com/office/drawing/2014/chart" uri="{C3380CC4-5D6E-409C-BE32-E72D297353CC}">
                <c16:uniqueId val="{00000009-0B3C-432A-9819-9812176677A1}"/>
              </c:ext>
            </c:extLst>
          </c:dPt>
          <c:dPt>
            <c:idx val="5"/>
            <c:invertIfNegative val="1"/>
            <c:bubble3D val="0"/>
            <c:spPr>
              <a:solidFill>
                <a:srgbClr val="C6C6C6"/>
              </a:solidFill>
            </c:spPr>
            <c:extLst>
              <c:ext xmlns:c16="http://schemas.microsoft.com/office/drawing/2014/chart" uri="{C3380CC4-5D6E-409C-BE32-E72D297353CC}">
                <c16:uniqueId val="{0000000B-0B3C-432A-9819-9812176677A1}"/>
              </c:ext>
            </c:extLst>
          </c:dPt>
          <c:dPt>
            <c:idx val="6"/>
            <c:invertIfNegative val="1"/>
            <c:bubble3D val="0"/>
            <c:spPr>
              <a:solidFill>
                <a:srgbClr val="C6C6C6"/>
              </a:solidFill>
            </c:spPr>
            <c:extLst>
              <c:ext xmlns:c16="http://schemas.microsoft.com/office/drawing/2014/chart" uri="{C3380CC4-5D6E-409C-BE32-E72D297353CC}">
                <c16:uniqueId val="{0000000D-0B3C-432A-9819-9812176677A1}"/>
              </c:ext>
            </c:extLst>
          </c:dPt>
          <c:dLbls>
            <c:spPr>
              <a:noFill/>
              <a:ln>
                <a:noFill/>
              </a:ln>
              <a:effectLst/>
            </c:spPr>
            <c:txPr>
              <a:bodyPr/>
              <a:lstStyle/>
              <a:p>
                <a:pPr>
                  <a:defRPr sz="1500">
                    <a:latin typeface="Museo 1"/>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Grieķija</c:v>
                </c:pt>
                <c:pt idx="1">
                  <c:v>Latvija</c:v>
                </c:pt>
                <c:pt idx="2">
                  <c:v>Lietuva</c:v>
                </c:pt>
                <c:pt idx="3">
                  <c:v>Igaunija</c:v>
                </c:pt>
                <c:pt idx="4">
                  <c:v>Portugāle</c:v>
                </c:pt>
                <c:pt idx="5">
                  <c:v>Polija</c:v>
                </c:pt>
                <c:pt idx="6">
                  <c:v>Somija</c:v>
                </c:pt>
              </c:strCache>
            </c:strRef>
          </c:cat>
          <c:val>
            <c:numRef>
              <c:f>Sheet1!$B$2:$B$8</c:f>
              <c:numCache>
                <c:formatCode>General</c:formatCode>
                <c:ptCount val="7"/>
                <c:pt idx="0">
                  <c:v>822</c:v>
                </c:pt>
                <c:pt idx="1">
                  <c:v>751</c:v>
                </c:pt>
                <c:pt idx="2">
                  <c:v>716</c:v>
                </c:pt>
                <c:pt idx="3">
                  <c:v>689</c:v>
                </c:pt>
                <c:pt idx="4">
                  <c:v>622</c:v>
                </c:pt>
                <c:pt idx="5">
                  <c:v>534</c:v>
                </c:pt>
                <c:pt idx="6">
                  <c:v>233</c:v>
                </c:pt>
              </c:numCache>
            </c:numRef>
          </c:val>
          <c:extLst>
            <c:ext xmlns:c16="http://schemas.microsoft.com/office/drawing/2014/chart" uri="{C3380CC4-5D6E-409C-BE32-E72D297353CC}">
              <c16:uniqueId val="{0000000E-0B3C-432A-9819-9812176677A1}"/>
            </c:ext>
          </c:extLst>
        </c:ser>
        <c:dLbls>
          <c:dLblPos val="outEnd"/>
          <c:showLegendKey val="0"/>
          <c:showVal val="1"/>
          <c:showCatName val="0"/>
          <c:showSerName val="0"/>
          <c:showPercent val="0"/>
          <c:showBubbleSize val="0"/>
        </c:dLbls>
        <c:gapWidth val="45"/>
        <c:axId val="2068027336"/>
        <c:axId val="2113994440"/>
      </c:barChart>
      <c:catAx>
        <c:axId val="2068027336"/>
        <c:scaling>
          <c:orientation val="maxMin"/>
        </c:scaling>
        <c:delete val="0"/>
        <c:axPos val="l"/>
        <c:numFmt formatCode="General" sourceLinked="0"/>
        <c:majorTickMark val="out"/>
        <c:minorTickMark val="none"/>
        <c:tickLblPos val="nextTo"/>
        <c:spPr>
          <a:ln>
            <a:solidFill>
              <a:srgbClr val="C6C6C6"/>
            </a:solidFill>
          </a:ln>
        </c:spPr>
        <c:txPr>
          <a:bodyPr/>
          <a:lstStyle/>
          <a:p>
            <a:pPr>
              <a:defRPr sz="14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1000"/>
          <c:min val="0"/>
        </c:scaling>
        <c:delete val="1"/>
        <c:axPos val="t"/>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400">
          <a:solidFill>
            <a:srgbClr val="251E50"/>
          </a:solidFill>
          <a:latin typeface="Museo 2"/>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0"/>
    <c:plotArea>
      <c:layout/>
      <c:lineChart>
        <c:grouping val="standard"/>
        <c:varyColors val="0"/>
        <c:ser>
          <c:idx val="0"/>
          <c:order val="0"/>
          <c:tx>
            <c:strRef>
              <c:f>Sheet1!$B$1</c:f>
              <c:strCache>
                <c:ptCount val="1"/>
                <c:pt idx="0">
                  <c:v>Kopā, ja VRPP apstiprina laikus (FM bāzes scenārijs)</c:v>
                </c:pt>
              </c:strCache>
            </c:strRef>
          </c:tx>
          <c:spPr>
            <a:ln w="50800">
              <a:solidFill>
                <a:srgbClr val="303A92"/>
              </a:solidFill>
            </a:ln>
          </c:spPr>
          <c:marker>
            <c:symbol val="diamond"/>
            <c:size val="8"/>
            <c:spPr>
              <a:solidFill>
                <a:srgbClr val="303A92"/>
              </a:solidFill>
              <a:ln>
                <a:solidFill>
                  <a:srgbClr val="303A92"/>
                </a:solidFill>
              </a:ln>
            </c:spPr>
          </c:marker>
          <c:cat>
            <c:strRef>
              <c:f>Sheet1!$A$2:$A$8</c:f>
              <c:strCache>
                <c:ptCount val="7"/>
                <c:pt idx="0">
                  <c:v>2025</c:v>
                </c:pt>
                <c:pt idx="1">
                  <c:v>2026</c:v>
                </c:pt>
                <c:pt idx="2">
                  <c:v>2027</c:v>
                </c:pt>
                <c:pt idx="3">
                  <c:v>2028</c:v>
                </c:pt>
                <c:pt idx="4">
                  <c:v>2029</c:v>
                </c:pt>
                <c:pt idx="5">
                  <c:v>2030</c:v>
                </c:pt>
                <c:pt idx="6">
                  <c:v>2031</c:v>
                </c:pt>
              </c:strCache>
            </c:strRef>
          </c:cat>
          <c:val>
            <c:numRef>
              <c:f>Sheet1!$B$2:$B$8</c:f>
              <c:numCache>
                <c:formatCode>General</c:formatCode>
                <c:ptCount val="7"/>
                <c:pt idx="0">
                  <c:v>2166</c:v>
                </c:pt>
                <c:pt idx="1">
                  <c:v>2129</c:v>
                </c:pt>
                <c:pt idx="2">
                  <c:v>1643</c:v>
                </c:pt>
                <c:pt idx="3">
                  <c:v>1471</c:v>
                </c:pt>
                <c:pt idx="4">
                  <c:v>1828</c:v>
                </c:pt>
                <c:pt idx="5">
                  <c:v>1759</c:v>
                </c:pt>
                <c:pt idx="6">
                  <c:v>1447</c:v>
                </c:pt>
              </c:numCache>
            </c:numRef>
          </c:val>
          <c:smooth val="0"/>
          <c:extLst>
            <c:ext xmlns:c16="http://schemas.microsoft.com/office/drawing/2014/chart" uri="{C3380CC4-5D6E-409C-BE32-E72D297353CC}">
              <c16:uniqueId val="{00000000-1B85-41F0-9D54-C1759074AD25}"/>
            </c:ext>
          </c:extLst>
        </c:ser>
        <c:ser>
          <c:idx val="1"/>
          <c:order val="1"/>
          <c:tx>
            <c:strRef>
              <c:f>Sheet1!$C$1</c:f>
              <c:strCache>
                <c:ptCount val="1"/>
                <c:pt idx="0">
                  <c:v>Kopā, ja jaunais periods kavējas 1 gadu (ilustratīvi)</c:v>
                </c:pt>
              </c:strCache>
            </c:strRef>
          </c:tx>
          <c:spPr>
            <a:ln w="44450">
              <a:solidFill>
                <a:srgbClr val="5B8FC9"/>
              </a:solidFill>
            </a:ln>
          </c:spPr>
          <c:marker>
            <c:symbol val="square"/>
            <c:size val="8"/>
            <c:spPr>
              <a:solidFill>
                <a:srgbClr val="5B8FC9"/>
              </a:solidFill>
              <a:ln>
                <a:solidFill>
                  <a:srgbClr val="5B8FC9"/>
                </a:solidFill>
              </a:ln>
            </c:spPr>
          </c:marker>
          <c:cat>
            <c:strRef>
              <c:f>Sheet1!$A$2:$A$8</c:f>
              <c:strCache>
                <c:ptCount val="7"/>
                <c:pt idx="0">
                  <c:v>2025</c:v>
                </c:pt>
                <c:pt idx="1">
                  <c:v>2026</c:v>
                </c:pt>
                <c:pt idx="2">
                  <c:v>2027</c:v>
                </c:pt>
                <c:pt idx="3">
                  <c:v>2028</c:v>
                </c:pt>
                <c:pt idx="4">
                  <c:v>2029</c:v>
                </c:pt>
                <c:pt idx="5">
                  <c:v>2030</c:v>
                </c:pt>
                <c:pt idx="6">
                  <c:v>2031</c:v>
                </c:pt>
              </c:strCache>
            </c:strRef>
          </c:cat>
          <c:val>
            <c:numRef>
              <c:f>Sheet1!$C$2:$C$8</c:f>
              <c:numCache>
                <c:formatCode>General</c:formatCode>
                <c:ptCount val="7"/>
                <c:pt idx="0">
                  <c:v>2166</c:v>
                </c:pt>
                <c:pt idx="1">
                  <c:v>2127</c:v>
                </c:pt>
                <c:pt idx="2">
                  <c:v>1606</c:v>
                </c:pt>
                <c:pt idx="3">
                  <c:v>1154</c:v>
                </c:pt>
                <c:pt idx="4">
                  <c:v>1480</c:v>
                </c:pt>
                <c:pt idx="5">
                  <c:v>1344</c:v>
                </c:pt>
                <c:pt idx="6">
                  <c:v>1119</c:v>
                </c:pt>
              </c:numCache>
            </c:numRef>
          </c:val>
          <c:smooth val="0"/>
          <c:extLst>
            <c:ext xmlns:c16="http://schemas.microsoft.com/office/drawing/2014/chart" uri="{C3380CC4-5D6E-409C-BE32-E72D297353CC}">
              <c16:uniqueId val="{00000001-1B85-41F0-9D54-C1759074AD25}"/>
            </c:ext>
          </c:extLst>
        </c:ser>
        <c:ser>
          <c:idx val="2"/>
          <c:order val="2"/>
          <c:tx>
            <c:strRef>
              <c:f>Sheet1!$D$1</c:f>
              <c:strCache>
                <c:ptCount val="1"/>
                <c:pt idx="0">
                  <c:v>2021–2027 fondi un Atveseļošanas fonds</c:v>
                </c:pt>
              </c:strCache>
            </c:strRef>
          </c:tx>
          <c:spPr>
            <a:ln w="38100">
              <a:solidFill>
                <a:srgbClr val="C6C6C6"/>
              </a:solidFill>
            </a:ln>
          </c:spPr>
          <c:marker>
            <c:symbol val="triangle"/>
            <c:size val="8"/>
            <c:spPr>
              <a:solidFill>
                <a:srgbClr val="C6C6C6"/>
              </a:solidFill>
              <a:ln>
                <a:solidFill>
                  <a:srgbClr val="C6C6C6"/>
                </a:solidFill>
              </a:ln>
            </c:spPr>
          </c:marker>
          <c:cat>
            <c:strRef>
              <c:f>Sheet1!$A$2:$A$8</c:f>
              <c:strCache>
                <c:ptCount val="7"/>
                <c:pt idx="0">
                  <c:v>2025</c:v>
                </c:pt>
                <c:pt idx="1">
                  <c:v>2026</c:v>
                </c:pt>
                <c:pt idx="2">
                  <c:v>2027</c:v>
                </c:pt>
                <c:pt idx="3">
                  <c:v>2028</c:v>
                </c:pt>
                <c:pt idx="4">
                  <c:v>2029</c:v>
                </c:pt>
                <c:pt idx="5">
                  <c:v>2030</c:v>
                </c:pt>
                <c:pt idx="6">
                  <c:v>2031</c:v>
                </c:pt>
              </c:strCache>
            </c:strRef>
          </c:cat>
          <c:val>
            <c:numRef>
              <c:f>Sheet1!$D$2:$D$8</c:f>
              <c:numCache>
                <c:formatCode>General</c:formatCode>
                <c:ptCount val="7"/>
                <c:pt idx="0">
                  <c:v>2166</c:v>
                </c:pt>
                <c:pt idx="1">
                  <c:v>2127</c:v>
                </c:pt>
                <c:pt idx="2">
                  <c:v>1604</c:v>
                </c:pt>
                <c:pt idx="3">
                  <c:v>1115</c:v>
                </c:pt>
                <c:pt idx="4">
                  <c:v>1124</c:v>
                </c:pt>
                <c:pt idx="5">
                  <c:v>640</c:v>
                </c:pt>
              </c:numCache>
            </c:numRef>
          </c:val>
          <c:smooth val="0"/>
          <c:extLst>
            <c:ext xmlns:c16="http://schemas.microsoft.com/office/drawing/2014/chart" uri="{C3380CC4-5D6E-409C-BE32-E72D297353CC}">
              <c16:uniqueId val="{00000002-1B85-41F0-9D54-C1759074AD25}"/>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spPr>
          <a:ln>
            <a:solidFill>
              <a:srgbClr val="C6C6C6"/>
            </a:solidFill>
          </a:ln>
        </c:spPr>
        <c:txPr>
          <a:bodyPr/>
          <a:lstStyle/>
          <a:p>
            <a:pPr>
              <a:defRPr sz="1400">
                <a:solidFill>
                  <a:srgbClr val="251E50"/>
                </a:solidFill>
                <a:latin typeface="Museo 2"/>
              </a:defRPr>
            </a:pPr>
            <a:endParaRPr lang="en-US"/>
          </a:p>
        </c:txPr>
        <c:crossAx val="2140495176"/>
        <c:crosses val="autoZero"/>
        <c:auto val="1"/>
        <c:lblAlgn val="ctr"/>
        <c:lblOffset val="100"/>
        <c:noMultiLvlLbl val="0"/>
      </c:catAx>
      <c:valAx>
        <c:axId val="2140495176"/>
        <c:scaling>
          <c:orientation val="minMax"/>
          <c:max val="2500"/>
          <c:min val="0"/>
        </c:scaling>
        <c:delete val="0"/>
        <c:axPos val="l"/>
        <c:majorGridlines>
          <c:spPr>
            <a:ln>
              <a:solidFill>
                <a:srgbClr val="E3E3E3"/>
              </a:solidFill>
            </a:ln>
          </c:spPr>
        </c:majorGridlines>
        <c:numFmt formatCode="#,##0" sourceLinked="0"/>
        <c:majorTickMark val="out"/>
        <c:minorTickMark val="none"/>
        <c:tickLblPos val="nextTo"/>
        <c:spPr>
          <a:ln>
            <a:solidFill>
              <a:srgbClr val="C6C6C6"/>
            </a:solidFill>
          </a:ln>
        </c:spPr>
        <c:txPr>
          <a:bodyPr/>
          <a:lstStyle/>
          <a:p>
            <a:pPr>
              <a:defRPr sz="1300">
                <a:solidFill>
                  <a:srgbClr val="251E50"/>
                </a:solidFill>
                <a:latin typeface="Museo 2"/>
              </a:defRPr>
            </a:pPr>
            <a:endParaRPr lang="en-US"/>
          </a:p>
        </c:txPr>
        <c:crossAx val="2118791784"/>
        <c:crosses val="autoZero"/>
        <c:crossBetween val="between"/>
      </c:valAx>
    </c:plotArea>
    <c:legend>
      <c:legendPos val="b"/>
      <c:overlay val="0"/>
      <c:txPr>
        <a:bodyPr/>
        <a:lstStyle/>
        <a:p>
          <a:pPr>
            <a:defRPr sz="1400">
              <a:latin typeface="Museo 2"/>
            </a:defRPr>
          </a:pPr>
          <a:endParaRPr lang="en-US"/>
        </a:p>
      </c:txPr>
    </c:legend>
    <c:plotVisOnly val="1"/>
    <c:dispBlanksAs val="gap"/>
    <c:showDLblsOverMax val="0"/>
  </c:chart>
  <c:txPr>
    <a:bodyPr/>
    <a:lstStyle/>
    <a:p>
      <a:pPr>
        <a:defRPr sz="1400">
          <a:solidFill>
            <a:srgbClr val="251E50"/>
          </a:solidFill>
          <a:latin typeface="Museo 2"/>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r>
              <a:rPr lang="lv-LV" sz="1600">
                <a:solidFill>
                  <a:srgbClr val="303A92"/>
                </a:solidFill>
                <a:latin typeface="Museo 1"/>
              </a:rPr>
              <a:t>NAP2027 mērķi pēc sasniegšanas virzības, %</a:t>
            </a:r>
          </a:p>
        </c:rich>
      </c:tx>
      <c:overlay val="0"/>
    </c:title>
    <c:autoTitleDeleted val="0"/>
    <c:plotArea>
      <c:layout/>
      <c:barChart>
        <c:barDir val="bar"/>
        <c:grouping val="clustered"/>
        <c:varyColors val="1"/>
        <c:ser>
          <c:idx val="0"/>
          <c:order val="0"/>
          <c:tx>
            <c:strRef>
              <c:f>Sheet1!$B$1</c:f>
              <c:strCache>
                <c:ptCount val="1"/>
                <c:pt idx="0">
                  <c:v>NAP2027 mērķi, %</c:v>
                </c:pt>
              </c:strCache>
            </c:strRef>
          </c:tx>
          <c:invertIfNegative val="1"/>
          <c:dPt>
            <c:idx val="0"/>
            <c:invertIfNegative val="1"/>
            <c:bubble3D val="0"/>
            <c:spPr>
              <a:solidFill>
                <a:srgbClr val="303A92"/>
              </a:solidFill>
            </c:spPr>
            <c:extLst>
              <c:ext xmlns:c16="http://schemas.microsoft.com/office/drawing/2014/chart" uri="{C3380CC4-5D6E-409C-BE32-E72D297353CC}">
                <c16:uniqueId val="{00000001-A7D8-42E0-856B-3CBC33DDA197}"/>
              </c:ext>
            </c:extLst>
          </c:dPt>
          <c:dPt>
            <c:idx val="1"/>
            <c:invertIfNegative val="1"/>
            <c:bubble3D val="0"/>
            <c:spPr>
              <a:solidFill>
                <a:srgbClr val="C6C6C6"/>
              </a:solidFill>
            </c:spPr>
            <c:extLst>
              <c:ext xmlns:c16="http://schemas.microsoft.com/office/drawing/2014/chart" uri="{C3380CC4-5D6E-409C-BE32-E72D297353CC}">
                <c16:uniqueId val="{00000003-A7D8-42E0-856B-3CBC33DDA197}"/>
              </c:ext>
            </c:extLst>
          </c:dPt>
          <c:dPt>
            <c:idx val="2"/>
            <c:invertIfNegative val="1"/>
            <c:bubble3D val="0"/>
            <c:spPr>
              <a:solidFill>
                <a:srgbClr val="5B8FC9"/>
              </a:solidFill>
            </c:spPr>
            <c:extLst>
              <c:ext xmlns:c16="http://schemas.microsoft.com/office/drawing/2014/chart" uri="{C3380CC4-5D6E-409C-BE32-E72D297353CC}">
                <c16:uniqueId val="{00000005-A7D8-42E0-856B-3CBC33DDA197}"/>
              </c:ext>
            </c:extLst>
          </c:dPt>
          <c:dPt>
            <c:idx val="3"/>
            <c:invertIfNegative val="1"/>
            <c:bubble3D val="0"/>
            <c:spPr>
              <a:solidFill>
                <a:srgbClr val="251E50"/>
              </a:solidFill>
            </c:spPr>
            <c:extLst>
              <c:ext xmlns:c16="http://schemas.microsoft.com/office/drawing/2014/chart" uri="{C3380CC4-5D6E-409C-BE32-E72D297353CC}">
                <c16:uniqueId val="{00000007-A7D8-42E0-856B-3CBC33DDA197}"/>
              </c:ext>
            </c:extLst>
          </c:dPt>
          <c:dLbls>
            <c:numFmt formatCode="0.0" sourceLinked="0"/>
            <c:spPr>
              <a:noFill/>
              <a:ln>
                <a:noFill/>
              </a:ln>
              <a:effectLst/>
            </c:spPr>
            <c:txPr>
              <a:bodyPr/>
              <a:lstStyle/>
              <a:p>
                <a:pPr>
                  <a:defRPr sz="1800">
                    <a:latin typeface="Museo 1"/>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Pozitīva virzība</c:v>
                </c:pt>
                <c:pt idx="1">
                  <c:v>Bez noteiktas virzības</c:v>
                </c:pt>
                <c:pt idx="2">
                  <c:v>Nav aktuālu datu</c:v>
                </c:pt>
                <c:pt idx="3">
                  <c:v>Zema varbūtība vai neiespējami</c:v>
                </c:pt>
              </c:strCache>
            </c:strRef>
          </c:cat>
          <c:val>
            <c:numRef>
              <c:f>Sheet1!$B$2:$B$5</c:f>
              <c:numCache>
                <c:formatCode>General</c:formatCode>
                <c:ptCount val="4"/>
                <c:pt idx="0">
                  <c:v>51.4</c:v>
                </c:pt>
                <c:pt idx="1">
                  <c:v>8.1999999999999993</c:v>
                </c:pt>
                <c:pt idx="2">
                  <c:v>11.6</c:v>
                </c:pt>
                <c:pt idx="3">
                  <c:v>28.8</c:v>
                </c:pt>
              </c:numCache>
            </c:numRef>
          </c:val>
          <c:extLst>
            <c:ext xmlns:c16="http://schemas.microsoft.com/office/drawing/2014/chart" uri="{C3380CC4-5D6E-409C-BE32-E72D297353CC}">
              <c16:uniqueId val="{00000008-A7D8-42E0-856B-3CBC33DDA197}"/>
            </c:ext>
          </c:extLst>
        </c:ser>
        <c:dLbls>
          <c:dLblPos val="outEnd"/>
          <c:showLegendKey val="0"/>
          <c:showVal val="1"/>
          <c:showCatName val="0"/>
          <c:showSerName val="0"/>
          <c:showPercent val="0"/>
          <c:showBubbleSize val="0"/>
        </c:dLbls>
        <c:gapWidth val="45"/>
        <c:axId val="2068027336"/>
        <c:axId val="2113994440"/>
      </c:barChart>
      <c:catAx>
        <c:axId val="2068027336"/>
        <c:scaling>
          <c:orientation val="maxMin"/>
        </c:scaling>
        <c:delete val="0"/>
        <c:axPos val="l"/>
        <c:numFmt formatCode="General" sourceLinked="0"/>
        <c:majorTickMark val="out"/>
        <c:minorTickMark val="none"/>
        <c:tickLblPos val="nextTo"/>
        <c:spPr>
          <a:ln>
            <a:solidFill>
              <a:srgbClr val="C6C6C6"/>
            </a:solidFill>
          </a:ln>
        </c:spPr>
        <c:txPr>
          <a:bodyPr/>
          <a:lstStyle/>
          <a:p>
            <a:pPr>
              <a:defRPr sz="1500">
                <a:solidFill>
                  <a:srgbClr val="251E50"/>
                </a:solidFill>
                <a:latin typeface="Museo 2"/>
              </a:defRPr>
            </a:pPr>
            <a:endParaRPr lang="en-US"/>
          </a:p>
        </c:txPr>
        <c:crossAx val="2113994440"/>
        <c:crosses val="autoZero"/>
        <c:auto val="1"/>
        <c:lblAlgn val="ctr"/>
        <c:lblOffset val="100"/>
        <c:noMultiLvlLbl val="0"/>
      </c:catAx>
      <c:valAx>
        <c:axId val="2113994440"/>
        <c:scaling>
          <c:orientation val="minMax"/>
          <c:max val="65"/>
          <c:min val="0"/>
        </c:scaling>
        <c:delete val="1"/>
        <c:axPos val="t"/>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500">
          <a:solidFill>
            <a:srgbClr val="251E50"/>
          </a:solidFill>
          <a:latin typeface="Museo 2"/>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2603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Šī</a:t>
            </a:r>
            <a:r>
              <a:rPr dirty="0"/>
              <a:t> </a:t>
            </a:r>
            <a:r>
              <a:rPr dirty="0" err="1"/>
              <a:t>ir</a:t>
            </a:r>
            <a:r>
              <a:rPr dirty="0"/>
              <a:t> 10. </a:t>
            </a:r>
            <a:r>
              <a:rPr dirty="0" err="1"/>
              <a:t>jūnija</a:t>
            </a:r>
            <a:r>
              <a:rPr dirty="0"/>
              <a:t> </a:t>
            </a:r>
            <a:r>
              <a:rPr dirty="0" err="1"/>
              <a:t>sarunas</a:t>
            </a:r>
            <a:r>
              <a:rPr dirty="0"/>
              <a:t> </a:t>
            </a:r>
            <a:r>
              <a:rPr dirty="0" err="1"/>
              <a:t>turpinājums</a:t>
            </a:r>
            <a:r>
              <a:rPr dirty="0"/>
              <a:t>. </a:t>
            </a:r>
            <a:r>
              <a:rPr dirty="0" err="1"/>
              <a:t>Toreiz</a:t>
            </a:r>
            <a:r>
              <a:rPr dirty="0"/>
              <a:t> </a:t>
            </a:r>
            <a:r>
              <a:rPr dirty="0" err="1"/>
              <a:t>runājām</a:t>
            </a:r>
            <a:r>
              <a:rPr dirty="0"/>
              <a:t> par to, </a:t>
            </a:r>
            <a:r>
              <a:rPr dirty="0" err="1"/>
              <a:t>kā</a:t>
            </a:r>
            <a:r>
              <a:rPr dirty="0"/>
              <a:t> </a:t>
            </a:r>
            <a:r>
              <a:rPr dirty="0" err="1"/>
              <a:t>notiek</a:t>
            </a:r>
            <a:r>
              <a:rPr dirty="0"/>
              <a:t> </a:t>
            </a:r>
            <a:r>
              <a:rPr dirty="0" err="1"/>
              <a:t>sabiedrības</a:t>
            </a:r>
            <a:r>
              <a:rPr dirty="0"/>
              <a:t> </a:t>
            </a:r>
            <a:r>
              <a:rPr dirty="0" err="1"/>
              <a:t>iesaiste</a:t>
            </a:r>
            <a:r>
              <a:rPr dirty="0"/>
              <a:t>. </a:t>
            </a:r>
            <a:r>
              <a:rPr dirty="0" err="1"/>
              <a:t>Šodien</a:t>
            </a:r>
            <a:r>
              <a:rPr dirty="0"/>
              <a:t> </a:t>
            </a:r>
            <a:r>
              <a:rPr dirty="0" err="1"/>
              <a:t>runāsim</a:t>
            </a:r>
            <a:r>
              <a:rPr dirty="0"/>
              <a:t> par to, ko </a:t>
            </a:r>
            <a:r>
              <a:rPr dirty="0" err="1"/>
              <a:t>ar</a:t>
            </a:r>
            <a:r>
              <a:rPr dirty="0"/>
              <a:t> </a:t>
            </a:r>
            <a:r>
              <a:rPr dirty="0" err="1"/>
              <a:t>šo</a:t>
            </a:r>
            <a:r>
              <a:rPr dirty="0"/>
              <a:t> </a:t>
            </a:r>
            <a:r>
              <a:rPr dirty="0" err="1"/>
              <a:t>procesu</a:t>
            </a:r>
            <a:r>
              <a:rPr dirty="0"/>
              <a:t> </a:t>
            </a:r>
            <a:r>
              <a:rPr dirty="0" err="1"/>
              <a:t>esam</a:t>
            </a:r>
            <a:r>
              <a:rPr dirty="0"/>
              <a:t> </a:t>
            </a:r>
            <a:r>
              <a:rPr dirty="0" err="1"/>
              <a:t>saplānojuši</a:t>
            </a:r>
            <a:r>
              <a:rPr dirty="0"/>
              <a:t>, </a:t>
            </a:r>
            <a:r>
              <a:rPr dirty="0" err="1"/>
              <a:t>cik</a:t>
            </a:r>
            <a:r>
              <a:rPr dirty="0"/>
              <a:t> </a:t>
            </a:r>
            <a:r>
              <a:rPr dirty="0" err="1"/>
              <a:t>tas</a:t>
            </a:r>
            <a:r>
              <a:rPr dirty="0"/>
              <a:t> </a:t>
            </a:r>
            <a:r>
              <a:rPr dirty="0" err="1"/>
              <a:t>ir</a:t>
            </a:r>
            <a:r>
              <a:rPr dirty="0"/>
              <a:t> </a:t>
            </a:r>
            <a:r>
              <a:rPr dirty="0" err="1"/>
              <a:t>efektīvi</a:t>
            </a:r>
            <a:r>
              <a:rPr dirty="0"/>
              <a:t> un ko </a:t>
            </a:r>
            <a:r>
              <a:rPr dirty="0" err="1"/>
              <a:t>varam</a:t>
            </a:r>
            <a:r>
              <a:rPr dirty="0"/>
              <a:t> </a:t>
            </a:r>
            <a:r>
              <a:rPr dirty="0" err="1"/>
              <a:t>mainīt</a:t>
            </a:r>
            <a:r>
              <a:rPr dirty="0"/>
              <a:t>, </a:t>
            </a:r>
            <a:r>
              <a:rPr dirty="0" err="1"/>
              <a:t>pirms</a:t>
            </a:r>
            <a:r>
              <a:rPr dirty="0"/>
              <a:t> </a:t>
            </a:r>
            <a:r>
              <a:rPr dirty="0" err="1"/>
              <a:t>ir</a:t>
            </a:r>
            <a:r>
              <a:rPr dirty="0"/>
              <a:t> par </a:t>
            </a:r>
            <a:r>
              <a:rPr dirty="0" err="1"/>
              <a:t>vēlu</a:t>
            </a:r>
            <a:r>
              <a:rPr dirty="0"/>
              <a:t>. </a:t>
            </a:r>
            <a:r>
              <a:rPr dirty="0" err="1"/>
              <a:t>Galvenā</a:t>
            </a:r>
            <a:r>
              <a:rPr dirty="0"/>
              <a:t> </a:t>
            </a:r>
            <a:r>
              <a:rPr dirty="0" err="1"/>
              <a:t>tēze</a:t>
            </a:r>
            <a:r>
              <a:rPr dirty="0"/>
              <a:t>: ja </a:t>
            </a:r>
            <a:r>
              <a:rPr dirty="0" err="1"/>
              <a:t>nākamo</a:t>
            </a:r>
            <a:r>
              <a:rPr dirty="0"/>
              <a:t> ES un </a:t>
            </a:r>
            <a:r>
              <a:rPr dirty="0" err="1"/>
              <a:t>nacionālo</a:t>
            </a:r>
            <a:r>
              <a:rPr dirty="0"/>
              <a:t> </a:t>
            </a:r>
            <a:r>
              <a:rPr dirty="0" err="1"/>
              <a:t>investīciju</a:t>
            </a:r>
            <a:r>
              <a:rPr dirty="0"/>
              <a:t> </a:t>
            </a:r>
            <a:r>
              <a:rPr dirty="0" err="1"/>
              <a:t>periodu</a:t>
            </a:r>
            <a:r>
              <a:rPr dirty="0"/>
              <a:t> </a:t>
            </a:r>
            <a:r>
              <a:rPr dirty="0" err="1"/>
              <a:t>plānosim</a:t>
            </a:r>
            <a:r>
              <a:rPr dirty="0"/>
              <a:t> </a:t>
            </a:r>
            <a:r>
              <a:rPr dirty="0" err="1"/>
              <a:t>tāpat</a:t>
            </a:r>
            <a:r>
              <a:rPr dirty="0"/>
              <a:t> </a:t>
            </a:r>
            <a:r>
              <a:rPr dirty="0" err="1"/>
              <a:t>kā</a:t>
            </a:r>
            <a:r>
              <a:rPr dirty="0"/>
              <a:t> </a:t>
            </a:r>
            <a:r>
              <a:rPr dirty="0" err="1"/>
              <a:t>līdz</a:t>
            </a:r>
            <a:r>
              <a:rPr dirty="0"/>
              <a:t> </a:t>
            </a:r>
            <a:r>
              <a:rPr dirty="0" err="1"/>
              <a:t>šim</a:t>
            </a:r>
            <a:r>
              <a:rPr dirty="0"/>
              <a:t>, </a:t>
            </a:r>
            <a:r>
              <a:rPr dirty="0" err="1"/>
              <a:t>iegūsim</a:t>
            </a:r>
            <a:r>
              <a:rPr dirty="0"/>
              <a:t> </a:t>
            </a:r>
            <a:r>
              <a:rPr dirty="0" err="1"/>
              <a:t>mazāk</a:t>
            </a:r>
            <a:r>
              <a:rPr dirty="0"/>
              <a:t> </a:t>
            </a:r>
            <a:r>
              <a:rPr dirty="0" err="1"/>
              <a:t>izaugsmes</a:t>
            </a:r>
            <a:r>
              <a:rPr dirty="0"/>
              <a:t> par </a:t>
            </a:r>
            <a:r>
              <a:rPr dirty="0" err="1"/>
              <a:t>vairāk</a:t>
            </a:r>
            <a:r>
              <a:rPr dirty="0"/>
              <a:t> </a:t>
            </a:r>
            <a:r>
              <a:rPr dirty="0" err="1"/>
              <a:t>naudas</a:t>
            </a:r>
            <a:r>
              <a:rPr dirty="0"/>
              <a:t> un </a:t>
            </a:r>
            <a:r>
              <a:rPr dirty="0" err="1"/>
              <a:t>riskējam</a:t>
            </a:r>
            <a:r>
              <a:rPr dirty="0"/>
              <a:t> </a:t>
            </a:r>
            <a:r>
              <a:rPr dirty="0" err="1"/>
              <a:t>ar</a:t>
            </a:r>
            <a:r>
              <a:rPr dirty="0"/>
              <a:t> </a:t>
            </a:r>
            <a:r>
              <a:rPr dirty="0" err="1"/>
              <a:t>investīciju</a:t>
            </a:r>
            <a:r>
              <a:rPr dirty="0"/>
              <a:t> </a:t>
            </a:r>
            <a:r>
              <a:rPr dirty="0" err="1"/>
              <a:t>kritumu</a:t>
            </a:r>
            <a:r>
              <a:rPr dirty="0"/>
              <a:t> </a:t>
            </a:r>
            <a:r>
              <a:rPr dirty="0" err="1"/>
              <a:t>tieši</a:t>
            </a:r>
            <a:r>
              <a:rPr dirty="0"/>
              <a:t> tad, </a:t>
            </a:r>
            <a:r>
              <a:rPr dirty="0" err="1"/>
              <a:t>kad</a:t>
            </a:r>
            <a:r>
              <a:rPr dirty="0"/>
              <a:t> mums </a:t>
            </a:r>
            <a:r>
              <a:rPr dirty="0" err="1"/>
              <a:t>vajag</a:t>
            </a:r>
            <a:r>
              <a:rPr dirty="0"/>
              <a:t> </a:t>
            </a:r>
            <a:r>
              <a:rPr dirty="0" err="1"/>
              <a:t>paātrināties</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Atgādinājums</a:t>
            </a:r>
            <a:r>
              <a:rPr dirty="0"/>
              <a:t> par 10. </a:t>
            </a:r>
            <a:r>
              <a:rPr dirty="0" err="1"/>
              <a:t>jūnija</a:t>
            </a:r>
            <a:r>
              <a:rPr dirty="0"/>
              <a:t> </a:t>
            </a:r>
            <a:r>
              <a:rPr dirty="0" err="1"/>
              <a:t>secinājumiem</a:t>
            </a:r>
            <a:r>
              <a:rPr dirty="0"/>
              <a:t>. </a:t>
            </a:r>
            <a:r>
              <a:rPr dirty="0" err="1"/>
              <a:t>Partnerība</a:t>
            </a:r>
            <a:r>
              <a:rPr dirty="0"/>
              <a:t> </a:t>
            </a:r>
            <a:r>
              <a:rPr dirty="0" err="1"/>
              <a:t>bija</a:t>
            </a:r>
            <a:r>
              <a:rPr dirty="0"/>
              <a:t> </a:t>
            </a:r>
            <a:r>
              <a:rPr dirty="0" err="1"/>
              <a:t>formāla</a:t>
            </a:r>
            <a:r>
              <a:rPr dirty="0"/>
              <a:t>, un </a:t>
            </a:r>
            <a:r>
              <a:rPr dirty="0" err="1"/>
              <a:t>informācija</a:t>
            </a:r>
            <a:r>
              <a:rPr dirty="0"/>
              <a:t> </a:t>
            </a:r>
            <a:r>
              <a:rPr dirty="0" err="1"/>
              <a:t>bija</a:t>
            </a:r>
            <a:r>
              <a:rPr dirty="0"/>
              <a:t> </a:t>
            </a:r>
            <a:r>
              <a:rPr dirty="0" err="1"/>
              <a:t>nevienmērīga</a:t>
            </a:r>
            <a:r>
              <a:rPr lang="lv-LV" dirty="0"/>
              <a:t>. </a:t>
            </a:r>
            <a:r>
              <a:rPr dirty="0" err="1"/>
              <a:t>Šo</a:t>
            </a:r>
            <a:r>
              <a:rPr dirty="0"/>
              <a:t> </a:t>
            </a:r>
            <a:r>
              <a:rPr dirty="0" err="1"/>
              <a:t>divu</a:t>
            </a:r>
            <a:r>
              <a:rPr dirty="0"/>
              <a:t> </a:t>
            </a:r>
            <a:r>
              <a:rPr dirty="0" err="1"/>
              <a:t>teikumu</a:t>
            </a:r>
            <a:r>
              <a:rPr dirty="0"/>
              <a:t> </a:t>
            </a:r>
            <a:r>
              <a:rPr dirty="0" err="1"/>
              <a:t>pretruna</a:t>
            </a:r>
            <a:r>
              <a:rPr dirty="0"/>
              <a:t> </a:t>
            </a:r>
            <a:r>
              <a:rPr dirty="0" err="1"/>
              <a:t>ir</a:t>
            </a:r>
            <a:r>
              <a:rPr dirty="0"/>
              <a:t> </a:t>
            </a:r>
            <a:r>
              <a:rPr dirty="0" err="1"/>
              <a:t>šodienas</a:t>
            </a:r>
            <a:r>
              <a:rPr dirty="0"/>
              <a:t> </a:t>
            </a:r>
            <a:r>
              <a:rPr dirty="0" err="1"/>
              <a:t>sarunas</a:t>
            </a:r>
            <a:r>
              <a:rPr dirty="0"/>
              <a:t> </a:t>
            </a:r>
            <a:r>
              <a:rPr dirty="0" err="1"/>
              <a:t>kodols</a:t>
            </a:r>
            <a:r>
              <a:rPr dirty="0"/>
              <a:t>. </a:t>
            </a:r>
            <a:r>
              <a:rPr dirty="0" err="1"/>
              <a:t>Kopš</a:t>
            </a:r>
            <a:r>
              <a:rPr dirty="0"/>
              <a:t> </a:t>
            </a:r>
            <a:r>
              <a:rPr dirty="0" err="1"/>
              <a:t>jūnija</a:t>
            </a:r>
            <a:r>
              <a:rPr dirty="0"/>
              <a:t> </a:t>
            </a:r>
            <a:r>
              <a:rPr dirty="0" err="1"/>
              <a:t>ir</a:t>
            </a:r>
            <a:r>
              <a:rPr dirty="0"/>
              <a:t> </a:t>
            </a:r>
            <a:r>
              <a:rPr dirty="0" err="1"/>
              <a:t>četri</a:t>
            </a:r>
            <a:r>
              <a:rPr dirty="0"/>
              <a:t> </a:t>
            </a:r>
            <a:r>
              <a:rPr dirty="0" err="1"/>
              <a:t>jauni</a:t>
            </a:r>
            <a:r>
              <a:rPr dirty="0"/>
              <a:t> </a:t>
            </a:r>
            <a:r>
              <a:rPr dirty="0" err="1"/>
              <a:t>fakti</a:t>
            </a:r>
            <a:r>
              <a:rPr dirty="0"/>
              <a:t>: </a:t>
            </a:r>
            <a:r>
              <a:rPr dirty="0" err="1"/>
              <a:t>pieteikumi</a:t>
            </a:r>
            <a:r>
              <a:rPr dirty="0"/>
              <a:t> </a:t>
            </a:r>
            <a:r>
              <a:rPr dirty="0" err="1"/>
              <a:t>trīsreiz</a:t>
            </a:r>
            <a:r>
              <a:rPr dirty="0"/>
              <a:t> </a:t>
            </a:r>
            <a:r>
              <a:rPr dirty="0" err="1"/>
              <a:t>pārsniedz</a:t>
            </a:r>
            <a:r>
              <a:rPr dirty="0"/>
              <a:t> </a:t>
            </a:r>
            <a:r>
              <a:rPr dirty="0" err="1"/>
              <a:t>pieejamo</a:t>
            </a:r>
            <a:r>
              <a:rPr dirty="0"/>
              <a:t> </a:t>
            </a:r>
            <a:r>
              <a:rPr dirty="0" err="1"/>
              <a:t>naudu</a:t>
            </a:r>
            <a:r>
              <a:rPr dirty="0"/>
              <a:t>, </a:t>
            </a:r>
            <a:r>
              <a:rPr dirty="0" err="1"/>
              <a:t>publicēti</a:t>
            </a:r>
            <a:r>
              <a:rPr dirty="0"/>
              <a:t> </a:t>
            </a:r>
            <a:r>
              <a:rPr dirty="0" err="1"/>
              <a:t>stratēģiju</a:t>
            </a:r>
            <a:r>
              <a:rPr dirty="0"/>
              <a:t> </a:t>
            </a:r>
            <a:r>
              <a:rPr dirty="0" err="1"/>
              <a:t>kodoli</a:t>
            </a:r>
            <a:r>
              <a:rPr dirty="0"/>
              <a:t>, </a:t>
            </a:r>
            <a:r>
              <a:rPr dirty="0" err="1"/>
              <a:t>notikušas</a:t>
            </a:r>
            <a:r>
              <a:rPr dirty="0"/>
              <a:t> </a:t>
            </a:r>
            <a:r>
              <a:rPr dirty="0" err="1"/>
              <a:t>vēlēšanas</a:t>
            </a:r>
            <a:r>
              <a:rPr dirty="0"/>
              <a:t> un </a:t>
            </a:r>
            <a:r>
              <a:rPr dirty="0" err="1"/>
              <a:t>Briselē</a:t>
            </a:r>
            <a:r>
              <a:rPr dirty="0"/>
              <a:t> </a:t>
            </a:r>
            <a:r>
              <a:rPr dirty="0" err="1"/>
              <a:t>ir</a:t>
            </a:r>
            <a:r>
              <a:rPr dirty="0"/>
              <a:t> </a:t>
            </a:r>
            <a:r>
              <a:rPr dirty="0" err="1"/>
              <a:t>jauns</a:t>
            </a:r>
            <a:r>
              <a:rPr dirty="0"/>
              <a:t> </a:t>
            </a:r>
            <a:r>
              <a:rPr dirty="0" err="1"/>
              <a:t>sarunu</a:t>
            </a:r>
            <a:r>
              <a:rPr dirty="0"/>
              <a:t> </a:t>
            </a:r>
            <a:r>
              <a:rPr dirty="0" err="1"/>
              <a:t>dokuments</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Vienlaikus</a:t>
            </a:r>
            <a:r>
              <a:rPr dirty="0"/>
              <a:t> </a:t>
            </a:r>
            <a:r>
              <a:rPr dirty="0" err="1"/>
              <a:t>notiek</a:t>
            </a:r>
            <a:r>
              <a:rPr dirty="0"/>
              <a:t> </a:t>
            </a:r>
            <a:r>
              <a:rPr dirty="0" err="1"/>
              <a:t>četri</a:t>
            </a:r>
            <a:r>
              <a:rPr dirty="0"/>
              <a:t> </a:t>
            </a:r>
            <a:r>
              <a:rPr dirty="0" err="1"/>
              <a:t>procesi</a:t>
            </a:r>
            <a:r>
              <a:rPr dirty="0"/>
              <a:t>. "</a:t>
            </a:r>
            <a:r>
              <a:rPr dirty="0" err="1"/>
              <a:t>Latvija</a:t>
            </a:r>
            <a:r>
              <a:rPr dirty="0"/>
              <a:t> 2050" </a:t>
            </a:r>
            <a:r>
              <a:rPr dirty="0" err="1"/>
              <a:t>ir</a:t>
            </a:r>
            <a:r>
              <a:rPr dirty="0"/>
              <a:t> </a:t>
            </a:r>
            <a:r>
              <a:rPr dirty="0" err="1"/>
              <a:t>kompass</a:t>
            </a:r>
            <a:r>
              <a:rPr dirty="0"/>
              <a:t>, NAP2034 </a:t>
            </a:r>
            <a:r>
              <a:rPr dirty="0" err="1"/>
              <a:t>ir</a:t>
            </a:r>
            <a:r>
              <a:rPr dirty="0"/>
              <a:t> </a:t>
            </a:r>
            <a:r>
              <a:rPr dirty="0" err="1"/>
              <a:t>vidēja</a:t>
            </a:r>
            <a:r>
              <a:rPr dirty="0"/>
              <a:t> </a:t>
            </a:r>
            <a:r>
              <a:rPr dirty="0" err="1"/>
              <a:t>termiņa</a:t>
            </a:r>
            <a:r>
              <a:rPr dirty="0"/>
              <a:t> </a:t>
            </a:r>
            <a:r>
              <a:rPr dirty="0" err="1"/>
              <a:t>izvēles</a:t>
            </a:r>
            <a:r>
              <a:rPr dirty="0"/>
              <a:t>, VRPP </a:t>
            </a:r>
            <a:r>
              <a:rPr dirty="0" err="1"/>
              <a:t>ir</a:t>
            </a:r>
            <a:r>
              <a:rPr dirty="0"/>
              <a:t> ES </a:t>
            </a:r>
            <a:r>
              <a:rPr dirty="0" err="1"/>
              <a:t>nauda</a:t>
            </a:r>
            <a:r>
              <a:rPr dirty="0"/>
              <a:t>, kas </a:t>
            </a:r>
            <a:r>
              <a:rPr dirty="0" err="1"/>
              <a:t>tiek</a:t>
            </a:r>
            <a:r>
              <a:rPr dirty="0"/>
              <a:t> </a:t>
            </a:r>
            <a:r>
              <a:rPr dirty="0" err="1"/>
              <a:t>maksāta</a:t>
            </a:r>
            <a:r>
              <a:rPr dirty="0"/>
              <a:t> par </a:t>
            </a:r>
            <a:r>
              <a:rPr dirty="0" err="1"/>
              <a:t>rezultātiem</a:t>
            </a:r>
            <a:r>
              <a:rPr dirty="0"/>
              <a:t>, un </a:t>
            </a:r>
            <a:r>
              <a:rPr dirty="0" err="1"/>
              <a:t>valsts</a:t>
            </a:r>
            <a:r>
              <a:rPr dirty="0"/>
              <a:t> </a:t>
            </a:r>
            <a:r>
              <a:rPr dirty="0" err="1"/>
              <a:t>budžets</a:t>
            </a:r>
            <a:r>
              <a:rPr dirty="0"/>
              <a:t> </a:t>
            </a:r>
            <a:r>
              <a:rPr dirty="0" err="1"/>
              <a:t>ir</a:t>
            </a:r>
            <a:r>
              <a:rPr dirty="0"/>
              <a:t> </a:t>
            </a:r>
            <a:r>
              <a:rPr dirty="0" err="1"/>
              <a:t>lielākā</a:t>
            </a:r>
            <a:r>
              <a:rPr dirty="0"/>
              <a:t> </a:t>
            </a:r>
            <a:r>
              <a:rPr dirty="0" err="1"/>
              <a:t>investīciju</a:t>
            </a:r>
            <a:r>
              <a:rPr dirty="0"/>
              <a:t> </a:t>
            </a:r>
            <a:r>
              <a:rPr dirty="0" err="1"/>
              <a:t>daļa</a:t>
            </a:r>
            <a:r>
              <a:rPr dirty="0"/>
              <a:t>. </a:t>
            </a:r>
            <a:r>
              <a:rPr dirty="0" err="1"/>
              <a:t>Protokolā</a:t>
            </a:r>
            <a:r>
              <a:rPr dirty="0"/>
              <a:t> </a:t>
            </a:r>
            <a:r>
              <a:rPr dirty="0" err="1"/>
              <a:t>premjers</a:t>
            </a:r>
            <a:r>
              <a:rPr dirty="0"/>
              <a:t> pats </a:t>
            </a:r>
            <a:r>
              <a:rPr dirty="0" err="1"/>
              <a:t>norāda</a:t>
            </a:r>
            <a:r>
              <a:rPr dirty="0"/>
              <a:t>, ka </a:t>
            </a:r>
            <a:r>
              <a:rPr dirty="0" err="1"/>
              <a:t>finansējuma</a:t>
            </a:r>
            <a:r>
              <a:rPr dirty="0"/>
              <a:t> </a:t>
            </a:r>
            <a:r>
              <a:rPr dirty="0" err="1"/>
              <a:t>saraksti</a:t>
            </a:r>
            <a:r>
              <a:rPr dirty="0"/>
              <a:t> </a:t>
            </a:r>
            <a:r>
              <a:rPr dirty="0" err="1"/>
              <a:t>veidojas</a:t>
            </a:r>
            <a:r>
              <a:rPr dirty="0"/>
              <a:t> </a:t>
            </a:r>
            <a:r>
              <a:rPr dirty="0" err="1"/>
              <a:t>pirms</a:t>
            </a:r>
            <a:r>
              <a:rPr dirty="0"/>
              <a:t> NAP. Ja </a:t>
            </a:r>
            <a:r>
              <a:rPr dirty="0" err="1"/>
              <a:t>secība</a:t>
            </a:r>
            <a:r>
              <a:rPr dirty="0"/>
              <a:t> </a:t>
            </a:r>
            <a:r>
              <a:rPr dirty="0" err="1"/>
              <a:t>ir</a:t>
            </a:r>
            <a:r>
              <a:rPr dirty="0"/>
              <a:t> </a:t>
            </a:r>
            <a:r>
              <a:rPr dirty="0" err="1"/>
              <a:t>otrādi</a:t>
            </a:r>
            <a:r>
              <a:rPr dirty="0"/>
              <a:t>, </a:t>
            </a:r>
            <a:r>
              <a:rPr dirty="0" err="1"/>
              <a:t>stratēģija</a:t>
            </a:r>
            <a:r>
              <a:rPr dirty="0"/>
              <a:t> </a:t>
            </a:r>
            <a:r>
              <a:rPr dirty="0" err="1"/>
              <a:t>kļūst</a:t>
            </a:r>
            <a:r>
              <a:rPr dirty="0"/>
              <a:t> par </a:t>
            </a:r>
            <a:r>
              <a:rPr dirty="0" err="1"/>
              <a:t>vāku</a:t>
            </a:r>
            <a:r>
              <a:rPr dirty="0"/>
              <a:t> </a:t>
            </a:r>
            <a:r>
              <a:rPr dirty="0" err="1"/>
              <a:t>esošajiem</a:t>
            </a:r>
            <a:r>
              <a:rPr dirty="0"/>
              <a:t> </a:t>
            </a:r>
            <a:r>
              <a:rPr dirty="0" err="1"/>
              <a:t>sarakstiem</a:t>
            </a:r>
            <a:r>
              <a:rPr dirty="0"/>
              <a:t>. Tas </a:t>
            </a:r>
            <a:r>
              <a:rPr dirty="0" err="1"/>
              <a:t>ir</a:t>
            </a:r>
            <a:r>
              <a:rPr dirty="0"/>
              <a:t> </a:t>
            </a:r>
            <a:r>
              <a:rPr dirty="0" err="1"/>
              <a:t>tas</a:t>
            </a:r>
            <a:r>
              <a:rPr dirty="0"/>
              <a:t> </a:t>
            </a:r>
            <a:r>
              <a:rPr dirty="0" err="1"/>
              <a:t>formālisms</a:t>
            </a:r>
            <a:r>
              <a:rPr dirty="0"/>
              <a:t> un </a:t>
            </a:r>
            <a:r>
              <a:rPr dirty="0" err="1"/>
              <a:t>tukšgaitas</a:t>
            </a:r>
            <a:r>
              <a:rPr dirty="0"/>
              <a:t> </a:t>
            </a:r>
            <a:r>
              <a:rPr dirty="0" err="1"/>
              <a:t>darbs</a:t>
            </a:r>
            <a:r>
              <a:rPr dirty="0"/>
              <a:t>, par ko </a:t>
            </a:r>
            <a:r>
              <a:rPr lang="lv-LV" dirty="0"/>
              <a:t>brīdinām</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Kalendārs</a:t>
            </a:r>
            <a:r>
              <a:rPr dirty="0"/>
              <a:t> </a:t>
            </a:r>
            <a:r>
              <a:rPr dirty="0" err="1"/>
              <a:t>rāda</a:t>
            </a:r>
            <a:r>
              <a:rPr dirty="0"/>
              <a:t> </a:t>
            </a:r>
            <a:r>
              <a:rPr dirty="0" err="1"/>
              <a:t>secības</a:t>
            </a:r>
            <a:r>
              <a:rPr dirty="0"/>
              <a:t> </a:t>
            </a:r>
            <a:r>
              <a:rPr dirty="0" err="1"/>
              <a:t>problēmu</a:t>
            </a:r>
            <a:r>
              <a:rPr dirty="0"/>
              <a:t>. FM </a:t>
            </a:r>
            <a:r>
              <a:rPr dirty="0" err="1"/>
              <a:t>priekšlikums</a:t>
            </a:r>
            <a:r>
              <a:rPr dirty="0"/>
              <a:t> par </a:t>
            </a:r>
            <a:r>
              <a:rPr dirty="0" err="1"/>
              <a:t>investīcijām</a:t>
            </a:r>
            <a:r>
              <a:rPr dirty="0"/>
              <a:t> </a:t>
            </a:r>
            <a:r>
              <a:rPr dirty="0" err="1"/>
              <a:t>ir</a:t>
            </a:r>
            <a:r>
              <a:rPr dirty="0"/>
              <a:t> </a:t>
            </a:r>
            <a:r>
              <a:rPr dirty="0" err="1"/>
              <a:t>plānots</a:t>
            </a:r>
            <a:r>
              <a:rPr dirty="0"/>
              <a:t> </a:t>
            </a:r>
            <a:r>
              <a:rPr dirty="0" err="1"/>
              <a:t>līdz</a:t>
            </a:r>
            <a:r>
              <a:rPr dirty="0"/>
              <a:t> gada </a:t>
            </a:r>
            <a:r>
              <a:rPr dirty="0" err="1"/>
              <a:t>beigām</a:t>
            </a:r>
            <a:r>
              <a:rPr dirty="0"/>
              <a:t>, bet NAP2034 </a:t>
            </a:r>
            <a:r>
              <a:rPr dirty="0" err="1"/>
              <a:t>galīgā</a:t>
            </a:r>
            <a:r>
              <a:rPr dirty="0"/>
              <a:t> </a:t>
            </a:r>
            <a:r>
              <a:rPr dirty="0" err="1"/>
              <a:t>versija</a:t>
            </a:r>
            <a:r>
              <a:rPr dirty="0"/>
              <a:t> </a:t>
            </a:r>
            <a:r>
              <a:rPr dirty="0" err="1"/>
              <a:t>tikai</a:t>
            </a:r>
            <a:r>
              <a:rPr dirty="0"/>
              <a:t> 2027. gada </a:t>
            </a:r>
            <a:r>
              <a:rPr dirty="0" err="1"/>
              <a:t>maijā</a:t>
            </a:r>
            <a:r>
              <a:rPr dirty="0"/>
              <a:t>. </a:t>
            </a:r>
            <a:r>
              <a:rPr dirty="0" err="1"/>
              <a:t>Komisijas</a:t>
            </a:r>
            <a:r>
              <a:rPr dirty="0"/>
              <a:t> </a:t>
            </a:r>
            <a:r>
              <a:rPr dirty="0" err="1"/>
              <a:t>priekšlikumā</a:t>
            </a:r>
            <a:r>
              <a:rPr dirty="0"/>
              <a:t> </a:t>
            </a:r>
            <a:r>
              <a:rPr dirty="0" err="1"/>
              <a:t>plān</a:t>
            </a:r>
            <a:r>
              <a:rPr lang="lv-LV" dirty="0"/>
              <a:t>u projekti</a:t>
            </a:r>
            <a:r>
              <a:rPr dirty="0"/>
              <a:t> </a:t>
            </a:r>
            <a:r>
              <a:rPr dirty="0" err="1"/>
              <a:t>jāiesniedz</a:t>
            </a:r>
            <a:r>
              <a:rPr dirty="0"/>
              <a:t> </a:t>
            </a:r>
            <a:r>
              <a:rPr dirty="0" err="1"/>
              <a:t>parasti</a:t>
            </a:r>
            <a:r>
              <a:rPr dirty="0"/>
              <a:t> </a:t>
            </a:r>
            <a:r>
              <a:rPr dirty="0" err="1"/>
              <a:t>līdz</a:t>
            </a:r>
            <a:r>
              <a:rPr dirty="0"/>
              <a:t> 202</a:t>
            </a:r>
            <a:r>
              <a:rPr lang="lv-LV" dirty="0"/>
              <a:t>7</a:t>
            </a:r>
            <a:r>
              <a:rPr dirty="0"/>
              <a:t>. gada </a:t>
            </a:r>
            <a:r>
              <a:rPr lang="lv-LV" dirty="0"/>
              <a:t>jūlijam</a:t>
            </a:r>
            <a:r>
              <a:rPr dirty="0"/>
              <a:t>; FM </a:t>
            </a:r>
            <a:r>
              <a:rPr dirty="0" err="1"/>
              <a:t>savā</a:t>
            </a:r>
            <a:r>
              <a:rPr dirty="0"/>
              <a:t> </a:t>
            </a:r>
            <a:r>
              <a:rPr dirty="0" err="1"/>
              <a:t>plānā</a:t>
            </a:r>
            <a:r>
              <a:rPr dirty="0"/>
              <a:t> </a:t>
            </a:r>
            <a:r>
              <a:rPr dirty="0" err="1"/>
              <a:t>kā</a:t>
            </a:r>
            <a:r>
              <a:rPr dirty="0"/>
              <a:t> </a:t>
            </a:r>
            <a:r>
              <a:rPr dirty="0" err="1"/>
              <a:t>galējo</a:t>
            </a:r>
            <a:r>
              <a:rPr dirty="0"/>
              <a:t> </a:t>
            </a:r>
            <a:r>
              <a:rPr dirty="0" err="1"/>
              <a:t>iesniegšanas</a:t>
            </a:r>
            <a:r>
              <a:rPr dirty="0"/>
              <a:t> </a:t>
            </a:r>
            <a:r>
              <a:rPr dirty="0" err="1"/>
              <a:t>termiņu</a:t>
            </a:r>
            <a:r>
              <a:rPr dirty="0"/>
              <a:t>, lai </a:t>
            </a:r>
            <a:r>
              <a:rPr dirty="0" err="1"/>
              <a:t>nezaudētu</a:t>
            </a:r>
            <a:r>
              <a:rPr dirty="0"/>
              <a:t> </a:t>
            </a:r>
            <a:r>
              <a:rPr dirty="0" err="1"/>
              <a:t>priekšfinansējumu</a:t>
            </a:r>
            <a:r>
              <a:rPr dirty="0"/>
              <a:t>, min 2028. gada 31. </a:t>
            </a:r>
            <a:r>
              <a:rPr dirty="0" err="1"/>
              <a:t>jūliju</a:t>
            </a:r>
            <a:r>
              <a:rPr dirty="0"/>
              <a:t>. </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C63C9-F6E7-0987-7CBE-421850875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DDA76-5941-3CAB-60AA-2E8D0FEB79D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C27D8AC-E5E2-D719-6E3E-B1EB8FAFCCC8}"/>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33044988-075A-17D5-880D-8CDBBD7E7D34}"/>
              </a:ext>
            </a:extLst>
          </p:cNvPr>
          <p:cNvSpPr>
            <a:spLocks noGrp="1"/>
          </p:cNvSpPr>
          <p:nvPr>
            <p:ph type="sldNum" sz="quarter" idx="5"/>
          </p:nvPr>
        </p:nvSpPr>
        <p:spPr/>
      </p:sp>
    </p:spTree>
    <p:extLst>
      <p:ext uri="{BB962C8B-B14F-4D97-AF65-F5344CB8AC3E}">
        <p14:creationId xmlns:p14="http://schemas.microsoft.com/office/powerpoint/2010/main" val="4247957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64F5-3578-1856-1C34-171D46404E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48F19-E58F-C48C-AEF6-E108DD606AE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88832A1-C6E8-D92D-35EE-3A32D0F79E1E}"/>
              </a:ext>
            </a:extLst>
          </p:cNvPr>
          <p:cNvSpPr>
            <a:spLocks noGrp="1"/>
          </p:cNvSpPr>
          <p:nvPr>
            <p:ph type="body" sz="quarter" idx="3"/>
          </p:nvPr>
        </p:nvSpPr>
        <p:spPr/>
        <p:txBody>
          <a:bodyPr/>
          <a:lstStyle/>
          <a:p>
            <a:r>
              <a:rPr dirty="0" err="1"/>
              <a:t>Īrijas</a:t>
            </a:r>
            <a:r>
              <a:rPr dirty="0"/>
              <a:t> NPF </a:t>
            </a:r>
            <a:r>
              <a:rPr dirty="0" err="1"/>
              <a:t>ir</a:t>
            </a:r>
            <a:r>
              <a:rPr dirty="0"/>
              <a:t> </a:t>
            </a:r>
            <a:r>
              <a:rPr dirty="0" err="1"/>
              <a:t>telpiskās</a:t>
            </a:r>
            <a:r>
              <a:rPr dirty="0"/>
              <a:t> </a:t>
            </a:r>
            <a:r>
              <a:rPr dirty="0" err="1"/>
              <a:t>plānošanas</a:t>
            </a:r>
            <a:r>
              <a:rPr dirty="0"/>
              <a:t> </a:t>
            </a:r>
            <a:r>
              <a:rPr dirty="0" err="1"/>
              <a:t>ietvars</a:t>
            </a:r>
            <a:r>
              <a:rPr dirty="0"/>
              <a:t>, bet </a:t>
            </a:r>
            <a:r>
              <a:rPr dirty="0" err="1"/>
              <a:t>tas</a:t>
            </a:r>
            <a:r>
              <a:rPr dirty="0"/>
              <a:t> </a:t>
            </a:r>
            <a:r>
              <a:rPr dirty="0" err="1"/>
              <a:t>ir</a:t>
            </a:r>
            <a:r>
              <a:rPr dirty="0"/>
              <a:t> Project Ireland 2040 </a:t>
            </a:r>
            <a:r>
              <a:rPr dirty="0" err="1"/>
              <a:t>pamats</a:t>
            </a:r>
            <a:r>
              <a:rPr dirty="0"/>
              <a:t>. </a:t>
            </a:r>
            <a:r>
              <a:rPr dirty="0" err="1"/>
              <a:t>Svarīgi</a:t>
            </a:r>
            <a:r>
              <a:rPr dirty="0"/>
              <a:t>: </a:t>
            </a:r>
            <a:r>
              <a:rPr dirty="0" err="1"/>
              <a:t>parlamenta</a:t>
            </a:r>
            <a:r>
              <a:rPr dirty="0"/>
              <a:t> </a:t>
            </a:r>
            <a:r>
              <a:rPr dirty="0" err="1"/>
              <a:t>apstiprinājums</a:t>
            </a:r>
            <a:r>
              <a:rPr dirty="0"/>
              <a:t> pats par </a:t>
            </a:r>
            <a:r>
              <a:rPr dirty="0" err="1"/>
              <a:t>sevi</a:t>
            </a:r>
            <a:r>
              <a:rPr dirty="0"/>
              <a:t> </a:t>
            </a:r>
            <a:r>
              <a:rPr dirty="0" err="1"/>
              <a:t>negarantē</a:t>
            </a:r>
            <a:r>
              <a:rPr dirty="0"/>
              <a:t> </a:t>
            </a:r>
            <a:r>
              <a:rPr dirty="0" err="1"/>
              <a:t>efektivitāti</a:t>
            </a:r>
            <a:r>
              <a:rPr dirty="0"/>
              <a:t>: </a:t>
            </a:r>
            <a:r>
              <a:rPr dirty="0" err="1"/>
              <a:t>Ungārijai</a:t>
            </a:r>
            <a:r>
              <a:rPr dirty="0"/>
              <a:t> un </a:t>
            </a:r>
            <a:r>
              <a:rPr dirty="0" err="1"/>
              <a:t>Horvātijai</a:t>
            </a:r>
            <a:r>
              <a:rPr dirty="0"/>
              <a:t> </a:t>
            </a:r>
            <a:r>
              <a:rPr dirty="0" err="1"/>
              <a:t>ir</a:t>
            </a:r>
            <a:r>
              <a:rPr dirty="0"/>
              <a:t> </a:t>
            </a:r>
            <a:r>
              <a:rPr dirty="0" err="1"/>
              <a:t>parlamentā</a:t>
            </a:r>
            <a:r>
              <a:rPr dirty="0"/>
              <a:t> </a:t>
            </a:r>
            <a:r>
              <a:rPr dirty="0" err="1"/>
              <a:t>apstiprināti</a:t>
            </a:r>
            <a:r>
              <a:rPr dirty="0"/>
              <a:t> </a:t>
            </a:r>
            <a:r>
              <a:rPr dirty="0" err="1"/>
              <a:t>dokumenti</a:t>
            </a:r>
            <a:r>
              <a:rPr dirty="0"/>
              <a:t>, bet </a:t>
            </a:r>
            <a:r>
              <a:rPr dirty="0" err="1"/>
              <a:t>infrastruktūras</a:t>
            </a:r>
            <a:r>
              <a:rPr dirty="0"/>
              <a:t> </a:t>
            </a:r>
            <a:r>
              <a:rPr dirty="0" err="1"/>
              <a:t>izdevumu</a:t>
            </a:r>
            <a:r>
              <a:rPr dirty="0"/>
              <a:t> </a:t>
            </a:r>
            <a:r>
              <a:rPr dirty="0" err="1"/>
              <a:t>efektivitāte</a:t>
            </a:r>
            <a:r>
              <a:rPr dirty="0"/>
              <a:t> ES </a:t>
            </a:r>
            <a:r>
              <a:rPr dirty="0" err="1"/>
              <a:t>zemākā</a:t>
            </a:r>
            <a:r>
              <a:rPr dirty="0"/>
              <a:t> (EK).</a:t>
            </a:r>
          </a:p>
        </p:txBody>
      </p:sp>
      <p:sp>
        <p:nvSpPr>
          <p:cNvPr id="4" name="Slide Number Placeholder 3">
            <a:extLst>
              <a:ext uri="{FF2B5EF4-FFF2-40B4-BE49-F238E27FC236}">
                <a16:creationId xmlns:a16="http://schemas.microsoft.com/office/drawing/2014/main" id="{93FCF26E-E704-D6E2-B951-3BB81FF8E9F8}"/>
              </a:ext>
            </a:extLst>
          </p:cNvPr>
          <p:cNvSpPr>
            <a:spLocks noGrp="1"/>
          </p:cNvSpPr>
          <p:nvPr>
            <p:ph type="sldNum" sz="quarter" idx="5"/>
          </p:nvPr>
        </p:nvSpPr>
        <p:spPr/>
      </p:sp>
    </p:spTree>
    <p:extLst>
      <p:ext uri="{BB962C8B-B14F-4D97-AF65-F5344CB8AC3E}">
        <p14:creationId xmlns:p14="http://schemas.microsoft.com/office/powerpoint/2010/main" val="2839556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4A0C0-CAE8-4096-790D-94934605C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8B256-93B6-F941-B1B8-5A7C0B92E5C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EFE1E60-CF2A-13F9-7665-E79A880BBCA5}"/>
              </a:ext>
            </a:extLst>
          </p:cNvPr>
          <p:cNvSpPr>
            <a:spLocks noGrp="1"/>
          </p:cNvSpPr>
          <p:nvPr>
            <p:ph type="body" sz="quarter" idx="3"/>
          </p:nvPr>
        </p:nvSpPr>
        <p:spPr/>
        <p:txBody>
          <a:bodyPr/>
          <a:lstStyle/>
          <a:p>
            <a:r>
              <a:rPr dirty="0" err="1"/>
              <a:t>Pārējās</a:t>
            </a:r>
            <a:r>
              <a:rPr dirty="0"/>
              <a:t> 21 ES </a:t>
            </a:r>
            <a:r>
              <a:rPr dirty="0" err="1"/>
              <a:t>valstī</a:t>
            </a:r>
            <a:r>
              <a:rPr dirty="0"/>
              <a:t> </a:t>
            </a:r>
            <a:r>
              <a:rPr dirty="0" err="1"/>
              <a:t>ilgtermiņa</a:t>
            </a:r>
            <a:r>
              <a:rPr dirty="0"/>
              <a:t> </a:t>
            </a:r>
            <a:r>
              <a:rPr dirty="0" err="1"/>
              <a:t>vīziju</a:t>
            </a:r>
            <a:r>
              <a:rPr dirty="0"/>
              <a:t> </a:t>
            </a:r>
            <a:r>
              <a:rPr dirty="0" err="1"/>
              <a:t>vai</a:t>
            </a:r>
            <a:r>
              <a:rPr dirty="0"/>
              <a:t> </a:t>
            </a:r>
            <a:r>
              <a:rPr dirty="0" err="1"/>
              <a:t>stratēģiju</a:t>
            </a:r>
            <a:r>
              <a:rPr dirty="0"/>
              <a:t> </a:t>
            </a:r>
            <a:r>
              <a:rPr dirty="0" err="1"/>
              <a:t>apstiprina</a:t>
            </a:r>
            <a:r>
              <a:rPr dirty="0"/>
              <a:t> </a:t>
            </a:r>
            <a:r>
              <a:rPr dirty="0" err="1"/>
              <a:t>valdība</a:t>
            </a:r>
            <a:r>
              <a:rPr dirty="0"/>
              <a:t>, </a:t>
            </a:r>
            <a:r>
              <a:rPr dirty="0" err="1"/>
              <a:t>vai</a:t>
            </a:r>
            <a:r>
              <a:rPr dirty="0"/>
              <a:t> </a:t>
            </a:r>
            <a:r>
              <a:rPr dirty="0" err="1"/>
              <a:t>tādas</a:t>
            </a:r>
            <a:r>
              <a:rPr dirty="0"/>
              <a:t> nav. </a:t>
            </a:r>
            <a:r>
              <a:rPr dirty="0" err="1"/>
              <a:t>Somija</a:t>
            </a:r>
            <a:r>
              <a:rPr dirty="0"/>
              <a:t>, </a:t>
            </a:r>
            <a:r>
              <a:rPr dirty="0" err="1"/>
              <a:t>Portugāle</a:t>
            </a:r>
            <a:r>
              <a:rPr dirty="0"/>
              <a:t> un </a:t>
            </a:r>
            <a:r>
              <a:rPr dirty="0" err="1"/>
              <a:t>Zviedrija</a:t>
            </a:r>
            <a:r>
              <a:rPr dirty="0"/>
              <a:t> </a:t>
            </a:r>
            <a:r>
              <a:rPr dirty="0" err="1"/>
              <a:t>ir</a:t>
            </a:r>
            <a:r>
              <a:rPr dirty="0"/>
              <a:t> </a:t>
            </a:r>
            <a:r>
              <a:rPr dirty="0" err="1"/>
              <a:t>starpgadījumi</a:t>
            </a:r>
            <a:r>
              <a:rPr dirty="0"/>
              <a:t>: tur </a:t>
            </a:r>
            <a:r>
              <a:rPr dirty="0" err="1"/>
              <a:t>parlaments</a:t>
            </a:r>
            <a:r>
              <a:rPr dirty="0"/>
              <a:t> </a:t>
            </a:r>
            <a:r>
              <a:rPr dirty="0" err="1"/>
              <a:t>ir</a:t>
            </a:r>
            <a:r>
              <a:rPr dirty="0"/>
              <a:t> </a:t>
            </a:r>
            <a:r>
              <a:rPr dirty="0" err="1"/>
              <a:t>iesaistīts</a:t>
            </a:r>
            <a:r>
              <a:rPr dirty="0"/>
              <a:t> (</a:t>
            </a:r>
            <a:r>
              <a:rPr dirty="0" err="1"/>
              <a:t>ziņojums</a:t>
            </a:r>
            <a:r>
              <a:rPr dirty="0"/>
              <a:t> par </a:t>
            </a:r>
            <a:r>
              <a:rPr dirty="0" err="1"/>
              <a:t>nākotni</a:t>
            </a:r>
            <a:r>
              <a:rPr dirty="0"/>
              <a:t>, 4 </a:t>
            </a:r>
            <a:r>
              <a:rPr dirty="0" err="1"/>
              <a:t>gadu</a:t>
            </a:r>
            <a:r>
              <a:rPr dirty="0"/>
              <a:t> </a:t>
            </a:r>
            <a:r>
              <a:rPr dirty="0" err="1"/>
              <a:t>likums</a:t>
            </a:r>
            <a:r>
              <a:rPr dirty="0"/>
              <a:t>, Agenda 2030 </a:t>
            </a:r>
            <a:r>
              <a:rPr dirty="0" err="1"/>
              <a:t>mērķis</a:t>
            </a:r>
            <a:r>
              <a:rPr dirty="0"/>
              <a:t>), bet </a:t>
            </a:r>
            <a:r>
              <a:rPr dirty="0" err="1"/>
              <a:t>ilgtermiņa</a:t>
            </a:r>
            <a:r>
              <a:rPr dirty="0"/>
              <a:t> </a:t>
            </a:r>
            <a:r>
              <a:rPr dirty="0" err="1"/>
              <a:t>vīzijas</a:t>
            </a:r>
            <a:r>
              <a:rPr dirty="0"/>
              <a:t> </a:t>
            </a:r>
            <a:r>
              <a:rPr dirty="0" err="1"/>
              <a:t>dokumentu</a:t>
            </a:r>
            <a:r>
              <a:rPr dirty="0"/>
              <a:t> </a:t>
            </a:r>
            <a:r>
              <a:rPr dirty="0" err="1"/>
              <a:t>neapstiprina</a:t>
            </a:r>
            <a:r>
              <a:rPr dirty="0"/>
              <a:t>. </a:t>
            </a:r>
            <a:r>
              <a:rPr dirty="0" err="1"/>
              <a:t>Statuss</a:t>
            </a:r>
            <a:r>
              <a:rPr dirty="0"/>
              <a:t> </a:t>
            </a:r>
            <a:r>
              <a:rPr dirty="0" err="1"/>
              <a:t>pārbaudīts</a:t>
            </a:r>
            <a:r>
              <a:rPr dirty="0"/>
              <a:t> 2026. gada </a:t>
            </a:r>
            <a:r>
              <a:rPr dirty="0" err="1"/>
              <a:t>oktobrī</a:t>
            </a:r>
            <a:r>
              <a:rPr dirty="0"/>
              <a:t>; </a:t>
            </a:r>
            <a:r>
              <a:rPr dirty="0" err="1"/>
              <a:t>dažu</a:t>
            </a:r>
            <a:r>
              <a:rPr dirty="0"/>
              <a:t> </a:t>
            </a:r>
            <a:r>
              <a:rPr dirty="0" err="1"/>
              <a:t>valstu</a:t>
            </a:r>
            <a:r>
              <a:rPr dirty="0"/>
              <a:t> (</a:t>
            </a:r>
            <a:r>
              <a:rPr dirty="0" err="1"/>
              <a:t>Kipra</a:t>
            </a:r>
            <a:r>
              <a:rPr dirty="0"/>
              <a:t>, Malta, </a:t>
            </a:r>
            <a:r>
              <a:rPr dirty="0" err="1"/>
              <a:t>Grieķija</a:t>
            </a:r>
            <a:r>
              <a:rPr dirty="0"/>
              <a:t>) </a:t>
            </a:r>
            <a:r>
              <a:rPr dirty="0" err="1"/>
              <a:t>dokumentu</a:t>
            </a:r>
            <a:r>
              <a:rPr dirty="0"/>
              <a:t> </a:t>
            </a:r>
            <a:r>
              <a:rPr dirty="0" err="1"/>
              <a:t>statuss</a:t>
            </a:r>
            <a:r>
              <a:rPr dirty="0"/>
              <a:t> var </a:t>
            </a:r>
            <a:r>
              <a:rPr dirty="0" err="1"/>
              <a:t>būt</a:t>
            </a:r>
            <a:r>
              <a:rPr dirty="0"/>
              <a:t> </a:t>
            </a:r>
            <a:r>
              <a:rPr dirty="0" err="1"/>
              <a:t>mainījies</a:t>
            </a:r>
            <a:r>
              <a:rPr dirty="0"/>
              <a:t>.</a:t>
            </a:r>
          </a:p>
        </p:txBody>
      </p:sp>
      <p:sp>
        <p:nvSpPr>
          <p:cNvPr id="4" name="Slide Number Placeholder 3">
            <a:extLst>
              <a:ext uri="{FF2B5EF4-FFF2-40B4-BE49-F238E27FC236}">
                <a16:creationId xmlns:a16="http://schemas.microsoft.com/office/drawing/2014/main" id="{2876C91B-1F98-639F-4B52-40AF0B75F859}"/>
              </a:ext>
            </a:extLst>
          </p:cNvPr>
          <p:cNvSpPr>
            <a:spLocks noGrp="1"/>
          </p:cNvSpPr>
          <p:nvPr>
            <p:ph type="sldNum" sz="quarter" idx="5"/>
          </p:nvPr>
        </p:nvSpPr>
        <p:spPr/>
      </p:sp>
    </p:spTree>
    <p:extLst>
      <p:ext uri="{BB962C8B-B14F-4D97-AF65-F5344CB8AC3E}">
        <p14:creationId xmlns:p14="http://schemas.microsoft.com/office/powerpoint/2010/main" val="1411528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B28EA-A1FF-1691-19E9-3F09151A3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7055F-F05F-9806-1ECF-DC6CA79AF73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3A33374-A543-30CA-A1C9-960EC09965DF}"/>
              </a:ext>
            </a:extLst>
          </p:cNvPr>
          <p:cNvSpPr>
            <a:spLocks noGrp="1"/>
          </p:cNvSpPr>
          <p:nvPr>
            <p:ph type="body" sz="quarter" idx="3"/>
          </p:nvPr>
        </p:nvSpPr>
        <p:spPr/>
        <p:txBody>
          <a:bodyPr/>
          <a:lstStyle/>
          <a:p>
            <a:r>
              <a:t>Lietuvas Centrālā projektu vadības aģentūra (CPVA) kā kompetences centrs darbojas kopš 2010. gada; 2017. gada izvērtējums atklāja dublētu plānošanu un vāju saikni ar budžetu; 2020.–2021. gadā ieviestas jaunas metodikas. EK DP 243 norāda, ka 15 valsts pamatdarbības jomas paliek nemainīgas, mainoties valdībām. Rādītājs 1,42 attiecas uz visiem izdevumiem, ne tikai investīcijām.</a:t>
            </a:r>
          </a:p>
        </p:txBody>
      </p:sp>
      <p:sp>
        <p:nvSpPr>
          <p:cNvPr id="4" name="Slide Number Placeholder 3">
            <a:extLst>
              <a:ext uri="{FF2B5EF4-FFF2-40B4-BE49-F238E27FC236}">
                <a16:creationId xmlns:a16="http://schemas.microsoft.com/office/drawing/2014/main" id="{F72CF0D4-B296-FE81-D0ED-C8928D2817C1}"/>
              </a:ext>
            </a:extLst>
          </p:cNvPr>
          <p:cNvSpPr>
            <a:spLocks noGrp="1"/>
          </p:cNvSpPr>
          <p:nvPr>
            <p:ph type="sldNum" sz="quarter" idx="5"/>
          </p:nvPr>
        </p:nvSpPr>
        <p:spPr/>
      </p:sp>
    </p:spTree>
    <p:extLst>
      <p:ext uri="{BB962C8B-B14F-4D97-AF65-F5344CB8AC3E}">
        <p14:creationId xmlns:p14="http://schemas.microsoft.com/office/powerpoint/2010/main" val="1571661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Šis</a:t>
            </a:r>
            <a:r>
              <a:rPr dirty="0"/>
              <a:t> </a:t>
            </a:r>
            <a:r>
              <a:rPr dirty="0" err="1"/>
              <a:t>ir</a:t>
            </a:r>
            <a:r>
              <a:rPr dirty="0"/>
              <a:t> </a:t>
            </a:r>
            <a:r>
              <a:rPr dirty="0" err="1"/>
              <a:t>galvenais</a:t>
            </a:r>
            <a:r>
              <a:rPr dirty="0"/>
              <a:t> slaids. 12 </a:t>
            </a:r>
            <a:r>
              <a:rPr dirty="0" err="1"/>
              <a:t>gados</a:t>
            </a:r>
            <a:r>
              <a:rPr dirty="0"/>
              <a:t> </a:t>
            </a:r>
            <a:r>
              <a:rPr dirty="0" err="1"/>
              <a:t>Latvija</a:t>
            </a:r>
            <a:r>
              <a:rPr dirty="0"/>
              <a:t> </a:t>
            </a:r>
            <a:r>
              <a:rPr dirty="0" err="1"/>
              <a:t>publiskajās</a:t>
            </a:r>
            <a:r>
              <a:rPr dirty="0"/>
              <a:t> </a:t>
            </a:r>
            <a:r>
              <a:rPr dirty="0" err="1"/>
              <a:t>investīcijās</a:t>
            </a:r>
            <a:r>
              <a:rPr dirty="0"/>
              <a:t> </a:t>
            </a:r>
            <a:r>
              <a:rPr dirty="0" err="1"/>
              <a:t>ieguldīja</a:t>
            </a:r>
            <a:r>
              <a:rPr dirty="0"/>
              <a:t> 63,7% no IKP, bet Lietuva 44%. </a:t>
            </a:r>
            <a:r>
              <a:rPr dirty="0" err="1"/>
              <a:t>Tomēr</a:t>
            </a:r>
            <a:r>
              <a:rPr dirty="0"/>
              <a:t> Lietuva </a:t>
            </a:r>
            <a:r>
              <a:rPr dirty="0" err="1"/>
              <a:t>pietuvojās</a:t>
            </a:r>
            <a:r>
              <a:rPr dirty="0"/>
              <a:t> ES </a:t>
            </a:r>
            <a:r>
              <a:rPr dirty="0" err="1"/>
              <a:t>vidējam</a:t>
            </a:r>
            <a:r>
              <a:rPr dirty="0"/>
              <a:t> par 12 </a:t>
            </a:r>
            <a:r>
              <a:rPr dirty="0" err="1"/>
              <a:t>procentpunktiem</a:t>
            </a:r>
            <a:r>
              <a:rPr dirty="0"/>
              <a:t>, </a:t>
            </a:r>
            <a:r>
              <a:rPr dirty="0" err="1"/>
              <a:t>Polija</a:t>
            </a:r>
            <a:r>
              <a:rPr dirty="0"/>
              <a:t> par 13, bet </a:t>
            </a:r>
            <a:r>
              <a:rPr dirty="0" err="1"/>
              <a:t>Latvija</a:t>
            </a:r>
            <a:r>
              <a:rPr dirty="0"/>
              <a:t> par 10. </a:t>
            </a:r>
            <a:r>
              <a:rPr dirty="0" err="1"/>
              <a:t>Igaunija</a:t>
            </a:r>
            <a:r>
              <a:rPr dirty="0"/>
              <a:t> </a:t>
            </a:r>
            <a:r>
              <a:rPr dirty="0" err="1"/>
              <a:t>ieguldīja</a:t>
            </a:r>
            <a:r>
              <a:rPr dirty="0"/>
              <a:t> </a:t>
            </a:r>
            <a:r>
              <a:rPr dirty="0" err="1"/>
              <a:t>visvairāk</a:t>
            </a:r>
            <a:r>
              <a:rPr dirty="0"/>
              <a:t>, bet 2022.–2023. gada </a:t>
            </a:r>
            <a:r>
              <a:rPr dirty="0" err="1"/>
              <a:t>recesija</a:t>
            </a:r>
            <a:r>
              <a:rPr dirty="0"/>
              <a:t> </a:t>
            </a:r>
            <a:r>
              <a:rPr dirty="0" err="1"/>
              <a:t>tās</a:t>
            </a:r>
            <a:r>
              <a:rPr dirty="0"/>
              <a:t> </a:t>
            </a:r>
            <a:r>
              <a:rPr dirty="0" err="1"/>
              <a:t>konverģenci</a:t>
            </a:r>
            <a:r>
              <a:rPr dirty="0"/>
              <a:t> </a:t>
            </a:r>
            <a:r>
              <a:rPr dirty="0" err="1"/>
              <a:t>gandrīz</a:t>
            </a:r>
            <a:r>
              <a:rPr dirty="0"/>
              <a:t> </a:t>
            </a:r>
            <a:r>
              <a:rPr dirty="0" err="1"/>
              <a:t>apturēja</a:t>
            </a:r>
            <a:r>
              <a:rPr dirty="0"/>
              <a:t>. </a:t>
            </a:r>
            <a:r>
              <a:rPr dirty="0" err="1"/>
              <a:t>Secinājums</a:t>
            </a:r>
            <a:r>
              <a:rPr dirty="0"/>
              <a:t>: </a:t>
            </a:r>
            <a:r>
              <a:rPr dirty="0" err="1"/>
              <a:t>investīciju</a:t>
            </a:r>
            <a:r>
              <a:rPr dirty="0"/>
              <a:t> </a:t>
            </a:r>
            <a:r>
              <a:rPr dirty="0" err="1"/>
              <a:t>apjoms</a:t>
            </a:r>
            <a:r>
              <a:rPr dirty="0"/>
              <a:t> pats par </a:t>
            </a:r>
            <a:r>
              <a:rPr dirty="0" err="1"/>
              <a:t>sevi</a:t>
            </a:r>
            <a:r>
              <a:rPr dirty="0"/>
              <a:t> </a:t>
            </a:r>
            <a:r>
              <a:rPr dirty="0" err="1"/>
              <a:t>izaugsmi</a:t>
            </a:r>
            <a:r>
              <a:rPr dirty="0"/>
              <a:t> </a:t>
            </a:r>
            <a:r>
              <a:rPr dirty="0" err="1"/>
              <a:t>negarantē</a:t>
            </a:r>
            <a:r>
              <a:rPr dirty="0"/>
              <a:t>. </a:t>
            </a:r>
            <a:r>
              <a:rPr dirty="0" err="1"/>
              <a:t>Izšķir</a:t>
            </a:r>
            <a:r>
              <a:rPr dirty="0"/>
              <a:t> </a:t>
            </a:r>
            <a:r>
              <a:rPr dirty="0" err="1"/>
              <a:t>tas</a:t>
            </a:r>
            <a:r>
              <a:rPr dirty="0"/>
              <a:t>, </a:t>
            </a:r>
            <a:r>
              <a:rPr dirty="0" err="1"/>
              <a:t>kur</a:t>
            </a:r>
            <a:r>
              <a:rPr dirty="0"/>
              <a:t> un </a:t>
            </a:r>
            <a:r>
              <a:rPr dirty="0" err="1"/>
              <a:t>kā</a:t>
            </a:r>
            <a:r>
              <a:rPr dirty="0"/>
              <a:t> </a:t>
            </a:r>
            <a:r>
              <a:rPr dirty="0" err="1"/>
              <a:t>investējam</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Eurostat 2025. gada </a:t>
            </a:r>
            <a:r>
              <a:rPr dirty="0" err="1"/>
              <a:t>dati</a:t>
            </a:r>
            <a:r>
              <a:rPr dirty="0"/>
              <a:t>: </a:t>
            </a:r>
            <a:r>
              <a:rPr dirty="0" err="1"/>
              <a:t>Igaunija</a:t>
            </a:r>
            <a:r>
              <a:rPr dirty="0"/>
              <a:t> 6,7%, </a:t>
            </a:r>
            <a:r>
              <a:rPr dirty="0" err="1"/>
              <a:t>Latvija</a:t>
            </a:r>
            <a:r>
              <a:rPr dirty="0"/>
              <a:t> 6,3%, </a:t>
            </a:r>
            <a:r>
              <a:rPr dirty="0" err="1"/>
              <a:t>Horvātija</a:t>
            </a:r>
            <a:r>
              <a:rPr dirty="0"/>
              <a:t> un </a:t>
            </a:r>
            <a:r>
              <a:rPr dirty="0" err="1"/>
              <a:t>Rumānija</a:t>
            </a:r>
            <a:r>
              <a:rPr dirty="0"/>
              <a:t> 6,0%, </a:t>
            </a:r>
            <a:r>
              <a:rPr dirty="0" err="1"/>
              <a:t>Zviedrija</a:t>
            </a:r>
            <a:r>
              <a:rPr dirty="0"/>
              <a:t> 5,8%, </a:t>
            </a:r>
            <a:r>
              <a:rPr dirty="0" err="1"/>
              <a:t>Slovēnija</a:t>
            </a:r>
            <a:r>
              <a:rPr dirty="0"/>
              <a:t> 5,6%, ES-27 3,9%, </a:t>
            </a:r>
            <a:r>
              <a:rPr dirty="0" err="1"/>
              <a:t>eirozona</a:t>
            </a:r>
            <a:r>
              <a:rPr dirty="0"/>
              <a:t> 3,6%, </a:t>
            </a:r>
            <a:r>
              <a:rPr dirty="0" err="1"/>
              <a:t>Spānija</a:t>
            </a:r>
            <a:r>
              <a:rPr dirty="0"/>
              <a:t> 2,9%, </a:t>
            </a:r>
            <a:r>
              <a:rPr dirty="0" err="1"/>
              <a:t>Īrija</a:t>
            </a:r>
            <a:r>
              <a:rPr dirty="0"/>
              <a:t> 2,6% (</a:t>
            </a:r>
            <a:r>
              <a:rPr dirty="0" err="1"/>
              <a:t>zemākais</a:t>
            </a:r>
            <a:r>
              <a:rPr dirty="0"/>
              <a:t>). </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LU </a:t>
            </a:r>
            <a:r>
              <a:rPr dirty="0" err="1"/>
              <a:t>domnīcas</a:t>
            </a:r>
            <a:r>
              <a:rPr dirty="0"/>
              <a:t> LV PEAK </a:t>
            </a:r>
            <a:r>
              <a:rPr dirty="0" err="1"/>
              <a:t>pētījums</a:t>
            </a:r>
            <a:r>
              <a:rPr dirty="0"/>
              <a:t>, kas tapis </a:t>
            </a:r>
            <a:r>
              <a:rPr dirty="0" err="1"/>
              <a:t>kopā</a:t>
            </a:r>
            <a:r>
              <a:rPr dirty="0"/>
              <a:t> </a:t>
            </a:r>
            <a:r>
              <a:rPr dirty="0" err="1"/>
              <a:t>ar</a:t>
            </a:r>
            <a:r>
              <a:rPr dirty="0"/>
              <a:t> </a:t>
            </a:r>
            <a:r>
              <a:rPr dirty="0" err="1"/>
              <a:t>Ekonomikas</a:t>
            </a:r>
            <a:r>
              <a:rPr dirty="0"/>
              <a:t> </a:t>
            </a:r>
            <a:r>
              <a:rPr dirty="0" err="1"/>
              <a:t>ministriju</a:t>
            </a:r>
            <a:r>
              <a:rPr dirty="0"/>
              <a:t>, </a:t>
            </a:r>
            <a:r>
              <a:rPr dirty="0" err="1"/>
              <a:t>rāda</a:t>
            </a:r>
            <a:r>
              <a:rPr dirty="0"/>
              <a:t>, ka </a:t>
            </a:r>
            <a:r>
              <a:rPr dirty="0" err="1"/>
              <a:t>produktivitātes</a:t>
            </a:r>
            <a:r>
              <a:rPr dirty="0"/>
              <a:t> </a:t>
            </a:r>
            <a:r>
              <a:rPr dirty="0" err="1"/>
              <a:t>pieaugums</a:t>
            </a:r>
            <a:r>
              <a:rPr dirty="0"/>
              <a:t> no 7,2% </a:t>
            </a:r>
            <a:r>
              <a:rPr dirty="0" err="1"/>
              <a:t>gadā</a:t>
            </a:r>
            <a:r>
              <a:rPr dirty="0"/>
              <a:t> </a:t>
            </a:r>
            <a:r>
              <a:rPr dirty="0" err="1"/>
              <a:t>ir</a:t>
            </a:r>
            <a:r>
              <a:rPr dirty="0"/>
              <a:t> </a:t>
            </a:r>
            <a:r>
              <a:rPr dirty="0" err="1"/>
              <a:t>sarucis</a:t>
            </a:r>
            <a:r>
              <a:rPr dirty="0"/>
              <a:t> </a:t>
            </a:r>
            <a:r>
              <a:rPr dirty="0" err="1"/>
              <a:t>līdz</a:t>
            </a:r>
            <a:r>
              <a:rPr dirty="0"/>
              <a:t> 1,6%. </a:t>
            </a:r>
            <a:r>
              <a:rPr dirty="0" err="1"/>
              <a:t>Pētījumā</a:t>
            </a:r>
            <a:r>
              <a:rPr dirty="0"/>
              <a:t> </a:t>
            </a:r>
            <a:r>
              <a:rPr dirty="0" err="1"/>
              <a:t>arī</a:t>
            </a:r>
            <a:r>
              <a:rPr dirty="0"/>
              <a:t> </a:t>
            </a:r>
            <a:r>
              <a:rPr dirty="0" err="1"/>
              <a:t>tieši</a:t>
            </a:r>
            <a:r>
              <a:rPr dirty="0"/>
              <a:t> </a:t>
            </a:r>
            <a:r>
              <a:rPr dirty="0" err="1"/>
              <a:t>teikts</a:t>
            </a:r>
            <a:r>
              <a:rPr dirty="0"/>
              <a:t>, ka </a:t>
            </a:r>
            <a:r>
              <a:rPr dirty="0" err="1"/>
              <a:t>valsts</a:t>
            </a:r>
            <a:r>
              <a:rPr dirty="0"/>
              <a:t> </a:t>
            </a:r>
            <a:r>
              <a:rPr dirty="0" err="1"/>
              <a:t>atbalstā</a:t>
            </a:r>
            <a:r>
              <a:rPr dirty="0"/>
              <a:t> </a:t>
            </a:r>
            <a:r>
              <a:rPr dirty="0" err="1"/>
              <a:t>dominē</a:t>
            </a:r>
            <a:r>
              <a:rPr dirty="0"/>
              <a:t> </a:t>
            </a:r>
            <a:r>
              <a:rPr dirty="0" err="1"/>
              <a:t>formāli</a:t>
            </a:r>
            <a:r>
              <a:rPr dirty="0"/>
              <a:t> </a:t>
            </a:r>
            <a:r>
              <a:rPr dirty="0" err="1"/>
              <a:t>atbilstības</a:t>
            </a:r>
            <a:r>
              <a:rPr dirty="0"/>
              <a:t> </a:t>
            </a:r>
            <a:r>
              <a:rPr dirty="0" err="1"/>
              <a:t>kritēriji</a:t>
            </a:r>
            <a:r>
              <a:rPr dirty="0"/>
              <a:t>. Tas </a:t>
            </a:r>
            <a:r>
              <a:rPr dirty="0" err="1"/>
              <a:t>ir</a:t>
            </a:r>
            <a:r>
              <a:rPr dirty="0"/>
              <a:t> </a:t>
            </a:r>
            <a:r>
              <a:rPr dirty="0" err="1"/>
              <a:t>tas</a:t>
            </a:r>
            <a:r>
              <a:rPr dirty="0"/>
              <a:t> pats </a:t>
            </a:r>
            <a:r>
              <a:rPr dirty="0" err="1"/>
              <a:t>ziņojums</a:t>
            </a:r>
            <a:r>
              <a:rPr dirty="0"/>
              <a:t>, ko </a:t>
            </a:r>
            <a:r>
              <a:rPr dirty="0" err="1"/>
              <a:t>gribam</a:t>
            </a:r>
            <a:r>
              <a:rPr dirty="0"/>
              <a:t> </a:t>
            </a:r>
            <a:r>
              <a:rPr dirty="0" err="1"/>
              <a:t>teikt</a:t>
            </a:r>
            <a:r>
              <a:rPr dirty="0"/>
              <a:t> </a:t>
            </a:r>
            <a:r>
              <a:rPr dirty="0" err="1"/>
              <a:t>šodien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SVF </a:t>
            </a:r>
            <a:r>
              <a:rPr dirty="0" err="1"/>
              <a:t>jau</a:t>
            </a:r>
            <a:r>
              <a:rPr dirty="0"/>
              <a:t> 2015. </a:t>
            </a:r>
            <a:r>
              <a:rPr dirty="0" err="1"/>
              <a:t>gadā</a:t>
            </a:r>
            <a:r>
              <a:rPr dirty="0"/>
              <a:t> </a:t>
            </a:r>
            <a:r>
              <a:rPr dirty="0" err="1"/>
              <a:t>aprēķināja</a:t>
            </a:r>
            <a:r>
              <a:rPr dirty="0"/>
              <a:t>, ka </a:t>
            </a:r>
            <a:r>
              <a:rPr dirty="0" err="1"/>
              <a:t>vidēji</a:t>
            </a:r>
            <a:r>
              <a:rPr dirty="0"/>
              <a:t> ap 30% </a:t>
            </a:r>
            <a:r>
              <a:rPr dirty="0" err="1"/>
              <a:t>publisko</a:t>
            </a:r>
            <a:r>
              <a:rPr dirty="0"/>
              <a:t> </a:t>
            </a:r>
            <a:r>
              <a:rPr dirty="0" err="1"/>
              <a:t>investīciju</a:t>
            </a:r>
            <a:r>
              <a:rPr dirty="0"/>
              <a:t> </a:t>
            </a:r>
            <a:r>
              <a:rPr dirty="0" err="1"/>
              <a:t>potenciālā</a:t>
            </a:r>
            <a:r>
              <a:rPr dirty="0"/>
              <a:t> </a:t>
            </a:r>
            <a:r>
              <a:rPr dirty="0" err="1"/>
              <a:t>ieguvuma</a:t>
            </a:r>
            <a:r>
              <a:rPr dirty="0"/>
              <a:t> </a:t>
            </a:r>
            <a:r>
              <a:rPr dirty="0" err="1"/>
              <a:t>tiek</a:t>
            </a:r>
            <a:r>
              <a:rPr dirty="0"/>
              <a:t> </a:t>
            </a:r>
            <a:r>
              <a:rPr dirty="0" err="1"/>
              <a:t>zaudēts</a:t>
            </a:r>
            <a:r>
              <a:rPr dirty="0"/>
              <a:t> </a:t>
            </a:r>
            <a:r>
              <a:rPr dirty="0" err="1"/>
              <a:t>neefektivitātes</a:t>
            </a:r>
            <a:r>
              <a:rPr dirty="0"/>
              <a:t> </a:t>
            </a:r>
            <a:r>
              <a:rPr dirty="0" err="1"/>
              <a:t>dēļ</a:t>
            </a:r>
            <a:r>
              <a:rPr dirty="0"/>
              <a:t>. </a:t>
            </a:r>
            <a:r>
              <a:rPr dirty="0" err="1"/>
              <a:t>Valstīs</a:t>
            </a:r>
            <a:r>
              <a:rPr dirty="0"/>
              <a:t> </a:t>
            </a:r>
            <a:r>
              <a:rPr dirty="0" err="1"/>
              <a:t>ar</a:t>
            </a:r>
            <a:r>
              <a:rPr dirty="0"/>
              <a:t> </a:t>
            </a:r>
            <a:r>
              <a:rPr dirty="0" err="1"/>
              <a:t>spēcīgu</a:t>
            </a:r>
            <a:r>
              <a:rPr dirty="0"/>
              <a:t> </a:t>
            </a:r>
            <a:r>
              <a:rPr dirty="0" err="1"/>
              <a:t>pārvaldību</a:t>
            </a:r>
            <a:r>
              <a:rPr dirty="0"/>
              <a:t> 1% IKP </a:t>
            </a:r>
            <a:r>
              <a:rPr dirty="0" err="1"/>
              <a:t>investīciju</a:t>
            </a:r>
            <a:r>
              <a:rPr dirty="0"/>
              <a:t> </a:t>
            </a:r>
            <a:r>
              <a:rPr dirty="0" err="1"/>
              <a:t>dod</a:t>
            </a:r>
            <a:r>
              <a:rPr dirty="0"/>
              <a:t> ap 0,6% </a:t>
            </a:r>
            <a:r>
              <a:rPr dirty="0" err="1"/>
              <a:t>izlaides</a:t>
            </a:r>
            <a:r>
              <a:rPr dirty="0"/>
              <a:t>, </a:t>
            </a:r>
            <a:r>
              <a:rPr dirty="0" err="1"/>
              <a:t>vājās</a:t>
            </a:r>
            <a:r>
              <a:rPr dirty="0"/>
              <a:t> </a:t>
            </a:r>
            <a:r>
              <a:rPr dirty="0" err="1"/>
              <a:t>tikai</a:t>
            </a:r>
            <a:r>
              <a:rPr dirty="0"/>
              <a:t> ap 0,3</a:t>
            </a:r>
            <a:r>
              <a:rPr lang="lv-LV" dirty="0"/>
              <a:t>. </a:t>
            </a:r>
            <a:r>
              <a:rPr dirty="0"/>
              <a:t>EK </a:t>
            </a:r>
            <a:r>
              <a:rPr dirty="0" err="1"/>
              <a:t>septembra</a:t>
            </a:r>
            <a:r>
              <a:rPr dirty="0"/>
              <a:t> </a:t>
            </a:r>
            <a:r>
              <a:rPr dirty="0" err="1"/>
              <a:t>ziņojums</a:t>
            </a:r>
            <a:r>
              <a:rPr dirty="0"/>
              <a:t> </a:t>
            </a:r>
            <a:r>
              <a:rPr dirty="0" err="1"/>
              <a:t>rāda</a:t>
            </a:r>
            <a:r>
              <a:rPr dirty="0"/>
              <a:t>, kas </a:t>
            </a:r>
            <a:r>
              <a:rPr dirty="0" err="1"/>
              <a:t>efektīvām</a:t>
            </a:r>
            <a:r>
              <a:rPr dirty="0"/>
              <a:t> </a:t>
            </a:r>
            <a:r>
              <a:rPr dirty="0" err="1"/>
              <a:t>sistēmām</a:t>
            </a:r>
            <a:r>
              <a:rPr dirty="0"/>
              <a:t> </a:t>
            </a:r>
            <a:r>
              <a:rPr dirty="0" err="1"/>
              <a:t>ir</a:t>
            </a:r>
            <a:r>
              <a:rPr dirty="0"/>
              <a:t> </a:t>
            </a:r>
            <a:r>
              <a:rPr dirty="0" err="1"/>
              <a:t>kopīgs</a:t>
            </a:r>
            <a:r>
              <a:rPr dirty="0"/>
              <a:t>: </a:t>
            </a:r>
            <a:r>
              <a:rPr dirty="0" err="1"/>
              <a:t>lēmumu</a:t>
            </a:r>
            <a:r>
              <a:rPr dirty="0"/>
              <a:t> "</a:t>
            </a:r>
            <a:r>
              <a:rPr dirty="0" err="1"/>
              <a:t>vārti</a:t>
            </a:r>
            <a:r>
              <a:rPr dirty="0"/>
              <a:t>", </a:t>
            </a:r>
            <a:r>
              <a:rPr dirty="0" err="1"/>
              <a:t>alternatīvu</a:t>
            </a:r>
            <a:r>
              <a:rPr dirty="0"/>
              <a:t> </a:t>
            </a:r>
            <a:r>
              <a:rPr dirty="0" err="1"/>
              <a:t>izvērtēšana</a:t>
            </a:r>
            <a:r>
              <a:rPr dirty="0"/>
              <a:t>, </a:t>
            </a:r>
            <a:r>
              <a:rPr dirty="0" err="1"/>
              <a:t>vidēja</a:t>
            </a:r>
            <a:r>
              <a:rPr dirty="0"/>
              <a:t> </a:t>
            </a:r>
            <a:r>
              <a:rPr dirty="0" err="1"/>
              <a:t>termiņa</a:t>
            </a:r>
            <a:r>
              <a:rPr dirty="0"/>
              <a:t> </a:t>
            </a:r>
            <a:r>
              <a:rPr dirty="0" err="1"/>
              <a:t>kapitāla</a:t>
            </a:r>
            <a:r>
              <a:rPr dirty="0"/>
              <a:t> </a:t>
            </a:r>
            <a:r>
              <a:rPr dirty="0" err="1"/>
              <a:t>plāns</a:t>
            </a:r>
            <a:r>
              <a:rPr dirty="0"/>
              <a:t> un ex-post </a:t>
            </a:r>
            <a:r>
              <a:rPr dirty="0" err="1"/>
              <a:t>izvērtējums</a:t>
            </a:r>
            <a:r>
              <a:rPr dirty="0"/>
              <a:t>. </a:t>
            </a:r>
            <a:r>
              <a:rPr dirty="0" err="1"/>
              <a:t>Latvijā</a:t>
            </a:r>
            <a:r>
              <a:rPr dirty="0"/>
              <a:t> </a:t>
            </a:r>
            <a:r>
              <a:rPr dirty="0" err="1"/>
              <a:t>šo</a:t>
            </a:r>
            <a:r>
              <a:rPr dirty="0"/>
              <a:t> </a:t>
            </a:r>
            <a:r>
              <a:rPr dirty="0" err="1"/>
              <a:t>elementu</a:t>
            </a:r>
            <a:r>
              <a:rPr dirty="0"/>
              <a:t> </a:t>
            </a:r>
            <a:r>
              <a:rPr dirty="0" err="1"/>
              <a:t>trūkst</a:t>
            </a:r>
            <a:r>
              <a:rPr dirty="0"/>
              <a:t>.</a:t>
            </a:r>
            <a:endParaRPr lang="lv-LV" dirty="0"/>
          </a:p>
          <a:p>
            <a:endParaRPr lang="lv-LV" dirty="0"/>
          </a:p>
          <a:p>
            <a:r>
              <a:rPr lang="lv-LV" sz="1200" dirty="0">
                <a:solidFill>
                  <a:srgbClr val="FFFFFF"/>
                </a:solidFill>
                <a:latin typeface="Museo 2"/>
              </a:rPr>
              <a:t>Liels un strauji audzis investīciju apjoms bez stingras projektu atlases, izmaksu kontroles un rezultātu mērīšanas ir galvenais risks.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EK aprēķina efektivitāti ar datu aploksnes analīzi desmit izdevumu kategorijām. Rādītājs 1 nozīmē, ka valsts ir uz efektivitātes robežas; 1,99 nozīmē par 99% vairāk izdevumu. Vērtības: LT 1,42; EE 1,66; LV 1,99; ES-27 2,00; EL un HU 2,56. Tas ir visu valdības izdevumu vidējais, nevis tikai investīciju efektivitāte. Ticamības intervāli ir plaši, tāpēc vietu secība ir nenoteikta.</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Ekonomikas lietu kategoriju EK raksturo kā infrastruktūru: transports, enerģētika un sakari. Vērtības: Dānija 1,07; Lietuva 1,16; Igaunija 1,46; ES-27 1,63; Latvija 2,06; Horvātija 2,15; Ungārija 2,60. Labojums salīdzinājumā ar iepriekšējo versiju: Latvija ir 25. vieta no 27 jeb trešā no beigām, nevis ceturtā no beigām.</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SVF </a:t>
            </a:r>
            <a:r>
              <a:rPr dirty="0" err="1"/>
              <a:t>kopsavilkums</a:t>
            </a:r>
            <a:r>
              <a:rPr dirty="0"/>
              <a:t>: </a:t>
            </a:r>
            <a:r>
              <a:rPr dirty="0" err="1"/>
              <a:t>palielinot</a:t>
            </a:r>
            <a:r>
              <a:rPr dirty="0"/>
              <a:t> </a:t>
            </a:r>
            <a:r>
              <a:rPr dirty="0" err="1"/>
              <a:t>infrastruktūras</a:t>
            </a:r>
            <a:r>
              <a:rPr dirty="0"/>
              <a:t> </a:t>
            </a:r>
            <a:r>
              <a:rPr dirty="0" err="1"/>
              <a:t>investīcijas</a:t>
            </a:r>
            <a:r>
              <a:rPr dirty="0"/>
              <a:t> par 1% no IKP un </a:t>
            </a:r>
            <a:r>
              <a:rPr dirty="0" err="1"/>
              <a:t>samazinot</a:t>
            </a:r>
            <a:r>
              <a:rPr dirty="0"/>
              <a:t> </a:t>
            </a:r>
            <a:r>
              <a:rPr dirty="0" err="1"/>
              <a:t>valdības</a:t>
            </a:r>
            <a:r>
              <a:rPr dirty="0"/>
              <a:t> </a:t>
            </a:r>
            <a:r>
              <a:rPr dirty="0" err="1"/>
              <a:t>patēriņu</a:t>
            </a:r>
            <a:r>
              <a:rPr dirty="0"/>
              <a:t>, IKP </a:t>
            </a:r>
            <a:r>
              <a:rPr dirty="0" err="1"/>
              <a:t>ilgtermiņā</a:t>
            </a:r>
            <a:r>
              <a:rPr dirty="0"/>
              <a:t> </a:t>
            </a:r>
            <a:r>
              <a:rPr dirty="0" err="1"/>
              <a:t>pieaug</a:t>
            </a:r>
            <a:r>
              <a:rPr dirty="0"/>
              <a:t> ap 1,5% </a:t>
            </a:r>
            <a:r>
              <a:rPr dirty="0" err="1"/>
              <a:t>attīstītajās</a:t>
            </a:r>
            <a:r>
              <a:rPr dirty="0"/>
              <a:t> </a:t>
            </a:r>
            <a:r>
              <a:rPr dirty="0" err="1"/>
              <a:t>valstīs</a:t>
            </a:r>
            <a:r>
              <a:rPr dirty="0"/>
              <a:t> un 3,5% </a:t>
            </a:r>
            <a:r>
              <a:rPr dirty="0" err="1"/>
              <a:t>jaunattīstības</a:t>
            </a:r>
            <a:r>
              <a:rPr dirty="0"/>
              <a:t> </a:t>
            </a:r>
            <a:r>
              <a:rPr dirty="0" err="1"/>
              <a:t>valstīs</a:t>
            </a:r>
            <a:r>
              <a:rPr dirty="0"/>
              <a:t>; </a:t>
            </a:r>
            <a:r>
              <a:rPr dirty="0" err="1"/>
              <a:t>izglītībai</a:t>
            </a:r>
            <a:r>
              <a:rPr dirty="0"/>
              <a:t> </a:t>
            </a:r>
            <a:r>
              <a:rPr dirty="0" err="1"/>
              <a:t>attiecīgi</a:t>
            </a:r>
            <a:r>
              <a:rPr dirty="0"/>
              <a:t> ap 3% un 6%. </a:t>
            </a:r>
            <a:r>
              <a:rPr dirty="0" err="1"/>
              <a:t>Pētniecībai</a:t>
            </a:r>
            <a:r>
              <a:rPr dirty="0"/>
              <a:t> </a:t>
            </a:r>
            <a:r>
              <a:rPr dirty="0" err="1"/>
              <a:t>attīstītajās</a:t>
            </a:r>
            <a:r>
              <a:rPr dirty="0"/>
              <a:t> </a:t>
            </a:r>
            <a:r>
              <a:rPr dirty="0" err="1"/>
              <a:t>valstīs</a:t>
            </a:r>
            <a:r>
              <a:rPr dirty="0"/>
              <a:t> ap 3% (1. nodaļa, 14. </a:t>
            </a:r>
            <a:r>
              <a:rPr dirty="0" err="1"/>
              <a:t>lpp</a:t>
            </a:r>
            <a:r>
              <a:rPr dirty="0"/>
              <a:t>.). </a:t>
            </a:r>
            <a:r>
              <a:rPr dirty="0" err="1"/>
              <a:t>Efektivitātes</a:t>
            </a:r>
            <a:r>
              <a:rPr dirty="0"/>
              <a:t> </a:t>
            </a:r>
            <a:r>
              <a:rPr dirty="0" err="1"/>
              <a:t>nepilnību</a:t>
            </a:r>
            <a:r>
              <a:rPr dirty="0"/>
              <a:t> </a:t>
            </a:r>
            <a:r>
              <a:rPr dirty="0" err="1"/>
              <a:t>novēršana</a:t>
            </a:r>
            <a:r>
              <a:rPr dirty="0"/>
              <a:t> </a:t>
            </a:r>
            <a:r>
              <a:rPr dirty="0" err="1"/>
              <a:t>dod</a:t>
            </a:r>
            <a:r>
              <a:rPr dirty="0"/>
              <a:t> </a:t>
            </a:r>
            <a:r>
              <a:rPr dirty="0" err="1"/>
              <a:t>papildu</a:t>
            </a:r>
            <a:r>
              <a:rPr dirty="0"/>
              <a:t> ap 1,5%. 31% nav “tik </a:t>
            </a:r>
            <a:r>
              <a:rPr dirty="0" err="1"/>
              <a:t>daudz</a:t>
            </a:r>
            <a:r>
              <a:rPr dirty="0"/>
              <a:t> </a:t>
            </a:r>
            <a:r>
              <a:rPr dirty="0" err="1"/>
              <a:t>vairāk</a:t>
            </a:r>
            <a:r>
              <a:rPr dirty="0"/>
              <a:t> </a:t>
            </a:r>
            <a:r>
              <a:rPr dirty="0" err="1"/>
              <a:t>tērē</a:t>
            </a:r>
            <a:r>
              <a:rPr dirty="0"/>
              <a:t>”, bet </a:t>
            </a:r>
            <a:r>
              <a:rPr dirty="0" err="1"/>
              <a:t>starpība</a:t>
            </a:r>
            <a:r>
              <a:rPr dirty="0"/>
              <a:t> </a:t>
            </a:r>
            <a:r>
              <a:rPr dirty="0" err="1"/>
              <a:t>starp</a:t>
            </a:r>
            <a:r>
              <a:rPr dirty="0"/>
              <a:t> </a:t>
            </a:r>
            <a:r>
              <a:rPr dirty="0" err="1"/>
              <a:t>faktiskajiem</a:t>
            </a:r>
            <a:r>
              <a:rPr dirty="0"/>
              <a:t> un </a:t>
            </a:r>
            <a:r>
              <a:rPr dirty="0" err="1"/>
              <a:t>labākajiem</a:t>
            </a:r>
            <a:r>
              <a:rPr dirty="0"/>
              <a:t> </a:t>
            </a:r>
            <a:r>
              <a:rPr dirty="0" err="1"/>
              <a:t>sasniedzamajiem</a:t>
            </a:r>
            <a:r>
              <a:rPr dirty="0"/>
              <a:t> </a:t>
            </a:r>
            <a:r>
              <a:rPr dirty="0" err="1"/>
              <a:t>rezultātiem</a:t>
            </a:r>
            <a:r>
              <a:rPr dirty="0"/>
              <a:t> </a:t>
            </a:r>
            <a:r>
              <a:rPr dirty="0" err="1"/>
              <a:t>ar</a:t>
            </a:r>
            <a:r>
              <a:rPr dirty="0"/>
              <a:t> </a:t>
            </a:r>
            <a:r>
              <a:rPr dirty="0" err="1"/>
              <a:t>tiem</a:t>
            </a:r>
            <a:r>
              <a:rPr dirty="0"/>
              <a:t> </a:t>
            </a:r>
            <a:r>
              <a:rPr dirty="0" err="1"/>
              <a:t>pašiem</a:t>
            </a:r>
            <a:r>
              <a:rPr dirty="0"/>
              <a:t> </a:t>
            </a:r>
            <a:r>
              <a:rPr dirty="0" err="1"/>
              <a:t>resursiem</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EK izmanto Malmkvista produktivitātes indeksu, kas mēra efektivitātes pārmaiņas no 2016. gada. ES vidēji 1,04. Lietuva ir trešā straujāk augošā aiz Grieķijas un Bulgārijas. Latvijas kopējais indekss 1,01, praktiski bez pārmaiņām.</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Ministriju</a:t>
            </a:r>
            <a:r>
              <a:rPr dirty="0"/>
              <a:t> </a:t>
            </a:r>
            <a:r>
              <a:rPr dirty="0" err="1"/>
              <a:t>pieteikumi</a:t>
            </a:r>
            <a:r>
              <a:rPr dirty="0"/>
              <a:t> </a:t>
            </a:r>
            <a:r>
              <a:rPr dirty="0" err="1"/>
              <a:t>ir</a:t>
            </a:r>
            <a:r>
              <a:rPr dirty="0"/>
              <a:t> 27,1 </a:t>
            </a:r>
            <a:r>
              <a:rPr dirty="0" err="1"/>
              <a:t>miljards</a:t>
            </a:r>
            <a:r>
              <a:rPr dirty="0"/>
              <a:t>, bet </a:t>
            </a:r>
            <a:r>
              <a:rPr dirty="0" err="1"/>
              <a:t>aploksne</a:t>
            </a:r>
            <a:r>
              <a:rPr dirty="0"/>
              <a:t> </a:t>
            </a:r>
            <a:r>
              <a:rPr dirty="0" err="1"/>
              <a:t>ir</a:t>
            </a:r>
            <a:r>
              <a:rPr dirty="0"/>
              <a:t> 9,3 </a:t>
            </a:r>
            <a:r>
              <a:rPr dirty="0" err="1"/>
              <a:t>miljardi</a:t>
            </a:r>
            <a:r>
              <a:rPr dirty="0"/>
              <a:t>. No </a:t>
            </a:r>
            <a:r>
              <a:rPr dirty="0" err="1"/>
              <a:t>tās</a:t>
            </a:r>
            <a:r>
              <a:rPr dirty="0"/>
              <a:t> </a:t>
            </a:r>
            <a:r>
              <a:rPr dirty="0" err="1"/>
              <a:t>brīvi</a:t>
            </a:r>
            <a:r>
              <a:rPr dirty="0"/>
              <a:t> </a:t>
            </a:r>
            <a:r>
              <a:rPr dirty="0" err="1"/>
              <a:t>sadalāmi</a:t>
            </a:r>
            <a:r>
              <a:rPr dirty="0"/>
              <a:t> </a:t>
            </a:r>
            <a:r>
              <a:rPr dirty="0" err="1"/>
              <a:t>ir</a:t>
            </a:r>
            <a:r>
              <a:rPr dirty="0"/>
              <a:t> </a:t>
            </a:r>
            <a:r>
              <a:rPr dirty="0" err="1"/>
              <a:t>tikai</a:t>
            </a:r>
            <a:r>
              <a:rPr dirty="0"/>
              <a:t> 5,6 </a:t>
            </a:r>
            <a:r>
              <a:rPr dirty="0" err="1"/>
              <a:t>miljardi</a:t>
            </a:r>
            <a:r>
              <a:rPr dirty="0"/>
              <a:t>, jo KLP </a:t>
            </a:r>
            <a:r>
              <a:rPr dirty="0" err="1"/>
              <a:t>daļa</a:t>
            </a:r>
            <a:r>
              <a:rPr dirty="0"/>
              <a:t> </a:t>
            </a:r>
            <a:r>
              <a:rPr dirty="0" err="1"/>
              <a:t>jau</a:t>
            </a:r>
            <a:r>
              <a:rPr dirty="0"/>
              <a:t> </a:t>
            </a:r>
            <a:r>
              <a:rPr dirty="0" err="1"/>
              <a:t>ir</a:t>
            </a:r>
            <a:r>
              <a:rPr dirty="0"/>
              <a:t> </a:t>
            </a:r>
            <a:r>
              <a:rPr dirty="0" err="1"/>
              <a:t>rezervēta</a:t>
            </a:r>
            <a:r>
              <a:rPr dirty="0"/>
              <a:t>. </a:t>
            </a:r>
            <a:r>
              <a:rPr dirty="0" err="1"/>
              <a:t>Kopā</a:t>
            </a:r>
            <a:r>
              <a:rPr dirty="0"/>
              <a:t> </a:t>
            </a:r>
            <a:r>
              <a:rPr dirty="0" err="1"/>
              <a:t>ar</a:t>
            </a:r>
            <a:r>
              <a:rPr dirty="0"/>
              <a:t> </a:t>
            </a:r>
            <a:r>
              <a:rPr dirty="0" err="1"/>
              <a:t>pašvaldību</a:t>
            </a:r>
            <a:r>
              <a:rPr dirty="0"/>
              <a:t> un </a:t>
            </a:r>
            <a:r>
              <a:rPr dirty="0" err="1"/>
              <a:t>reģionu</a:t>
            </a:r>
            <a:r>
              <a:rPr dirty="0"/>
              <a:t> </a:t>
            </a:r>
            <a:r>
              <a:rPr dirty="0" err="1"/>
              <a:t>pieteikumiem</a:t>
            </a:r>
            <a:r>
              <a:rPr dirty="0"/>
              <a:t> </a:t>
            </a:r>
            <a:r>
              <a:rPr dirty="0" err="1"/>
              <a:t>tas</a:t>
            </a:r>
            <a:r>
              <a:rPr dirty="0"/>
              <a:t> </a:t>
            </a:r>
            <a:r>
              <a:rPr dirty="0" err="1"/>
              <a:t>ir</a:t>
            </a:r>
            <a:r>
              <a:rPr dirty="0"/>
              <a:t> </a:t>
            </a:r>
            <a:r>
              <a:rPr dirty="0" err="1"/>
              <a:t>vairāk</a:t>
            </a:r>
            <a:r>
              <a:rPr dirty="0"/>
              <a:t> </a:t>
            </a:r>
            <a:r>
              <a:rPr dirty="0" err="1"/>
              <a:t>nekā</a:t>
            </a:r>
            <a:r>
              <a:rPr dirty="0"/>
              <a:t> 33 </a:t>
            </a:r>
            <a:r>
              <a:rPr dirty="0" err="1"/>
              <a:t>miljardi</a:t>
            </a:r>
            <a:r>
              <a:rPr dirty="0"/>
              <a:t>, </a:t>
            </a:r>
            <a:r>
              <a:rPr dirty="0" err="1"/>
              <a:t>tātad</a:t>
            </a:r>
            <a:r>
              <a:rPr dirty="0"/>
              <a:t> </a:t>
            </a:r>
            <a:r>
              <a:rPr dirty="0" err="1"/>
              <a:t>aptuveni</a:t>
            </a:r>
            <a:r>
              <a:rPr dirty="0"/>
              <a:t> </a:t>
            </a:r>
            <a:r>
              <a:rPr dirty="0" err="1"/>
              <a:t>sešas</a:t>
            </a:r>
            <a:r>
              <a:rPr dirty="0"/>
              <a:t> </a:t>
            </a:r>
            <a:r>
              <a:rPr dirty="0" err="1"/>
              <a:t>reizes</a:t>
            </a:r>
            <a:r>
              <a:rPr dirty="0"/>
              <a:t> </a:t>
            </a:r>
            <a:r>
              <a:rPr dirty="0" err="1"/>
              <a:t>vairāk</a:t>
            </a:r>
            <a:r>
              <a:rPr dirty="0"/>
              <a:t>, </a:t>
            </a:r>
            <a:r>
              <a:rPr dirty="0" err="1"/>
              <a:t>nekā</a:t>
            </a:r>
            <a:r>
              <a:rPr dirty="0"/>
              <a:t> var </a:t>
            </a:r>
            <a:r>
              <a:rPr dirty="0" err="1"/>
              <a:t>sadalīt</a:t>
            </a:r>
            <a:r>
              <a:rPr dirty="0"/>
              <a:t>. FM </a:t>
            </a:r>
            <a:r>
              <a:rPr dirty="0" err="1"/>
              <a:t>pati</a:t>
            </a:r>
            <a:r>
              <a:rPr dirty="0"/>
              <a:t> </a:t>
            </a:r>
            <a:r>
              <a:rPr dirty="0" err="1"/>
              <a:t>raksta</a:t>
            </a:r>
            <a:r>
              <a:rPr dirty="0"/>
              <a:t>, ka </a:t>
            </a:r>
            <a:r>
              <a:rPr dirty="0" err="1"/>
              <a:t>lielākoties</a:t>
            </a:r>
            <a:r>
              <a:rPr dirty="0"/>
              <a:t> </a:t>
            </a:r>
            <a:r>
              <a:rPr dirty="0" err="1"/>
              <a:t>plānots</a:t>
            </a:r>
            <a:r>
              <a:rPr dirty="0"/>
              <a:t> </a:t>
            </a:r>
            <a:r>
              <a:rPr dirty="0" err="1"/>
              <a:t>turpināt</a:t>
            </a:r>
            <a:r>
              <a:rPr dirty="0"/>
              <a:t> </a:t>
            </a:r>
            <a:r>
              <a:rPr dirty="0" err="1"/>
              <a:t>esošās</a:t>
            </a:r>
            <a:r>
              <a:rPr dirty="0"/>
              <a:t> </a:t>
            </a:r>
            <a:r>
              <a:rPr dirty="0" err="1"/>
              <a:t>investīcijas</a:t>
            </a:r>
            <a:r>
              <a:rPr dirty="0"/>
              <a:t> bez </a:t>
            </a:r>
            <a:r>
              <a:rPr dirty="0" err="1"/>
              <a:t>būtiskām</a:t>
            </a:r>
            <a:r>
              <a:rPr dirty="0"/>
              <a:t> </a:t>
            </a:r>
            <a:r>
              <a:rPr dirty="0" err="1"/>
              <a:t>inovācijām</a:t>
            </a:r>
            <a:r>
              <a:rPr dirty="0"/>
              <a:t>. </a:t>
            </a:r>
            <a:r>
              <a:rPr dirty="0" err="1"/>
              <a:t>Šis</a:t>
            </a:r>
            <a:r>
              <a:rPr dirty="0"/>
              <a:t> nav </a:t>
            </a:r>
            <a:r>
              <a:rPr dirty="0" err="1"/>
              <a:t>pārmetums</a:t>
            </a:r>
            <a:r>
              <a:rPr dirty="0"/>
              <a:t> </a:t>
            </a:r>
            <a:r>
              <a:rPr dirty="0" err="1"/>
              <a:t>kādai</a:t>
            </a:r>
            <a:r>
              <a:rPr dirty="0"/>
              <a:t> </a:t>
            </a:r>
            <a:r>
              <a:rPr dirty="0" err="1"/>
              <a:t>ministrijai</a:t>
            </a:r>
            <a:r>
              <a:rPr dirty="0"/>
              <a:t>; </a:t>
            </a:r>
            <a:r>
              <a:rPr dirty="0" err="1"/>
              <a:t>tā</a:t>
            </a:r>
            <a:r>
              <a:rPr dirty="0"/>
              <a:t> </a:t>
            </a:r>
            <a:r>
              <a:rPr dirty="0" err="1"/>
              <a:t>ir</a:t>
            </a:r>
            <a:r>
              <a:rPr dirty="0"/>
              <a:t> </a:t>
            </a:r>
            <a:r>
              <a:rPr dirty="0" err="1"/>
              <a:t>sistēmas</a:t>
            </a:r>
            <a:r>
              <a:rPr dirty="0"/>
              <a:t> </a:t>
            </a:r>
            <a:r>
              <a:rPr dirty="0" err="1"/>
              <a:t>loģika</a:t>
            </a:r>
            <a:r>
              <a:rPr dirty="0"/>
              <a:t>: ja nav </a:t>
            </a:r>
            <a:r>
              <a:rPr dirty="0" err="1"/>
              <a:t>kopīgu</a:t>
            </a:r>
            <a:r>
              <a:rPr dirty="0"/>
              <a:t> </a:t>
            </a:r>
            <a:r>
              <a:rPr dirty="0" err="1"/>
              <a:t>noteikumu</a:t>
            </a:r>
            <a:r>
              <a:rPr dirty="0"/>
              <a:t>, </a:t>
            </a:r>
            <a:r>
              <a:rPr dirty="0" err="1"/>
              <a:t>katrs</a:t>
            </a:r>
            <a:r>
              <a:rPr dirty="0"/>
              <a:t> </a:t>
            </a:r>
            <a:r>
              <a:rPr dirty="0" err="1"/>
              <a:t>pieprasa</a:t>
            </a:r>
            <a:r>
              <a:rPr dirty="0"/>
              <a:t> </a:t>
            </a:r>
            <a:r>
              <a:rPr dirty="0" err="1"/>
              <a:t>maksimumu</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Šī tabula salīdzina ES finansējumu 2021.–2027. gadā uz vienu iedzīvotāju gadā. Pārbaudot sākotnējo salīdzinājuma tabulu, pārrēķinājām to no trim pārbaudāmām komponentēm: kohēzijas politika pēc Komisijas atvērtajiem datiem, Atveseļošanas fonda granti un aizdevumi pēc Komisijas valstu lapām un KLP, ko aptuveni aprēķinām kā 2023. gada faktiskos izdevumus reiz septiņi. Latvija Atveseļošanas fonda aizdevumus nav ņēmusi. Latvija ar ap 751 eiro grantu uz iedzīvotāju gadā ir otrajā vietā šajā grupā aiz Grieķijas un priekšā Lietuvai, Igaunijai un Portugālei. Tikai kohēzijas politikā Latvija ar ap 340 eiro ir otrā aiz Igaunijas. Lietuva saņēma mazāk grantu uz iedzīvotāju, bet konverģēja ātrāk. Tas vēlreiz rāda, ka izšķirošais ir nevis apjoms, bet tas, kā naudu izmanto.</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LSE </a:t>
            </a:r>
            <a:r>
              <a:rPr dirty="0" err="1"/>
              <a:t>profesora</a:t>
            </a:r>
            <a:r>
              <a:rPr dirty="0"/>
              <a:t> Andrésa </a:t>
            </a:r>
            <a:r>
              <a:rPr dirty="0" err="1"/>
              <a:t>Rodrígeza-Pozes</a:t>
            </a:r>
            <a:r>
              <a:rPr dirty="0"/>
              <a:t> </a:t>
            </a:r>
            <a:r>
              <a:rPr dirty="0" err="1"/>
              <a:t>darbi</a:t>
            </a:r>
            <a:r>
              <a:rPr dirty="0"/>
              <a:t> </a:t>
            </a:r>
            <a:r>
              <a:rPr dirty="0" err="1"/>
              <a:t>ir</a:t>
            </a:r>
            <a:r>
              <a:rPr dirty="0"/>
              <a:t> </a:t>
            </a:r>
            <a:r>
              <a:rPr dirty="0" err="1"/>
              <a:t>būtiski</a:t>
            </a:r>
            <a:r>
              <a:rPr dirty="0"/>
              <a:t> </a:t>
            </a:r>
            <a:r>
              <a:rPr dirty="0" err="1"/>
              <a:t>šai</a:t>
            </a:r>
            <a:r>
              <a:rPr dirty="0"/>
              <a:t> </a:t>
            </a:r>
            <a:r>
              <a:rPr dirty="0" err="1"/>
              <a:t>sarunai</a:t>
            </a:r>
            <a:r>
              <a:rPr dirty="0"/>
              <a:t>. </a:t>
            </a:r>
            <a:r>
              <a:rPr dirty="0" err="1"/>
              <a:t>Pirmkārt</a:t>
            </a:r>
            <a:r>
              <a:rPr dirty="0"/>
              <a:t>, </a:t>
            </a:r>
            <a:r>
              <a:rPr dirty="0" err="1"/>
              <a:t>ar</a:t>
            </a:r>
            <a:r>
              <a:rPr dirty="0"/>
              <a:t> Fratesi 2004. </a:t>
            </a:r>
            <a:r>
              <a:rPr dirty="0" err="1"/>
              <a:t>gadā</a:t>
            </a:r>
            <a:r>
              <a:rPr dirty="0"/>
              <a:t> </a:t>
            </a:r>
            <a:r>
              <a:rPr dirty="0" err="1"/>
              <a:t>viņš</a:t>
            </a:r>
            <a:r>
              <a:rPr dirty="0"/>
              <a:t> </a:t>
            </a:r>
            <a:r>
              <a:rPr dirty="0" err="1"/>
              <a:t>parādīja</a:t>
            </a:r>
            <a:r>
              <a:rPr dirty="0"/>
              <a:t>, ka </a:t>
            </a:r>
            <a:r>
              <a:rPr dirty="0" err="1"/>
              <a:t>infrastruktūras</a:t>
            </a:r>
            <a:r>
              <a:rPr dirty="0"/>
              <a:t> un </a:t>
            </a:r>
            <a:r>
              <a:rPr dirty="0" err="1"/>
              <a:t>uzņēmēju</a:t>
            </a:r>
            <a:r>
              <a:rPr dirty="0"/>
              <a:t> </a:t>
            </a:r>
            <a:r>
              <a:rPr dirty="0" err="1"/>
              <a:t>atbalsta</a:t>
            </a:r>
            <a:r>
              <a:rPr dirty="0"/>
              <a:t> </a:t>
            </a:r>
            <a:r>
              <a:rPr dirty="0" err="1"/>
              <a:t>atdeve</a:t>
            </a:r>
            <a:r>
              <a:rPr dirty="0"/>
              <a:t> 1. </a:t>
            </a:r>
            <a:r>
              <a:rPr dirty="0" err="1"/>
              <a:t>mērķa</a:t>
            </a:r>
            <a:r>
              <a:rPr dirty="0"/>
              <a:t> </a:t>
            </a:r>
            <a:r>
              <a:rPr dirty="0" err="1"/>
              <a:t>reģionos</a:t>
            </a:r>
            <a:r>
              <a:rPr dirty="0"/>
              <a:t> nav </a:t>
            </a:r>
            <a:r>
              <a:rPr dirty="0" err="1"/>
              <a:t>būtiska</a:t>
            </a:r>
            <a:r>
              <a:rPr dirty="0"/>
              <a:t>; </a:t>
            </a:r>
            <a:r>
              <a:rPr dirty="0" err="1"/>
              <a:t>ilgtermiņa</a:t>
            </a:r>
            <a:r>
              <a:rPr dirty="0"/>
              <a:t> </a:t>
            </a:r>
            <a:r>
              <a:rPr dirty="0" err="1"/>
              <a:t>efektu</a:t>
            </a:r>
            <a:r>
              <a:rPr dirty="0"/>
              <a:t> </a:t>
            </a:r>
            <a:r>
              <a:rPr dirty="0" err="1"/>
              <a:t>dod</a:t>
            </a:r>
            <a:r>
              <a:rPr dirty="0"/>
              <a:t> </a:t>
            </a:r>
            <a:r>
              <a:rPr dirty="0" err="1"/>
              <a:t>cilvēkkapitāls</a:t>
            </a:r>
            <a:r>
              <a:rPr dirty="0"/>
              <a:t>. </a:t>
            </a:r>
            <a:r>
              <a:rPr dirty="0" err="1"/>
              <a:t>Otrkārt</a:t>
            </a:r>
            <a:r>
              <a:rPr dirty="0"/>
              <a:t>, </a:t>
            </a:r>
            <a:r>
              <a:rPr dirty="0" err="1"/>
              <a:t>ar</a:t>
            </a:r>
            <a:r>
              <a:rPr dirty="0"/>
              <a:t> </a:t>
            </a:r>
            <a:r>
              <a:rPr dirty="0" err="1"/>
              <a:t>Garsilaso</a:t>
            </a:r>
            <a:r>
              <a:rPr dirty="0"/>
              <a:t> 2015. </a:t>
            </a:r>
            <a:r>
              <a:rPr dirty="0" err="1"/>
              <a:t>gadā</a:t>
            </a:r>
            <a:r>
              <a:rPr dirty="0"/>
              <a:t>: </a:t>
            </a:r>
            <a:r>
              <a:rPr dirty="0" err="1"/>
              <a:t>virs</a:t>
            </a:r>
            <a:r>
              <a:rPr dirty="0"/>
              <a:t> </a:t>
            </a:r>
            <a:r>
              <a:rPr dirty="0" err="1"/>
              <a:t>aptuveni</a:t>
            </a:r>
            <a:r>
              <a:rPr dirty="0"/>
              <a:t> 120 </a:t>
            </a:r>
            <a:r>
              <a:rPr dirty="0" err="1"/>
              <a:t>eiro</a:t>
            </a:r>
            <a:r>
              <a:rPr dirty="0"/>
              <a:t> </a:t>
            </a:r>
            <a:r>
              <a:rPr dirty="0" err="1"/>
              <a:t>kohēzijas</a:t>
            </a:r>
            <a:r>
              <a:rPr dirty="0"/>
              <a:t> </a:t>
            </a:r>
            <a:r>
              <a:rPr dirty="0" err="1"/>
              <a:t>izdevumu</a:t>
            </a:r>
            <a:r>
              <a:rPr dirty="0"/>
              <a:t> </a:t>
            </a:r>
            <a:r>
              <a:rPr dirty="0" err="1"/>
              <a:t>uz</a:t>
            </a:r>
            <a:r>
              <a:rPr dirty="0"/>
              <a:t> </a:t>
            </a:r>
            <a:r>
              <a:rPr dirty="0" err="1"/>
              <a:t>iedzīvotāju</a:t>
            </a:r>
            <a:r>
              <a:rPr dirty="0"/>
              <a:t> </a:t>
            </a:r>
            <a:r>
              <a:rPr dirty="0" err="1"/>
              <a:t>gadā</a:t>
            </a:r>
            <a:r>
              <a:rPr dirty="0"/>
              <a:t> (1996.–2007. gada </a:t>
            </a:r>
            <a:r>
              <a:rPr dirty="0" err="1"/>
              <a:t>dati</a:t>
            </a:r>
            <a:r>
              <a:rPr dirty="0"/>
              <a:t>) </a:t>
            </a:r>
            <a:r>
              <a:rPr dirty="0" err="1"/>
              <a:t>pārvaldības</a:t>
            </a:r>
            <a:r>
              <a:rPr dirty="0"/>
              <a:t> </a:t>
            </a:r>
            <a:r>
              <a:rPr dirty="0" err="1"/>
              <a:t>kvalitātes</a:t>
            </a:r>
            <a:r>
              <a:rPr dirty="0"/>
              <a:t> </a:t>
            </a:r>
            <a:r>
              <a:rPr dirty="0" err="1"/>
              <a:t>uzlabojumi</a:t>
            </a:r>
            <a:r>
              <a:rPr dirty="0"/>
              <a:t> </a:t>
            </a:r>
            <a:r>
              <a:rPr dirty="0" err="1"/>
              <a:t>ir</a:t>
            </a:r>
            <a:r>
              <a:rPr dirty="0"/>
              <a:t> </a:t>
            </a:r>
            <a:r>
              <a:rPr dirty="0" err="1"/>
              <a:t>daudz</a:t>
            </a:r>
            <a:r>
              <a:rPr dirty="0"/>
              <a:t> </a:t>
            </a:r>
            <a:r>
              <a:rPr dirty="0" err="1"/>
              <a:t>svarīgāka</a:t>
            </a:r>
            <a:r>
              <a:rPr dirty="0"/>
              <a:t> </a:t>
            </a:r>
            <a:r>
              <a:rPr dirty="0" err="1"/>
              <a:t>iespēja</a:t>
            </a:r>
            <a:r>
              <a:rPr dirty="0"/>
              <a:t> </a:t>
            </a:r>
            <a:r>
              <a:rPr dirty="0" err="1"/>
              <a:t>nekā</a:t>
            </a:r>
            <a:r>
              <a:rPr dirty="0"/>
              <a:t> </a:t>
            </a:r>
            <a:r>
              <a:rPr dirty="0" err="1"/>
              <a:t>papildu</a:t>
            </a:r>
            <a:r>
              <a:rPr dirty="0"/>
              <a:t> </a:t>
            </a:r>
            <a:r>
              <a:rPr dirty="0" err="1"/>
              <a:t>investīcijas</a:t>
            </a:r>
            <a:r>
              <a:rPr dirty="0"/>
              <a:t>. Tas </a:t>
            </a:r>
            <a:r>
              <a:rPr dirty="0" err="1"/>
              <a:t>nenozīmē</a:t>
            </a:r>
            <a:r>
              <a:rPr dirty="0"/>
              <a:t>, ka </a:t>
            </a:r>
            <a:r>
              <a:rPr dirty="0" err="1"/>
              <a:t>nauda</a:t>
            </a:r>
            <a:r>
              <a:rPr dirty="0"/>
              <a:t> </a:t>
            </a:r>
            <a:r>
              <a:rPr dirty="0" err="1"/>
              <a:t>pārstāj</a:t>
            </a:r>
            <a:r>
              <a:rPr dirty="0"/>
              <a:t> </a:t>
            </a:r>
            <a:r>
              <a:rPr dirty="0" err="1"/>
              <a:t>darboties</a:t>
            </a:r>
            <a:r>
              <a:rPr dirty="0"/>
              <a:t>; </a:t>
            </a:r>
            <a:r>
              <a:rPr dirty="0" err="1"/>
              <a:t>tas</a:t>
            </a:r>
            <a:r>
              <a:rPr dirty="0"/>
              <a:t> </a:t>
            </a:r>
            <a:r>
              <a:rPr dirty="0" err="1"/>
              <a:t>nozīmē</a:t>
            </a:r>
            <a:r>
              <a:rPr dirty="0"/>
              <a:t>, ka </a:t>
            </a:r>
            <a:r>
              <a:rPr dirty="0" err="1"/>
              <a:t>katra</a:t>
            </a:r>
            <a:r>
              <a:rPr dirty="0"/>
              <a:t> </a:t>
            </a:r>
            <a:r>
              <a:rPr dirty="0" err="1"/>
              <a:t>nākamā</a:t>
            </a:r>
            <a:r>
              <a:rPr dirty="0"/>
              <a:t> </a:t>
            </a:r>
            <a:r>
              <a:rPr dirty="0" err="1"/>
              <a:t>eiro</a:t>
            </a:r>
            <a:r>
              <a:rPr dirty="0"/>
              <a:t> </a:t>
            </a:r>
            <a:r>
              <a:rPr dirty="0" err="1"/>
              <a:t>atdeve</a:t>
            </a:r>
            <a:r>
              <a:rPr dirty="0"/>
              <a:t> </a:t>
            </a:r>
            <a:r>
              <a:rPr dirty="0" err="1"/>
              <a:t>ir</a:t>
            </a:r>
            <a:r>
              <a:rPr dirty="0"/>
              <a:t> </a:t>
            </a:r>
            <a:r>
              <a:rPr dirty="0" err="1"/>
              <a:t>atkarīga</a:t>
            </a:r>
            <a:r>
              <a:rPr dirty="0"/>
              <a:t> no </a:t>
            </a:r>
            <a:r>
              <a:rPr dirty="0" err="1"/>
              <a:t>pārvaldības</a:t>
            </a:r>
            <a:r>
              <a:rPr dirty="0"/>
              <a:t>. </a:t>
            </a:r>
            <a:r>
              <a:rPr dirty="0" err="1"/>
              <a:t>Nākamajos</a:t>
            </a:r>
            <a:r>
              <a:rPr dirty="0"/>
              <a:t> divos </a:t>
            </a:r>
            <a:r>
              <a:rPr dirty="0" err="1"/>
              <a:t>slaidos</a:t>
            </a:r>
            <a:r>
              <a:rPr dirty="0"/>
              <a:t> </a:t>
            </a:r>
            <a:r>
              <a:rPr dirty="0" err="1"/>
              <a:t>parādīšu</a:t>
            </a:r>
            <a:r>
              <a:rPr dirty="0"/>
              <a:t>, </a:t>
            </a:r>
            <a:r>
              <a:rPr dirty="0" err="1"/>
              <a:t>kur</a:t>
            </a:r>
            <a:r>
              <a:rPr dirty="0"/>
              <a:t> </a:t>
            </a:r>
            <a:r>
              <a:rPr dirty="0" err="1"/>
              <a:t>šajā</a:t>
            </a:r>
            <a:r>
              <a:rPr dirty="0"/>
              <a:t> </a:t>
            </a:r>
            <a:r>
              <a:rPr dirty="0" err="1"/>
              <a:t>skalā</a:t>
            </a:r>
            <a:r>
              <a:rPr dirty="0"/>
              <a:t> </a:t>
            </a:r>
            <a:r>
              <a:rPr dirty="0" err="1"/>
              <a:t>atrodas</a:t>
            </a:r>
            <a:r>
              <a:rPr dirty="0"/>
              <a:t> </a:t>
            </a:r>
            <a:r>
              <a:rPr dirty="0" err="1"/>
              <a:t>Latvija</a:t>
            </a:r>
            <a:r>
              <a:rPr dirty="0"/>
              <a:t>. </a:t>
            </a:r>
            <a:r>
              <a:rPr dirty="0" err="1"/>
              <a:t>Treškārt</a:t>
            </a:r>
            <a:r>
              <a:rPr dirty="0"/>
              <a:t>, </a:t>
            </a:r>
            <a:r>
              <a:rPr dirty="0" err="1"/>
              <a:t>ar</a:t>
            </a:r>
            <a:r>
              <a:rPr dirty="0"/>
              <a:t> </a:t>
            </a:r>
            <a:r>
              <a:rPr dirty="0" err="1"/>
              <a:t>Keteru</a:t>
            </a:r>
            <a:r>
              <a:rPr dirty="0"/>
              <a:t> 2020. </a:t>
            </a:r>
            <a:r>
              <a:rPr dirty="0" err="1"/>
              <a:t>gadā</a:t>
            </a:r>
            <a:r>
              <a:rPr dirty="0"/>
              <a:t>: </a:t>
            </a:r>
            <a:r>
              <a:rPr dirty="0" err="1"/>
              <a:t>pārvaldības</a:t>
            </a:r>
            <a:r>
              <a:rPr dirty="0"/>
              <a:t> </a:t>
            </a:r>
            <a:r>
              <a:rPr dirty="0" err="1"/>
              <a:t>uzlabojumi</a:t>
            </a:r>
            <a:r>
              <a:rPr dirty="0"/>
              <a:t> </a:t>
            </a:r>
            <a:r>
              <a:rPr dirty="0" err="1"/>
              <a:t>paši</a:t>
            </a:r>
            <a:r>
              <a:rPr dirty="0"/>
              <a:t> </a:t>
            </a:r>
            <a:r>
              <a:rPr dirty="0" err="1"/>
              <a:t>ir</a:t>
            </a:r>
            <a:r>
              <a:rPr dirty="0"/>
              <a:t> </a:t>
            </a:r>
            <a:r>
              <a:rPr dirty="0" err="1"/>
              <a:t>attīstības</a:t>
            </a:r>
            <a:r>
              <a:rPr dirty="0"/>
              <a:t> </a:t>
            </a:r>
            <a:r>
              <a:rPr dirty="0" err="1"/>
              <a:t>dzinējs</a:t>
            </a:r>
            <a:r>
              <a:rPr dirty="0"/>
              <a:t>. </a:t>
            </a:r>
            <a:r>
              <a:rPr dirty="0" err="1"/>
              <a:t>Politiska</a:t>
            </a:r>
            <a:r>
              <a:rPr dirty="0"/>
              <a:t> </a:t>
            </a:r>
            <a:r>
              <a:rPr dirty="0" err="1"/>
              <a:t>dalīšana</a:t>
            </a:r>
            <a:r>
              <a:rPr dirty="0"/>
              <a:t> </a:t>
            </a:r>
            <a:r>
              <a:rPr dirty="0" err="1"/>
              <a:t>savam</a:t>
            </a:r>
            <a:r>
              <a:rPr dirty="0"/>
              <a:t> </a:t>
            </a:r>
            <a:r>
              <a:rPr dirty="0" err="1"/>
              <a:t>reģionam</a:t>
            </a:r>
            <a:r>
              <a:rPr dirty="0"/>
              <a:t> </a:t>
            </a:r>
            <a:r>
              <a:rPr dirty="0" err="1"/>
              <a:t>vai</a:t>
            </a:r>
            <a:r>
              <a:rPr dirty="0"/>
              <a:t> </a:t>
            </a:r>
            <a:r>
              <a:rPr dirty="0" err="1"/>
              <a:t>savai</a:t>
            </a:r>
            <a:r>
              <a:rPr dirty="0"/>
              <a:t> </a:t>
            </a:r>
            <a:r>
              <a:rPr dirty="0" err="1"/>
              <a:t>interešu</a:t>
            </a:r>
            <a:r>
              <a:rPr dirty="0"/>
              <a:t> </a:t>
            </a:r>
            <a:r>
              <a:rPr dirty="0" err="1"/>
              <a:t>grupai</a:t>
            </a:r>
            <a:r>
              <a:rPr dirty="0"/>
              <a:t> </a:t>
            </a:r>
            <a:r>
              <a:rPr dirty="0" err="1"/>
              <a:t>ir</a:t>
            </a:r>
            <a:r>
              <a:rPr dirty="0"/>
              <a:t> </a:t>
            </a:r>
            <a:r>
              <a:rPr dirty="0" err="1"/>
              <a:t>viens</a:t>
            </a:r>
            <a:r>
              <a:rPr dirty="0"/>
              <a:t> no </a:t>
            </a:r>
            <a:r>
              <a:rPr dirty="0" err="1"/>
              <a:t>galvenajiem</a:t>
            </a:r>
            <a:r>
              <a:rPr dirty="0"/>
              <a:t> </a:t>
            </a:r>
            <a:r>
              <a:rPr dirty="0" err="1"/>
              <a:t>iemesliem</a:t>
            </a:r>
            <a:r>
              <a:rPr dirty="0"/>
              <a:t>, </a:t>
            </a:r>
            <a:r>
              <a:rPr dirty="0" err="1"/>
              <a:t>kāpēc</a:t>
            </a:r>
            <a:r>
              <a:rPr dirty="0"/>
              <a:t> </a:t>
            </a:r>
            <a:r>
              <a:rPr dirty="0" err="1"/>
              <a:t>cerētie</a:t>
            </a:r>
            <a:r>
              <a:rPr dirty="0"/>
              <a:t> </a:t>
            </a:r>
            <a:r>
              <a:rPr dirty="0" err="1"/>
              <a:t>multiplikatori</a:t>
            </a:r>
            <a:r>
              <a:rPr dirty="0"/>
              <a:t> </a:t>
            </a:r>
            <a:r>
              <a:rPr dirty="0" err="1"/>
              <a:t>izpaliek</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5F3E8-7A7B-6C38-F650-D23F32477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D49CE-40C4-4ACD-786A-F40A8A171CE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BD9D69B-3CBE-C497-62E8-A152F43350A6}"/>
              </a:ext>
            </a:extLst>
          </p:cNvPr>
          <p:cNvSpPr>
            <a:spLocks noGrp="1"/>
          </p:cNvSpPr>
          <p:nvPr>
            <p:ph type="body" sz="quarter" idx="3"/>
          </p:nvPr>
        </p:nvSpPr>
        <p:spPr/>
        <p:txBody>
          <a:bodyPr/>
          <a:lstStyle/>
          <a:p>
            <a:r>
              <a:t>EK principi balstās uz 2025. gada aptauju. Kopīgās iezīmes efektīvā pārvaldībā: labi veidota plānošana un atlase, integrēts plānošanas un budžeta cikls un spēcīga Finanšu ministrijas loma.</a:t>
            </a:r>
          </a:p>
        </p:txBody>
      </p:sp>
      <p:sp>
        <p:nvSpPr>
          <p:cNvPr id="4" name="Slide Number Placeholder 3">
            <a:extLst>
              <a:ext uri="{FF2B5EF4-FFF2-40B4-BE49-F238E27FC236}">
                <a16:creationId xmlns:a16="http://schemas.microsoft.com/office/drawing/2014/main" id="{FEE8FB32-F94F-9263-A457-6D39E0FF27F4}"/>
              </a:ext>
            </a:extLst>
          </p:cNvPr>
          <p:cNvSpPr>
            <a:spLocks noGrp="1"/>
          </p:cNvSpPr>
          <p:nvPr>
            <p:ph type="sldNum" sz="quarter" idx="5"/>
          </p:nvPr>
        </p:nvSpPr>
        <p:spPr/>
      </p:sp>
    </p:spTree>
    <p:extLst>
      <p:ext uri="{BB962C8B-B14F-4D97-AF65-F5344CB8AC3E}">
        <p14:creationId xmlns:p14="http://schemas.microsoft.com/office/powerpoint/2010/main" val="3892390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86FF7-5D33-AE5C-983B-0F5446525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F1FE5-1191-1E03-C606-43AC3A63237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5614009-5776-47B9-FB9E-3217E25EA612}"/>
              </a:ext>
            </a:extLst>
          </p:cNvPr>
          <p:cNvSpPr>
            <a:spLocks noGrp="1"/>
          </p:cNvSpPr>
          <p:nvPr>
            <p:ph type="body" sz="quarter" idx="3"/>
          </p:nvPr>
        </p:nvSpPr>
        <p:spPr/>
        <p:txBody>
          <a:bodyPr/>
          <a:lstStyle/>
          <a:p>
            <a:r>
              <a:t>Vairums reformu atbalstītas no ANM vai TSI; Lietuva ir vienīgais izņēmums. Lielākā daļa reformu skāra izvērtēšanu un atlasi, nevienā netika reformēta ex post izvērtēšana. Trīs nosacījumi DP 243 tekstā saukti “Triple A”: authority, acceptance, ability.</a:t>
            </a:r>
          </a:p>
        </p:txBody>
      </p:sp>
      <p:sp>
        <p:nvSpPr>
          <p:cNvPr id="4" name="Slide Number Placeholder 3">
            <a:extLst>
              <a:ext uri="{FF2B5EF4-FFF2-40B4-BE49-F238E27FC236}">
                <a16:creationId xmlns:a16="http://schemas.microsoft.com/office/drawing/2014/main" id="{75AD1434-0538-30FE-486B-8E6BA6C4614C}"/>
              </a:ext>
            </a:extLst>
          </p:cNvPr>
          <p:cNvSpPr>
            <a:spLocks noGrp="1"/>
          </p:cNvSpPr>
          <p:nvPr>
            <p:ph type="sldNum" sz="quarter" idx="5"/>
          </p:nvPr>
        </p:nvSpPr>
        <p:spPr/>
      </p:sp>
    </p:spTree>
    <p:extLst>
      <p:ext uri="{BB962C8B-B14F-4D97-AF65-F5344CB8AC3E}">
        <p14:creationId xmlns:p14="http://schemas.microsoft.com/office/powerpoint/2010/main" val="3389699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lv-LV" dirty="0"/>
              <a:t>k</a:t>
            </a:r>
            <a:r>
              <a:rPr dirty="0" err="1"/>
              <a:t>āpēc</a:t>
            </a:r>
            <a:r>
              <a:rPr dirty="0"/>
              <a:t> </a:t>
            </a:r>
            <a:r>
              <a:rPr dirty="0" err="1"/>
              <a:t>nevaram</a:t>
            </a:r>
            <a:r>
              <a:rPr dirty="0"/>
              <a:t> </a:t>
            </a:r>
            <a:r>
              <a:rPr dirty="0" err="1"/>
              <a:t>gaidīt</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FM </a:t>
            </a:r>
            <a:r>
              <a:rPr dirty="0" err="1"/>
              <a:t>bāzes</a:t>
            </a:r>
            <a:r>
              <a:rPr dirty="0"/>
              <a:t> </a:t>
            </a:r>
            <a:r>
              <a:rPr dirty="0" err="1"/>
              <a:t>scenārijā</a:t>
            </a:r>
            <a:r>
              <a:rPr dirty="0"/>
              <a:t> ES </a:t>
            </a:r>
            <a:r>
              <a:rPr dirty="0" err="1"/>
              <a:t>naudas</a:t>
            </a:r>
            <a:r>
              <a:rPr dirty="0"/>
              <a:t> </a:t>
            </a:r>
            <a:r>
              <a:rPr dirty="0" err="1"/>
              <a:t>plūsma</a:t>
            </a:r>
            <a:r>
              <a:rPr dirty="0"/>
              <a:t> 2028. </a:t>
            </a:r>
            <a:r>
              <a:rPr dirty="0" err="1"/>
              <a:t>gadā</a:t>
            </a:r>
            <a:r>
              <a:rPr dirty="0"/>
              <a:t> </a:t>
            </a:r>
            <a:r>
              <a:rPr dirty="0" err="1"/>
              <a:t>ir</a:t>
            </a:r>
            <a:r>
              <a:rPr dirty="0"/>
              <a:t> par 32% </a:t>
            </a:r>
            <a:r>
              <a:rPr dirty="0" err="1"/>
              <a:t>mazāka</a:t>
            </a:r>
            <a:r>
              <a:rPr dirty="0"/>
              <a:t> </a:t>
            </a:r>
            <a:r>
              <a:rPr dirty="0" err="1"/>
              <a:t>nekā</a:t>
            </a:r>
            <a:r>
              <a:rPr dirty="0"/>
              <a:t> 2025. </a:t>
            </a:r>
            <a:r>
              <a:rPr dirty="0" err="1"/>
              <a:t>gadā</a:t>
            </a:r>
            <a:r>
              <a:rPr dirty="0"/>
              <a:t>, jo </a:t>
            </a:r>
            <a:r>
              <a:rPr dirty="0" err="1"/>
              <a:t>Atveseļošanas</a:t>
            </a:r>
            <a:r>
              <a:rPr dirty="0"/>
              <a:t> fonds </a:t>
            </a:r>
            <a:r>
              <a:rPr dirty="0" err="1"/>
              <a:t>beidzās</a:t>
            </a:r>
            <a:r>
              <a:rPr dirty="0"/>
              <a:t> 31.08.2026. un 2021.–2027. gada </a:t>
            </a:r>
            <a:r>
              <a:rPr dirty="0" err="1"/>
              <a:t>perioda</a:t>
            </a:r>
            <a:r>
              <a:rPr dirty="0"/>
              <a:t> </a:t>
            </a:r>
            <a:r>
              <a:rPr dirty="0" err="1"/>
              <a:t>nauda</a:t>
            </a:r>
            <a:r>
              <a:rPr dirty="0"/>
              <a:t> </a:t>
            </a:r>
            <a:r>
              <a:rPr dirty="0" err="1"/>
              <a:t>sarūk</a:t>
            </a:r>
            <a:r>
              <a:rPr dirty="0"/>
              <a:t>. </a:t>
            </a:r>
            <a:r>
              <a:rPr dirty="0" err="1"/>
              <a:t>Jaunā</a:t>
            </a:r>
            <a:r>
              <a:rPr dirty="0"/>
              <a:t> </a:t>
            </a:r>
            <a:r>
              <a:rPr dirty="0" err="1"/>
              <a:t>perioda</a:t>
            </a:r>
            <a:r>
              <a:rPr dirty="0"/>
              <a:t> </a:t>
            </a:r>
            <a:r>
              <a:rPr dirty="0" err="1"/>
              <a:t>nauda</a:t>
            </a:r>
            <a:r>
              <a:rPr dirty="0"/>
              <a:t> </a:t>
            </a:r>
            <a:r>
              <a:rPr dirty="0" err="1"/>
              <a:t>sāk</a:t>
            </a:r>
            <a:r>
              <a:rPr dirty="0"/>
              <a:t> </a:t>
            </a:r>
            <a:r>
              <a:rPr dirty="0" err="1"/>
              <a:t>ienākt</a:t>
            </a:r>
            <a:r>
              <a:rPr dirty="0"/>
              <a:t> </a:t>
            </a:r>
            <a:r>
              <a:rPr dirty="0" err="1"/>
              <a:t>tikai</a:t>
            </a:r>
            <a:r>
              <a:rPr dirty="0"/>
              <a:t> </a:t>
            </a:r>
            <a:r>
              <a:rPr dirty="0" err="1"/>
              <a:t>pakāpeniski</a:t>
            </a:r>
            <a:r>
              <a:rPr dirty="0"/>
              <a:t>. Ja </a:t>
            </a:r>
            <a:r>
              <a:rPr dirty="0" err="1"/>
              <a:t>kavēsimies</a:t>
            </a:r>
            <a:r>
              <a:rPr dirty="0"/>
              <a:t> par </a:t>
            </a:r>
            <a:r>
              <a:rPr dirty="0" err="1"/>
              <a:t>gadu</a:t>
            </a:r>
            <a:r>
              <a:rPr dirty="0"/>
              <a:t>, kas </a:t>
            </a:r>
            <a:r>
              <a:rPr dirty="0" err="1"/>
              <a:t>ar</a:t>
            </a:r>
            <a:r>
              <a:rPr dirty="0"/>
              <a:t> RRF un </a:t>
            </a:r>
            <a:r>
              <a:rPr dirty="0" err="1"/>
              <a:t>iepriekšējiem</a:t>
            </a:r>
            <a:r>
              <a:rPr dirty="0"/>
              <a:t> </a:t>
            </a:r>
            <a:r>
              <a:rPr dirty="0" err="1"/>
              <a:t>periodiem</a:t>
            </a:r>
            <a:r>
              <a:rPr dirty="0"/>
              <a:t> </a:t>
            </a:r>
            <a:r>
              <a:rPr dirty="0" err="1"/>
              <a:t>ir</a:t>
            </a:r>
            <a:r>
              <a:rPr dirty="0"/>
              <a:t> </a:t>
            </a:r>
            <a:r>
              <a:rPr dirty="0" err="1"/>
              <a:t>noticis</a:t>
            </a:r>
            <a:r>
              <a:rPr dirty="0"/>
              <a:t>, </a:t>
            </a:r>
            <a:r>
              <a:rPr dirty="0" err="1"/>
              <a:t>pēc</a:t>
            </a:r>
            <a:r>
              <a:rPr dirty="0"/>
              <a:t> mana </a:t>
            </a:r>
            <a:r>
              <a:rPr dirty="0" err="1"/>
              <a:t>ilustratīvā</a:t>
            </a:r>
            <a:r>
              <a:rPr dirty="0"/>
              <a:t> </a:t>
            </a:r>
            <a:r>
              <a:rPr dirty="0" err="1"/>
              <a:t>aprēķina</a:t>
            </a:r>
            <a:r>
              <a:rPr dirty="0"/>
              <a:t> 2028.–2030. </a:t>
            </a:r>
            <a:r>
              <a:rPr dirty="0" err="1"/>
              <a:t>gadā</a:t>
            </a:r>
            <a:r>
              <a:rPr dirty="0"/>
              <a:t> </a:t>
            </a:r>
            <a:r>
              <a:rPr dirty="0" err="1"/>
              <a:t>ekonomika</a:t>
            </a:r>
            <a:r>
              <a:rPr dirty="0"/>
              <a:t> </a:t>
            </a:r>
            <a:r>
              <a:rPr dirty="0" err="1"/>
              <a:t>saņems</a:t>
            </a:r>
            <a:r>
              <a:rPr dirty="0"/>
              <a:t> </a:t>
            </a:r>
            <a:r>
              <a:rPr dirty="0" err="1"/>
              <a:t>vēl</a:t>
            </a:r>
            <a:r>
              <a:rPr dirty="0"/>
              <a:t> par </a:t>
            </a:r>
            <a:r>
              <a:rPr dirty="0" err="1"/>
              <a:t>aptuveni</a:t>
            </a:r>
            <a:r>
              <a:rPr dirty="0"/>
              <a:t> 1,1 </a:t>
            </a:r>
            <a:r>
              <a:rPr dirty="0" err="1"/>
              <a:t>miljardu</a:t>
            </a:r>
            <a:r>
              <a:rPr dirty="0"/>
              <a:t> </a:t>
            </a:r>
            <a:r>
              <a:rPr dirty="0" err="1"/>
              <a:t>mazāk</a:t>
            </a:r>
            <a:r>
              <a:rPr dirty="0"/>
              <a:t>. </a:t>
            </a:r>
            <a:r>
              <a:rPr dirty="0" err="1"/>
              <a:t>Turklāt</a:t>
            </a:r>
            <a:r>
              <a:rPr dirty="0"/>
              <a:t> 9,3 </a:t>
            </a:r>
            <a:r>
              <a:rPr dirty="0" err="1"/>
              <a:t>miljardi</a:t>
            </a:r>
            <a:r>
              <a:rPr dirty="0"/>
              <a:t> </a:t>
            </a:r>
            <a:r>
              <a:rPr dirty="0" err="1"/>
              <a:t>nominālā</a:t>
            </a:r>
            <a:r>
              <a:rPr dirty="0"/>
              <a:t> </a:t>
            </a:r>
            <a:r>
              <a:rPr dirty="0" err="1"/>
              <a:t>izteiksmē</a:t>
            </a:r>
            <a:r>
              <a:rPr dirty="0"/>
              <a:t> </a:t>
            </a:r>
            <a:r>
              <a:rPr dirty="0" err="1"/>
              <a:t>ir</a:t>
            </a:r>
            <a:r>
              <a:rPr dirty="0"/>
              <a:t> </a:t>
            </a:r>
            <a:r>
              <a:rPr dirty="0" err="1"/>
              <a:t>tikpat</a:t>
            </a:r>
            <a:r>
              <a:rPr dirty="0"/>
              <a:t>, </a:t>
            </a:r>
            <a:r>
              <a:rPr dirty="0" err="1"/>
              <a:t>cik</a:t>
            </a:r>
            <a:r>
              <a:rPr dirty="0"/>
              <a:t> </a:t>
            </a:r>
            <a:r>
              <a:rPr dirty="0" err="1"/>
              <a:t>šobrīd</a:t>
            </a:r>
            <a:r>
              <a:rPr dirty="0"/>
              <a:t>, bet </a:t>
            </a:r>
            <a:r>
              <a:rPr dirty="0" err="1"/>
              <a:t>cenas</a:t>
            </a:r>
            <a:r>
              <a:rPr dirty="0"/>
              <a:t> </a:t>
            </a:r>
            <a:r>
              <a:rPr dirty="0" err="1"/>
              <a:t>kopš</a:t>
            </a:r>
            <a:r>
              <a:rPr dirty="0"/>
              <a:t> 2021. gada </a:t>
            </a:r>
            <a:r>
              <a:rPr dirty="0" err="1"/>
              <a:t>ir</a:t>
            </a:r>
            <a:r>
              <a:rPr dirty="0"/>
              <a:t> </a:t>
            </a:r>
            <a:r>
              <a:rPr dirty="0" err="1"/>
              <a:t>augušas</a:t>
            </a:r>
            <a:r>
              <a:rPr dirty="0"/>
              <a:t> par 35%. </a:t>
            </a:r>
            <a:r>
              <a:rPr dirty="0" err="1"/>
              <a:t>Svarīga</a:t>
            </a:r>
            <a:r>
              <a:rPr dirty="0"/>
              <a:t> </a:t>
            </a:r>
            <a:r>
              <a:rPr dirty="0" err="1"/>
              <a:t>nianse</a:t>
            </a:r>
            <a:r>
              <a:rPr dirty="0"/>
              <a:t> no </a:t>
            </a:r>
            <a:r>
              <a:rPr dirty="0" err="1"/>
              <a:t>iepriekšējā</a:t>
            </a:r>
            <a:r>
              <a:rPr dirty="0"/>
              <a:t> </a:t>
            </a:r>
            <a:r>
              <a:rPr dirty="0" err="1"/>
              <a:t>slaida</a:t>
            </a:r>
            <a:r>
              <a:rPr dirty="0"/>
              <a:t>: </a:t>
            </a:r>
            <a:r>
              <a:rPr dirty="0" err="1"/>
              <a:t>ilgtermiņa</a:t>
            </a:r>
            <a:r>
              <a:rPr dirty="0"/>
              <a:t> </a:t>
            </a:r>
            <a:r>
              <a:rPr dirty="0" err="1"/>
              <a:t>izaugsmei</a:t>
            </a:r>
            <a:r>
              <a:rPr dirty="0"/>
              <a:t> </a:t>
            </a:r>
            <a:r>
              <a:rPr dirty="0" err="1"/>
              <a:t>apjoma</a:t>
            </a:r>
            <a:r>
              <a:rPr dirty="0"/>
              <a:t> </a:t>
            </a:r>
            <a:r>
              <a:rPr dirty="0" err="1"/>
              <a:t>kritums</a:t>
            </a:r>
            <a:r>
              <a:rPr dirty="0"/>
              <a:t> nav </a:t>
            </a:r>
            <a:r>
              <a:rPr dirty="0" err="1"/>
              <a:t>liktenīgs</a:t>
            </a:r>
            <a:r>
              <a:rPr dirty="0"/>
              <a:t>, ja </a:t>
            </a:r>
            <a:r>
              <a:rPr dirty="0" err="1"/>
              <a:t>uzlabojas</a:t>
            </a:r>
            <a:r>
              <a:rPr dirty="0"/>
              <a:t> </a:t>
            </a:r>
            <a:r>
              <a:rPr dirty="0" err="1"/>
              <a:t>kvalitāte</a:t>
            </a:r>
            <a:r>
              <a:rPr dirty="0"/>
              <a:t>. </a:t>
            </a:r>
            <a:r>
              <a:rPr dirty="0" err="1"/>
              <a:t>Taču</a:t>
            </a:r>
            <a:r>
              <a:rPr dirty="0"/>
              <a:t> </a:t>
            </a:r>
            <a:r>
              <a:rPr dirty="0" err="1"/>
              <a:t>īstermiņā</a:t>
            </a:r>
            <a:r>
              <a:rPr dirty="0"/>
              <a:t> </a:t>
            </a:r>
            <a:r>
              <a:rPr dirty="0" err="1"/>
              <a:t>tas</a:t>
            </a:r>
            <a:r>
              <a:rPr dirty="0"/>
              <a:t> </a:t>
            </a:r>
            <a:r>
              <a:rPr dirty="0" err="1"/>
              <a:t>ir</a:t>
            </a:r>
            <a:r>
              <a:rPr dirty="0"/>
              <a:t> </a:t>
            </a:r>
            <a:r>
              <a:rPr dirty="0" err="1"/>
              <a:t>pieprasījuma</a:t>
            </a:r>
            <a:r>
              <a:rPr dirty="0"/>
              <a:t> un </a:t>
            </a:r>
            <a:r>
              <a:rPr dirty="0" err="1"/>
              <a:t>būvniecības</a:t>
            </a:r>
            <a:r>
              <a:rPr dirty="0"/>
              <a:t> </a:t>
            </a:r>
            <a:r>
              <a:rPr dirty="0" err="1"/>
              <a:t>nozares</a:t>
            </a:r>
            <a:r>
              <a:rPr dirty="0"/>
              <a:t> </a:t>
            </a:r>
            <a:r>
              <a:rPr dirty="0" err="1"/>
              <a:t>šoks</a:t>
            </a:r>
            <a:r>
              <a:rPr dirty="0"/>
              <a:t>, un </a:t>
            </a:r>
            <a:r>
              <a:rPr dirty="0" err="1"/>
              <a:t>kavēšanās</a:t>
            </a:r>
            <a:r>
              <a:rPr dirty="0"/>
              <a:t> to </a:t>
            </a:r>
            <a:r>
              <a:rPr dirty="0" err="1"/>
              <a:t>padziļina</a:t>
            </a:r>
            <a:r>
              <a:rPr dirty="0"/>
              <a:t>. </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2950C-387F-E38A-A12D-E039F8978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84B1A-19EA-7393-A95B-A05ED575D79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A936529-E1CC-D320-8E9D-360783431BF6}"/>
              </a:ext>
            </a:extLst>
          </p:cNvPr>
          <p:cNvSpPr>
            <a:spLocks noGrp="1"/>
          </p:cNvSpPr>
          <p:nvPr>
            <p:ph type="body" sz="quarter" idx="3"/>
          </p:nvPr>
        </p:nvSpPr>
        <p:spPr/>
        <p:txBody>
          <a:bodyPr/>
          <a:lstStyle/>
          <a:p>
            <a:r>
              <a:t>Revīzijas palāta norāda, ka modelis ir ļoti līdzīgs Atveseļošanas fondam. Atšķirībā no ANM dalībvalstis varēs iesniegt maksājumu pieprasījumus par jebkuriem izpildītiem atskaites punktiem (25. un 68. rindk.). Revīzijas palāta iesaka pieprasīt, lai Komisija pirms maksājuma pārbauda atskaites punktu izpildi.</a:t>
            </a:r>
          </a:p>
        </p:txBody>
      </p:sp>
      <p:sp>
        <p:nvSpPr>
          <p:cNvPr id="4" name="Slide Number Placeholder 3">
            <a:extLst>
              <a:ext uri="{FF2B5EF4-FFF2-40B4-BE49-F238E27FC236}">
                <a16:creationId xmlns:a16="http://schemas.microsoft.com/office/drawing/2014/main" id="{3356B68D-527B-E336-1A39-343E07DC9D63}"/>
              </a:ext>
            </a:extLst>
          </p:cNvPr>
          <p:cNvSpPr>
            <a:spLocks noGrp="1"/>
          </p:cNvSpPr>
          <p:nvPr>
            <p:ph type="sldNum" sz="quarter" idx="5"/>
          </p:nvPr>
        </p:nvSpPr>
        <p:spPr/>
      </p:sp>
    </p:spTree>
    <p:extLst>
      <p:ext uri="{BB962C8B-B14F-4D97-AF65-F5344CB8AC3E}">
        <p14:creationId xmlns:p14="http://schemas.microsoft.com/office/powerpoint/2010/main" val="397368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D30E-9C7D-C4DA-245D-23256D283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40D58-6B48-A552-7653-66021DDAB85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E49EEDA-161F-3910-11D1-3A1B7E51BC0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BA491B1E-4541-41D7-B9BF-7D6D3E470D88}"/>
              </a:ext>
            </a:extLst>
          </p:cNvPr>
          <p:cNvSpPr>
            <a:spLocks noGrp="1"/>
          </p:cNvSpPr>
          <p:nvPr>
            <p:ph type="sldNum" sz="quarter" idx="5"/>
          </p:nvPr>
        </p:nvSpPr>
        <p:spPr/>
      </p:sp>
    </p:spTree>
    <p:extLst>
      <p:ext uri="{BB962C8B-B14F-4D97-AF65-F5344CB8AC3E}">
        <p14:creationId xmlns:p14="http://schemas.microsoft.com/office/powerpoint/2010/main" val="2695771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CA8EA-B1C6-E03A-9DC1-B4B850B45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92285-A89F-B53E-7296-6F2AF858243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62D439B-A787-F271-D735-E105553F3EDA}"/>
              </a:ext>
            </a:extLst>
          </p:cNvPr>
          <p:cNvSpPr>
            <a:spLocks noGrp="1"/>
          </p:cNvSpPr>
          <p:nvPr>
            <p:ph type="body" sz="quarter" idx="3"/>
          </p:nvPr>
        </p:nvSpPr>
        <p:spPr/>
        <p:txBody>
          <a:bodyPr/>
          <a:lstStyle/>
          <a:p>
            <a:r>
              <a:rPr dirty="0" err="1"/>
              <a:t>Īrija</a:t>
            </a:r>
            <a:r>
              <a:rPr dirty="0"/>
              <a:t> </a:t>
            </a:r>
            <a:r>
              <a:rPr dirty="0" err="1"/>
              <a:t>pēc</a:t>
            </a:r>
            <a:r>
              <a:rPr dirty="0"/>
              <a:t> 2008. gada </a:t>
            </a:r>
            <a:r>
              <a:rPr dirty="0" err="1"/>
              <a:t>krīzes</a:t>
            </a:r>
            <a:r>
              <a:rPr dirty="0"/>
              <a:t> </a:t>
            </a:r>
            <a:r>
              <a:rPr dirty="0" err="1"/>
              <a:t>izveidoja</a:t>
            </a:r>
            <a:r>
              <a:rPr dirty="0"/>
              <a:t> 10 </a:t>
            </a:r>
            <a:r>
              <a:rPr dirty="0" err="1"/>
              <a:t>gadu</a:t>
            </a:r>
            <a:r>
              <a:rPr dirty="0"/>
              <a:t> </a:t>
            </a:r>
            <a:r>
              <a:rPr dirty="0" err="1"/>
              <a:t>attīstības</a:t>
            </a:r>
            <a:r>
              <a:rPr dirty="0"/>
              <a:t> </a:t>
            </a:r>
            <a:r>
              <a:rPr dirty="0" err="1"/>
              <a:t>plānu</a:t>
            </a:r>
            <a:r>
              <a:rPr dirty="0"/>
              <a:t> </a:t>
            </a:r>
            <a:r>
              <a:rPr dirty="0" err="1"/>
              <a:t>ar</a:t>
            </a:r>
            <a:r>
              <a:rPr dirty="0"/>
              <a:t> </a:t>
            </a:r>
            <a:r>
              <a:rPr dirty="0" err="1"/>
              <a:t>saistošiem</a:t>
            </a:r>
            <a:r>
              <a:rPr dirty="0"/>
              <a:t> </a:t>
            </a:r>
            <a:r>
              <a:rPr dirty="0" err="1"/>
              <a:t>griestiem</a:t>
            </a:r>
            <a:r>
              <a:rPr dirty="0"/>
              <a:t> pa </a:t>
            </a:r>
            <a:r>
              <a:rPr dirty="0" err="1"/>
              <a:t>gadiem</a:t>
            </a:r>
            <a:r>
              <a:rPr dirty="0"/>
              <a:t>. </a:t>
            </a:r>
            <a:r>
              <a:rPr dirty="0" err="1"/>
              <a:t>Apvienotā</a:t>
            </a:r>
            <a:r>
              <a:rPr dirty="0"/>
              <a:t> </a:t>
            </a:r>
            <a:r>
              <a:rPr dirty="0" err="1"/>
              <a:t>Karaliste</a:t>
            </a:r>
            <a:r>
              <a:rPr dirty="0"/>
              <a:t> </a:t>
            </a:r>
            <a:r>
              <a:rPr dirty="0" err="1"/>
              <a:t>publicē</a:t>
            </a:r>
            <a:r>
              <a:rPr dirty="0"/>
              <a:t> </a:t>
            </a:r>
            <a:r>
              <a:rPr dirty="0" err="1"/>
              <a:t>visu</a:t>
            </a:r>
            <a:r>
              <a:rPr dirty="0"/>
              <a:t> </a:t>
            </a:r>
            <a:r>
              <a:rPr dirty="0" err="1"/>
              <a:t>valsts</a:t>
            </a:r>
            <a:r>
              <a:rPr dirty="0"/>
              <a:t> </a:t>
            </a:r>
            <a:r>
              <a:rPr dirty="0" err="1"/>
              <a:t>infrastruktūras</a:t>
            </a:r>
            <a:r>
              <a:rPr dirty="0"/>
              <a:t> </a:t>
            </a:r>
            <a:r>
              <a:rPr dirty="0" err="1"/>
              <a:t>portfeli</a:t>
            </a:r>
            <a:r>
              <a:rPr dirty="0"/>
              <a:t>. Lietuva </a:t>
            </a:r>
            <a:r>
              <a:rPr dirty="0" err="1"/>
              <a:t>apvienoja</a:t>
            </a:r>
            <a:r>
              <a:rPr dirty="0"/>
              <a:t> </a:t>
            </a:r>
            <a:r>
              <a:rPr dirty="0" err="1"/>
              <a:t>četras</a:t>
            </a:r>
            <a:r>
              <a:rPr dirty="0"/>
              <a:t> </a:t>
            </a:r>
            <a:r>
              <a:rPr dirty="0" err="1"/>
              <a:t>attīstības</a:t>
            </a:r>
            <a:r>
              <a:rPr dirty="0"/>
              <a:t> </a:t>
            </a:r>
            <a:r>
              <a:rPr dirty="0" err="1"/>
              <a:t>iestādes</a:t>
            </a:r>
            <a:r>
              <a:rPr dirty="0"/>
              <a:t> </a:t>
            </a:r>
            <a:r>
              <a:rPr dirty="0" err="1"/>
              <a:t>vienā</a:t>
            </a:r>
            <a:r>
              <a:rPr dirty="0"/>
              <a:t>, ILTE, un ES </a:t>
            </a:r>
            <a:r>
              <a:rPr dirty="0" err="1"/>
              <a:t>naudu</a:t>
            </a:r>
            <a:r>
              <a:rPr dirty="0"/>
              <a:t> </a:t>
            </a:r>
            <a:r>
              <a:rPr dirty="0" err="1"/>
              <a:t>sistemātiski</a:t>
            </a:r>
            <a:r>
              <a:rPr dirty="0"/>
              <a:t> </a:t>
            </a:r>
            <a:r>
              <a:rPr dirty="0" err="1"/>
              <a:t>laiž</a:t>
            </a:r>
            <a:r>
              <a:rPr dirty="0"/>
              <a:t> </a:t>
            </a:r>
            <a:r>
              <a:rPr dirty="0" err="1"/>
              <a:t>caur</a:t>
            </a:r>
            <a:r>
              <a:rPr dirty="0"/>
              <a:t> </a:t>
            </a:r>
            <a:r>
              <a:rPr dirty="0" err="1"/>
              <a:t>finanšu</a:t>
            </a:r>
            <a:r>
              <a:rPr dirty="0"/>
              <a:t> </a:t>
            </a:r>
            <a:r>
              <a:rPr dirty="0" err="1"/>
              <a:t>instrumentiem</a:t>
            </a:r>
            <a:r>
              <a:rPr dirty="0"/>
              <a:t>; </a:t>
            </a:r>
            <a:r>
              <a:rPr dirty="0" err="1"/>
              <a:t>iepriekšējā</a:t>
            </a:r>
            <a:r>
              <a:rPr dirty="0"/>
              <a:t> </a:t>
            </a:r>
            <a:r>
              <a:rPr dirty="0" err="1"/>
              <a:t>periodā</a:t>
            </a:r>
            <a:r>
              <a:rPr dirty="0"/>
              <a:t> tai </a:t>
            </a:r>
            <a:r>
              <a:rPr dirty="0" err="1"/>
              <a:t>bija</a:t>
            </a:r>
            <a:r>
              <a:rPr dirty="0"/>
              <a:t> 11 </a:t>
            </a:r>
            <a:r>
              <a:rPr dirty="0" err="1"/>
              <a:t>instrumenti</a:t>
            </a:r>
            <a:r>
              <a:rPr dirty="0"/>
              <a:t> </a:t>
            </a:r>
            <a:r>
              <a:rPr dirty="0" err="1"/>
              <a:t>pret</a:t>
            </a:r>
            <a:r>
              <a:rPr dirty="0"/>
              <a:t> Latvijas </a:t>
            </a:r>
            <a:r>
              <a:rPr dirty="0" err="1"/>
              <a:t>diviem</a:t>
            </a:r>
            <a:r>
              <a:rPr dirty="0"/>
              <a:t>. </a:t>
            </a:r>
            <a:r>
              <a:rPr dirty="0" err="1"/>
              <a:t>Igaunijā</a:t>
            </a:r>
            <a:r>
              <a:rPr dirty="0"/>
              <a:t> </a:t>
            </a:r>
            <a:r>
              <a:rPr dirty="0" err="1"/>
              <a:t>ir</a:t>
            </a:r>
            <a:r>
              <a:rPr dirty="0"/>
              <a:t> </a:t>
            </a:r>
            <a:r>
              <a:rPr dirty="0" err="1"/>
              <a:t>lēmumu</a:t>
            </a:r>
            <a:r>
              <a:rPr dirty="0"/>
              <a:t> </a:t>
            </a:r>
            <a:r>
              <a:rPr dirty="0" err="1"/>
              <a:t>vārti</a:t>
            </a:r>
            <a:r>
              <a:rPr dirty="0"/>
              <a:t> </a:t>
            </a:r>
            <a:r>
              <a:rPr dirty="0" err="1"/>
              <a:t>pirms</a:t>
            </a:r>
            <a:r>
              <a:rPr dirty="0"/>
              <a:t> </a:t>
            </a:r>
            <a:r>
              <a:rPr dirty="0" err="1"/>
              <a:t>projekta</a:t>
            </a:r>
            <a:r>
              <a:rPr dirty="0"/>
              <a:t> </a:t>
            </a:r>
            <a:r>
              <a:rPr dirty="0" err="1"/>
              <a:t>izvērtēšanas</a:t>
            </a:r>
            <a:r>
              <a:rPr dirty="0"/>
              <a:t>. </a:t>
            </a:r>
            <a:r>
              <a:rPr dirty="0" err="1"/>
              <a:t>Neviens</a:t>
            </a:r>
            <a:r>
              <a:rPr dirty="0"/>
              <a:t> no </a:t>
            </a:r>
            <a:r>
              <a:rPr dirty="0" err="1"/>
              <a:t>šiem</a:t>
            </a:r>
            <a:r>
              <a:rPr dirty="0"/>
              <a:t> </a:t>
            </a:r>
            <a:r>
              <a:rPr dirty="0" err="1"/>
              <a:t>modeļiem</a:t>
            </a:r>
            <a:r>
              <a:rPr dirty="0"/>
              <a:t> nav </a:t>
            </a:r>
            <a:r>
              <a:rPr dirty="0" err="1"/>
              <a:t>ideāls</a:t>
            </a:r>
            <a:r>
              <a:rPr dirty="0"/>
              <a:t>, bet </a:t>
            </a:r>
            <a:r>
              <a:rPr dirty="0" err="1"/>
              <a:t>visos</a:t>
            </a:r>
            <a:r>
              <a:rPr dirty="0"/>
              <a:t> </a:t>
            </a:r>
            <a:r>
              <a:rPr dirty="0" err="1"/>
              <a:t>izvēle</a:t>
            </a:r>
            <a:r>
              <a:rPr dirty="0"/>
              <a:t> </a:t>
            </a:r>
            <a:r>
              <a:rPr dirty="0" err="1"/>
              <a:t>notiek</a:t>
            </a:r>
            <a:r>
              <a:rPr dirty="0"/>
              <a:t> </a:t>
            </a:r>
            <a:r>
              <a:rPr dirty="0" err="1"/>
              <a:t>pirms</a:t>
            </a:r>
            <a:r>
              <a:rPr dirty="0"/>
              <a:t> </a:t>
            </a:r>
            <a:r>
              <a:rPr dirty="0" err="1"/>
              <a:t>naudas</a:t>
            </a:r>
            <a:r>
              <a:rPr dirty="0"/>
              <a:t> </a:t>
            </a:r>
            <a:r>
              <a:rPr dirty="0" err="1"/>
              <a:t>sadales</a:t>
            </a:r>
            <a:r>
              <a:rPr dirty="0"/>
              <a:t>.</a:t>
            </a:r>
          </a:p>
        </p:txBody>
      </p:sp>
      <p:sp>
        <p:nvSpPr>
          <p:cNvPr id="4" name="Slide Number Placeholder 3">
            <a:extLst>
              <a:ext uri="{FF2B5EF4-FFF2-40B4-BE49-F238E27FC236}">
                <a16:creationId xmlns:a16="http://schemas.microsoft.com/office/drawing/2014/main" id="{643144E0-A7F4-77CC-CE34-61331E3D2441}"/>
              </a:ext>
            </a:extLst>
          </p:cNvPr>
          <p:cNvSpPr>
            <a:spLocks noGrp="1"/>
          </p:cNvSpPr>
          <p:nvPr>
            <p:ph type="sldNum" sz="quarter" idx="5"/>
          </p:nvPr>
        </p:nvSpPr>
        <p:spPr/>
      </p:sp>
    </p:spTree>
    <p:extLst>
      <p:ext uri="{BB962C8B-B14F-4D97-AF65-F5344CB8AC3E}">
        <p14:creationId xmlns:p14="http://schemas.microsoft.com/office/powerpoint/2010/main" val="3572657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Sestā daļa: kā praktiski sākt.</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LU </a:t>
            </a:r>
            <a:r>
              <a:rPr dirty="0" err="1"/>
              <a:t>darbs</a:t>
            </a:r>
            <a:r>
              <a:rPr dirty="0"/>
              <a:t> "</a:t>
            </a:r>
            <a:r>
              <a:rPr dirty="0" err="1"/>
              <a:t>Latvija</a:t>
            </a:r>
            <a:r>
              <a:rPr dirty="0"/>
              <a:t> 2050" </a:t>
            </a:r>
            <a:r>
              <a:rPr dirty="0" err="1"/>
              <a:t>ir</a:t>
            </a:r>
            <a:r>
              <a:rPr dirty="0"/>
              <a:t> </a:t>
            </a:r>
            <a:r>
              <a:rPr dirty="0" err="1"/>
              <a:t>mūsu</a:t>
            </a:r>
            <a:r>
              <a:rPr dirty="0"/>
              <a:t> </a:t>
            </a:r>
            <a:r>
              <a:rPr dirty="0" err="1"/>
              <a:t>sabiedrotais</a:t>
            </a:r>
            <a:r>
              <a:rPr dirty="0"/>
              <a:t>. LU </a:t>
            </a:r>
            <a:r>
              <a:rPr dirty="0" err="1"/>
              <a:t>pētnieki</a:t>
            </a:r>
            <a:r>
              <a:rPr dirty="0"/>
              <a:t> </a:t>
            </a:r>
            <a:r>
              <a:rPr dirty="0" err="1"/>
              <a:t>izstrādāja</a:t>
            </a:r>
            <a:r>
              <a:rPr dirty="0"/>
              <a:t> </a:t>
            </a:r>
            <a:r>
              <a:rPr dirty="0" err="1"/>
              <a:t>trīs</a:t>
            </a:r>
            <a:r>
              <a:rPr dirty="0"/>
              <a:t> </a:t>
            </a:r>
            <a:r>
              <a:rPr dirty="0" err="1"/>
              <a:t>scenārijus</a:t>
            </a:r>
            <a:r>
              <a:rPr dirty="0"/>
              <a:t>. </a:t>
            </a:r>
            <a:r>
              <a:rPr dirty="0" err="1"/>
              <a:t>Mērķa</a:t>
            </a:r>
            <a:r>
              <a:rPr dirty="0"/>
              <a:t> </a:t>
            </a:r>
            <a:r>
              <a:rPr dirty="0" err="1"/>
              <a:t>scenārijā</a:t>
            </a:r>
            <a:r>
              <a:rPr dirty="0"/>
              <a:t>, </a:t>
            </a:r>
            <a:r>
              <a:rPr dirty="0" err="1"/>
              <a:t>transformējošajā</a:t>
            </a:r>
            <a:r>
              <a:rPr dirty="0"/>
              <a:t> </a:t>
            </a:r>
            <a:r>
              <a:rPr dirty="0" err="1"/>
              <a:t>noturībā</a:t>
            </a:r>
            <a:r>
              <a:rPr dirty="0"/>
              <a:t>, IKP 2050. </a:t>
            </a:r>
            <a:r>
              <a:rPr dirty="0" err="1"/>
              <a:t>gadā</a:t>
            </a:r>
            <a:r>
              <a:rPr dirty="0"/>
              <a:t> </a:t>
            </a:r>
            <a:r>
              <a:rPr dirty="0" err="1"/>
              <a:t>sasniedz</a:t>
            </a:r>
            <a:r>
              <a:rPr dirty="0"/>
              <a:t> 69,5 </a:t>
            </a:r>
            <a:r>
              <a:rPr dirty="0" err="1"/>
              <a:t>miljardus</a:t>
            </a:r>
            <a:r>
              <a:rPr dirty="0"/>
              <a:t>, </a:t>
            </a:r>
            <a:r>
              <a:rPr dirty="0" err="1"/>
              <a:t>inerces</a:t>
            </a:r>
            <a:r>
              <a:rPr dirty="0"/>
              <a:t> </a:t>
            </a:r>
            <a:r>
              <a:rPr dirty="0" err="1"/>
              <a:t>scenārijā</a:t>
            </a:r>
            <a:r>
              <a:rPr dirty="0"/>
              <a:t> 51,9 </a:t>
            </a:r>
            <a:r>
              <a:rPr dirty="0" err="1"/>
              <a:t>miljardus</a:t>
            </a:r>
            <a:r>
              <a:rPr dirty="0"/>
              <a:t>, </a:t>
            </a:r>
            <a:r>
              <a:rPr dirty="0" err="1"/>
              <a:t>negatīvās</a:t>
            </a:r>
            <a:r>
              <a:rPr dirty="0"/>
              <a:t> </a:t>
            </a:r>
            <a:r>
              <a:rPr dirty="0" err="1"/>
              <a:t>spirāles</a:t>
            </a:r>
            <a:r>
              <a:rPr dirty="0"/>
              <a:t> </a:t>
            </a:r>
            <a:r>
              <a:rPr dirty="0" err="1"/>
              <a:t>scenārijā</a:t>
            </a:r>
            <a:r>
              <a:rPr dirty="0"/>
              <a:t> 43 </a:t>
            </a:r>
            <a:r>
              <a:rPr dirty="0" err="1"/>
              <a:t>miljardus</a:t>
            </a:r>
            <a:r>
              <a:rPr dirty="0"/>
              <a:t>. </a:t>
            </a:r>
            <a:r>
              <a:rPr dirty="0" err="1"/>
              <a:t>Inerce</a:t>
            </a:r>
            <a:r>
              <a:rPr dirty="0"/>
              <a:t> </a:t>
            </a:r>
            <a:r>
              <a:rPr dirty="0" err="1"/>
              <a:t>pret</a:t>
            </a:r>
            <a:r>
              <a:rPr dirty="0"/>
              <a:t> </a:t>
            </a:r>
            <a:r>
              <a:rPr dirty="0" err="1"/>
              <a:t>mērķi</a:t>
            </a:r>
            <a:r>
              <a:rPr dirty="0"/>
              <a:t> </a:t>
            </a:r>
            <a:r>
              <a:rPr dirty="0" err="1"/>
              <a:t>nozīmē</a:t>
            </a:r>
            <a:r>
              <a:rPr dirty="0"/>
              <a:t> par 17,6 </a:t>
            </a:r>
            <a:r>
              <a:rPr dirty="0" err="1"/>
              <a:t>miljardiem</a:t>
            </a:r>
            <a:r>
              <a:rPr dirty="0"/>
              <a:t> </a:t>
            </a:r>
            <a:r>
              <a:rPr dirty="0" err="1"/>
              <a:t>mazāku</a:t>
            </a:r>
            <a:r>
              <a:rPr dirty="0"/>
              <a:t> IKP un ap 150 </a:t>
            </a:r>
            <a:r>
              <a:rPr dirty="0" err="1"/>
              <a:t>tūkstošiem</a:t>
            </a:r>
            <a:r>
              <a:rPr dirty="0"/>
              <a:t> </a:t>
            </a:r>
            <a:r>
              <a:rPr dirty="0" err="1"/>
              <a:t>mazāk</a:t>
            </a:r>
            <a:r>
              <a:rPr dirty="0"/>
              <a:t> </a:t>
            </a:r>
            <a:r>
              <a:rPr dirty="0" err="1"/>
              <a:t>iedzīvotāju</a:t>
            </a:r>
            <a:r>
              <a:rPr dirty="0"/>
              <a:t>. </a:t>
            </a:r>
            <a:r>
              <a:rPr dirty="0" err="1"/>
              <a:t>Plānot</a:t>
            </a:r>
            <a:r>
              <a:rPr dirty="0"/>
              <a:t> </a:t>
            </a:r>
            <a:r>
              <a:rPr dirty="0" err="1"/>
              <a:t>tāpat</a:t>
            </a:r>
            <a:r>
              <a:rPr dirty="0"/>
              <a:t> </a:t>
            </a:r>
            <a:r>
              <a:rPr dirty="0" err="1"/>
              <a:t>kā</a:t>
            </a:r>
            <a:r>
              <a:rPr dirty="0"/>
              <a:t> </a:t>
            </a:r>
            <a:r>
              <a:rPr dirty="0" err="1"/>
              <a:t>līdz</a:t>
            </a:r>
            <a:r>
              <a:rPr dirty="0"/>
              <a:t> </a:t>
            </a:r>
            <a:r>
              <a:rPr dirty="0" err="1"/>
              <a:t>šim</a:t>
            </a:r>
            <a:r>
              <a:rPr dirty="0"/>
              <a:t> </a:t>
            </a:r>
            <a:r>
              <a:rPr dirty="0" err="1"/>
              <a:t>faktiski</a:t>
            </a:r>
            <a:r>
              <a:rPr dirty="0"/>
              <a:t> </a:t>
            </a:r>
            <a:r>
              <a:rPr dirty="0" err="1"/>
              <a:t>nozīmē</a:t>
            </a:r>
            <a:r>
              <a:rPr dirty="0"/>
              <a:t> </a:t>
            </a:r>
            <a:r>
              <a:rPr dirty="0" err="1"/>
              <a:t>izvēlēties</a:t>
            </a:r>
            <a:r>
              <a:rPr dirty="0"/>
              <a:t> </a:t>
            </a:r>
            <a:r>
              <a:rPr dirty="0" err="1"/>
              <a:t>inerci</a:t>
            </a:r>
            <a:r>
              <a:rPr dirty="0"/>
              <a:t>. LU </a:t>
            </a:r>
            <a:r>
              <a:rPr dirty="0" err="1"/>
              <a:t>ietvarā</a:t>
            </a:r>
            <a:r>
              <a:rPr dirty="0"/>
              <a:t> 11. </a:t>
            </a:r>
            <a:r>
              <a:rPr dirty="0" err="1"/>
              <a:t>lappusē</a:t>
            </a:r>
            <a:r>
              <a:rPr dirty="0"/>
              <a:t> </a:t>
            </a:r>
            <a:r>
              <a:rPr dirty="0" err="1"/>
              <a:t>kā</a:t>
            </a:r>
            <a:r>
              <a:rPr dirty="0"/>
              <a:t> </a:t>
            </a:r>
            <a:r>
              <a:rPr dirty="0" err="1"/>
              <a:t>nākamais</a:t>
            </a:r>
            <a:r>
              <a:rPr dirty="0"/>
              <a:t> </a:t>
            </a:r>
            <a:r>
              <a:rPr dirty="0" err="1"/>
              <a:t>solis</a:t>
            </a:r>
            <a:r>
              <a:rPr dirty="0"/>
              <a:t> </a:t>
            </a:r>
            <a:r>
              <a:rPr dirty="0" err="1"/>
              <a:t>ir</a:t>
            </a:r>
            <a:r>
              <a:rPr dirty="0"/>
              <a:t> </a:t>
            </a:r>
            <a:r>
              <a:rPr dirty="0" err="1"/>
              <a:t>paredzēts</a:t>
            </a:r>
            <a:r>
              <a:rPr dirty="0"/>
              <a:t> </a:t>
            </a:r>
            <a:r>
              <a:rPr dirty="0" err="1"/>
              <a:t>izstrādāt</a:t>
            </a:r>
            <a:r>
              <a:rPr dirty="0"/>
              <a:t> </a:t>
            </a:r>
            <a:r>
              <a:rPr dirty="0" err="1"/>
              <a:t>uzraudzības</a:t>
            </a:r>
            <a:r>
              <a:rPr dirty="0"/>
              <a:t>, </a:t>
            </a:r>
            <a:r>
              <a:rPr dirty="0" err="1"/>
              <a:t>pārvaldības</a:t>
            </a:r>
            <a:r>
              <a:rPr dirty="0"/>
              <a:t> un </a:t>
            </a:r>
            <a:r>
              <a:rPr dirty="0" err="1"/>
              <a:t>finansēšanas</a:t>
            </a:r>
            <a:r>
              <a:rPr dirty="0"/>
              <a:t> </a:t>
            </a:r>
            <a:r>
              <a:rPr dirty="0" err="1"/>
              <a:t>mehānismus</a:t>
            </a:r>
            <a:r>
              <a:rPr lang="lv-LV" dirty="0"/>
              <a:t>; </a:t>
            </a:r>
            <a:r>
              <a:rPr dirty="0" err="1"/>
              <a:t>ieviešanas</a:t>
            </a:r>
            <a:r>
              <a:rPr dirty="0"/>
              <a:t> </a:t>
            </a:r>
            <a:r>
              <a:rPr dirty="0" err="1"/>
              <a:t>pārvaldības</a:t>
            </a:r>
            <a:r>
              <a:rPr dirty="0"/>
              <a:t> un </a:t>
            </a:r>
            <a:r>
              <a:rPr dirty="0" err="1"/>
              <a:t>finansēšanas</a:t>
            </a:r>
            <a:r>
              <a:rPr dirty="0"/>
              <a:t> </a:t>
            </a:r>
            <a:r>
              <a:rPr dirty="0" err="1"/>
              <a:t>modelis</a:t>
            </a:r>
            <a:r>
              <a:rPr dirty="0"/>
              <a:t> </a:t>
            </a:r>
            <a:r>
              <a:rPr dirty="0" err="1"/>
              <a:t>nebija</a:t>
            </a:r>
            <a:r>
              <a:rPr dirty="0"/>
              <a:t> </a:t>
            </a:r>
            <a:r>
              <a:rPr dirty="0" err="1"/>
              <a:t>darba</a:t>
            </a:r>
            <a:r>
              <a:rPr dirty="0"/>
              <a:t> </a:t>
            </a:r>
            <a:r>
              <a:rPr dirty="0" err="1"/>
              <a:t>uzdevumā</a:t>
            </a:r>
            <a:r>
              <a:rPr dirty="0"/>
              <a:t>. </a:t>
            </a:r>
            <a:r>
              <a:rPr dirty="0" err="1"/>
              <a:t>Tātad</a:t>
            </a:r>
            <a:r>
              <a:rPr dirty="0"/>
              <a:t> </a:t>
            </a:r>
            <a:r>
              <a:rPr dirty="0" err="1"/>
              <a:t>šodienas</a:t>
            </a:r>
            <a:r>
              <a:rPr dirty="0"/>
              <a:t> </a:t>
            </a:r>
            <a:r>
              <a:rPr dirty="0" err="1"/>
              <a:t>sarunai</a:t>
            </a:r>
            <a:r>
              <a:rPr dirty="0"/>
              <a:t> </a:t>
            </a:r>
            <a:r>
              <a:rPr dirty="0" err="1"/>
              <a:t>ir</a:t>
            </a:r>
            <a:r>
              <a:rPr dirty="0"/>
              <a:t> </a:t>
            </a:r>
            <a:r>
              <a:rPr dirty="0" err="1"/>
              <a:t>jārunā</a:t>
            </a:r>
            <a:r>
              <a:rPr dirty="0"/>
              <a:t> </a:t>
            </a:r>
            <a:r>
              <a:rPr dirty="0" err="1"/>
              <a:t>tieši</a:t>
            </a:r>
            <a:r>
              <a:rPr dirty="0"/>
              <a:t> par to: </a:t>
            </a:r>
            <a:r>
              <a:rPr dirty="0" err="1"/>
              <a:t>kā</a:t>
            </a:r>
            <a:r>
              <a:rPr dirty="0"/>
              <a:t> </a:t>
            </a:r>
            <a:r>
              <a:rPr dirty="0" err="1"/>
              <a:t>kompasu</a:t>
            </a:r>
            <a:r>
              <a:rPr dirty="0"/>
              <a:t> </a:t>
            </a:r>
            <a:r>
              <a:rPr dirty="0" err="1"/>
              <a:t>pārvērst</a:t>
            </a:r>
            <a:r>
              <a:rPr dirty="0"/>
              <a:t> </a:t>
            </a:r>
            <a:r>
              <a:rPr dirty="0" err="1"/>
              <a:t>lēmumos</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NAP2027 </a:t>
            </a:r>
            <a:r>
              <a:rPr dirty="0" err="1"/>
              <a:t>vidusposma</a:t>
            </a:r>
            <a:r>
              <a:rPr dirty="0"/>
              <a:t> </a:t>
            </a:r>
            <a:r>
              <a:rPr dirty="0" err="1"/>
              <a:t>novērtējumā</a:t>
            </a:r>
            <a:r>
              <a:rPr dirty="0"/>
              <a:t> </a:t>
            </a:r>
            <a:r>
              <a:rPr dirty="0" err="1"/>
              <a:t>tikai</a:t>
            </a:r>
            <a:r>
              <a:rPr dirty="0"/>
              <a:t> </a:t>
            </a:r>
            <a:r>
              <a:rPr dirty="0" err="1"/>
              <a:t>puse</a:t>
            </a:r>
            <a:r>
              <a:rPr dirty="0"/>
              <a:t> </a:t>
            </a:r>
            <a:r>
              <a:rPr dirty="0" err="1"/>
              <a:t>mērķu</a:t>
            </a:r>
            <a:r>
              <a:rPr dirty="0"/>
              <a:t> </a:t>
            </a:r>
            <a:r>
              <a:rPr dirty="0" err="1"/>
              <a:t>virzās</a:t>
            </a:r>
            <a:r>
              <a:rPr dirty="0"/>
              <a:t> </a:t>
            </a:r>
            <a:r>
              <a:rPr dirty="0" err="1"/>
              <a:t>pozitīvi</a:t>
            </a:r>
            <a:r>
              <a:rPr dirty="0"/>
              <a:t>, </a:t>
            </a:r>
            <a:r>
              <a:rPr dirty="0" err="1"/>
              <a:t>gandrīz</a:t>
            </a:r>
            <a:r>
              <a:rPr dirty="0"/>
              <a:t> 29% </a:t>
            </a:r>
            <a:r>
              <a:rPr dirty="0" err="1"/>
              <a:t>sasniegšanas</a:t>
            </a:r>
            <a:r>
              <a:rPr dirty="0"/>
              <a:t> </a:t>
            </a:r>
            <a:r>
              <a:rPr dirty="0" err="1"/>
              <a:t>varbūtība</a:t>
            </a:r>
            <a:r>
              <a:rPr dirty="0"/>
              <a:t> </a:t>
            </a:r>
            <a:r>
              <a:rPr dirty="0" err="1"/>
              <a:t>ir</a:t>
            </a:r>
            <a:r>
              <a:rPr dirty="0"/>
              <a:t> </a:t>
            </a:r>
            <a:r>
              <a:rPr dirty="0" err="1"/>
              <a:t>zema</a:t>
            </a:r>
            <a:r>
              <a:rPr dirty="0"/>
              <a:t>, bet 11,6% </a:t>
            </a:r>
            <a:r>
              <a:rPr dirty="0" err="1"/>
              <a:t>mērķu</a:t>
            </a:r>
            <a:r>
              <a:rPr dirty="0"/>
              <a:t> nav pat </a:t>
            </a:r>
            <a:r>
              <a:rPr dirty="0" err="1"/>
              <a:t>aktuālu</a:t>
            </a:r>
            <a:r>
              <a:rPr dirty="0"/>
              <a:t> datu. </a:t>
            </a:r>
            <a:r>
              <a:rPr dirty="0" err="1"/>
              <a:t>Ar</a:t>
            </a:r>
            <a:r>
              <a:rPr dirty="0"/>
              <a:t> 13,87 </a:t>
            </a:r>
            <a:r>
              <a:rPr dirty="0" err="1"/>
              <a:t>miljardiem</a:t>
            </a:r>
            <a:r>
              <a:rPr dirty="0"/>
              <a:t> </a:t>
            </a:r>
            <a:r>
              <a:rPr dirty="0" err="1"/>
              <a:t>investīciju</a:t>
            </a:r>
            <a:r>
              <a:rPr dirty="0"/>
              <a:t> 2021.–2024. </a:t>
            </a:r>
            <a:r>
              <a:rPr dirty="0" err="1"/>
              <a:t>gadā</a:t>
            </a:r>
            <a:r>
              <a:rPr dirty="0"/>
              <a:t> </a:t>
            </a:r>
            <a:r>
              <a:rPr dirty="0" err="1"/>
              <a:t>tas</a:t>
            </a:r>
            <a:r>
              <a:rPr dirty="0"/>
              <a:t> nav </a:t>
            </a:r>
            <a:r>
              <a:rPr dirty="0" err="1"/>
              <a:t>pietiekami</a:t>
            </a:r>
            <a:r>
              <a:rPr dirty="0"/>
              <a:t>. </a:t>
            </a:r>
            <a:r>
              <a:rPr dirty="0" err="1"/>
              <a:t>Šeit</a:t>
            </a:r>
            <a:r>
              <a:rPr dirty="0"/>
              <a:t> </a:t>
            </a:r>
            <a:r>
              <a:rPr dirty="0" err="1"/>
              <a:t>piedāvāju</a:t>
            </a:r>
            <a:r>
              <a:rPr dirty="0"/>
              <a:t> </a:t>
            </a:r>
            <a:r>
              <a:rPr dirty="0" err="1"/>
              <a:t>vienkāršu</a:t>
            </a:r>
            <a:r>
              <a:rPr dirty="0"/>
              <a:t> </a:t>
            </a:r>
            <a:r>
              <a:rPr dirty="0" err="1"/>
              <a:t>testu</a:t>
            </a:r>
            <a:r>
              <a:rPr dirty="0"/>
              <a:t>: </a:t>
            </a:r>
            <a:r>
              <a:rPr dirty="0" err="1"/>
              <a:t>vai</a:t>
            </a:r>
            <a:r>
              <a:rPr dirty="0"/>
              <a:t> </a:t>
            </a:r>
            <a:r>
              <a:rPr dirty="0" err="1"/>
              <a:t>mēs</a:t>
            </a:r>
            <a:r>
              <a:rPr dirty="0"/>
              <a:t> </a:t>
            </a:r>
            <a:r>
              <a:rPr dirty="0" err="1"/>
              <a:t>redzam</a:t>
            </a:r>
            <a:r>
              <a:rPr dirty="0"/>
              <a:t> </a:t>
            </a:r>
            <a:r>
              <a:rPr dirty="0" err="1"/>
              <a:t>formālisma</a:t>
            </a:r>
            <a:r>
              <a:rPr dirty="0"/>
              <a:t> </a:t>
            </a:r>
            <a:r>
              <a:rPr dirty="0" err="1"/>
              <a:t>pazīmes</a:t>
            </a:r>
            <a:r>
              <a:rPr dirty="0"/>
              <a:t> </a:t>
            </a:r>
            <a:r>
              <a:rPr dirty="0" err="1"/>
              <a:t>vai</a:t>
            </a:r>
            <a:r>
              <a:rPr dirty="0"/>
              <a:t> </a:t>
            </a:r>
            <a:r>
              <a:rPr dirty="0" err="1"/>
              <a:t>īstas</a:t>
            </a:r>
            <a:r>
              <a:rPr dirty="0"/>
              <a:t> </a:t>
            </a:r>
            <a:r>
              <a:rPr dirty="0" err="1"/>
              <a:t>izvēles</a:t>
            </a:r>
            <a:r>
              <a:rPr dirty="0"/>
              <a:t> </a:t>
            </a:r>
            <a:r>
              <a:rPr dirty="0" err="1"/>
              <a:t>pazīmes</a:t>
            </a:r>
            <a:r>
              <a:rPr dirty="0"/>
              <a:t>? </a:t>
            </a:r>
            <a:r>
              <a:rPr lang="lv-LV" dirty="0"/>
              <a:t>J</a:t>
            </a:r>
            <a:r>
              <a:rPr dirty="0" err="1"/>
              <a:t>āpasaka</a:t>
            </a:r>
            <a:r>
              <a:rPr dirty="0"/>
              <a:t> </a:t>
            </a:r>
            <a:r>
              <a:rPr dirty="0" err="1"/>
              <a:t>arī</a:t>
            </a:r>
            <a:r>
              <a:rPr dirty="0"/>
              <a:t> </a:t>
            </a:r>
            <a:r>
              <a:rPr dirty="0" err="1"/>
              <a:t>tas</a:t>
            </a:r>
            <a:r>
              <a:rPr dirty="0"/>
              <a:t>, </a:t>
            </a:r>
            <a:r>
              <a:rPr dirty="0" err="1"/>
              <a:t>kur</a:t>
            </a:r>
            <a:r>
              <a:rPr dirty="0"/>
              <a:t> </a:t>
            </a:r>
            <a:r>
              <a:rPr dirty="0" err="1"/>
              <a:t>naudu</a:t>
            </a:r>
            <a:r>
              <a:rPr dirty="0"/>
              <a:t> </a:t>
            </a:r>
            <a:r>
              <a:rPr dirty="0" err="1"/>
              <a:t>noteikti</a:t>
            </a:r>
            <a:r>
              <a:rPr dirty="0"/>
              <a:t> </a:t>
            </a:r>
            <a:r>
              <a:rPr dirty="0" err="1"/>
              <a:t>neliksim</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Vēlēšanas</a:t>
            </a:r>
            <a:r>
              <a:rPr dirty="0"/>
              <a:t> </a:t>
            </a:r>
            <a:r>
              <a:rPr dirty="0" err="1"/>
              <a:t>parādīja</a:t>
            </a:r>
            <a:r>
              <a:rPr dirty="0"/>
              <a:t>, ka </a:t>
            </a:r>
            <a:r>
              <a:rPr dirty="0" err="1"/>
              <a:t>sabiedrība</a:t>
            </a:r>
            <a:r>
              <a:rPr dirty="0"/>
              <a:t> </a:t>
            </a:r>
            <a:r>
              <a:rPr dirty="0" err="1"/>
              <a:t>grib</a:t>
            </a:r>
            <a:r>
              <a:rPr dirty="0"/>
              <a:t> </a:t>
            </a:r>
            <a:r>
              <a:rPr dirty="0" err="1"/>
              <a:t>pārmaiņas</a:t>
            </a:r>
            <a:r>
              <a:rPr dirty="0"/>
              <a:t> un </a:t>
            </a:r>
            <a:r>
              <a:rPr dirty="0" err="1"/>
              <a:t>rezultātus</a:t>
            </a:r>
            <a:r>
              <a:rPr dirty="0"/>
              <a:t>. </a:t>
            </a:r>
            <a:r>
              <a:rPr dirty="0" err="1"/>
              <a:t>Uzvarētājs</a:t>
            </a:r>
            <a:r>
              <a:rPr dirty="0"/>
              <a:t> </a:t>
            </a:r>
            <a:r>
              <a:rPr dirty="0" err="1"/>
              <a:t>ieguva</a:t>
            </a:r>
            <a:r>
              <a:rPr dirty="0"/>
              <a:t> 35,3%, kas </a:t>
            </a:r>
            <a:r>
              <a:rPr dirty="0" err="1"/>
              <a:t>ir</a:t>
            </a:r>
            <a:r>
              <a:rPr dirty="0"/>
              <a:t> </a:t>
            </a:r>
            <a:r>
              <a:rPr dirty="0" err="1"/>
              <a:t>rekords</a:t>
            </a:r>
            <a:r>
              <a:rPr dirty="0"/>
              <a:t> </a:t>
            </a:r>
            <a:r>
              <a:rPr dirty="0" err="1"/>
              <a:t>kopš</a:t>
            </a:r>
            <a:r>
              <a:rPr dirty="0"/>
              <a:t> </a:t>
            </a:r>
            <a:r>
              <a:rPr dirty="0" err="1"/>
              <a:t>neatkarības</a:t>
            </a:r>
            <a:r>
              <a:rPr dirty="0"/>
              <a:t> </a:t>
            </a:r>
            <a:r>
              <a:rPr dirty="0" err="1"/>
              <a:t>atjaunošanas</a:t>
            </a:r>
            <a:r>
              <a:rPr dirty="0"/>
              <a:t>, bet </a:t>
            </a:r>
            <a:r>
              <a:rPr dirty="0" err="1"/>
              <a:t>līdzdalība</a:t>
            </a:r>
            <a:r>
              <a:rPr dirty="0"/>
              <a:t> </a:t>
            </a:r>
            <a:r>
              <a:rPr dirty="0" err="1"/>
              <a:t>bija</a:t>
            </a:r>
            <a:r>
              <a:rPr dirty="0"/>
              <a:t> </a:t>
            </a:r>
            <a:r>
              <a:rPr dirty="0" err="1"/>
              <a:t>rekordzema</a:t>
            </a:r>
            <a:r>
              <a:rPr dirty="0"/>
              <a:t>, 51,8%. </a:t>
            </a:r>
            <a:r>
              <a:rPr dirty="0" err="1"/>
              <a:t>Politikas</a:t>
            </a:r>
            <a:r>
              <a:rPr dirty="0"/>
              <a:t> </a:t>
            </a:r>
            <a:r>
              <a:rPr dirty="0" err="1"/>
              <a:t>procesa</a:t>
            </a:r>
            <a:r>
              <a:rPr dirty="0"/>
              <a:t> </a:t>
            </a:r>
            <a:r>
              <a:rPr dirty="0" err="1"/>
              <a:t>teorijā</a:t>
            </a:r>
            <a:r>
              <a:rPr dirty="0"/>
              <a:t> to </a:t>
            </a:r>
            <a:r>
              <a:rPr dirty="0" err="1"/>
              <a:t>sauc</a:t>
            </a:r>
            <a:r>
              <a:rPr dirty="0"/>
              <a:t> par </a:t>
            </a:r>
            <a:r>
              <a:rPr dirty="0" err="1"/>
              <a:t>politikas</a:t>
            </a:r>
            <a:r>
              <a:rPr dirty="0"/>
              <a:t> </a:t>
            </a:r>
            <a:r>
              <a:rPr dirty="0" err="1"/>
              <a:t>logu</a:t>
            </a:r>
            <a:r>
              <a:rPr dirty="0"/>
              <a:t>: </a:t>
            </a:r>
            <a:r>
              <a:rPr dirty="0" err="1"/>
              <a:t>problēma</a:t>
            </a:r>
            <a:r>
              <a:rPr dirty="0"/>
              <a:t> </a:t>
            </a:r>
            <a:r>
              <a:rPr dirty="0" err="1"/>
              <a:t>ir</a:t>
            </a:r>
            <a:r>
              <a:rPr dirty="0"/>
              <a:t> </a:t>
            </a:r>
            <a:r>
              <a:rPr dirty="0" err="1"/>
              <a:t>zināma</a:t>
            </a:r>
            <a:r>
              <a:rPr dirty="0"/>
              <a:t>, </a:t>
            </a:r>
            <a:r>
              <a:rPr dirty="0" err="1"/>
              <a:t>risinājumi</a:t>
            </a:r>
            <a:r>
              <a:rPr dirty="0"/>
              <a:t> </a:t>
            </a:r>
            <a:r>
              <a:rPr dirty="0" err="1"/>
              <a:t>ir</a:t>
            </a:r>
            <a:r>
              <a:rPr dirty="0"/>
              <a:t> </a:t>
            </a:r>
            <a:r>
              <a:rPr dirty="0" err="1"/>
              <a:t>sagatavoti</a:t>
            </a:r>
            <a:r>
              <a:rPr dirty="0"/>
              <a:t>, un </a:t>
            </a:r>
            <a:r>
              <a:rPr dirty="0" err="1"/>
              <a:t>ir</a:t>
            </a:r>
            <a:r>
              <a:rPr dirty="0"/>
              <a:t> </a:t>
            </a:r>
            <a:r>
              <a:rPr dirty="0" err="1"/>
              <a:t>jauns</a:t>
            </a:r>
            <a:r>
              <a:rPr dirty="0"/>
              <a:t> </a:t>
            </a:r>
            <a:r>
              <a:rPr dirty="0" err="1"/>
              <a:t>politiskais</a:t>
            </a:r>
            <a:r>
              <a:rPr dirty="0"/>
              <a:t> </a:t>
            </a:r>
            <a:r>
              <a:rPr dirty="0" err="1"/>
              <a:t>mandāts</a:t>
            </a:r>
            <a:r>
              <a:rPr dirty="0"/>
              <a:t>. </a:t>
            </a:r>
            <a:r>
              <a:rPr dirty="0" err="1"/>
              <a:t>Taču</a:t>
            </a:r>
            <a:r>
              <a:rPr dirty="0"/>
              <a:t> </a:t>
            </a:r>
            <a:r>
              <a:rPr dirty="0" err="1"/>
              <a:t>logi</a:t>
            </a:r>
            <a:r>
              <a:rPr dirty="0"/>
              <a:t> </a:t>
            </a:r>
            <a:r>
              <a:rPr dirty="0" err="1"/>
              <a:t>ir</a:t>
            </a:r>
            <a:r>
              <a:rPr dirty="0"/>
              <a:t> </a:t>
            </a:r>
            <a:r>
              <a:rPr dirty="0" err="1"/>
              <a:t>īsi</a:t>
            </a:r>
            <a:r>
              <a:rPr dirty="0"/>
              <a:t>. Ja </a:t>
            </a:r>
            <a:r>
              <a:rPr dirty="0" err="1"/>
              <a:t>pirmajos</a:t>
            </a:r>
            <a:r>
              <a:rPr dirty="0"/>
              <a:t> </a:t>
            </a:r>
            <a:r>
              <a:rPr dirty="0" err="1"/>
              <a:t>valdības</a:t>
            </a:r>
            <a:r>
              <a:rPr dirty="0"/>
              <a:t> </a:t>
            </a:r>
            <a:r>
              <a:rPr dirty="0" err="1"/>
              <a:t>mēnešos</a:t>
            </a:r>
            <a:r>
              <a:rPr dirty="0"/>
              <a:t> </a:t>
            </a:r>
            <a:r>
              <a:rPr dirty="0" err="1"/>
              <a:t>nepieņemsim</a:t>
            </a:r>
            <a:r>
              <a:rPr dirty="0"/>
              <a:t> </a:t>
            </a:r>
            <a:r>
              <a:rPr dirty="0" err="1"/>
              <a:t>lēmumu</a:t>
            </a:r>
            <a:r>
              <a:rPr dirty="0"/>
              <a:t> par </a:t>
            </a:r>
            <a:r>
              <a:rPr dirty="0" err="1"/>
              <a:t>investīciju</a:t>
            </a:r>
            <a:r>
              <a:rPr dirty="0"/>
              <a:t> </a:t>
            </a:r>
            <a:r>
              <a:rPr dirty="0" err="1"/>
              <a:t>plānošanas</a:t>
            </a:r>
            <a:r>
              <a:rPr dirty="0"/>
              <a:t> </a:t>
            </a:r>
            <a:r>
              <a:rPr dirty="0" err="1"/>
              <a:t>noteikumiem</a:t>
            </a:r>
            <a:r>
              <a:rPr dirty="0"/>
              <a:t>, </a:t>
            </a:r>
            <a:r>
              <a:rPr dirty="0" err="1"/>
              <a:t>atgriezīsimies</a:t>
            </a:r>
            <a:r>
              <a:rPr dirty="0"/>
              <a:t> pie </a:t>
            </a:r>
            <a:r>
              <a:rPr dirty="0" err="1"/>
              <a:t>inerces</a:t>
            </a:r>
            <a:r>
              <a:rPr dirty="0"/>
              <a:t>. NAP2034 </a:t>
            </a:r>
            <a:r>
              <a:rPr dirty="0" err="1"/>
              <a:t>pirmā</a:t>
            </a:r>
            <a:r>
              <a:rPr dirty="0"/>
              <a:t> </a:t>
            </a:r>
            <a:r>
              <a:rPr dirty="0" err="1"/>
              <a:t>redakcija</a:t>
            </a:r>
            <a:r>
              <a:rPr dirty="0"/>
              <a:t> </a:t>
            </a:r>
            <a:r>
              <a:rPr dirty="0" err="1"/>
              <a:t>ir</a:t>
            </a:r>
            <a:r>
              <a:rPr dirty="0"/>
              <a:t> </a:t>
            </a:r>
            <a:r>
              <a:rPr dirty="0" err="1"/>
              <a:t>gaidāma</a:t>
            </a:r>
            <a:r>
              <a:rPr dirty="0"/>
              <a:t> </a:t>
            </a:r>
            <a:r>
              <a:rPr dirty="0" err="1"/>
              <a:t>decembrī</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Konkrēts piedāvājums secībai. Šajā ceturksnī, kamēr top valdības deklarācija, jāvienojas par noteikumiem: kritērijiem, vārtiem un projektu kartes formu. 2027. gada sākumā NAP2034 ar mazāk prioritātēm. Tad viens portfelis un finanšu instrumentu lēmumi. 2027. gada beigās VRPP projekts un rezerve ar gataviem projektiem. Institucionāli ir vajadzīgs investīciju kompetences centrs pie FM, kā to izveidoja Lietuva.</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96D46-F1BB-918E-681C-69401BED3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798B1-0FCB-130D-D009-A285606E455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1C646FB-E9E6-86C9-4C1F-FB62CC2FFBE1}"/>
              </a:ext>
            </a:extLst>
          </p:cNvPr>
          <p:cNvSpPr>
            <a:spLocks noGrp="1"/>
          </p:cNvSpPr>
          <p:nvPr>
            <p:ph type="body" sz="quarter" idx="3"/>
          </p:nvPr>
        </p:nvSpPr>
        <p:spPr/>
        <p:txBody>
          <a:bodyPr/>
          <a:lstStyle/>
          <a:p>
            <a:r>
              <a:t>Pieci jautājumi diskusijai. Svarīgākais ir pirmais: ko mēs nefinansēsim. Ja uz to nevaram atbildēt, mums nav stratēģijas, bet tikai saraksts.</a:t>
            </a:r>
          </a:p>
        </p:txBody>
      </p:sp>
      <p:sp>
        <p:nvSpPr>
          <p:cNvPr id="4" name="Slide Number Placeholder 3">
            <a:extLst>
              <a:ext uri="{FF2B5EF4-FFF2-40B4-BE49-F238E27FC236}">
                <a16:creationId xmlns:a16="http://schemas.microsoft.com/office/drawing/2014/main" id="{E7DC9CC8-2F40-69EC-9F60-209A0954660E}"/>
              </a:ext>
            </a:extLst>
          </p:cNvPr>
          <p:cNvSpPr>
            <a:spLocks noGrp="1"/>
          </p:cNvSpPr>
          <p:nvPr>
            <p:ph type="sldNum" sz="quarter" idx="5"/>
          </p:nvPr>
        </p:nvSpPr>
        <p:spPr/>
      </p:sp>
    </p:spTree>
    <p:extLst>
      <p:ext uri="{BB962C8B-B14F-4D97-AF65-F5344CB8AC3E}">
        <p14:creationId xmlns:p14="http://schemas.microsoft.com/office/powerpoint/2010/main" val="20201683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7A0F7-C81A-B098-0F89-D62B225C2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9C5E60-62DF-6798-1203-684664BD742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5A85CF5-E0A7-D6FB-79FA-02122C160EA5}"/>
              </a:ext>
            </a:extLst>
          </p:cNvPr>
          <p:cNvSpPr>
            <a:spLocks noGrp="1"/>
          </p:cNvSpPr>
          <p:nvPr>
            <p:ph type="body" sz="quarter" idx="3"/>
          </p:nvPr>
        </p:nvSpPr>
        <p:spPr/>
        <p:txBody>
          <a:bodyPr/>
          <a:lstStyle/>
          <a:p>
            <a:r>
              <a:t>Piektā daļa: konstruktīvais piedāvājums.</a:t>
            </a:r>
          </a:p>
        </p:txBody>
      </p:sp>
      <p:sp>
        <p:nvSpPr>
          <p:cNvPr id="4" name="Slide Number Placeholder 3">
            <a:extLst>
              <a:ext uri="{FF2B5EF4-FFF2-40B4-BE49-F238E27FC236}">
                <a16:creationId xmlns:a16="http://schemas.microsoft.com/office/drawing/2014/main" id="{C4AEEECD-6F8A-A885-D410-68367783972D}"/>
              </a:ext>
            </a:extLst>
          </p:cNvPr>
          <p:cNvSpPr>
            <a:spLocks noGrp="1"/>
          </p:cNvSpPr>
          <p:nvPr>
            <p:ph type="sldNum" sz="quarter" idx="5"/>
          </p:nvPr>
        </p:nvSpPr>
        <p:spPr/>
      </p:sp>
    </p:spTree>
    <p:extLst>
      <p:ext uri="{BB962C8B-B14F-4D97-AF65-F5344CB8AC3E}">
        <p14:creationId xmlns:p14="http://schemas.microsoft.com/office/powerpoint/2010/main" val="512465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7787E-A4BB-132A-FEE4-F609031C9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7A13F-DFB7-3B81-FE09-FDB7F57ECF0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0A4C759-004C-67CD-CA9C-3E765487B7B2}"/>
              </a:ext>
            </a:extLst>
          </p:cNvPr>
          <p:cNvSpPr>
            <a:spLocks noGrp="1"/>
          </p:cNvSpPr>
          <p:nvPr>
            <p:ph type="body" sz="quarter" idx="3"/>
          </p:nvPr>
        </p:nvSpPr>
        <p:spPr/>
        <p:txBody>
          <a:bodyPr/>
          <a:lstStyle/>
          <a:p>
            <a:r>
              <a:t>Šis ir sintēzes slaids pēc valstu salīdzinājuma. Svarīgais vēstījums: Latvijai formāli ir viss, kas ir Igaunijai un Lietuvai, jo Saeima apstiprina gan ilgtermiņa stratēģiju, gan NAP. Atšķirība ir ķēdes vidusdaļā: nav vidēja termiņa kapitāla plāna, nav lēmumu vārtu un nav ikgadējas atskaites parlamentam par rezultātiem.</a:t>
            </a:r>
          </a:p>
        </p:txBody>
      </p:sp>
      <p:sp>
        <p:nvSpPr>
          <p:cNvPr id="4" name="Slide Number Placeholder 3">
            <a:extLst>
              <a:ext uri="{FF2B5EF4-FFF2-40B4-BE49-F238E27FC236}">
                <a16:creationId xmlns:a16="http://schemas.microsoft.com/office/drawing/2014/main" id="{EC4182BB-2CE9-8792-5785-FDB7F5E65768}"/>
              </a:ext>
            </a:extLst>
          </p:cNvPr>
          <p:cNvSpPr>
            <a:spLocks noGrp="1"/>
          </p:cNvSpPr>
          <p:nvPr>
            <p:ph type="sldNum" sz="quarter" idx="5"/>
          </p:nvPr>
        </p:nvSpPr>
        <p:spPr/>
      </p:sp>
    </p:spTree>
    <p:extLst>
      <p:ext uri="{BB962C8B-B14F-4D97-AF65-F5344CB8AC3E}">
        <p14:creationId xmlns:p14="http://schemas.microsoft.com/office/powerpoint/2010/main" val="15138053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992C8-0644-534B-E531-5225CA7A7F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9BF67-9DFF-A68E-B387-04F6DD82AFB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7C80720-A4B0-8C72-DAF2-B2710630CC63}"/>
              </a:ext>
            </a:extLst>
          </p:cNvPr>
          <p:cNvSpPr>
            <a:spLocks noGrp="1"/>
          </p:cNvSpPr>
          <p:nvPr>
            <p:ph type="body" sz="quarter" idx="3"/>
          </p:nvPr>
        </p:nvSpPr>
        <p:spPr/>
        <p:txBody>
          <a:bodyPr/>
          <a:lstStyle/>
          <a:p>
            <a:r>
              <a:rPr dirty="0" err="1"/>
              <a:t>Šie</a:t>
            </a:r>
            <a:r>
              <a:rPr dirty="0"/>
              <a:t> 10 </a:t>
            </a:r>
            <a:r>
              <a:rPr dirty="0" err="1"/>
              <a:t>parametri</a:t>
            </a:r>
            <a:r>
              <a:rPr dirty="0"/>
              <a:t> </a:t>
            </a:r>
            <a:r>
              <a:rPr dirty="0" err="1"/>
              <a:t>ir</a:t>
            </a:r>
            <a:r>
              <a:rPr dirty="0"/>
              <a:t> </a:t>
            </a:r>
            <a:r>
              <a:rPr dirty="0" err="1"/>
              <a:t>apkopoti</a:t>
            </a:r>
            <a:r>
              <a:rPr dirty="0"/>
              <a:t> no SVF PIMA </a:t>
            </a:r>
            <a:r>
              <a:rPr dirty="0" err="1"/>
              <a:t>metodikas</a:t>
            </a:r>
            <a:r>
              <a:rPr dirty="0"/>
              <a:t>, </a:t>
            </a:r>
            <a:r>
              <a:rPr dirty="0" err="1"/>
              <a:t>Komisijas</a:t>
            </a:r>
            <a:r>
              <a:rPr dirty="0"/>
              <a:t> </a:t>
            </a:r>
            <a:r>
              <a:rPr dirty="0" err="1"/>
              <a:t>septembra</a:t>
            </a:r>
            <a:r>
              <a:rPr dirty="0"/>
              <a:t> </a:t>
            </a:r>
            <a:r>
              <a:rPr dirty="0" err="1"/>
              <a:t>ziņojuma</a:t>
            </a:r>
            <a:r>
              <a:rPr dirty="0"/>
              <a:t> un VRPP </a:t>
            </a:r>
            <a:r>
              <a:rPr dirty="0" err="1"/>
              <a:t>vadlīniju</a:t>
            </a:r>
            <a:r>
              <a:rPr dirty="0"/>
              <a:t> </a:t>
            </a:r>
            <a:r>
              <a:rPr dirty="0" err="1"/>
              <a:t>projekta</a:t>
            </a:r>
            <a:r>
              <a:rPr dirty="0"/>
              <a:t>. </a:t>
            </a:r>
            <a:r>
              <a:rPr dirty="0" err="1"/>
              <a:t>Būtība</a:t>
            </a:r>
            <a:r>
              <a:rPr dirty="0"/>
              <a:t> </a:t>
            </a:r>
            <a:r>
              <a:rPr dirty="0" err="1"/>
              <a:t>ir</a:t>
            </a:r>
            <a:r>
              <a:rPr dirty="0"/>
              <a:t> </a:t>
            </a:r>
            <a:r>
              <a:rPr dirty="0" err="1"/>
              <a:t>vienkārša</a:t>
            </a:r>
            <a:r>
              <a:rPr dirty="0"/>
              <a:t>: </a:t>
            </a:r>
            <a:r>
              <a:rPr dirty="0" err="1"/>
              <a:t>katram</a:t>
            </a:r>
            <a:r>
              <a:rPr dirty="0"/>
              <a:t> </a:t>
            </a:r>
            <a:r>
              <a:rPr dirty="0" err="1"/>
              <a:t>projektam</a:t>
            </a:r>
            <a:r>
              <a:rPr dirty="0"/>
              <a:t> </a:t>
            </a:r>
            <a:r>
              <a:rPr dirty="0" err="1"/>
              <a:t>pirms</a:t>
            </a:r>
            <a:r>
              <a:rPr dirty="0"/>
              <a:t> </a:t>
            </a:r>
            <a:r>
              <a:rPr dirty="0" err="1"/>
              <a:t>iekļaušanas</a:t>
            </a:r>
            <a:r>
              <a:rPr dirty="0"/>
              <a:t> </a:t>
            </a:r>
            <a:r>
              <a:rPr dirty="0" err="1"/>
              <a:t>sarakstā</a:t>
            </a:r>
            <a:r>
              <a:rPr dirty="0"/>
              <a:t> </a:t>
            </a:r>
            <a:r>
              <a:rPr dirty="0" err="1"/>
              <a:t>jāatbild</a:t>
            </a:r>
            <a:r>
              <a:rPr dirty="0"/>
              <a:t> </a:t>
            </a:r>
            <a:r>
              <a:rPr dirty="0" err="1"/>
              <a:t>uz</a:t>
            </a:r>
            <a:r>
              <a:rPr dirty="0"/>
              <a:t> </a:t>
            </a:r>
            <a:r>
              <a:rPr dirty="0" err="1"/>
              <a:t>desmit</a:t>
            </a:r>
            <a:r>
              <a:rPr dirty="0"/>
              <a:t> </a:t>
            </a:r>
            <a:r>
              <a:rPr dirty="0" err="1"/>
              <a:t>jautājumiem</a:t>
            </a:r>
            <a:r>
              <a:rPr dirty="0"/>
              <a:t>. </a:t>
            </a:r>
            <a:r>
              <a:rPr dirty="0" err="1"/>
              <a:t>Svarīgākie</a:t>
            </a:r>
            <a:r>
              <a:rPr dirty="0"/>
              <a:t> </a:t>
            </a:r>
            <a:r>
              <a:rPr dirty="0" err="1"/>
              <a:t>Latvijai</a:t>
            </a:r>
            <a:r>
              <a:rPr dirty="0"/>
              <a:t>: </a:t>
            </a:r>
            <a:r>
              <a:rPr dirty="0" err="1"/>
              <a:t>viens</a:t>
            </a:r>
            <a:r>
              <a:rPr dirty="0"/>
              <a:t> </a:t>
            </a:r>
            <a:r>
              <a:rPr dirty="0" err="1"/>
              <a:t>portfelis</a:t>
            </a:r>
            <a:r>
              <a:rPr dirty="0"/>
              <a:t> </a:t>
            </a:r>
            <a:r>
              <a:rPr dirty="0" err="1"/>
              <a:t>visiem</a:t>
            </a:r>
            <a:r>
              <a:rPr dirty="0"/>
              <a:t> </a:t>
            </a:r>
            <a:r>
              <a:rPr dirty="0" err="1"/>
              <a:t>finansējuma</a:t>
            </a:r>
            <a:r>
              <a:rPr dirty="0"/>
              <a:t> </a:t>
            </a:r>
            <a:r>
              <a:rPr dirty="0" err="1"/>
              <a:t>avotiem</a:t>
            </a:r>
            <a:r>
              <a:rPr dirty="0"/>
              <a:t>, </a:t>
            </a:r>
            <a:r>
              <a:rPr dirty="0" err="1"/>
              <a:t>vidēja</a:t>
            </a:r>
            <a:r>
              <a:rPr dirty="0"/>
              <a:t> </a:t>
            </a:r>
            <a:r>
              <a:rPr dirty="0" err="1"/>
              <a:t>termiņa</a:t>
            </a:r>
            <a:r>
              <a:rPr dirty="0"/>
              <a:t> </a:t>
            </a:r>
            <a:r>
              <a:rPr dirty="0" err="1"/>
              <a:t>griesti</a:t>
            </a:r>
            <a:r>
              <a:rPr dirty="0"/>
              <a:t>, </a:t>
            </a:r>
            <a:r>
              <a:rPr dirty="0" err="1"/>
              <a:t>pamatojums</a:t>
            </a:r>
            <a:r>
              <a:rPr dirty="0"/>
              <a:t>, </a:t>
            </a:r>
            <a:r>
              <a:rPr dirty="0" err="1"/>
              <a:t>kāpēc</a:t>
            </a:r>
            <a:r>
              <a:rPr dirty="0"/>
              <a:t> grants, </a:t>
            </a:r>
            <a:r>
              <a:rPr dirty="0" err="1"/>
              <a:t>nevis</a:t>
            </a:r>
            <a:r>
              <a:rPr dirty="0"/>
              <a:t> </a:t>
            </a:r>
            <a:r>
              <a:rPr dirty="0" err="1"/>
              <a:t>aizdevums</a:t>
            </a:r>
            <a:r>
              <a:rPr dirty="0"/>
              <a:t>, un ex-post </a:t>
            </a:r>
            <a:r>
              <a:rPr dirty="0" err="1"/>
              <a:t>izvērtējums</a:t>
            </a:r>
            <a:r>
              <a:rPr dirty="0"/>
              <a:t>.</a:t>
            </a:r>
          </a:p>
        </p:txBody>
      </p:sp>
      <p:sp>
        <p:nvSpPr>
          <p:cNvPr id="4" name="Slide Number Placeholder 3">
            <a:extLst>
              <a:ext uri="{FF2B5EF4-FFF2-40B4-BE49-F238E27FC236}">
                <a16:creationId xmlns:a16="http://schemas.microsoft.com/office/drawing/2014/main" id="{3D8BEB80-3C4C-F138-6B40-67EF1CCCD20C}"/>
              </a:ext>
            </a:extLst>
          </p:cNvPr>
          <p:cNvSpPr>
            <a:spLocks noGrp="1"/>
          </p:cNvSpPr>
          <p:nvPr>
            <p:ph type="sldNum" sz="quarter" idx="5"/>
          </p:nvPr>
        </p:nvSpPr>
        <p:spPr/>
      </p:sp>
    </p:spTree>
    <p:extLst>
      <p:ext uri="{BB962C8B-B14F-4D97-AF65-F5344CB8AC3E}">
        <p14:creationId xmlns:p14="http://schemas.microsoft.com/office/powerpoint/2010/main" val="3291236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74A02-5673-0281-BC03-F6BFB7913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6431DA-BACD-B5B7-61AE-ECDEF156001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112CFEE-F5B0-A5E6-0764-EC2711DB7829}"/>
              </a:ext>
            </a:extLst>
          </p:cNvPr>
          <p:cNvSpPr>
            <a:spLocks noGrp="1"/>
          </p:cNvSpPr>
          <p:nvPr>
            <p:ph type="body" sz="quarter" idx="3"/>
          </p:nvPr>
        </p:nvSpPr>
        <p:spPr/>
        <p:txBody>
          <a:bodyPr/>
          <a:lstStyle/>
          <a:p>
            <a:r>
              <a:rPr dirty="0" err="1"/>
              <a:t>Fokuss</a:t>
            </a:r>
            <a:r>
              <a:rPr dirty="0"/>
              <a:t> </a:t>
            </a:r>
            <a:r>
              <a:rPr dirty="0" err="1"/>
              <a:t>ir</a:t>
            </a:r>
            <a:r>
              <a:rPr dirty="0"/>
              <a:t> </a:t>
            </a:r>
            <a:r>
              <a:rPr dirty="0" err="1"/>
              <a:t>uz</a:t>
            </a:r>
            <a:r>
              <a:rPr dirty="0"/>
              <a:t> </a:t>
            </a:r>
            <a:r>
              <a:rPr dirty="0" err="1"/>
              <a:t>finanšu</a:t>
            </a:r>
            <a:r>
              <a:rPr dirty="0"/>
              <a:t> </a:t>
            </a:r>
            <a:r>
              <a:rPr dirty="0" err="1"/>
              <a:t>instrumentiem</a:t>
            </a:r>
            <a:r>
              <a:rPr dirty="0"/>
              <a:t>. </a:t>
            </a:r>
            <a:r>
              <a:rPr dirty="0" err="1"/>
              <a:t>Princips</a:t>
            </a:r>
            <a:r>
              <a:rPr dirty="0"/>
              <a:t>: </a:t>
            </a:r>
            <a:r>
              <a:rPr dirty="0" err="1"/>
              <a:t>finansējuma</a:t>
            </a:r>
            <a:r>
              <a:rPr dirty="0"/>
              <a:t> </a:t>
            </a:r>
            <a:r>
              <a:rPr dirty="0" err="1"/>
              <a:t>veidu</a:t>
            </a:r>
            <a:r>
              <a:rPr dirty="0"/>
              <a:t> </a:t>
            </a:r>
            <a:r>
              <a:rPr dirty="0" err="1"/>
              <a:t>nosaka</a:t>
            </a:r>
            <a:r>
              <a:rPr dirty="0"/>
              <a:t> </a:t>
            </a:r>
            <a:r>
              <a:rPr dirty="0" err="1"/>
              <a:t>projekta</a:t>
            </a:r>
            <a:r>
              <a:rPr dirty="0"/>
              <a:t> </a:t>
            </a:r>
            <a:r>
              <a:rPr dirty="0" err="1"/>
              <a:t>naudas</a:t>
            </a:r>
            <a:r>
              <a:rPr dirty="0"/>
              <a:t> </a:t>
            </a:r>
            <a:r>
              <a:rPr dirty="0" err="1"/>
              <a:t>plūsma</a:t>
            </a:r>
            <a:r>
              <a:rPr dirty="0"/>
              <a:t>. Ja </a:t>
            </a:r>
            <a:r>
              <a:rPr dirty="0" err="1"/>
              <a:t>projekts</a:t>
            </a:r>
            <a:r>
              <a:rPr dirty="0"/>
              <a:t> </a:t>
            </a:r>
            <a:r>
              <a:rPr dirty="0" err="1"/>
              <a:t>pelna</a:t>
            </a:r>
            <a:r>
              <a:rPr dirty="0"/>
              <a:t>, grants </a:t>
            </a:r>
            <a:r>
              <a:rPr dirty="0" err="1"/>
              <a:t>ir</a:t>
            </a:r>
            <a:r>
              <a:rPr dirty="0"/>
              <a:t> </a:t>
            </a:r>
            <a:r>
              <a:rPr dirty="0" err="1"/>
              <a:t>izšķērdība</a:t>
            </a:r>
            <a:r>
              <a:rPr dirty="0"/>
              <a:t>; ja </a:t>
            </a:r>
            <a:r>
              <a:rPr dirty="0" err="1"/>
              <a:t>daļēji</a:t>
            </a:r>
            <a:r>
              <a:rPr dirty="0"/>
              <a:t>, </a:t>
            </a:r>
            <a:r>
              <a:rPr dirty="0" err="1"/>
              <a:t>jāizmanto</a:t>
            </a:r>
            <a:r>
              <a:rPr dirty="0"/>
              <a:t> </a:t>
            </a:r>
            <a:r>
              <a:rPr dirty="0" err="1"/>
              <a:t>kombinēts</a:t>
            </a:r>
            <a:r>
              <a:rPr dirty="0"/>
              <a:t> </a:t>
            </a:r>
            <a:r>
              <a:rPr dirty="0" err="1"/>
              <a:t>produkts</a:t>
            </a:r>
            <a:r>
              <a:rPr dirty="0"/>
              <a:t>; ja </a:t>
            </a:r>
            <a:r>
              <a:rPr dirty="0" err="1"/>
              <a:t>ir</a:t>
            </a:r>
            <a:r>
              <a:rPr dirty="0"/>
              <a:t> </a:t>
            </a:r>
            <a:r>
              <a:rPr dirty="0" err="1"/>
              <a:t>ilgtermiņa</a:t>
            </a:r>
            <a:r>
              <a:rPr dirty="0"/>
              <a:t> </a:t>
            </a:r>
            <a:r>
              <a:rPr dirty="0" err="1"/>
              <a:t>pakalpojums</a:t>
            </a:r>
            <a:r>
              <a:rPr dirty="0"/>
              <a:t>, der PPP </a:t>
            </a:r>
            <a:r>
              <a:rPr dirty="0" err="1"/>
              <a:t>ar</a:t>
            </a:r>
            <a:r>
              <a:rPr dirty="0"/>
              <a:t> </a:t>
            </a:r>
            <a:r>
              <a:rPr dirty="0" err="1"/>
              <a:t>pieejamības</a:t>
            </a:r>
            <a:r>
              <a:rPr dirty="0"/>
              <a:t> </a:t>
            </a:r>
            <a:r>
              <a:rPr dirty="0" err="1"/>
              <a:t>maksājumiem</a:t>
            </a:r>
            <a:r>
              <a:rPr dirty="0"/>
              <a:t>; granti </a:t>
            </a:r>
            <a:r>
              <a:rPr dirty="0" err="1"/>
              <a:t>paliek</a:t>
            </a:r>
            <a:r>
              <a:rPr dirty="0"/>
              <a:t> </a:t>
            </a:r>
            <a:r>
              <a:rPr dirty="0" err="1"/>
              <a:t>tiem</a:t>
            </a:r>
            <a:r>
              <a:rPr dirty="0"/>
              <a:t> </a:t>
            </a:r>
            <a:r>
              <a:rPr dirty="0" err="1"/>
              <a:t>projektiem</a:t>
            </a:r>
            <a:r>
              <a:rPr dirty="0"/>
              <a:t>, </a:t>
            </a:r>
            <a:r>
              <a:rPr dirty="0" err="1"/>
              <a:t>kam</a:t>
            </a:r>
            <a:r>
              <a:rPr dirty="0"/>
              <a:t> </a:t>
            </a:r>
            <a:r>
              <a:rPr dirty="0" err="1"/>
              <a:t>ienākumu</a:t>
            </a:r>
            <a:r>
              <a:rPr dirty="0"/>
              <a:t> nav. FM </a:t>
            </a:r>
            <a:r>
              <a:rPr dirty="0" err="1"/>
              <a:t>pašas</a:t>
            </a:r>
            <a:r>
              <a:rPr dirty="0"/>
              <a:t> 2. </a:t>
            </a:r>
            <a:r>
              <a:rPr dirty="0" err="1"/>
              <a:t>scenārijā</a:t>
            </a:r>
            <a:r>
              <a:rPr dirty="0"/>
              <a:t> </a:t>
            </a:r>
            <a:r>
              <a:rPr dirty="0" err="1"/>
              <a:t>paredzēta</a:t>
            </a:r>
            <a:r>
              <a:rPr dirty="0"/>
              <a:t> </a:t>
            </a:r>
            <a:r>
              <a:rPr dirty="0" err="1"/>
              <a:t>līdz</a:t>
            </a:r>
            <a:r>
              <a:rPr dirty="0"/>
              <a:t> 80% </a:t>
            </a:r>
            <a:r>
              <a:rPr dirty="0" err="1"/>
              <a:t>finanšu</a:t>
            </a:r>
            <a:r>
              <a:rPr dirty="0"/>
              <a:t> </a:t>
            </a:r>
            <a:r>
              <a:rPr dirty="0" err="1"/>
              <a:t>instrumentu</a:t>
            </a:r>
            <a:r>
              <a:rPr dirty="0"/>
              <a:t> un PPP </a:t>
            </a:r>
            <a:r>
              <a:rPr dirty="0" err="1"/>
              <a:t>daļa</a:t>
            </a:r>
            <a:r>
              <a:rPr dirty="0"/>
              <a:t>. ALTUM </a:t>
            </a:r>
            <a:r>
              <a:rPr dirty="0" err="1"/>
              <a:t>jau</a:t>
            </a:r>
            <a:r>
              <a:rPr dirty="0"/>
              <a:t> </a:t>
            </a:r>
            <a:r>
              <a:rPr dirty="0" err="1"/>
              <a:t>pārvalda</a:t>
            </a:r>
            <a:r>
              <a:rPr dirty="0"/>
              <a:t> 1,5 </a:t>
            </a:r>
            <a:r>
              <a:rPr dirty="0" err="1"/>
              <a:t>miljardu</a:t>
            </a:r>
            <a:r>
              <a:rPr dirty="0"/>
              <a:t> </a:t>
            </a:r>
            <a:r>
              <a:rPr dirty="0" err="1"/>
              <a:t>portfeli</a:t>
            </a:r>
            <a:r>
              <a:rPr dirty="0"/>
              <a:t>. </a:t>
            </a:r>
            <a:r>
              <a:rPr dirty="0" err="1"/>
              <a:t>Komisijas</a:t>
            </a:r>
            <a:r>
              <a:rPr dirty="0"/>
              <a:t> </a:t>
            </a:r>
            <a:r>
              <a:rPr dirty="0" err="1"/>
              <a:t>vadlīniju</a:t>
            </a:r>
            <a:r>
              <a:rPr dirty="0"/>
              <a:t> </a:t>
            </a:r>
            <a:r>
              <a:rPr dirty="0" err="1"/>
              <a:t>projekts</a:t>
            </a:r>
            <a:r>
              <a:rPr dirty="0"/>
              <a:t> </a:t>
            </a:r>
            <a:r>
              <a:rPr dirty="0" err="1"/>
              <a:t>tieši</a:t>
            </a:r>
            <a:r>
              <a:rPr dirty="0"/>
              <a:t> </a:t>
            </a:r>
            <a:r>
              <a:rPr dirty="0" err="1"/>
              <a:t>atļauj</a:t>
            </a:r>
            <a:r>
              <a:rPr dirty="0"/>
              <a:t> </a:t>
            </a:r>
            <a:r>
              <a:rPr dirty="0" err="1"/>
              <a:t>atbalstu</a:t>
            </a:r>
            <a:r>
              <a:rPr dirty="0"/>
              <a:t> </a:t>
            </a:r>
            <a:r>
              <a:rPr dirty="0" err="1"/>
              <a:t>ar</a:t>
            </a:r>
            <a:r>
              <a:rPr dirty="0"/>
              <a:t> </a:t>
            </a:r>
            <a:r>
              <a:rPr dirty="0" err="1"/>
              <a:t>grantiem</a:t>
            </a:r>
            <a:r>
              <a:rPr dirty="0"/>
              <a:t>, </a:t>
            </a:r>
            <a:r>
              <a:rPr dirty="0" err="1"/>
              <a:t>aizdevumiem</a:t>
            </a:r>
            <a:r>
              <a:rPr dirty="0"/>
              <a:t> </a:t>
            </a:r>
            <a:r>
              <a:rPr dirty="0" err="1"/>
              <a:t>vai</a:t>
            </a:r>
            <a:r>
              <a:rPr dirty="0"/>
              <a:t> </a:t>
            </a:r>
            <a:r>
              <a:rPr dirty="0" err="1"/>
              <a:t>finanšu</a:t>
            </a:r>
            <a:r>
              <a:rPr dirty="0"/>
              <a:t> </a:t>
            </a:r>
            <a:r>
              <a:rPr dirty="0" err="1"/>
              <a:t>instrumentiem</a:t>
            </a:r>
            <a:r>
              <a:rPr dirty="0"/>
              <a:t>, lai </a:t>
            </a:r>
            <a:r>
              <a:rPr dirty="0" err="1"/>
              <a:t>piesaistītu</a:t>
            </a:r>
            <a:r>
              <a:rPr dirty="0"/>
              <a:t> </a:t>
            </a:r>
            <a:r>
              <a:rPr dirty="0" err="1"/>
              <a:t>privātās</a:t>
            </a:r>
            <a:r>
              <a:rPr dirty="0"/>
              <a:t> </a:t>
            </a:r>
            <a:r>
              <a:rPr dirty="0" err="1"/>
              <a:t>investīcijas</a:t>
            </a:r>
            <a:r>
              <a:rPr dirty="0"/>
              <a:t>. </a:t>
            </a:r>
            <a:r>
              <a:rPr dirty="0" err="1"/>
              <a:t>Revīzijas</a:t>
            </a:r>
            <a:r>
              <a:rPr dirty="0"/>
              <a:t> </a:t>
            </a:r>
            <a:r>
              <a:rPr dirty="0" err="1"/>
              <a:t>palātas</a:t>
            </a:r>
            <a:r>
              <a:rPr dirty="0"/>
              <a:t> </a:t>
            </a:r>
            <a:r>
              <a:rPr dirty="0" err="1"/>
              <a:t>brīdinājums</a:t>
            </a:r>
            <a:r>
              <a:rPr dirty="0"/>
              <a:t>: </a:t>
            </a:r>
            <a:r>
              <a:rPr dirty="0" err="1"/>
              <a:t>atgriezto</a:t>
            </a:r>
            <a:r>
              <a:rPr dirty="0"/>
              <a:t> </a:t>
            </a:r>
            <a:r>
              <a:rPr dirty="0" err="1"/>
              <a:t>līdzekļu</a:t>
            </a:r>
            <a:r>
              <a:rPr dirty="0"/>
              <a:t> </a:t>
            </a:r>
            <a:r>
              <a:rPr dirty="0" err="1"/>
              <a:t>noteikumi</a:t>
            </a:r>
            <a:r>
              <a:rPr dirty="0"/>
              <a:t> </a:t>
            </a:r>
            <a:r>
              <a:rPr dirty="0" err="1"/>
              <a:t>jāparedz</a:t>
            </a:r>
            <a:r>
              <a:rPr dirty="0"/>
              <a:t> </a:t>
            </a:r>
            <a:r>
              <a:rPr dirty="0" err="1"/>
              <a:t>jau</a:t>
            </a:r>
            <a:r>
              <a:rPr dirty="0"/>
              <a:t> no </a:t>
            </a:r>
            <a:r>
              <a:rPr dirty="0" err="1"/>
              <a:t>sākuma</a:t>
            </a:r>
            <a:r>
              <a:rPr dirty="0"/>
              <a:t>.</a:t>
            </a:r>
          </a:p>
        </p:txBody>
      </p:sp>
      <p:sp>
        <p:nvSpPr>
          <p:cNvPr id="4" name="Slide Number Placeholder 3">
            <a:extLst>
              <a:ext uri="{FF2B5EF4-FFF2-40B4-BE49-F238E27FC236}">
                <a16:creationId xmlns:a16="http://schemas.microsoft.com/office/drawing/2014/main" id="{6DEC3203-006D-51C0-6FB9-C5ED5F2388F8}"/>
              </a:ext>
            </a:extLst>
          </p:cNvPr>
          <p:cNvSpPr>
            <a:spLocks noGrp="1"/>
          </p:cNvSpPr>
          <p:nvPr>
            <p:ph type="sldNum" sz="quarter" idx="5"/>
          </p:nvPr>
        </p:nvSpPr>
        <p:spPr/>
      </p:sp>
    </p:spTree>
    <p:extLst>
      <p:ext uri="{BB962C8B-B14F-4D97-AF65-F5344CB8AC3E}">
        <p14:creationId xmlns:p14="http://schemas.microsoft.com/office/powerpoint/2010/main" val="13134255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5760C-77EE-8EB2-3475-C028CCA76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DF4ED-15D6-69CB-E25D-ABCF6A77A93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4B16D8C-86A0-5960-FB87-2041DA7EEE8F}"/>
              </a:ext>
            </a:extLst>
          </p:cNvPr>
          <p:cNvSpPr>
            <a:spLocks noGrp="1"/>
          </p:cNvSpPr>
          <p:nvPr>
            <p:ph type="body" sz="quarter" idx="3"/>
          </p:nvPr>
        </p:nvSpPr>
        <p:spPr/>
        <p:txBody>
          <a:bodyPr/>
          <a:lstStyle/>
          <a:p>
            <a:r>
              <a:rPr dirty="0" err="1"/>
              <a:t>Praktiskais</a:t>
            </a:r>
            <a:r>
              <a:rPr dirty="0"/>
              <a:t> instruments </a:t>
            </a:r>
            <a:r>
              <a:rPr dirty="0" err="1"/>
              <a:t>ir</a:t>
            </a:r>
            <a:r>
              <a:rPr dirty="0"/>
              <a:t> </a:t>
            </a:r>
            <a:r>
              <a:rPr dirty="0" err="1"/>
              <a:t>vienas</a:t>
            </a:r>
            <a:r>
              <a:rPr dirty="0"/>
              <a:t> </a:t>
            </a:r>
            <a:r>
              <a:rPr dirty="0" err="1"/>
              <a:t>lapas</a:t>
            </a:r>
            <a:r>
              <a:rPr dirty="0"/>
              <a:t> </a:t>
            </a:r>
            <a:r>
              <a:rPr dirty="0" err="1"/>
              <a:t>projekta</a:t>
            </a:r>
            <a:r>
              <a:rPr dirty="0"/>
              <a:t> </a:t>
            </a:r>
            <a:r>
              <a:rPr dirty="0" err="1"/>
              <a:t>karte</a:t>
            </a:r>
            <a:r>
              <a:rPr dirty="0"/>
              <a:t> un </a:t>
            </a:r>
            <a:r>
              <a:rPr dirty="0" err="1"/>
              <a:t>pieci</a:t>
            </a:r>
            <a:r>
              <a:rPr dirty="0"/>
              <a:t> </a:t>
            </a:r>
            <a:r>
              <a:rPr dirty="0" err="1"/>
              <a:t>gatavības</a:t>
            </a:r>
            <a:r>
              <a:rPr dirty="0"/>
              <a:t> </a:t>
            </a:r>
            <a:r>
              <a:rPr dirty="0" err="1"/>
              <a:t>līmeņi</a:t>
            </a:r>
            <a:r>
              <a:rPr dirty="0"/>
              <a:t>. </a:t>
            </a:r>
            <a:r>
              <a:rPr dirty="0" err="1"/>
              <a:t>Komisijas</a:t>
            </a:r>
            <a:r>
              <a:rPr dirty="0"/>
              <a:t> </a:t>
            </a:r>
            <a:r>
              <a:rPr dirty="0" err="1"/>
              <a:t>makets</a:t>
            </a:r>
            <a:r>
              <a:rPr dirty="0"/>
              <a:t> un </a:t>
            </a:r>
            <a:r>
              <a:rPr dirty="0" err="1"/>
              <a:t>vadlīnijas</a:t>
            </a:r>
            <a:r>
              <a:rPr dirty="0"/>
              <a:t> </a:t>
            </a:r>
            <a:r>
              <a:rPr dirty="0" err="1"/>
              <a:t>jau</a:t>
            </a:r>
            <a:r>
              <a:rPr dirty="0"/>
              <a:t> </a:t>
            </a:r>
            <a:r>
              <a:rPr dirty="0" err="1"/>
              <a:t>prasa</a:t>
            </a:r>
            <a:r>
              <a:rPr dirty="0"/>
              <a:t> </a:t>
            </a:r>
            <a:r>
              <a:rPr dirty="0" err="1"/>
              <a:t>pasākuma</a:t>
            </a:r>
            <a:r>
              <a:rPr dirty="0"/>
              <a:t> </a:t>
            </a:r>
            <a:r>
              <a:rPr dirty="0" err="1"/>
              <a:t>aprakstu</a:t>
            </a:r>
            <a:r>
              <a:rPr dirty="0"/>
              <a:t>, </a:t>
            </a:r>
            <a:r>
              <a:rPr dirty="0" err="1"/>
              <a:t>izmaksu</a:t>
            </a:r>
            <a:r>
              <a:rPr dirty="0"/>
              <a:t> </a:t>
            </a:r>
            <a:r>
              <a:rPr dirty="0" err="1"/>
              <a:t>pamatojumu</a:t>
            </a:r>
            <a:r>
              <a:rPr dirty="0"/>
              <a:t> un </a:t>
            </a:r>
            <a:r>
              <a:rPr dirty="0" err="1"/>
              <a:t>atskaites</a:t>
            </a:r>
            <a:r>
              <a:rPr dirty="0"/>
              <a:t> </a:t>
            </a:r>
            <a:r>
              <a:rPr dirty="0" err="1"/>
              <a:t>punktus</a:t>
            </a:r>
            <a:r>
              <a:rPr dirty="0"/>
              <a:t>. </a:t>
            </a:r>
            <a:r>
              <a:rPr dirty="0" err="1"/>
              <a:t>Mēs</a:t>
            </a:r>
            <a:r>
              <a:rPr dirty="0"/>
              <a:t> </a:t>
            </a:r>
            <a:r>
              <a:rPr dirty="0" err="1"/>
              <a:t>piedāvājam</a:t>
            </a:r>
            <a:r>
              <a:rPr dirty="0"/>
              <a:t> to </a:t>
            </a:r>
            <a:r>
              <a:rPr dirty="0" err="1"/>
              <a:t>pašu</a:t>
            </a:r>
            <a:r>
              <a:rPr dirty="0"/>
              <a:t> </a:t>
            </a:r>
            <a:r>
              <a:rPr dirty="0" err="1"/>
              <a:t>loģiku</a:t>
            </a:r>
            <a:r>
              <a:rPr dirty="0"/>
              <a:t> </a:t>
            </a:r>
            <a:r>
              <a:rPr dirty="0" err="1"/>
              <a:t>attiecināt</a:t>
            </a:r>
            <a:r>
              <a:rPr dirty="0"/>
              <a:t> </a:t>
            </a:r>
            <a:r>
              <a:rPr dirty="0" err="1"/>
              <a:t>uz</a:t>
            </a:r>
            <a:r>
              <a:rPr dirty="0"/>
              <a:t> </a:t>
            </a:r>
            <a:r>
              <a:rPr dirty="0" err="1"/>
              <a:t>visiem</a:t>
            </a:r>
            <a:r>
              <a:rPr dirty="0"/>
              <a:t> </a:t>
            </a:r>
            <a:r>
              <a:rPr dirty="0" err="1"/>
              <a:t>publiskajiem</a:t>
            </a:r>
            <a:r>
              <a:rPr dirty="0"/>
              <a:t> </a:t>
            </a:r>
            <a:r>
              <a:rPr dirty="0" err="1"/>
              <a:t>projektiem</a:t>
            </a:r>
            <a:r>
              <a:rPr dirty="0"/>
              <a:t>, ne </a:t>
            </a:r>
            <a:r>
              <a:rPr dirty="0" err="1"/>
              <a:t>tikai</a:t>
            </a:r>
            <a:r>
              <a:rPr dirty="0"/>
              <a:t> ES </a:t>
            </a:r>
            <a:r>
              <a:rPr dirty="0" err="1"/>
              <a:t>finansētajiem</a:t>
            </a:r>
            <a:r>
              <a:rPr dirty="0"/>
              <a:t>. Ja </a:t>
            </a:r>
            <a:r>
              <a:rPr dirty="0" err="1"/>
              <a:t>līdz</a:t>
            </a:r>
            <a:r>
              <a:rPr dirty="0"/>
              <a:t> 2027. gada </a:t>
            </a:r>
            <a:r>
              <a:rPr dirty="0" err="1"/>
              <a:t>vidum</a:t>
            </a:r>
            <a:r>
              <a:rPr dirty="0"/>
              <a:t> mums nav </a:t>
            </a:r>
            <a:r>
              <a:rPr dirty="0" err="1"/>
              <a:t>pietiekami</a:t>
            </a:r>
            <a:r>
              <a:rPr dirty="0"/>
              <a:t> </a:t>
            </a:r>
            <a:r>
              <a:rPr dirty="0" err="1"/>
              <a:t>daudz</a:t>
            </a:r>
            <a:r>
              <a:rPr dirty="0"/>
              <a:t> L3 un L4 </a:t>
            </a:r>
            <a:r>
              <a:rPr dirty="0" err="1"/>
              <a:t>projektu</a:t>
            </a:r>
            <a:r>
              <a:rPr dirty="0"/>
              <a:t>, 2028. </a:t>
            </a:r>
            <a:r>
              <a:rPr dirty="0" err="1"/>
              <a:t>gadā</a:t>
            </a:r>
            <a:r>
              <a:rPr dirty="0"/>
              <a:t> </a:t>
            </a:r>
            <a:r>
              <a:rPr dirty="0" err="1"/>
              <a:t>nebūs</a:t>
            </a:r>
            <a:r>
              <a:rPr dirty="0"/>
              <a:t>, ko </a:t>
            </a:r>
            <a:r>
              <a:rPr dirty="0" err="1"/>
              <a:t>maksāt</a:t>
            </a:r>
            <a:r>
              <a:rPr dirty="0"/>
              <a:t>.</a:t>
            </a:r>
          </a:p>
        </p:txBody>
      </p:sp>
      <p:sp>
        <p:nvSpPr>
          <p:cNvPr id="4" name="Slide Number Placeholder 3">
            <a:extLst>
              <a:ext uri="{FF2B5EF4-FFF2-40B4-BE49-F238E27FC236}">
                <a16:creationId xmlns:a16="http://schemas.microsoft.com/office/drawing/2014/main" id="{49EA76B3-4CE1-C72B-A702-BB9BDA944B6F}"/>
              </a:ext>
            </a:extLst>
          </p:cNvPr>
          <p:cNvSpPr>
            <a:spLocks noGrp="1"/>
          </p:cNvSpPr>
          <p:nvPr>
            <p:ph type="sldNum" sz="quarter" idx="5"/>
          </p:nvPr>
        </p:nvSpPr>
        <p:spPr/>
      </p:sp>
    </p:spTree>
    <p:extLst>
      <p:ext uri="{BB962C8B-B14F-4D97-AF65-F5344CB8AC3E}">
        <p14:creationId xmlns:p14="http://schemas.microsoft.com/office/powerpoint/2010/main" val="3978842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C205B-EA75-D793-8592-2F897047E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C9E86-22A0-DAD7-9FB4-79D03DDD4F2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1CBCDA8-0883-EFC9-8559-8EF84B1BDA9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70DAF1F-D02B-0CF8-540F-CDF62CBECD4A}"/>
              </a:ext>
            </a:extLst>
          </p:cNvPr>
          <p:cNvSpPr>
            <a:spLocks noGrp="1"/>
          </p:cNvSpPr>
          <p:nvPr>
            <p:ph type="sldNum" sz="quarter" idx="5"/>
          </p:nvPr>
        </p:nvSpPr>
        <p:spPr/>
      </p:sp>
    </p:spTree>
    <p:extLst>
      <p:ext uri="{BB962C8B-B14F-4D97-AF65-F5344CB8AC3E}">
        <p14:creationId xmlns:p14="http://schemas.microsoft.com/office/powerpoint/2010/main" val="11411655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Pieci jautājumi diskusijai. Svarīgākais ir pirmais: ko mēs nefinansēsim. Ja uz to nevaram atbildēt, mums nav stratēģijas, bet tikai saraksts.</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Latvijai četrās jomās rādītājs ir sliktāks par ES vidējo: ekonomikas lietas jeb infrastruktūra (2,06 pret 1,63), sabiedriskā kārtība un drošība (3,67 pret 2,17), mājokļi un komunālie pakalpojumi (5,66) un atpūta un kultūra. Labāk par ES vidējo ir veselība, izglītība un pētniecība. Lietuva ir labāka par Latviju astoņās no desmit jomām. Rādītāji ir aplēses ar plašiem ticamības intervāliem.</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FB74E-EA66-76FD-79A7-FA81AC9A9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729D8-CAD7-1D7A-3D5B-13CF1428570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1787461-5182-4E2C-2B65-CF3ED7884020}"/>
              </a:ext>
            </a:extLst>
          </p:cNvPr>
          <p:cNvSpPr>
            <a:spLocks noGrp="1"/>
          </p:cNvSpPr>
          <p:nvPr>
            <p:ph type="body" sz="quarter" idx="3"/>
          </p:nvPr>
        </p:nvSpPr>
        <p:spPr/>
        <p:txBody>
          <a:bodyPr/>
          <a:lstStyle/>
          <a:p>
            <a:r>
              <a:rPr dirty="0" err="1"/>
              <a:t>Rodrígeza-Pozes</a:t>
            </a:r>
            <a:r>
              <a:rPr dirty="0"/>
              <a:t> un </a:t>
            </a:r>
            <a:r>
              <a:rPr dirty="0" err="1"/>
              <a:t>Garsilaso</a:t>
            </a:r>
            <a:r>
              <a:rPr dirty="0"/>
              <a:t> 120 </a:t>
            </a:r>
            <a:r>
              <a:rPr dirty="0" err="1"/>
              <a:t>eiro</a:t>
            </a:r>
            <a:r>
              <a:rPr dirty="0"/>
              <a:t> </a:t>
            </a:r>
            <a:r>
              <a:rPr dirty="0" err="1"/>
              <a:t>slieksnis</a:t>
            </a:r>
            <a:r>
              <a:rPr dirty="0"/>
              <a:t> </a:t>
            </a:r>
            <a:r>
              <a:rPr dirty="0" err="1"/>
              <a:t>attiecas</a:t>
            </a:r>
            <a:r>
              <a:rPr dirty="0"/>
              <a:t> </a:t>
            </a:r>
            <a:r>
              <a:rPr dirty="0" err="1"/>
              <a:t>tikai</a:t>
            </a:r>
            <a:r>
              <a:rPr dirty="0"/>
              <a:t> </a:t>
            </a:r>
            <a:r>
              <a:rPr dirty="0" err="1"/>
              <a:t>uz</a:t>
            </a:r>
            <a:r>
              <a:rPr dirty="0"/>
              <a:t> </a:t>
            </a:r>
            <a:r>
              <a:rPr dirty="0" err="1"/>
              <a:t>struktūrfondiem</a:t>
            </a:r>
            <a:r>
              <a:rPr dirty="0"/>
              <a:t> un </a:t>
            </a:r>
            <a:r>
              <a:rPr dirty="0" err="1"/>
              <a:t>Kohēzijas</a:t>
            </a:r>
            <a:r>
              <a:rPr dirty="0"/>
              <a:t> fondu 1996.–2007. </a:t>
            </a:r>
            <a:r>
              <a:rPr dirty="0" err="1"/>
              <a:t>gadā</a:t>
            </a:r>
            <a:r>
              <a:rPr dirty="0"/>
              <a:t>, </a:t>
            </a:r>
            <a:r>
              <a:rPr dirty="0" err="1"/>
              <a:t>tālaika</a:t>
            </a:r>
            <a:r>
              <a:rPr dirty="0"/>
              <a:t> </a:t>
            </a:r>
            <a:r>
              <a:rPr dirty="0" err="1"/>
              <a:t>cenās</a:t>
            </a:r>
            <a:r>
              <a:rPr dirty="0"/>
              <a:t> un </a:t>
            </a:r>
            <a:r>
              <a:rPr dirty="0" err="1"/>
              <a:t>reģionu</a:t>
            </a:r>
            <a:r>
              <a:rPr dirty="0"/>
              <a:t> </a:t>
            </a:r>
            <a:r>
              <a:rPr dirty="0" err="1"/>
              <a:t>līmenī</a:t>
            </a:r>
            <a:r>
              <a:rPr dirty="0"/>
              <a:t>. To </a:t>
            </a:r>
            <a:r>
              <a:rPr dirty="0" err="1"/>
              <a:t>nevar</a:t>
            </a:r>
            <a:r>
              <a:rPr dirty="0"/>
              <a:t> </a:t>
            </a:r>
            <a:r>
              <a:rPr dirty="0" err="1"/>
              <a:t>tieši</a:t>
            </a:r>
            <a:r>
              <a:rPr dirty="0"/>
              <a:t> </a:t>
            </a:r>
            <a:r>
              <a:rPr dirty="0" err="1"/>
              <a:t>salīdzināt</a:t>
            </a:r>
            <a:r>
              <a:rPr dirty="0"/>
              <a:t> </a:t>
            </a:r>
            <a:r>
              <a:rPr dirty="0" err="1"/>
              <a:t>ar</a:t>
            </a:r>
            <a:r>
              <a:rPr dirty="0"/>
              <a:t> </a:t>
            </a:r>
            <a:r>
              <a:rPr dirty="0" err="1"/>
              <a:t>visu</a:t>
            </a:r>
            <a:r>
              <a:rPr dirty="0"/>
              <a:t> ES </a:t>
            </a:r>
            <a:r>
              <a:rPr dirty="0" err="1"/>
              <a:t>finansējumu</a:t>
            </a:r>
            <a:r>
              <a:rPr dirty="0"/>
              <a:t> </a:t>
            </a:r>
            <a:r>
              <a:rPr dirty="0" err="1"/>
              <a:t>šodien</a:t>
            </a:r>
            <a:r>
              <a:rPr dirty="0"/>
              <a:t>. </a:t>
            </a:r>
            <a:r>
              <a:rPr dirty="0" err="1"/>
              <a:t>Salīdzinot</a:t>
            </a:r>
            <a:r>
              <a:rPr dirty="0"/>
              <a:t> </a:t>
            </a:r>
            <a:r>
              <a:rPr dirty="0" err="1"/>
              <a:t>ar</a:t>
            </a:r>
            <a:r>
              <a:rPr dirty="0"/>
              <a:t> </a:t>
            </a:r>
            <a:r>
              <a:rPr dirty="0" err="1"/>
              <a:t>tādu</a:t>
            </a:r>
            <a:r>
              <a:rPr dirty="0"/>
              <a:t> </a:t>
            </a:r>
            <a:r>
              <a:rPr dirty="0" err="1"/>
              <a:t>pašu</a:t>
            </a:r>
            <a:r>
              <a:rPr dirty="0"/>
              <a:t> </a:t>
            </a:r>
            <a:r>
              <a:rPr dirty="0" err="1"/>
              <a:t>mēru</a:t>
            </a:r>
            <a:r>
              <a:rPr dirty="0"/>
              <a:t>, Latvijas </a:t>
            </a:r>
            <a:r>
              <a:rPr dirty="0" err="1"/>
              <a:t>kohēzijas</a:t>
            </a:r>
            <a:r>
              <a:rPr dirty="0"/>
              <a:t> politika 2021.–2027. </a:t>
            </a:r>
            <a:r>
              <a:rPr dirty="0" err="1"/>
              <a:t>gadā</a:t>
            </a:r>
            <a:r>
              <a:rPr dirty="0"/>
              <a:t> </a:t>
            </a:r>
            <a:r>
              <a:rPr dirty="0" err="1"/>
              <a:t>ir</a:t>
            </a:r>
            <a:r>
              <a:rPr dirty="0"/>
              <a:t> ap 340 </a:t>
            </a:r>
            <a:r>
              <a:rPr dirty="0" err="1"/>
              <a:t>eiro</a:t>
            </a:r>
            <a:r>
              <a:rPr dirty="0"/>
              <a:t> </a:t>
            </a:r>
            <a:r>
              <a:rPr dirty="0" err="1"/>
              <a:t>uz</a:t>
            </a:r>
            <a:r>
              <a:rPr dirty="0"/>
              <a:t> </a:t>
            </a:r>
            <a:r>
              <a:rPr dirty="0" err="1"/>
              <a:t>iedzīvotāju</a:t>
            </a:r>
            <a:r>
              <a:rPr dirty="0"/>
              <a:t> </a:t>
            </a:r>
            <a:r>
              <a:rPr dirty="0" err="1"/>
              <a:t>gadā</a:t>
            </a:r>
            <a:r>
              <a:rPr dirty="0"/>
              <a:t> </a:t>
            </a:r>
            <a:r>
              <a:rPr dirty="0" err="1"/>
              <a:t>jeb</a:t>
            </a:r>
            <a:r>
              <a:rPr dirty="0"/>
              <a:t> ap 1,5% no IKP. Tas </a:t>
            </a:r>
            <a:r>
              <a:rPr dirty="0" err="1"/>
              <a:t>ir</a:t>
            </a:r>
            <a:r>
              <a:rPr dirty="0"/>
              <a:t> </a:t>
            </a:r>
            <a:r>
              <a:rPr dirty="0" err="1"/>
              <a:t>Cerkvas</a:t>
            </a:r>
            <a:r>
              <a:rPr dirty="0"/>
              <a:t> un </a:t>
            </a:r>
            <a:r>
              <a:rPr dirty="0" err="1"/>
              <a:t>Pellegrīni</a:t>
            </a:r>
            <a:r>
              <a:rPr dirty="0"/>
              <a:t> 275–340 </a:t>
            </a:r>
            <a:r>
              <a:rPr dirty="0" err="1"/>
              <a:t>eiro</a:t>
            </a:r>
            <a:r>
              <a:rPr dirty="0"/>
              <a:t> </a:t>
            </a:r>
            <a:r>
              <a:rPr dirty="0" err="1"/>
              <a:t>robežas</a:t>
            </a:r>
            <a:r>
              <a:rPr dirty="0"/>
              <a:t> </a:t>
            </a:r>
            <a:r>
              <a:rPr dirty="0" err="1"/>
              <a:t>augšējā</a:t>
            </a:r>
            <a:r>
              <a:rPr dirty="0"/>
              <a:t> </a:t>
            </a:r>
            <a:r>
              <a:rPr dirty="0" err="1"/>
              <a:t>galā</a:t>
            </a:r>
            <a:r>
              <a:rPr dirty="0"/>
              <a:t> un </a:t>
            </a:r>
            <a:r>
              <a:rPr dirty="0" err="1"/>
              <a:t>virs</a:t>
            </a:r>
            <a:r>
              <a:rPr dirty="0"/>
              <a:t> </a:t>
            </a:r>
            <a:r>
              <a:rPr dirty="0" err="1"/>
              <a:t>Bekera</a:t>
            </a:r>
            <a:r>
              <a:rPr dirty="0"/>
              <a:t> 1,3% IKP </a:t>
            </a:r>
            <a:r>
              <a:rPr dirty="0" err="1"/>
              <a:t>sliekšņa</a:t>
            </a:r>
            <a:r>
              <a:rPr dirty="0"/>
              <a:t>. Ja </a:t>
            </a:r>
            <a:r>
              <a:rPr dirty="0" err="1"/>
              <a:t>pieskaita</a:t>
            </a:r>
            <a:r>
              <a:rPr dirty="0"/>
              <a:t> KLP un </a:t>
            </a:r>
            <a:r>
              <a:rPr dirty="0" err="1"/>
              <a:t>Atveseļošanas</a:t>
            </a:r>
            <a:r>
              <a:rPr dirty="0"/>
              <a:t> </a:t>
            </a:r>
            <a:r>
              <a:rPr dirty="0" err="1"/>
              <a:t>fonda</a:t>
            </a:r>
            <a:r>
              <a:rPr dirty="0"/>
              <a:t> </a:t>
            </a:r>
            <a:r>
              <a:rPr dirty="0" err="1"/>
              <a:t>grantus</a:t>
            </a:r>
            <a:r>
              <a:rPr dirty="0"/>
              <a:t>, </a:t>
            </a:r>
            <a:r>
              <a:rPr dirty="0" err="1"/>
              <a:t>ir</a:t>
            </a:r>
            <a:r>
              <a:rPr dirty="0"/>
              <a:t> ap 750 </a:t>
            </a:r>
            <a:r>
              <a:rPr dirty="0" err="1"/>
              <a:t>eiro</a:t>
            </a:r>
            <a:r>
              <a:rPr dirty="0"/>
              <a:t> </a:t>
            </a:r>
            <a:r>
              <a:rPr dirty="0" err="1"/>
              <a:t>jeb</a:t>
            </a:r>
            <a:r>
              <a:rPr dirty="0"/>
              <a:t> ap 3,3% no IKP. </a:t>
            </a:r>
            <a:r>
              <a:rPr dirty="0" err="1"/>
              <a:t>Šie</a:t>
            </a:r>
            <a:r>
              <a:rPr dirty="0"/>
              <a:t> </a:t>
            </a:r>
            <a:r>
              <a:rPr dirty="0" err="1"/>
              <a:t>sliekšņa</a:t>
            </a:r>
            <a:r>
              <a:rPr dirty="0"/>
              <a:t> </a:t>
            </a:r>
            <a:r>
              <a:rPr dirty="0" err="1"/>
              <a:t>pētījumi</a:t>
            </a:r>
            <a:r>
              <a:rPr dirty="0"/>
              <a:t> </a:t>
            </a:r>
            <a:r>
              <a:rPr dirty="0" err="1"/>
              <a:t>neapgalvo</a:t>
            </a:r>
            <a:r>
              <a:rPr dirty="0"/>
              <a:t>, ka </a:t>
            </a:r>
            <a:r>
              <a:rPr dirty="0" err="1"/>
              <a:t>nauda</a:t>
            </a:r>
            <a:r>
              <a:rPr dirty="0"/>
              <a:t> </a:t>
            </a:r>
            <a:r>
              <a:rPr dirty="0" err="1"/>
              <a:t>pārstāj</a:t>
            </a:r>
            <a:r>
              <a:rPr dirty="0"/>
              <a:t> </a:t>
            </a:r>
            <a:r>
              <a:rPr dirty="0" err="1"/>
              <a:t>darboties</a:t>
            </a:r>
            <a:r>
              <a:rPr dirty="0"/>
              <a:t>. Tie </a:t>
            </a:r>
            <a:r>
              <a:rPr dirty="0" err="1"/>
              <a:t>saka</a:t>
            </a:r>
            <a:r>
              <a:rPr dirty="0"/>
              <a:t>, ka pie </a:t>
            </a:r>
            <a:r>
              <a:rPr dirty="0" err="1"/>
              <a:t>tādas</a:t>
            </a:r>
            <a:r>
              <a:rPr dirty="0"/>
              <a:t> </a:t>
            </a:r>
            <a:r>
              <a:rPr dirty="0" err="1"/>
              <a:t>intensitātes</a:t>
            </a:r>
            <a:r>
              <a:rPr dirty="0"/>
              <a:t> </a:t>
            </a:r>
            <a:r>
              <a:rPr dirty="0" err="1"/>
              <a:t>katrs</a:t>
            </a:r>
            <a:r>
              <a:rPr dirty="0"/>
              <a:t> </a:t>
            </a:r>
            <a:r>
              <a:rPr dirty="0" err="1"/>
              <a:t>nākamais</a:t>
            </a:r>
            <a:r>
              <a:rPr dirty="0"/>
              <a:t> </a:t>
            </a:r>
            <a:r>
              <a:rPr dirty="0" err="1"/>
              <a:t>eiro</a:t>
            </a:r>
            <a:r>
              <a:rPr dirty="0"/>
              <a:t> </a:t>
            </a:r>
            <a:r>
              <a:rPr dirty="0" err="1"/>
              <a:t>dod</a:t>
            </a:r>
            <a:r>
              <a:rPr dirty="0"/>
              <a:t> </a:t>
            </a:r>
            <a:r>
              <a:rPr dirty="0" err="1"/>
              <a:t>mazāk</a:t>
            </a:r>
            <a:r>
              <a:rPr dirty="0"/>
              <a:t>, ja </a:t>
            </a:r>
            <a:r>
              <a:rPr dirty="0" err="1"/>
              <a:t>vien</a:t>
            </a:r>
            <a:r>
              <a:rPr dirty="0"/>
              <a:t> </a:t>
            </a:r>
            <a:r>
              <a:rPr dirty="0" err="1"/>
              <a:t>nemainās</a:t>
            </a:r>
            <a:r>
              <a:rPr dirty="0"/>
              <a:t> </a:t>
            </a:r>
            <a:r>
              <a:rPr dirty="0" err="1"/>
              <a:t>pārvaldība</a:t>
            </a:r>
            <a:r>
              <a:rPr dirty="0"/>
              <a:t> un </a:t>
            </a:r>
            <a:r>
              <a:rPr dirty="0" err="1"/>
              <a:t>investīciju</a:t>
            </a:r>
            <a:r>
              <a:rPr dirty="0"/>
              <a:t> </a:t>
            </a:r>
            <a:r>
              <a:rPr dirty="0" err="1"/>
              <a:t>struktūra</a:t>
            </a:r>
            <a:r>
              <a:rPr dirty="0"/>
              <a:t>. </a:t>
            </a:r>
            <a:r>
              <a:rPr dirty="0" err="1"/>
              <a:t>Tāpēc</a:t>
            </a:r>
            <a:r>
              <a:rPr dirty="0"/>
              <a:t> </a:t>
            </a:r>
            <a:r>
              <a:rPr dirty="0" err="1"/>
              <a:t>labāka</a:t>
            </a:r>
            <a:r>
              <a:rPr dirty="0"/>
              <a:t> </a:t>
            </a:r>
            <a:r>
              <a:rPr dirty="0" err="1"/>
              <a:t>atlase</a:t>
            </a:r>
            <a:r>
              <a:rPr dirty="0"/>
              <a:t> </a:t>
            </a:r>
            <a:r>
              <a:rPr dirty="0" err="1"/>
              <a:t>ir</a:t>
            </a:r>
            <a:r>
              <a:rPr dirty="0"/>
              <a:t> </a:t>
            </a:r>
            <a:r>
              <a:rPr dirty="0" err="1"/>
              <a:t>svarīgāka</a:t>
            </a:r>
            <a:r>
              <a:rPr dirty="0"/>
              <a:t> par </a:t>
            </a:r>
            <a:r>
              <a:rPr dirty="0" err="1"/>
              <a:t>lielāku</a:t>
            </a:r>
            <a:r>
              <a:rPr dirty="0"/>
              <a:t> </a:t>
            </a:r>
            <a:r>
              <a:rPr dirty="0" err="1"/>
              <a:t>aploksni</a:t>
            </a:r>
            <a:r>
              <a:rPr dirty="0"/>
              <a:t>.</a:t>
            </a:r>
          </a:p>
        </p:txBody>
      </p:sp>
      <p:sp>
        <p:nvSpPr>
          <p:cNvPr id="4" name="Slide Number Placeholder 3">
            <a:extLst>
              <a:ext uri="{FF2B5EF4-FFF2-40B4-BE49-F238E27FC236}">
                <a16:creationId xmlns:a16="http://schemas.microsoft.com/office/drawing/2014/main" id="{D966890A-5A19-4A39-9B3A-2B50BBDE6B17}"/>
              </a:ext>
            </a:extLst>
          </p:cNvPr>
          <p:cNvSpPr>
            <a:spLocks noGrp="1"/>
          </p:cNvSpPr>
          <p:nvPr>
            <p:ph type="sldNum" sz="quarter" idx="5"/>
          </p:nvPr>
        </p:nvSpPr>
        <p:spPr/>
      </p:sp>
    </p:spTree>
    <p:extLst>
      <p:ext uri="{BB962C8B-B14F-4D97-AF65-F5344CB8AC3E}">
        <p14:creationId xmlns:p14="http://schemas.microsoft.com/office/powerpoint/2010/main" val="27737746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PROVIDUS interpretācija: Latvijas problēma nav ES naudas apguve, bet tas, kā projekti tiek atlasīti un ko tie dod. EK to tieši tā neformulē, bet dati to atbalsta. Ēnu ekonomika 21,4% no IKP (22. apsvērums) ir cits EK minēts fiskālās telpas avots.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6051764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Revīzijas</a:t>
            </a:r>
            <a:r>
              <a:rPr dirty="0"/>
              <a:t> </a:t>
            </a:r>
            <a:r>
              <a:rPr dirty="0" err="1"/>
              <a:t>palāta</a:t>
            </a:r>
            <a:r>
              <a:rPr dirty="0"/>
              <a:t> (28. </a:t>
            </a:r>
            <a:r>
              <a:rPr dirty="0" err="1"/>
              <a:t>rindk</a:t>
            </a:r>
            <a:r>
              <a:rPr dirty="0"/>
              <a:t>.) </a:t>
            </a:r>
            <a:r>
              <a:rPr dirty="0" err="1"/>
              <a:t>raksta</a:t>
            </a:r>
            <a:r>
              <a:rPr dirty="0"/>
              <a:t>, ka </a:t>
            </a:r>
            <a:r>
              <a:rPr dirty="0" err="1"/>
              <a:t>rādītāji</a:t>
            </a:r>
            <a:r>
              <a:rPr dirty="0"/>
              <a:t> </a:t>
            </a:r>
            <a:r>
              <a:rPr dirty="0" err="1"/>
              <a:t>bieži</a:t>
            </a:r>
            <a:r>
              <a:rPr dirty="0"/>
              <a:t> </a:t>
            </a:r>
            <a:r>
              <a:rPr dirty="0" err="1"/>
              <a:t>ir</a:t>
            </a:r>
            <a:r>
              <a:rPr dirty="0"/>
              <a:t> </a:t>
            </a:r>
            <a:r>
              <a:rPr dirty="0" err="1"/>
              <a:t>neskaidri</a:t>
            </a:r>
            <a:r>
              <a:rPr dirty="0"/>
              <a:t> un </a:t>
            </a:r>
            <a:r>
              <a:rPr dirty="0" err="1"/>
              <a:t>vērsti</a:t>
            </a:r>
            <a:r>
              <a:rPr dirty="0"/>
              <a:t> </a:t>
            </a:r>
            <a:r>
              <a:rPr dirty="0" err="1"/>
              <a:t>uz</a:t>
            </a:r>
            <a:r>
              <a:rPr dirty="0"/>
              <a:t> </a:t>
            </a:r>
            <a:r>
              <a:rPr dirty="0" err="1"/>
              <a:t>ieguldījumiem</a:t>
            </a:r>
            <a:r>
              <a:rPr dirty="0"/>
              <a:t> </a:t>
            </a:r>
            <a:r>
              <a:rPr dirty="0" err="1"/>
              <a:t>vai</a:t>
            </a:r>
            <a:r>
              <a:rPr dirty="0"/>
              <a:t> </a:t>
            </a:r>
            <a:r>
              <a:rPr dirty="0" err="1"/>
              <a:t>darbībām</a:t>
            </a:r>
            <a:r>
              <a:rPr dirty="0"/>
              <a:t>; 29. </a:t>
            </a:r>
            <a:r>
              <a:rPr dirty="0" err="1"/>
              <a:t>rindkopā</a:t>
            </a:r>
            <a:r>
              <a:rPr dirty="0"/>
              <a:t>, ka </a:t>
            </a:r>
            <a:r>
              <a:rPr dirty="0" err="1"/>
              <a:t>finansējums</a:t>
            </a:r>
            <a:r>
              <a:rPr dirty="0"/>
              <a:t>, kas nav </a:t>
            </a:r>
            <a:r>
              <a:rPr dirty="0" err="1"/>
              <a:t>saistīts</a:t>
            </a:r>
            <a:r>
              <a:rPr dirty="0"/>
              <a:t> </a:t>
            </a:r>
            <a:r>
              <a:rPr dirty="0" err="1"/>
              <a:t>ar</a:t>
            </a:r>
            <a:r>
              <a:rPr dirty="0"/>
              <a:t> </a:t>
            </a:r>
            <a:r>
              <a:rPr dirty="0" err="1"/>
              <a:t>izmaksām</a:t>
            </a:r>
            <a:r>
              <a:rPr dirty="0"/>
              <a:t>, pats par </a:t>
            </a:r>
            <a:r>
              <a:rPr dirty="0" err="1"/>
              <a:t>sevi</a:t>
            </a:r>
            <a:r>
              <a:rPr dirty="0"/>
              <a:t> nav </a:t>
            </a:r>
            <a:r>
              <a:rPr dirty="0" err="1"/>
              <a:t>uz</a:t>
            </a:r>
            <a:r>
              <a:rPr dirty="0"/>
              <a:t> </a:t>
            </a:r>
            <a:r>
              <a:rPr dirty="0" err="1"/>
              <a:t>sniegumu</a:t>
            </a:r>
            <a:r>
              <a:rPr dirty="0"/>
              <a:t> </a:t>
            </a:r>
            <a:r>
              <a:rPr dirty="0" err="1"/>
              <a:t>balstīts</a:t>
            </a:r>
            <a:r>
              <a:rPr dirty="0"/>
              <a:t>. </a:t>
            </a:r>
            <a:r>
              <a:rPr dirty="0" err="1"/>
              <a:t>Revīzijas</a:t>
            </a:r>
            <a:r>
              <a:rPr dirty="0"/>
              <a:t> </a:t>
            </a:r>
            <a:r>
              <a:rPr dirty="0" err="1"/>
              <a:t>palātas</a:t>
            </a:r>
            <a:r>
              <a:rPr dirty="0"/>
              <a:t> </a:t>
            </a:r>
            <a:r>
              <a:rPr dirty="0" err="1"/>
              <a:t>ieteikumi</a:t>
            </a:r>
            <a:r>
              <a:rPr dirty="0"/>
              <a:t>: </a:t>
            </a:r>
            <a:r>
              <a:rPr dirty="0" err="1"/>
              <a:t>skaidra</a:t>
            </a:r>
            <a:r>
              <a:rPr dirty="0"/>
              <a:t> </a:t>
            </a:r>
            <a:r>
              <a:rPr dirty="0" err="1"/>
              <a:t>izmaksu</a:t>
            </a:r>
            <a:r>
              <a:rPr dirty="0"/>
              <a:t> </a:t>
            </a:r>
            <a:r>
              <a:rPr dirty="0" err="1"/>
              <a:t>aplēšanas</a:t>
            </a:r>
            <a:r>
              <a:rPr dirty="0"/>
              <a:t> </a:t>
            </a:r>
            <a:r>
              <a:rPr dirty="0" err="1"/>
              <a:t>metodika</a:t>
            </a:r>
            <a:r>
              <a:rPr dirty="0"/>
              <a:t>; </a:t>
            </a:r>
            <a:r>
              <a:rPr dirty="0" err="1"/>
              <a:t>strukturēta</a:t>
            </a:r>
            <a:r>
              <a:rPr dirty="0"/>
              <a:t> </a:t>
            </a:r>
            <a:r>
              <a:rPr dirty="0" err="1"/>
              <a:t>plānu</a:t>
            </a:r>
            <a:r>
              <a:rPr dirty="0"/>
              <a:t> </a:t>
            </a:r>
            <a:r>
              <a:rPr dirty="0" err="1"/>
              <a:t>vērtēšana</a:t>
            </a:r>
            <a:r>
              <a:rPr dirty="0"/>
              <a:t>; </a:t>
            </a:r>
            <a:r>
              <a:rPr dirty="0" err="1"/>
              <a:t>skaidras</a:t>
            </a:r>
            <a:r>
              <a:rPr dirty="0"/>
              <a:t> </a:t>
            </a:r>
            <a:r>
              <a:rPr dirty="0" err="1"/>
              <a:t>rādītāju</a:t>
            </a:r>
            <a:r>
              <a:rPr dirty="0"/>
              <a:t> </a:t>
            </a:r>
            <a:r>
              <a:rPr dirty="0" err="1"/>
              <a:t>definīcijas</a:t>
            </a:r>
            <a:r>
              <a:rPr dirty="0"/>
              <a:t>; </a:t>
            </a:r>
            <a:r>
              <a:rPr dirty="0" err="1"/>
              <a:t>Komisijas</a:t>
            </a:r>
            <a:r>
              <a:rPr dirty="0"/>
              <a:t> </a:t>
            </a:r>
            <a:r>
              <a:rPr dirty="0" err="1"/>
              <a:t>pārbaude</a:t>
            </a:r>
            <a:r>
              <a:rPr dirty="0"/>
              <a:t> </a:t>
            </a:r>
            <a:r>
              <a:rPr dirty="0" err="1"/>
              <a:t>pirms</a:t>
            </a:r>
            <a:r>
              <a:rPr dirty="0"/>
              <a:t> </a:t>
            </a:r>
            <a:r>
              <a:rPr dirty="0" err="1"/>
              <a:t>maksājuma</a:t>
            </a:r>
            <a:r>
              <a:rPr dirty="0"/>
              <a:t>.</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9762240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07DF0-E4B5-75B7-3C2B-5093175C3B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74F63-0159-4010-EBC8-9C664FE0008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8966592-DAF5-2A91-2F9C-14AE89F57A9B}"/>
              </a:ext>
            </a:extLst>
          </p:cNvPr>
          <p:cNvSpPr>
            <a:spLocks noGrp="1"/>
          </p:cNvSpPr>
          <p:nvPr>
            <p:ph type="body" sz="quarter" idx="3"/>
          </p:nvPr>
        </p:nvSpPr>
        <p:spPr/>
        <p:txBody>
          <a:bodyPr/>
          <a:lstStyle/>
          <a:p>
            <a:r>
              <a:t>Trešā daļa balstās uz EK ziņojumu Report on Public Finances in EMU 2026 (Institutional Paper 345) un tā III daļas aptauju par publisko investīciju pārvaldību.</a:t>
            </a:r>
          </a:p>
        </p:txBody>
      </p:sp>
      <p:sp>
        <p:nvSpPr>
          <p:cNvPr id="4" name="Slide Number Placeholder 3">
            <a:extLst>
              <a:ext uri="{FF2B5EF4-FFF2-40B4-BE49-F238E27FC236}">
                <a16:creationId xmlns:a16="http://schemas.microsoft.com/office/drawing/2014/main" id="{35BD7DCD-7786-D0B0-4886-B403EE8E2FF9}"/>
              </a:ext>
            </a:extLst>
          </p:cNvPr>
          <p:cNvSpPr>
            <a:spLocks noGrp="1"/>
          </p:cNvSpPr>
          <p:nvPr>
            <p:ph type="sldNum" sz="quarter" idx="5"/>
          </p:nvPr>
        </p:nvSpPr>
        <p:spPr/>
      </p:sp>
    </p:spTree>
    <p:extLst>
      <p:ext uri="{BB962C8B-B14F-4D97-AF65-F5344CB8AC3E}">
        <p14:creationId xmlns:p14="http://schemas.microsoft.com/office/powerpoint/2010/main" val="88233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10212-4512-26DE-46CF-5E7706ED6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AE85F9-5686-F6AE-A990-48411EC0D05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22D38B6-D309-245E-D29E-33AEBAF3C416}"/>
              </a:ext>
            </a:extLst>
          </p:cNvPr>
          <p:cNvSpPr>
            <a:spLocks noGrp="1"/>
          </p:cNvSpPr>
          <p:nvPr>
            <p:ph type="body" sz="quarter" idx="3"/>
          </p:nvPr>
        </p:nvSpPr>
        <p:spPr/>
        <p:txBody>
          <a:bodyPr/>
          <a:lstStyle/>
          <a:p>
            <a:r>
              <a:t>Eirozonas IKP pieaugums 2026. gadā prognozēts 0,9% (2025: 1,4%). Deficīts pieaug līdz 3,3% no IKP, parāds līdz 91,2% 2027. gada beigās. Publiskās investīcijas 2019. gadā 3,0% no IKP, 2025. gadā 3,6%, 2026. gadā prognozētas 3,8%. Latvijas parāds pieaug no 46,9% (2025) līdz 48,8% (2026) un 53,8% (2027).</a:t>
            </a:r>
          </a:p>
        </p:txBody>
      </p:sp>
      <p:sp>
        <p:nvSpPr>
          <p:cNvPr id="4" name="Slide Number Placeholder 3">
            <a:extLst>
              <a:ext uri="{FF2B5EF4-FFF2-40B4-BE49-F238E27FC236}">
                <a16:creationId xmlns:a16="http://schemas.microsoft.com/office/drawing/2014/main" id="{BE0ED45A-BAD4-5BBF-43CD-15291F167D52}"/>
              </a:ext>
            </a:extLst>
          </p:cNvPr>
          <p:cNvSpPr>
            <a:spLocks noGrp="1"/>
          </p:cNvSpPr>
          <p:nvPr>
            <p:ph type="sldNum" sz="quarter" idx="5"/>
          </p:nvPr>
        </p:nvSpPr>
        <p:spPr/>
      </p:sp>
    </p:spTree>
    <p:extLst>
      <p:ext uri="{BB962C8B-B14F-4D97-AF65-F5344CB8AC3E}">
        <p14:creationId xmlns:p14="http://schemas.microsoft.com/office/powerpoint/2010/main" val="20954676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BE368-B828-8018-40A4-C07E88417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AA6FA-1586-9389-0FD4-E9FAE99F340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D107310-F345-A036-18F1-ABF95A274659}"/>
              </a:ext>
            </a:extLst>
          </p:cNvPr>
          <p:cNvSpPr>
            <a:spLocks noGrp="1"/>
          </p:cNvSpPr>
          <p:nvPr>
            <p:ph type="body" sz="quarter" idx="3"/>
          </p:nvPr>
        </p:nvSpPr>
        <p:spPr/>
        <p:txBody>
          <a:bodyPr/>
          <a:lstStyle/>
          <a:p>
            <a:r>
              <a:t>Aptauja balstās uz EK publisko investīciju pārvaldības novērtēšanas ietvaru, kas pielāgo SVF, ESAO un Pasaules Bankas ietvarus ES kontekstam. Ziņojums kā attīstītas plānošanas sistēmas izceļ Dāniju, Īriju, Nīderlandi un Zviedriju.</a:t>
            </a:r>
          </a:p>
        </p:txBody>
      </p:sp>
      <p:sp>
        <p:nvSpPr>
          <p:cNvPr id="4" name="Slide Number Placeholder 3">
            <a:extLst>
              <a:ext uri="{FF2B5EF4-FFF2-40B4-BE49-F238E27FC236}">
                <a16:creationId xmlns:a16="http://schemas.microsoft.com/office/drawing/2014/main" id="{319FF3DD-998E-39B3-B623-8C89C8C0A3CC}"/>
              </a:ext>
            </a:extLst>
          </p:cNvPr>
          <p:cNvSpPr>
            <a:spLocks noGrp="1"/>
          </p:cNvSpPr>
          <p:nvPr>
            <p:ph type="sldNum" sz="quarter" idx="5"/>
          </p:nvPr>
        </p:nvSpPr>
        <p:spPr/>
      </p:sp>
    </p:spTree>
    <p:extLst>
      <p:ext uri="{BB962C8B-B14F-4D97-AF65-F5344CB8AC3E}">
        <p14:creationId xmlns:p14="http://schemas.microsoft.com/office/powerpoint/2010/main" val="18095529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993A4-CB0D-A5D0-30CB-A68E09858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97474-1F94-C6DE-354D-CE327E3FC78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7239A6D-DB02-B70E-ABD9-43AA36650818}"/>
              </a:ext>
            </a:extLst>
          </p:cNvPr>
          <p:cNvSpPr>
            <a:spLocks noGrp="1"/>
          </p:cNvSpPr>
          <p:nvPr>
            <p:ph type="body" sz="quarter" idx="3"/>
          </p:nvPr>
        </p:nvSpPr>
        <p:spPr/>
        <p:txBody>
          <a:bodyPr/>
          <a:lstStyle/>
          <a:p>
            <a:r>
              <a:t>Lielākajā daļā valstu priekšizvērtējums notiek vismaz dažās nozarēs, bet tikai deviņās tam seko formāls lēmuma punkts pirms pilnā izvērtējuma. Luksemburga minēta kā sliekšņa piemērs, lai gan nav deviņu valstu sarakstā. Pēc izvērtēšanas iespēja projektu atlikt vai atcelt ir ierobežota visās valstīs.</a:t>
            </a:r>
          </a:p>
        </p:txBody>
      </p:sp>
      <p:sp>
        <p:nvSpPr>
          <p:cNvPr id="4" name="Slide Number Placeholder 3">
            <a:extLst>
              <a:ext uri="{FF2B5EF4-FFF2-40B4-BE49-F238E27FC236}">
                <a16:creationId xmlns:a16="http://schemas.microsoft.com/office/drawing/2014/main" id="{6368B296-1B11-23E9-E2DE-53415C4B56DD}"/>
              </a:ext>
            </a:extLst>
          </p:cNvPr>
          <p:cNvSpPr>
            <a:spLocks noGrp="1"/>
          </p:cNvSpPr>
          <p:nvPr>
            <p:ph type="sldNum" sz="quarter" idx="5"/>
          </p:nvPr>
        </p:nvSpPr>
        <p:spPr/>
      </p:sp>
    </p:spTree>
    <p:extLst>
      <p:ext uri="{BB962C8B-B14F-4D97-AF65-F5344CB8AC3E}">
        <p14:creationId xmlns:p14="http://schemas.microsoft.com/office/powerpoint/2010/main" val="23992404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A4BFF-3A1E-62EC-A014-5C60FA200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B7B7E-4B2B-CACC-67D5-DEE25AB3F7D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541C576-421B-AF99-148D-44F6ABFC24E3}"/>
              </a:ext>
            </a:extLst>
          </p:cNvPr>
          <p:cNvSpPr>
            <a:spLocks noGrp="1"/>
          </p:cNvSpPr>
          <p:nvPr>
            <p:ph type="body" sz="quarter" idx="3"/>
          </p:nvPr>
        </p:nvSpPr>
        <p:spPr/>
        <p:txBody>
          <a:bodyPr/>
          <a:lstStyle/>
          <a:p>
            <a:r>
              <a:t>Vidēja termiņa kapitāla plāns dod vienotu skatu uz notiekošajiem un plānotajiem projektiem un parāda pieejamo fiskālo telpu. Tas ļauj apvienot nacionālo un ES finansējumu vienā dokumentā. Visos 13 gadījumos Finanšu ministrijai ir galvenā loma. Vairums valstu izmanto vidēja termiņa kapitālizdevumu griestus, bet tie vieni paši neaizstāj plānu.</a:t>
            </a:r>
          </a:p>
        </p:txBody>
      </p:sp>
      <p:sp>
        <p:nvSpPr>
          <p:cNvPr id="4" name="Slide Number Placeholder 3">
            <a:extLst>
              <a:ext uri="{FF2B5EF4-FFF2-40B4-BE49-F238E27FC236}">
                <a16:creationId xmlns:a16="http://schemas.microsoft.com/office/drawing/2014/main" id="{464D76F0-58B3-FF84-86EE-FEBFF5C6BC2C}"/>
              </a:ext>
            </a:extLst>
          </p:cNvPr>
          <p:cNvSpPr>
            <a:spLocks noGrp="1"/>
          </p:cNvSpPr>
          <p:nvPr>
            <p:ph type="sldNum" sz="quarter" idx="5"/>
          </p:nvPr>
        </p:nvSpPr>
        <p:spPr/>
      </p:sp>
    </p:spTree>
    <p:extLst>
      <p:ext uri="{BB962C8B-B14F-4D97-AF65-F5344CB8AC3E}">
        <p14:creationId xmlns:p14="http://schemas.microsoft.com/office/powerpoint/2010/main" val="22395633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918BB-EB17-B459-F147-AD6406B68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F4737-4E71-E181-6AAE-0A59DB21A79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5D93D4C-F848-F141-0F40-DE588D101DE0}"/>
              </a:ext>
            </a:extLst>
          </p:cNvPr>
          <p:cNvSpPr>
            <a:spLocks noGrp="1"/>
          </p:cNvSpPr>
          <p:nvPr>
            <p:ph type="body" sz="quarter" idx="3"/>
          </p:nvPr>
        </p:nvSpPr>
        <p:spPr/>
        <p:txBody>
          <a:bodyPr/>
          <a:lstStyle/>
          <a:p>
            <a:r>
              <a:t>Regulāru ārēju pārbaudi izmanto Čehija, Horvātija, Dānija, Francija, Vācija, Ungārija, Īrija, Portugāle un Zviedrija. Izmaksu kontroles mehānismi 2025. gadā aptaujāti pirmo reizi. Latvijas un Lietuvas piederība grupai “tikai bāzes izmaksas” nolasīta no III.1.2. attēla, tekstā tas nav tieši minēts.</a:t>
            </a:r>
          </a:p>
        </p:txBody>
      </p:sp>
      <p:sp>
        <p:nvSpPr>
          <p:cNvPr id="4" name="Slide Number Placeholder 3">
            <a:extLst>
              <a:ext uri="{FF2B5EF4-FFF2-40B4-BE49-F238E27FC236}">
                <a16:creationId xmlns:a16="http://schemas.microsoft.com/office/drawing/2014/main" id="{C2AC4980-EEE3-F43D-24B8-9CF174DDEA50}"/>
              </a:ext>
            </a:extLst>
          </p:cNvPr>
          <p:cNvSpPr>
            <a:spLocks noGrp="1"/>
          </p:cNvSpPr>
          <p:nvPr>
            <p:ph type="sldNum" sz="quarter" idx="5"/>
          </p:nvPr>
        </p:nvSpPr>
        <p:spPr/>
      </p:sp>
    </p:spTree>
    <p:extLst>
      <p:ext uri="{BB962C8B-B14F-4D97-AF65-F5344CB8AC3E}">
        <p14:creationId xmlns:p14="http://schemas.microsoft.com/office/powerpoint/2010/main" val="31694437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B84CD-0CC3-8C3B-C046-B9DE0DE1F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B890A-3BA2-F22C-937A-65DABBE7B3C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843A607-606C-464A-D4B6-7966189702F9}"/>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BBA14EBD-B38E-5A87-C77A-78CB030ED662}"/>
              </a:ext>
            </a:extLst>
          </p:cNvPr>
          <p:cNvSpPr>
            <a:spLocks noGrp="1"/>
          </p:cNvSpPr>
          <p:nvPr>
            <p:ph type="sldNum" sz="quarter" idx="5"/>
          </p:nvPr>
        </p:nvSpPr>
        <p:spPr/>
      </p:sp>
    </p:spTree>
    <p:extLst>
      <p:ext uri="{BB962C8B-B14F-4D97-AF65-F5344CB8AC3E}">
        <p14:creationId xmlns:p14="http://schemas.microsoft.com/office/powerpoint/2010/main" val="31309290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B8C11-6E40-75F7-A927-E6A11DE42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552BE-B266-3167-6629-A8711C69AC0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54157E5-EB40-3E18-AB3D-5C9605907590}"/>
              </a:ext>
            </a:extLst>
          </p:cNvPr>
          <p:cNvSpPr>
            <a:spLocks noGrp="1"/>
          </p:cNvSpPr>
          <p:nvPr>
            <p:ph type="body" sz="quarter" idx="3"/>
          </p:nvPr>
        </p:nvSpPr>
        <p:spPr/>
        <p:txBody>
          <a:bodyPr/>
          <a:lstStyle/>
          <a:p>
            <a:r>
              <a:rPr dirty="0" err="1"/>
              <a:t>Vairums</a:t>
            </a:r>
            <a:r>
              <a:rPr dirty="0"/>
              <a:t> </a:t>
            </a:r>
            <a:r>
              <a:rPr dirty="0" err="1"/>
              <a:t>reformu</a:t>
            </a:r>
            <a:r>
              <a:rPr dirty="0"/>
              <a:t> </a:t>
            </a:r>
            <a:r>
              <a:rPr dirty="0" err="1"/>
              <a:t>atbalstītas</a:t>
            </a:r>
            <a:r>
              <a:rPr dirty="0"/>
              <a:t> no ANM </a:t>
            </a:r>
            <a:r>
              <a:rPr dirty="0" err="1"/>
              <a:t>vai</a:t>
            </a:r>
            <a:r>
              <a:rPr dirty="0"/>
              <a:t> TSI; Lietuva </a:t>
            </a:r>
            <a:r>
              <a:rPr dirty="0" err="1"/>
              <a:t>ir</a:t>
            </a:r>
            <a:r>
              <a:rPr dirty="0"/>
              <a:t> </a:t>
            </a:r>
            <a:r>
              <a:rPr dirty="0" err="1"/>
              <a:t>vienīgais</a:t>
            </a:r>
            <a:r>
              <a:rPr dirty="0"/>
              <a:t> </a:t>
            </a:r>
            <a:r>
              <a:rPr dirty="0" err="1"/>
              <a:t>izņēmums</a:t>
            </a:r>
            <a:r>
              <a:rPr dirty="0"/>
              <a:t>. </a:t>
            </a:r>
            <a:r>
              <a:rPr dirty="0" err="1"/>
              <a:t>Lielākā</a:t>
            </a:r>
            <a:r>
              <a:rPr dirty="0"/>
              <a:t> </a:t>
            </a:r>
            <a:r>
              <a:rPr dirty="0" err="1"/>
              <a:t>daļa</a:t>
            </a:r>
            <a:r>
              <a:rPr dirty="0"/>
              <a:t> </a:t>
            </a:r>
            <a:r>
              <a:rPr dirty="0" err="1"/>
              <a:t>reformu</a:t>
            </a:r>
            <a:r>
              <a:rPr dirty="0"/>
              <a:t> </a:t>
            </a:r>
            <a:r>
              <a:rPr dirty="0" err="1"/>
              <a:t>skāra</a:t>
            </a:r>
            <a:r>
              <a:rPr dirty="0"/>
              <a:t> </a:t>
            </a:r>
            <a:r>
              <a:rPr dirty="0" err="1"/>
              <a:t>izvērtēšanu</a:t>
            </a:r>
            <a:r>
              <a:rPr dirty="0"/>
              <a:t> un </a:t>
            </a:r>
            <a:r>
              <a:rPr dirty="0" err="1"/>
              <a:t>atlasi</a:t>
            </a:r>
            <a:r>
              <a:rPr dirty="0"/>
              <a:t>, </a:t>
            </a:r>
            <a:r>
              <a:rPr dirty="0" err="1"/>
              <a:t>nevienā</a:t>
            </a:r>
            <a:r>
              <a:rPr dirty="0"/>
              <a:t> </a:t>
            </a:r>
            <a:r>
              <a:rPr dirty="0" err="1"/>
              <a:t>netika</a:t>
            </a:r>
            <a:r>
              <a:rPr dirty="0"/>
              <a:t> </a:t>
            </a:r>
            <a:r>
              <a:rPr dirty="0" err="1"/>
              <a:t>reformēta</a:t>
            </a:r>
            <a:r>
              <a:rPr dirty="0"/>
              <a:t> ex post </a:t>
            </a:r>
            <a:r>
              <a:rPr dirty="0" err="1"/>
              <a:t>izvērtēšana</a:t>
            </a:r>
            <a:r>
              <a:rPr dirty="0"/>
              <a:t>. </a:t>
            </a:r>
            <a:r>
              <a:rPr dirty="0" err="1"/>
              <a:t>Trīs</a:t>
            </a:r>
            <a:r>
              <a:rPr dirty="0"/>
              <a:t> </a:t>
            </a:r>
            <a:r>
              <a:rPr dirty="0" err="1"/>
              <a:t>nosacījumi</a:t>
            </a:r>
            <a:r>
              <a:rPr dirty="0"/>
              <a:t> “Triple A”: authority, acceptance, ability.</a:t>
            </a:r>
          </a:p>
        </p:txBody>
      </p:sp>
      <p:sp>
        <p:nvSpPr>
          <p:cNvPr id="4" name="Slide Number Placeholder 3">
            <a:extLst>
              <a:ext uri="{FF2B5EF4-FFF2-40B4-BE49-F238E27FC236}">
                <a16:creationId xmlns:a16="http://schemas.microsoft.com/office/drawing/2014/main" id="{34351B6D-2370-AF60-A91C-D8C631C2AE4D}"/>
              </a:ext>
            </a:extLst>
          </p:cNvPr>
          <p:cNvSpPr>
            <a:spLocks noGrp="1"/>
          </p:cNvSpPr>
          <p:nvPr>
            <p:ph type="sldNum" sz="quarter" idx="5"/>
          </p:nvPr>
        </p:nvSpPr>
        <p:spPr/>
      </p:sp>
    </p:spTree>
    <p:extLst>
      <p:ext uri="{BB962C8B-B14F-4D97-AF65-F5344CB8AC3E}">
        <p14:creationId xmlns:p14="http://schemas.microsoft.com/office/powerpoint/2010/main" val="4229316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CBF79-DF10-DF23-067F-72BB1700F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C11AD-474C-ED62-2FEB-47592FEC5B9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C062B70-C84D-0271-F945-90A19F08017F}"/>
              </a:ext>
            </a:extLst>
          </p:cNvPr>
          <p:cNvSpPr>
            <a:spLocks noGrp="1"/>
          </p:cNvSpPr>
          <p:nvPr>
            <p:ph type="body" sz="quarter" idx="3"/>
          </p:nvPr>
        </p:nvSpPr>
        <p:spPr/>
        <p:txBody>
          <a:bodyPr/>
          <a:lstStyle/>
          <a:p>
            <a:r>
              <a:t>EK principi balstās uz 2025. gada aptauju. Kopīgās iezīmes efektīvā pārvaldībā: labi veidota plānošana un atlase, integrēts plānošanas un budžeta cikls un spēcīga Finanšu ministrijas loma.</a:t>
            </a:r>
          </a:p>
        </p:txBody>
      </p:sp>
      <p:sp>
        <p:nvSpPr>
          <p:cNvPr id="4" name="Slide Number Placeholder 3">
            <a:extLst>
              <a:ext uri="{FF2B5EF4-FFF2-40B4-BE49-F238E27FC236}">
                <a16:creationId xmlns:a16="http://schemas.microsoft.com/office/drawing/2014/main" id="{93004425-B2B0-2BA0-0278-6E43936C6128}"/>
              </a:ext>
            </a:extLst>
          </p:cNvPr>
          <p:cNvSpPr>
            <a:spLocks noGrp="1"/>
          </p:cNvSpPr>
          <p:nvPr>
            <p:ph type="sldNum" sz="quarter" idx="5"/>
          </p:nvPr>
        </p:nvSpPr>
        <p:spPr/>
      </p:sp>
    </p:spTree>
    <p:extLst>
      <p:ext uri="{BB962C8B-B14F-4D97-AF65-F5344CB8AC3E}">
        <p14:creationId xmlns:p14="http://schemas.microsoft.com/office/powerpoint/2010/main" val="1793253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36CF-E81F-127B-72BD-D697594CD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A10BB-C4E6-20AC-1B71-008DBDF293B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8446347-D062-1743-1AC2-1134F3D2C32F}"/>
              </a:ext>
            </a:extLst>
          </p:cNvPr>
          <p:cNvSpPr>
            <a:spLocks noGrp="1"/>
          </p:cNvSpPr>
          <p:nvPr>
            <p:ph type="body" sz="quarter" idx="3"/>
          </p:nvPr>
        </p:nvSpPr>
        <p:spPr/>
        <p:txBody>
          <a:bodyPr/>
          <a:lstStyle/>
          <a:p>
            <a:r>
              <a:t>Apakšsadaļa balstīta uz Eiropas Revīzijas palātas Atzinumu 09/2026 par Komisijas priekšlikumu (COM(2025) 565).</a:t>
            </a:r>
          </a:p>
        </p:txBody>
      </p:sp>
      <p:sp>
        <p:nvSpPr>
          <p:cNvPr id="4" name="Slide Number Placeholder 3">
            <a:extLst>
              <a:ext uri="{FF2B5EF4-FFF2-40B4-BE49-F238E27FC236}">
                <a16:creationId xmlns:a16="http://schemas.microsoft.com/office/drawing/2014/main" id="{68F4F946-A44D-A587-41E1-DFE4A0054E6A}"/>
              </a:ext>
            </a:extLst>
          </p:cNvPr>
          <p:cNvSpPr>
            <a:spLocks noGrp="1"/>
          </p:cNvSpPr>
          <p:nvPr>
            <p:ph type="sldNum" sz="quarter" idx="5"/>
          </p:nvPr>
        </p:nvSpPr>
        <p:spPr/>
      </p:sp>
    </p:spTree>
    <p:extLst>
      <p:ext uri="{BB962C8B-B14F-4D97-AF65-F5344CB8AC3E}">
        <p14:creationId xmlns:p14="http://schemas.microsoft.com/office/powerpoint/2010/main" val="3374343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51FCA-9F9A-984E-2443-C62128FE1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0CC16-D6CD-596D-D236-55C6F0500A5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C0510F6-9FB4-9CEE-1901-E31BC6319A71}"/>
              </a:ext>
            </a:extLst>
          </p:cNvPr>
          <p:cNvSpPr>
            <a:spLocks noGrp="1"/>
          </p:cNvSpPr>
          <p:nvPr>
            <p:ph type="body" sz="quarter" idx="3"/>
          </p:nvPr>
        </p:nvSpPr>
        <p:spPr/>
        <p:txBody>
          <a:bodyPr/>
          <a:lstStyle/>
          <a:p>
            <a:r>
              <a:t>Revīzijas palāta norāda, ka modelis ir ļoti līdzīgs Atveseļošanas fondam. Atšķirībā no ANM dalībvalstis varēs iesniegt maksājumu pieprasījumus par jebkuriem izpildītiem atskaites punktiem (25. un 68. rindk.). Revīzijas palāta iesaka pieprasīt, lai Komisija pirms maksājuma pārbauda atskaites punktu izpildi.</a:t>
            </a:r>
          </a:p>
        </p:txBody>
      </p:sp>
      <p:sp>
        <p:nvSpPr>
          <p:cNvPr id="4" name="Slide Number Placeholder 3">
            <a:extLst>
              <a:ext uri="{FF2B5EF4-FFF2-40B4-BE49-F238E27FC236}">
                <a16:creationId xmlns:a16="http://schemas.microsoft.com/office/drawing/2014/main" id="{FD7BCFC3-E2DF-107B-B7F2-9DB8A8450DEC}"/>
              </a:ext>
            </a:extLst>
          </p:cNvPr>
          <p:cNvSpPr>
            <a:spLocks noGrp="1"/>
          </p:cNvSpPr>
          <p:nvPr>
            <p:ph type="sldNum" sz="quarter" idx="5"/>
          </p:nvPr>
        </p:nvSpPr>
        <p:spPr/>
      </p:sp>
    </p:spTree>
    <p:extLst>
      <p:ext uri="{BB962C8B-B14F-4D97-AF65-F5344CB8AC3E}">
        <p14:creationId xmlns:p14="http://schemas.microsoft.com/office/powerpoint/2010/main" val="9196152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1704D-E6BD-E38A-A166-C92A61475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79D7C-0A95-AC16-D051-DC24FD7716D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F4C1D54-3B4E-78CF-9DE9-218724552BBE}"/>
              </a:ext>
            </a:extLst>
          </p:cNvPr>
          <p:cNvSpPr>
            <a:spLocks noGrp="1"/>
          </p:cNvSpPr>
          <p:nvPr>
            <p:ph type="body" sz="quarter" idx="3"/>
          </p:nvPr>
        </p:nvSpPr>
        <p:spPr/>
        <p:txBody>
          <a:bodyPr/>
          <a:lstStyle/>
          <a:p>
            <a:r>
              <a:t>Jaunajā periodā laiks ir nauda tiešā nozīmē. Atbalstāmi ir tikai pasākumi, kas uzsākti no 2028. gada 1. janvāra. Plāni Komisijai jāiesniedz parasti līdz 2028. gada 31. janvārim, un līdz tam pašam datumam jāpieprasa Catalyst Europe aizdevumi. Prezidentūras sarunu dokumentā 4% priekšfinansējums 2028. gadā paredzēts tikai tad, ja Padome lēmumu pieņēmusi līdz 30. novembrim; Latvijai tas ir ap 0,37 miljardiem. Atskaites punkti ir tas, par ko maksā; ja tie ir vāji, naudu zaudējam. Komisijas maketā ir svarīga detaļa: rezultātu rādītāju mērķi maksājumus neietekmē, tātad rezultātu disciplīna jāievieš pašiem.</a:t>
            </a:r>
          </a:p>
        </p:txBody>
      </p:sp>
      <p:sp>
        <p:nvSpPr>
          <p:cNvPr id="4" name="Slide Number Placeholder 3">
            <a:extLst>
              <a:ext uri="{FF2B5EF4-FFF2-40B4-BE49-F238E27FC236}">
                <a16:creationId xmlns:a16="http://schemas.microsoft.com/office/drawing/2014/main" id="{24ABC084-6B04-8053-B0A5-88C091D87C3C}"/>
              </a:ext>
            </a:extLst>
          </p:cNvPr>
          <p:cNvSpPr>
            <a:spLocks noGrp="1"/>
          </p:cNvSpPr>
          <p:nvPr>
            <p:ph type="sldNum" sz="quarter" idx="5"/>
          </p:nvPr>
        </p:nvSpPr>
        <p:spPr/>
      </p:sp>
    </p:spTree>
    <p:extLst>
      <p:ext uri="{BB962C8B-B14F-4D97-AF65-F5344CB8AC3E}">
        <p14:creationId xmlns:p14="http://schemas.microsoft.com/office/powerpoint/2010/main" val="1756075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FAACC-323D-09DB-C881-A6ECBFE85E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724E9-D01A-24A5-FE91-2CDA6286D7A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72C0FAC-6B2E-3C75-4138-D0B1816CD0B1}"/>
              </a:ext>
            </a:extLst>
          </p:cNvPr>
          <p:cNvSpPr>
            <a:spLocks noGrp="1"/>
          </p:cNvSpPr>
          <p:nvPr>
            <p:ph type="body" sz="quarter" idx="3"/>
          </p:nvPr>
        </p:nvSpPr>
        <p:spPr/>
        <p:txBody>
          <a:bodyPr/>
          <a:lstStyle/>
          <a:p>
            <a:r>
              <a:rPr dirty="0" err="1"/>
              <a:t>Ceturtā</a:t>
            </a:r>
            <a:r>
              <a:rPr dirty="0"/>
              <a:t> </a:t>
            </a:r>
            <a:r>
              <a:rPr dirty="0" err="1"/>
              <a:t>daļa</a:t>
            </a:r>
            <a:r>
              <a:rPr dirty="0"/>
              <a:t>: </a:t>
            </a:r>
            <a:r>
              <a:rPr dirty="0" err="1"/>
              <a:t>labās</a:t>
            </a:r>
            <a:r>
              <a:rPr dirty="0"/>
              <a:t> </a:t>
            </a:r>
            <a:r>
              <a:rPr dirty="0" err="1"/>
              <a:t>prakses</a:t>
            </a:r>
            <a:r>
              <a:rPr dirty="0"/>
              <a:t> </a:t>
            </a:r>
            <a:r>
              <a:rPr dirty="0" err="1"/>
              <a:t>piemēri</a:t>
            </a:r>
            <a:r>
              <a:rPr dirty="0"/>
              <a:t>. </a:t>
            </a:r>
            <a:r>
              <a:rPr dirty="0" err="1"/>
              <a:t>Vispirms</a:t>
            </a:r>
            <a:r>
              <a:rPr dirty="0"/>
              <a:t> </a:t>
            </a:r>
            <a:r>
              <a:rPr dirty="0" err="1"/>
              <a:t>pārskats</a:t>
            </a:r>
            <a:r>
              <a:rPr dirty="0"/>
              <a:t> par </a:t>
            </a:r>
            <a:r>
              <a:rPr dirty="0" err="1"/>
              <a:t>visām</a:t>
            </a:r>
            <a:r>
              <a:rPr dirty="0"/>
              <a:t> ES </a:t>
            </a:r>
            <a:r>
              <a:rPr dirty="0" err="1"/>
              <a:t>valstīm</a:t>
            </a:r>
            <a:r>
              <a:rPr dirty="0"/>
              <a:t>, tad </a:t>
            </a:r>
            <a:r>
              <a:rPr dirty="0" err="1"/>
              <a:t>trīs</a:t>
            </a:r>
            <a:r>
              <a:rPr dirty="0"/>
              <a:t> </a:t>
            </a:r>
            <a:r>
              <a:rPr dirty="0" err="1"/>
              <a:t>ķēdes</a:t>
            </a:r>
            <a:r>
              <a:rPr dirty="0"/>
              <a:t>: </a:t>
            </a:r>
            <a:r>
              <a:rPr dirty="0" err="1"/>
              <a:t>Igaunija</a:t>
            </a:r>
            <a:r>
              <a:rPr dirty="0"/>
              <a:t>, </a:t>
            </a:r>
            <a:r>
              <a:rPr dirty="0" err="1"/>
              <a:t>Īrija</a:t>
            </a:r>
            <a:r>
              <a:rPr dirty="0"/>
              <a:t>, Lietuva.</a:t>
            </a:r>
          </a:p>
        </p:txBody>
      </p:sp>
      <p:sp>
        <p:nvSpPr>
          <p:cNvPr id="4" name="Slide Number Placeholder 3">
            <a:extLst>
              <a:ext uri="{FF2B5EF4-FFF2-40B4-BE49-F238E27FC236}">
                <a16:creationId xmlns:a16="http://schemas.microsoft.com/office/drawing/2014/main" id="{B3B0B3AE-5670-FF35-55D7-DCBD028F4CA0}"/>
              </a:ext>
            </a:extLst>
          </p:cNvPr>
          <p:cNvSpPr>
            <a:spLocks noGrp="1"/>
          </p:cNvSpPr>
          <p:nvPr>
            <p:ph type="sldNum" sz="quarter" idx="5"/>
          </p:nvPr>
        </p:nvSpPr>
        <p:spPr/>
      </p:sp>
    </p:spTree>
    <p:extLst>
      <p:ext uri="{BB962C8B-B14F-4D97-AF65-F5344CB8AC3E}">
        <p14:creationId xmlns:p14="http://schemas.microsoft.com/office/powerpoint/2010/main" val="27553197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846B9-4B15-D47A-E3EE-43082A2957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DAC32B-58F5-984E-CF2F-E003C14317E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B965264-234B-2E0E-11E0-854553EE4F78}"/>
              </a:ext>
            </a:extLst>
          </p:cNvPr>
          <p:cNvSpPr>
            <a:spLocks noGrp="1"/>
          </p:cNvSpPr>
          <p:nvPr>
            <p:ph type="body" sz="quarter" idx="3"/>
          </p:nvPr>
        </p:nvSpPr>
        <p:spPr/>
        <p:txBody>
          <a:bodyPr/>
          <a:lstStyle/>
          <a:p>
            <a:r>
              <a:rPr dirty="0" err="1"/>
              <a:t>Īrijas</a:t>
            </a:r>
            <a:r>
              <a:rPr dirty="0"/>
              <a:t> NPF </a:t>
            </a:r>
            <a:r>
              <a:rPr dirty="0" err="1"/>
              <a:t>ir</a:t>
            </a:r>
            <a:r>
              <a:rPr dirty="0"/>
              <a:t> </a:t>
            </a:r>
            <a:r>
              <a:rPr dirty="0" err="1"/>
              <a:t>telpiskās</a:t>
            </a:r>
            <a:r>
              <a:rPr dirty="0"/>
              <a:t> </a:t>
            </a:r>
            <a:r>
              <a:rPr dirty="0" err="1"/>
              <a:t>plānošanas</a:t>
            </a:r>
            <a:r>
              <a:rPr dirty="0"/>
              <a:t> </a:t>
            </a:r>
            <a:r>
              <a:rPr dirty="0" err="1"/>
              <a:t>ietvars</a:t>
            </a:r>
            <a:r>
              <a:rPr dirty="0"/>
              <a:t>, bet </a:t>
            </a:r>
            <a:r>
              <a:rPr dirty="0" err="1"/>
              <a:t>tas</a:t>
            </a:r>
            <a:r>
              <a:rPr dirty="0"/>
              <a:t> </a:t>
            </a:r>
            <a:r>
              <a:rPr dirty="0" err="1"/>
              <a:t>ir</a:t>
            </a:r>
            <a:r>
              <a:rPr dirty="0"/>
              <a:t> Project Ireland 2040 </a:t>
            </a:r>
            <a:r>
              <a:rPr dirty="0" err="1"/>
              <a:t>pamats</a:t>
            </a:r>
            <a:r>
              <a:rPr dirty="0"/>
              <a:t>. </a:t>
            </a:r>
            <a:r>
              <a:rPr dirty="0" err="1"/>
              <a:t>Svarīgi</a:t>
            </a:r>
            <a:r>
              <a:rPr dirty="0"/>
              <a:t>: </a:t>
            </a:r>
            <a:r>
              <a:rPr dirty="0" err="1"/>
              <a:t>parlamenta</a:t>
            </a:r>
            <a:r>
              <a:rPr dirty="0"/>
              <a:t> </a:t>
            </a:r>
            <a:r>
              <a:rPr dirty="0" err="1"/>
              <a:t>apstiprinājums</a:t>
            </a:r>
            <a:r>
              <a:rPr dirty="0"/>
              <a:t> pats par </a:t>
            </a:r>
            <a:r>
              <a:rPr dirty="0" err="1"/>
              <a:t>sevi</a:t>
            </a:r>
            <a:r>
              <a:rPr dirty="0"/>
              <a:t> </a:t>
            </a:r>
            <a:r>
              <a:rPr dirty="0" err="1"/>
              <a:t>negarantē</a:t>
            </a:r>
            <a:r>
              <a:rPr dirty="0"/>
              <a:t> </a:t>
            </a:r>
            <a:r>
              <a:rPr dirty="0" err="1"/>
              <a:t>efektivitāti</a:t>
            </a:r>
            <a:r>
              <a:rPr dirty="0"/>
              <a:t>: </a:t>
            </a:r>
            <a:r>
              <a:rPr dirty="0" err="1"/>
              <a:t>Ungārijai</a:t>
            </a:r>
            <a:r>
              <a:rPr dirty="0"/>
              <a:t> un </a:t>
            </a:r>
            <a:r>
              <a:rPr dirty="0" err="1"/>
              <a:t>Horvātijai</a:t>
            </a:r>
            <a:r>
              <a:rPr dirty="0"/>
              <a:t> </a:t>
            </a:r>
            <a:r>
              <a:rPr dirty="0" err="1"/>
              <a:t>ir</a:t>
            </a:r>
            <a:r>
              <a:rPr dirty="0"/>
              <a:t> </a:t>
            </a:r>
            <a:r>
              <a:rPr dirty="0" err="1"/>
              <a:t>parlamentā</a:t>
            </a:r>
            <a:r>
              <a:rPr dirty="0"/>
              <a:t> </a:t>
            </a:r>
            <a:r>
              <a:rPr dirty="0" err="1"/>
              <a:t>apstiprināti</a:t>
            </a:r>
            <a:r>
              <a:rPr dirty="0"/>
              <a:t> </a:t>
            </a:r>
            <a:r>
              <a:rPr dirty="0" err="1"/>
              <a:t>dokumenti</a:t>
            </a:r>
            <a:r>
              <a:rPr dirty="0"/>
              <a:t>, bet </a:t>
            </a:r>
            <a:r>
              <a:rPr dirty="0" err="1"/>
              <a:t>infrastruktūras</a:t>
            </a:r>
            <a:r>
              <a:rPr dirty="0"/>
              <a:t> </a:t>
            </a:r>
            <a:r>
              <a:rPr dirty="0" err="1"/>
              <a:t>izdevumu</a:t>
            </a:r>
            <a:r>
              <a:rPr dirty="0"/>
              <a:t> </a:t>
            </a:r>
            <a:r>
              <a:rPr dirty="0" err="1"/>
              <a:t>efektivitāte</a:t>
            </a:r>
            <a:r>
              <a:rPr dirty="0"/>
              <a:t> ES </a:t>
            </a:r>
            <a:r>
              <a:rPr dirty="0" err="1"/>
              <a:t>zemākā</a:t>
            </a:r>
            <a:r>
              <a:rPr dirty="0"/>
              <a:t> (EK).</a:t>
            </a:r>
          </a:p>
        </p:txBody>
      </p:sp>
      <p:sp>
        <p:nvSpPr>
          <p:cNvPr id="4" name="Slide Number Placeholder 3">
            <a:extLst>
              <a:ext uri="{FF2B5EF4-FFF2-40B4-BE49-F238E27FC236}">
                <a16:creationId xmlns:a16="http://schemas.microsoft.com/office/drawing/2014/main" id="{83F4B352-2CEA-B4DF-566C-E43B6460E796}"/>
              </a:ext>
            </a:extLst>
          </p:cNvPr>
          <p:cNvSpPr>
            <a:spLocks noGrp="1"/>
          </p:cNvSpPr>
          <p:nvPr>
            <p:ph type="sldNum" sz="quarter" idx="5"/>
          </p:nvPr>
        </p:nvSpPr>
        <p:spPr/>
      </p:sp>
    </p:spTree>
    <p:extLst>
      <p:ext uri="{BB962C8B-B14F-4D97-AF65-F5344CB8AC3E}">
        <p14:creationId xmlns:p14="http://schemas.microsoft.com/office/powerpoint/2010/main" val="32343260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9D778-E067-D76F-F7D7-045B4A00A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86D1F-E2BC-21B9-1BAB-33CDCFC202C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FBC0080-3DCE-FAD1-AE94-12A92CF2ED65}"/>
              </a:ext>
            </a:extLst>
          </p:cNvPr>
          <p:cNvSpPr>
            <a:spLocks noGrp="1"/>
          </p:cNvSpPr>
          <p:nvPr>
            <p:ph type="body" sz="quarter" idx="3"/>
          </p:nvPr>
        </p:nvSpPr>
        <p:spPr/>
        <p:txBody>
          <a:bodyPr/>
          <a:lstStyle/>
          <a:p>
            <a:r>
              <a:rPr dirty="0" err="1"/>
              <a:t>Pārējās</a:t>
            </a:r>
            <a:r>
              <a:rPr dirty="0"/>
              <a:t> 21 ES </a:t>
            </a:r>
            <a:r>
              <a:rPr dirty="0" err="1"/>
              <a:t>valstī</a:t>
            </a:r>
            <a:r>
              <a:rPr dirty="0"/>
              <a:t> </a:t>
            </a:r>
            <a:r>
              <a:rPr dirty="0" err="1"/>
              <a:t>ilgtermiņa</a:t>
            </a:r>
            <a:r>
              <a:rPr dirty="0"/>
              <a:t> </a:t>
            </a:r>
            <a:r>
              <a:rPr dirty="0" err="1"/>
              <a:t>vīziju</a:t>
            </a:r>
            <a:r>
              <a:rPr dirty="0"/>
              <a:t> </a:t>
            </a:r>
            <a:r>
              <a:rPr dirty="0" err="1"/>
              <a:t>vai</a:t>
            </a:r>
            <a:r>
              <a:rPr dirty="0"/>
              <a:t> </a:t>
            </a:r>
            <a:r>
              <a:rPr dirty="0" err="1"/>
              <a:t>stratēģiju</a:t>
            </a:r>
            <a:r>
              <a:rPr dirty="0"/>
              <a:t> </a:t>
            </a:r>
            <a:r>
              <a:rPr dirty="0" err="1"/>
              <a:t>apstiprina</a:t>
            </a:r>
            <a:r>
              <a:rPr dirty="0"/>
              <a:t> </a:t>
            </a:r>
            <a:r>
              <a:rPr dirty="0" err="1"/>
              <a:t>valdība</a:t>
            </a:r>
            <a:r>
              <a:rPr dirty="0"/>
              <a:t>, </a:t>
            </a:r>
            <a:r>
              <a:rPr dirty="0" err="1"/>
              <a:t>vai</a:t>
            </a:r>
            <a:r>
              <a:rPr dirty="0"/>
              <a:t> </a:t>
            </a:r>
            <a:r>
              <a:rPr dirty="0" err="1"/>
              <a:t>tādas</a:t>
            </a:r>
            <a:r>
              <a:rPr dirty="0"/>
              <a:t> nav. </a:t>
            </a:r>
            <a:r>
              <a:rPr dirty="0" err="1"/>
              <a:t>Somija</a:t>
            </a:r>
            <a:r>
              <a:rPr dirty="0"/>
              <a:t>, </a:t>
            </a:r>
            <a:r>
              <a:rPr dirty="0" err="1"/>
              <a:t>Portugāle</a:t>
            </a:r>
            <a:r>
              <a:rPr dirty="0"/>
              <a:t> un </a:t>
            </a:r>
            <a:r>
              <a:rPr dirty="0" err="1"/>
              <a:t>Zviedrija</a:t>
            </a:r>
            <a:r>
              <a:rPr dirty="0"/>
              <a:t> </a:t>
            </a:r>
            <a:r>
              <a:rPr dirty="0" err="1"/>
              <a:t>ir</a:t>
            </a:r>
            <a:r>
              <a:rPr dirty="0"/>
              <a:t> </a:t>
            </a:r>
            <a:r>
              <a:rPr dirty="0" err="1"/>
              <a:t>starpgadījumi</a:t>
            </a:r>
            <a:r>
              <a:rPr dirty="0"/>
              <a:t>: tur </a:t>
            </a:r>
            <a:r>
              <a:rPr dirty="0" err="1"/>
              <a:t>parlaments</a:t>
            </a:r>
            <a:r>
              <a:rPr dirty="0"/>
              <a:t> </a:t>
            </a:r>
            <a:r>
              <a:rPr dirty="0" err="1"/>
              <a:t>ir</a:t>
            </a:r>
            <a:r>
              <a:rPr dirty="0"/>
              <a:t> </a:t>
            </a:r>
            <a:r>
              <a:rPr dirty="0" err="1"/>
              <a:t>iesaistīts</a:t>
            </a:r>
            <a:r>
              <a:rPr dirty="0"/>
              <a:t> (</a:t>
            </a:r>
            <a:r>
              <a:rPr dirty="0" err="1"/>
              <a:t>ziņojums</a:t>
            </a:r>
            <a:r>
              <a:rPr dirty="0"/>
              <a:t> par </a:t>
            </a:r>
            <a:r>
              <a:rPr dirty="0" err="1"/>
              <a:t>nākotni</a:t>
            </a:r>
            <a:r>
              <a:rPr dirty="0"/>
              <a:t>, 4 </a:t>
            </a:r>
            <a:r>
              <a:rPr dirty="0" err="1"/>
              <a:t>gadu</a:t>
            </a:r>
            <a:r>
              <a:rPr dirty="0"/>
              <a:t> </a:t>
            </a:r>
            <a:r>
              <a:rPr dirty="0" err="1"/>
              <a:t>likums</a:t>
            </a:r>
            <a:r>
              <a:rPr dirty="0"/>
              <a:t>, Agenda 2030 </a:t>
            </a:r>
            <a:r>
              <a:rPr dirty="0" err="1"/>
              <a:t>mērķis</a:t>
            </a:r>
            <a:r>
              <a:rPr dirty="0"/>
              <a:t>), bet </a:t>
            </a:r>
            <a:r>
              <a:rPr dirty="0" err="1"/>
              <a:t>ilgtermiņa</a:t>
            </a:r>
            <a:r>
              <a:rPr dirty="0"/>
              <a:t> </a:t>
            </a:r>
            <a:r>
              <a:rPr dirty="0" err="1"/>
              <a:t>vīzijas</a:t>
            </a:r>
            <a:r>
              <a:rPr dirty="0"/>
              <a:t> </a:t>
            </a:r>
            <a:r>
              <a:rPr dirty="0" err="1"/>
              <a:t>dokumentu</a:t>
            </a:r>
            <a:r>
              <a:rPr dirty="0"/>
              <a:t> </a:t>
            </a:r>
            <a:r>
              <a:rPr dirty="0" err="1"/>
              <a:t>neapstiprina</a:t>
            </a:r>
            <a:r>
              <a:rPr dirty="0"/>
              <a:t>. </a:t>
            </a:r>
            <a:r>
              <a:rPr dirty="0" err="1"/>
              <a:t>Statuss</a:t>
            </a:r>
            <a:r>
              <a:rPr dirty="0"/>
              <a:t> </a:t>
            </a:r>
            <a:r>
              <a:rPr dirty="0" err="1"/>
              <a:t>pārbaudīts</a:t>
            </a:r>
            <a:r>
              <a:rPr dirty="0"/>
              <a:t> 2026. gada </a:t>
            </a:r>
            <a:r>
              <a:rPr dirty="0" err="1"/>
              <a:t>oktobrī</a:t>
            </a:r>
            <a:r>
              <a:rPr dirty="0"/>
              <a:t>; </a:t>
            </a:r>
            <a:r>
              <a:rPr dirty="0" err="1"/>
              <a:t>dažu</a:t>
            </a:r>
            <a:r>
              <a:rPr dirty="0"/>
              <a:t> </a:t>
            </a:r>
            <a:r>
              <a:rPr dirty="0" err="1"/>
              <a:t>valstu</a:t>
            </a:r>
            <a:r>
              <a:rPr dirty="0"/>
              <a:t> (</a:t>
            </a:r>
            <a:r>
              <a:rPr dirty="0" err="1"/>
              <a:t>Kipra</a:t>
            </a:r>
            <a:r>
              <a:rPr dirty="0"/>
              <a:t>, Malta, </a:t>
            </a:r>
            <a:r>
              <a:rPr dirty="0" err="1"/>
              <a:t>Grieķija</a:t>
            </a:r>
            <a:r>
              <a:rPr dirty="0"/>
              <a:t>) </a:t>
            </a:r>
            <a:r>
              <a:rPr dirty="0" err="1"/>
              <a:t>dokumentu</a:t>
            </a:r>
            <a:r>
              <a:rPr dirty="0"/>
              <a:t> </a:t>
            </a:r>
            <a:r>
              <a:rPr dirty="0" err="1"/>
              <a:t>statuss</a:t>
            </a:r>
            <a:r>
              <a:rPr dirty="0"/>
              <a:t> var </a:t>
            </a:r>
            <a:r>
              <a:rPr dirty="0" err="1"/>
              <a:t>būt</a:t>
            </a:r>
            <a:r>
              <a:rPr dirty="0"/>
              <a:t> </a:t>
            </a:r>
            <a:r>
              <a:rPr dirty="0" err="1"/>
              <a:t>mainījies</a:t>
            </a:r>
            <a:r>
              <a:rPr dirty="0"/>
              <a:t>.</a:t>
            </a:r>
          </a:p>
        </p:txBody>
      </p:sp>
      <p:sp>
        <p:nvSpPr>
          <p:cNvPr id="4" name="Slide Number Placeholder 3">
            <a:extLst>
              <a:ext uri="{FF2B5EF4-FFF2-40B4-BE49-F238E27FC236}">
                <a16:creationId xmlns:a16="http://schemas.microsoft.com/office/drawing/2014/main" id="{82BE109D-31C3-B9B0-7CFE-CEB0D78C98EC}"/>
              </a:ext>
            </a:extLst>
          </p:cNvPr>
          <p:cNvSpPr>
            <a:spLocks noGrp="1"/>
          </p:cNvSpPr>
          <p:nvPr>
            <p:ph type="sldNum" sz="quarter" idx="5"/>
          </p:nvPr>
        </p:nvSpPr>
        <p:spPr/>
      </p:sp>
    </p:spTree>
    <p:extLst>
      <p:ext uri="{BB962C8B-B14F-4D97-AF65-F5344CB8AC3E}">
        <p14:creationId xmlns:p14="http://schemas.microsoft.com/office/powerpoint/2010/main" val="6382334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E9E63-ED6B-4979-C6E4-3254295B8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7A931-70D5-A2D8-4810-02D6C86CACF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83ABAC1-52E1-B073-7350-949097716C5D}"/>
              </a:ext>
            </a:extLst>
          </p:cNvPr>
          <p:cNvSpPr>
            <a:spLocks noGrp="1"/>
          </p:cNvSpPr>
          <p:nvPr>
            <p:ph type="body" sz="quarter" idx="3"/>
          </p:nvPr>
        </p:nvSpPr>
        <p:spPr/>
        <p:txBody>
          <a:bodyPr/>
          <a:lstStyle/>
          <a:p>
            <a:r>
              <a:rPr dirty="0" err="1"/>
              <a:t>Igaunijas</a:t>
            </a:r>
            <a:r>
              <a:rPr dirty="0"/>
              <a:t> </a:t>
            </a:r>
            <a:r>
              <a:rPr dirty="0" err="1"/>
              <a:t>mācība</a:t>
            </a:r>
            <a:r>
              <a:rPr dirty="0"/>
              <a:t> </a:t>
            </a:r>
            <a:r>
              <a:rPr dirty="0" err="1"/>
              <a:t>Latvijai</a:t>
            </a:r>
            <a:r>
              <a:rPr dirty="0"/>
              <a:t>: </a:t>
            </a:r>
            <a:r>
              <a:rPr dirty="0" err="1"/>
              <a:t>ilgtermiņa</a:t>
            </a:r>
            <a:r>
              <a:rPr dirty="0"/>
              <a:t> </a:t>
            </a:r>
            <a:r>
              <a:rPr dirty="0" err="1"/>
              <a:t>stratēģija</a:t>
            </a:r>
            <a:r>
              <a:rPr dirty="0"/>
              <a:t> </a:t>
            </a:r>
            <a:r>
              <a:rPr dirty="0" err="1"/>
              <a:t>ir</a:t>
            </a:r>
            <a:r>
              <a:rPr dirty="0"/>
              <a:t> </a:t>
            </a:r>
            <a:r>
              <a:rPr dirty="0" err="1"/>
              <a:t>īsa</a:t>
            </a:r>
            <a:r>
              <a:rPr dirty="0"/>
              <a:t> un </a:t>
            </a:r>
            <a:r>
              <a:rPr dirty="0" err="1"/>
              <a:t>ar</a:t>
            </a:r>
            <a:r>
              <a:rPr dirty="0"/>
              <a:t> </a:t>
            </a:r>
            <a:r>
              <a:rPr dirty="0" err="1"/>
              <a:t>rādītājiem</a:t>
            </a:r>
            <a:r>
              <a:rPr dirty="0"/>
              <a:t>, bet </a:t>
            </a:r>
            <a:r>
              <a:rPr dirty="0" err="1"/>
              <a:t>tās</a:t>
            </a:r>
            <a:r>
              <a:rPr dirty="0"/>
              <a:t> </a:t>
            </a:r>
            <a:r>
              <a:rPr dirty="0" err="1"/>
              <a:t>saikne</a:t>
            </a:r>
            <a:r>
              <a:rPr dirty="0"/>
              <a:t> </a:t>
            </a:r>
            <a:r>
              <a:rPr dirty="0" err="1"/>
              <a:t>ar</a:t>
            </a:r>
            <a:r>
              <a:rPr dirty="0"/>
              <a:t> </a:t>
            </a:r>
            <a:r>
              <a:rPr dirty="0" err="1"/>
              <a:t>naudu</a:t>
            </a:r>
            <a:r>
              <a:rPr dirty="0"/>
              <a:t> </a:t>
            </a:r>
            <a:r>
              <a:rPr dirty="0" err="1"/>
              <a:t>notiek</a:t>
            </a:r>
            <a:r>
              <a:rPr dirty="0"/>
              <a:t> </a:t>
            </a:r>
            <a:r>
              <a:rPr dirty="0" err="1"/>
              <a:t>katru</a:t>
            </a:r>
            <a:r>
              <a:rPr dirty="0"/>
              <a:t> </a:t>
            </a:r>
            <a:r>
              <a:rPr dirty="0" err="1"/>
              <a:t>gadu</a:t>
            </a:r>
            <a:r>
              <a:rPr dirty="0"/>
              <a:t> </a:t>
            </a:r>
            <a:r>
              <a:rPr dirty="0" err="1"/>
              <a:t>caur</a:t>
            </a:r>
            <a:r>
              <a:rPr dirty="0"/>
              <a:t> </a:t>
            </a:r>
            <a:r>
              <a:rPr dirty="0" err="1"/>
              <a:t>valdības</a:t>
            </a:r>
            <a:r>
              <a:rPr dirty="0"/>
              <a:t> </a:t>
            </a:r>
            <a:r>
              <a:rPr dirty="0" err="1"/>
              <a:t>rīcības</a:t>
            </a:r>
            <a:r>
              <a:rPr dirty="0"/>
              <a:t> </a:t>
            </a:r>
            <a:r>
              <a:rPr dirty="0" err="1"/>
              <a:t>plānu</a:t>
            </a:r>
            <a:r>
              <a:rPr dirty="0"/>
              <a:t> un </a:t>
            </a:r>
            <a:r>
              <a:rPr dirty="0" err="1"/>
              <a:t>valsts</a:t>
            </a:r>
            <a:r>
              <a:rPr dirty="0"/>
              <a:t> </a:t>
            </a:r>
            <a:r>
              <a:rPr dirty="0" err="1"/>
              <a:t>budžeta</a:t>
            </a:r>
            <a:r>
              <a:rPr dirty="0"/>
              <a:t> </a:t>
            </a:r>
            <a:r>
              <a:rPr dirty="0" err="1"/>
              <a:t>stratēģiju</a:t>
            </a:r>
            <a:r>
              <a:rPr dirty="0"/>
              <a:t>, </a:t>
            </a:r>
            <a:r>
              <a:rPr dirty="0" err="1"/>
              <a:t>kurā</a:t>
            </a:r>
            <a:r>
              <a:rPr dirty="0"/>
              <a:t> ES </a:t>
            </a:r>
            <a:r>
              <a:rPr dirty="0" err="1"/>
              <a:t>fondi</a:t>
            </a:r>
            <a:r>
              <a:rPr dirty="0"/>
              <a:t> un </a:t>
            </a:r>
            <a:r>
              <a:rPr dirty="0" err="1"/>
              <a:t>nacionālā</a:t>
            </a:r>
            <a:r>
              <a:rPr dirty="0"/>
              <a:t> </a:t>
            </a:r>
            <a:r>
              <a:rPr dirty="0" err="1"/>
              <a:t>nauda</a:t>
            </a:r>
            <a:r>
              <a:rPr dirty="0"/>
              <a:t> </a:t>
            </a:r>
            <a:r>
              <a:rPr dirty="0" err="1"/>
              <a:t>tiek</a:t>
            </a:r>
            <a:r>
              <a:rPr dirty="0"/>
              <a:t> </a:t>
            </a:r>
            <a:r>
              <a:rPr dirty="0" err="1"/>
              <a:t>plānoti</a:t>
            </a:r>
            <a:r>
              <a:rPr dirty="0"/>
              <a:t> </a:t>
            </a:r>
            <a:r>
              <a:rPr dirty="0" err="1"/>
              <a:t>kopā</a:t>
            </a:r>
            <a:r>
              <a:rPr dirty="0"/>
              <a:t>. </a:t>
            </a:r>
            <a:r>
              <a:rPr dirty="0" err="1"/>
              <a:t>Ikgadējā</a:t>
            </a:r>
            <a:r>
              <a:rPr dirty="0"/>
              <a:t> </a:t>
            </a:r>
            <a:r>
              <a:rPr dirty="0" err="1"/>
              <a:t>ministru</a:t>
            </a:r>
            <a:r>
              <a:rPr dirty="0"/>
              <a:t> </a:t>
            </a:r>
            <a:r>
              <a:rPr dirty="0" err="1"/>
              <a:t>atskaite</a:t>
            </a:r>
            <a:r>
              <a:rPr dirty="0"/>
              <a:t> Riigikogu </a:t>
            </a:r>
            <a:r>
              <a:rPr dirty="0" err="1"/>
              <a:t>nodrošina</a:t>
            </a:r>
            <a:r>
              <a:rPr dirty="0"/>
              <a:t>, ka </a:t>
            </a:r>
            <a:r>
              <a:rPr dirty="0" err="1"/>
              <a:t>parlaments</a:t>
            </a:r>
            <a:r>
              <a:rPr dirty="0"/>
              <a:t> </a:t>
            </a:r>
            <a:r>
              <a:rPr dirty="0" err="1"/>
              <a:t>redz</a:t>
            </a:r>
            <a:r>
              <a:rPr dirty="0"/>
              <a:t> </a:t>
            </a:r>
            <a:r>
              <a:rPr dirty="0" err="1"/>
              <a:t>īstenošanu</a:t>
            </a:r>
            <a:r>
              <a:rPr dirty="0"/>
              <a:t>, </a:t>
            </a:r>
            <a:r>
              <a:rPr dirty="0" err="1"/>
              <a:t>nevis</a:t>
            </a:r>
            <a:r>
              <a:rPr dirty="0"/>
              <a:t> </a:t>
            </a:r>
            <a:r>
              <a:rPr dirty="0" err="1"/>
              <a:t>tikai</a:t>
            </a:r>
            <a:r>
              <a:rPr dirty="0"/>
              <a:t> </a:t>
            </a:r>
            <a:r>
              <a:rPr dirty="0" err="1"/>
              <a:t>apstiprina</a:t>
            </a:r>
            <a:r>
              <a:rPr dirty="0"/>
              <a:t> </a:t>
            </a:r>
            <a:r>
              <a:rPr dirty="0" err="1"/>
              <a:t>dokumentu</a:t>
            </a:r>
            <a:r>
              <a:rPr dirty="0"/>
              <a:t>.</a:t>
            </a:r>
          </a:p>
        </p:txBody>
      </p:sp>
      <p:sp>
        <p:nvSpPr>
          <p:cNvPr id="4" name="Slide Number Placeholder 3">
            <a:extLst>
              <a:ext uri="{FF2B5EF4-FFF2-40B4-BE49-F238E27FC236}">
                <a16:creationId xmlns:a16="http://schemas.microsoft.com/office/drawing/2014/main" id="{56DD4993-EBB8-116D-5E0C-3D5DBFC7B751}"/>
              </a:ext>
            </a:extLst>
          </p:cNvPr>
          <p:cNvSpPr>
            <a:spLocks noGrp="1"/>
          </p:cNvSpPr>
          <p:nvPr>
            <p:ph type="sldNum" sz="quarter" idx="5"/>
          </p:nvPr>
        </p:nvSpPr>
        <p:spPr/>
      </p:sp>
    </p:spTree>
    <p:extLst>
      <p:ext uri="{BB962C8B-B14F-4D97-AF65-F5344CB8AC3E}">
        <p14:creationId xmlns:p14="http://schemas.microsoft.com/office/powerpoint/2010/main" val="17663378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07F26-57F0-4742-42D4-B6CD145D28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5DAC9-E3C7-A143-18FD-9DFC9D9F843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469B135-E259-91DC-58AE-712BF5537260}"/>
              </a:ext>
            </a:extLst>
          </p:cNvPr>
          <p:cNvSpPr>
            <a:spLocks noGrp="1"/>
          </p:cNvSpPr>
          <p:nvPr>
            <p:ph type="body" sz="quarter" idx="3"/>
          </p:nvPr>
        </p:nvSpPr>
        <p:spPr/>
        <p:txBody>
          <a:bodyPr/>
          <a:lstStyle/>
          <a:p>
            <a:r>
              <a:t>Īrija pēc 2008. gada krīzes pārgāja uz desmitgades kapitāla plānošanu. NPF ir parlamenta apstiprināts telpiskās attīstības ietvars, NDP ir valdības investīciju plāns. EK ziņojumā Īrija ir viena no valstīm, ko izceļ kā attīstītas plānošanas sistēmas piemēru kopā ar Dāniju, Nīderlandi un Zviedriju. Precizējums: Īrijas kapitāla plāna dati EK aptaujā ir no 2022. gada.</a:t>
            </a:r>
          </a:p>
        </p:txBody>
      </p:sp>
      <p:sp>
        <p:nvSpPr>
          <p:cNvPr id="4" name="Slide Number Placeholder 3">
            <a:extLst>
              <a:ext uri="{FF2B5EF4-FFF2-40B4-BE49-F238E27FC236}">
                <a16:creationId xmlns:a16="http://schemas.microsoft.com/office/drawing/2014/main" id="{2F167ACF-AE05-E34B-23BC-5015EAB23FF2}"/>
              </a:ext>
            </a:extLst>
          </p:cNvPr>
          <p:cNvSpPr>
            <a:spLocks noGrp="1"/>
          </p:cNvSpPr>
          <p:nvPr>
            <p:ph type="sldNum" sz="quarter" idx="5"/>
          </p:nvPr>
        </p:nvSpPr>
        <p:spPr/>
      </p:sp>
    </p:spTree>
    <p:extLst>
      <p:ext uri="{BB962C8B-B14F-4D97-AF65-F5344CB8AC3E}">
        <p14:creationId xmlns:p14="http://schemas.microsoft.com/office/powerpoint/2010/main" val="7847472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18B5B-0379-D86E-B76D-943D3843A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3C7F2-A732-779F-1E62-8DAD2A5A918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5C46E23-05A2-FA86-2F79-4793CCFAA9EC}"/>
              </a:ext>
            </a:extLst>
          </p:cNvPr>
          <p:cNvSpPr>
            <a:spLocks noGrp="1"/>
          </p:cNvSpPr>
          <p:nvPr>
            <p:ph type="body" sz="quarter" idx="3"/>
          </p:nvPr>
        </p:nvSpPr>
        <p:spPr/>
        <p:txBody>
          <a:bodyPr/>
          <a:lstStyle/>
          <a:p>
            <a:r>
              <a:t>Lietuvas Centrālā projektu vadības aģentūra (CPVA) kā kompetences centrs darbojas kopš 2010. gada; 2017. gada izvērtējums atklāja dublētu plānošanu un vāju saikni ar budžetu; 2020.–2021. gadā ieviestas jaunas metodikas. EK DP 243 norāda, ka 15 valsts pamatdarbības jomas paliek nemainīgas, mainoties valdībām. Rādītājs 1,42 attiecas uz visiem izdevumiem, ne tikai investīcijām.</a:t>
            </a:r>
          </a:p>
        </p:txBody>
      </p:sp>
      <p:sp>
        <p:nvSpPr>
          <p:cNvPr id="4" name="Slide Number Placeholder 3">
            <a:extLst>
              <a:ext uri="{FF2B5EF4-FFF2-40B4-BE49-F238E27FC236}">
                <a16:creationId xmlns:a16="http://schemas.microsoft.com/office/drawing/2014/main" id="{912926E6-A890-2D52-D0A4-2F45933A14FC}"/>
              </a:ext>
            </a:extLst>
          </p:cNvPr>
          <p:cNvSpPr>
            <a:spLocks noGrp="1"/>
          </p:cNvSpPr>
          <p:nvPr>
            <p:ph type="sldNum" sz="quarter" idx="5"/>
          </p:nvPr>
        </p:nvSpPr>
        <p:spPr/>
      </p:sp>
    </p:spTree>
    <p:extLst>
      <p:ext uri="{BB962C8B-B14F-4D97-AF65-F5344CB8AC3E}">
        <p14:creationId xmlns:p14="http://schemas.microsoft.com/office/powerpoint/2010/main" val="28204756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F107A-62A7-2032-576B-6A13EC42D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4007C-2267-A043-8A6F-DAC7B09BB42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A79E2A5-9F2D-8DEF-7AD3-2744D04ED1A0}"/>
              </a:ext>
            </a:extLst>
          </p:cNvPr>
          <p:cNvSpPr>
            <a:spLocks noGrp="1"/>
          </p:cNvSpPr>
          <p:nvPr>
            <p:ph type="body" sz="quarter" idx="3"/>
          </p:nvPr>
        </p:nvSpPr>
        <p:spPr/>
        <p:txBody>
          <a:bodyPr/>
          <a:lstStyle/>
          <a:p>
            <a:r>
              <a:t>Šis ir sintēzes slaids pēc valstu salīdzinājuma. Svarīgais vēstījums: Latvijai formāli ir viss, kas ir Igaunijai un Lietuvai, jo Saeima apstiprina gan ilgtermiņa stratēģiju, gan NAP. Atšķirība ir ķēdes vidusdaļā: nav vidēja termiņa kapitāla plāna, nav lēmumu vārtu un nav ikgadējas atskaites parlamentam par rezultātiem.</a:t>
            </a:r>
          </a:p>
        </p:txBody>
      </p:sp>
      <p:sp>
        <p:nvSpPr>
          <p:cNvPr id="4" name="Slide Number Placeholder 3">
            <a:extLst>
              <a:ext uri="{FF2B5EF4-FFF2-40B4-BE49-F238E27FC236}">
                <a16:creationId xmlns:a16="http://schemas.microsoft.com/office/drawing/2014/main" id="{A4F56AE2-777D-C2BC-4C11-94B3C18DEFA4}"/>
              </a:ext>
            </a:extLst>
          </p:cNvPr>
          <p:cNvSpPr>
            <a:spLocks noGrp="1"/>
          </p:cNvSpPr>
          <p:nvPr>
            <p:ph type="sldNum" sz="quarter" idx="5"/>
          </p:nvPr>
        </p:nvSpPr>
        <p:spPr/>
      </p:sp>
    </p:spTree>
    <p:extLst>
      <p:ext uri="{BB962C8B-B14F-4D97-AF65-F5344CB8AC3E}">
        <p14:creationId xmlns:p14="http://schemas.microsoft.com/office/powerpoint/2010/main" val="37327378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F860A-BEFB-2B88-7B1C-56DC2736F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91479-A954-BF9E-2A01-49ED0E5FDCD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B0DCADB-B766-EF6D-6274-2789A379CC81}"/>
              </a:ext>
            </a:extLst>
          </p:cNvPr>
          <p:cNvSpPr>
            <a:spLocks noGrp="1"/>
          </p:cNvSpPr>
          <p:nvPr>
            <p:ph type="body" sz="quarter" idx="3"/>
          </p:nvPr>
        </p:nvSpPr>
        <p:spPr/>
        <p:txBody>
          <a:bodyPr/>
          <a:lstStyle/>
          <a:p>
            <a:r>
              <a:t>Īrija pēc 2008. gada krīzes izveidoja 10 gadu attīstības plānu ar saistošiem griestiem pa gadiem. Apvienotā Karaliste publicē visu valsts infrastruktūras portfeli. Lietuva apvienoja četras attīstības iestādes vienā, ILTE, un ES naudu sistemātiski laiž caur finanšu instrumentiem; iepriekšējā periodā tai bija 11 instrumenti pret Latvijas diviem. Igaunijā ir lēmumu vārti pirms projekta izvērtēšanas. Neviens no šiem modeļiem nav ideāls, bet visos izvēle notiek pirms naudas sadales.</a:t>
            </a:r>
          </a:p>
        </p:txBody>
      </p:sp>
      <p:sp>
        <p:nvSpPr>
          <p:cNvPr id="4" name="Slide Number Placeholder 3">
            <a:extLst>
              <a:ext uri="{FF2B5EF4-FFF2-40B4-BE49-F238E27FC236}">
                <a16:creationId xmlns:a16="http://schemas.microsoft.com/office/drawing/2014/main" id="{09511496-ED4A-E8EF-25D7-9C26E7078DE0}"/>
              </a:ext>
            </a:extLst>
          </p:cNvPr>
          <p:cNvSpPr>
            <a:spLocks noGrp="1"/>
          </p:cNvSpPr>
          <p:nvPr>
            <p:ph type="sldNum" sz="quarter" idx="5"/>
          </p:nvPr>
        </p:nvSpPr>
        <p:spPr/>
      </p:sp>
    </p:spTree>
    <p:extLst>
      <p:ext uri="{BB962C8B-B14F-4D97-AF65-F5344CB8AC3E}">
        <p14:creationId xmlns:p14="http://schemas.microsoft.com/office/powerpoint/2010/main" val="27400727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49804-26F3-43F4-0FB3-8CFAC5698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1EE24-35DB-919A-5FA5-9B27A90CFAD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F3E7D70-9A70-0151-7916-71F8C18E6E3A}"/>
              </a:ext>
            </a:extLst>
          </p:cNvPr>
          <p:cNvSpPr>
            <a:spLocks noGrp="1"/>
          </p:cNvSpPr>
          <p:nvPr>
            <p:ph type="body" sz="quarter" idx="3"/>
          </p:nvPr>
        </p:nvSpPr>
        <p:spPr/>
        <p:txBody>
          <a:bodyPr/>
          <a:lstStyle/>
          <a:p>
            <a:r>
              <a:t>Avots: Manescu, Cariou Reynell, Dimitriadis, Lessons Learnt from Public Investment Management Reforms in Selected EU Member States, European Economy Discussion Paper 243, 2026. Intervētas piecas valstis: Beļģija, Bulgārija, Grieķija, Lietuva un Slovākija.</a:t>
            </a:r>
          </a:p>
        </p:txBody>
      </p:sp>
      <p:sp>
        <p:nvSpPr>
          <p:cNvPr id="4" name="Slide Number Placeholder 3">
            <a:extLst>
              <a:ext uri="{FF2B5EF4-FFF2-40B4-BE49-F238E27FC236}">
                <a16:creationId xmlns:a16="http://schemas.microsoft.com/office/drawing/2014/main" id="{D6780EC3-24BB-64E8-C419-00D52352F823}"/>
              </a:ext>
            </a:extLst>
          </p:cNvPr>
          <p:cNvSpPr>
            <a:spLocks noGrp="1"/>
          </p:cNvSpPr>
          <p:nvPr>
            <p:ph type="sldNum" sz="quarter" idx="5"/>
          </p:nvPr>
        </p:nvSpPr>
        <p:spPr/>
      </p:sp>
    </p:spTree>
    <p:extLst>
      <p:ext uri="{BB962C8B-B14F-4D97-AF65-F5344CB8AC3E}">
        <p14:creationId xmlns:p14="http://schemas.microsoft.com/office/powerpoint/2010/main" val="17678224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F9385-408D-43E3-39FE-7F6CCDD07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C8C602-22D0-4034-0AA9-2BF8444113E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4DB4A64-05FE-1100-B689-3A46750DBE24}"/>
              </a:ext>
            </a:extLst>
          </p:cNvPr>
          <p:cNvSpPr>
            <a:spLocks noGrp="1"/>
          </p:cNvSpPr>
          <p:nvPr>
            <p:ph type="body" sz="quarter" idx="3"/>
          </p:nvPr>
        </p:nvSpPr>
        <p:spPr/>
        <p:txBody>
          <a:bodyPr/>
          <a:lstStyle/>
          <a:p>
            <a:r>
              <a:t>Labojums: iepriekšējās versijas virsraksts “desmit gadu reforma, kas pārdzīvoja divas valdību maiņas” avotā tieši neparādās; avots saka, ka 15 valsts pamatdarbības jomas paliek nemainīgas, mainoties valdībām. Lietuvas reformu vadīja Centrālā projektu vadības aģentūra kopā ar FM. Stratēģiskās un regulārās investīcijas nodalītas, lai sarežģītus projektus analizētu rūpīgāk nekā, piemēram, skolu remontu.</a:t>
            </a:r>
          </a:p>
        </p:txBody>
      </p:sp>
      <p:sp>
        <p:nvSpPr>
          <p:cNvPr id="4" name="Slide Number Placeholder 3">
            <a:extLst>
              <a:ext uri="{FF2B5EF4-FFF2-40B4-BE49-F238E27FC236}">
                <a16:creationId xmlns:a16="http://schemas.microsoft.com/office/drawing/2014/main" id="{E1F46DF5-3BEC-4F49-F43D-0D3991154033}"/>
              </a:ext>
            </a:extLst>
          </p:cNvPr>
          <p:cNvSpPr>
            <a:spLocks noGrp="1"/>
          </p:cNvSpPr>
          <p:nvPr>
            <p:ph type="sldNum" sz="quarter" idx="5"/>
          </p:nvPr>
        </p:nvSpPr>
        <p:spPr/>
      </p:sp>
    </p:spTree>
    <p:extLst>
      <p:ext uri="{BB962C8B-B14F-4D97-AF65-F5344CB8AC3E}">
        <p14:creationId xmlns:p14="http://schemas.microsoft.com/office/powerpoint/2010/main" val="13840339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289B1-98D2-4FF3-127D-2D6ED6040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721DC-4552-743B-8BD0-2BEED1D2CFF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6EEB83-6620-6A09-61E2-F061ED861759}"/>
              </a:ext>
            </a:extLst>
          </p:cNvPr>
          <p:cNvSpPr>
            <a:spLocks noGrp="1"/>
          </p:cNvSpPr>
          <p:nvPr>
            <p:ph type="body" sz="quarter" idx="3"/>
          </p:nvPr>
        </p:nvSpPr>
        <p:spPr/>
        <p:txBody>
          <a:bodyPr/>
          <a:lstStyle/>
          <a:p>
            <a:r>
              <a:t>Slovākijā kompetences centra novietošana Finanšu ministrijā bija izšķiroša, lai iegūtu autoritāti darbam ar nozaru ministrijām. Beļģijā centrs pie neatkarīgas fiskālās iestādes atrisināja neatkarības jautājumu, bet tam trūka budžeta pilnvaru. Slovākijas vienības vērtējumi ir konsultatīvi; investīciju lēmumu pieņem nozaru ministrijas.</a:t>
            </a:r>
          </a:p>
        </p:txBody>
      </p:sp>
      <p:sp>
        <p:nvSpPr>
          <p:cNvPr id="4" name="Slide Number Placeholder 3">
            <a:extLst>
              <a:ext uri="{FF2B5EF4-FFF2-40B4-BE49-F238E27FC236}">
                <a16:creationId xmlns:a16="http://schemas.microsoft.com/office/drawing/2014/main" id="{3987073B-CC8F-5FE4-806E-1D28EADDD13F}"/>
              </a:ext>
            </a:extLst>
          </p:cNvPr>
          <p:cNvSpPr>
            <a:spLocks noGrp="1"/>
          </p:cNvSpPr>
          <p:nvPr>
            <p:ph type="sldNum" sz="quarter" idx="5"/>
          </p:nvPr>
        </p:nvSpPr>
        <p:spPr/>
      </p:sp>
    </p:spTree>
    <p:extLst>
      <p:ext uri="{BB962C8B-B14F-4D97-AF65-F5344CB8AC3E}">
        <p14:creationId xmlns:p14="http://schemas.microsoft.com/office/powerpoint/2010/main" val="5690982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Pilns avotu saraksts ar saitēm, grupēts pēc tēmām.</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745245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Pilns avotu saraksts ar saitēm, grupēts pēc tēmām.</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148298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www.mk.gov.lv/lv/jaunums/latvija-2050-no-nakotnes-scenarijiem-lidz-kopigai-ricibai"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www.europarl.europa.eu/RegData/etudes/BRIE/2026/782606/EPRS_BRI(2026)782606_EN.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lskapvieniba.lv/wp-content/uploads/2026/10/INVESTICIJAS-30.09.pdf" TargetMode="External"/><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europarl.europa.eu/RegData/etudes/BRIE/2026/782606/EPRS_BRI(2026)782606_EN.pdf" TargetMode="External"/><Relationship Id="rId5" Type="http://schemas.openxmlformats.org/officeDocument/2006/relationships/hyperlink" Target="https://www.consilium.europa.eu/en/meetings/european-council/2026/10/15-16/" TargetMode="External"/><Relationship Id="rId4" Type="http://schemas.openxmlformats.org/officeDocument/2006/relationships/hyperlink" Target="https://data.consilium.europa.eu/doc/document/ST-13922-2026-INIT/en/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s://likumi.lv/wwwraksti/LIKUMI/NAP/NAP2027.PDF" TargetMode="External"/><Relationship Id="rId13" Type="http://schemas.openxmlformats.org/officeDocument/2006/relationships/hyperlink" Target="https://www.riigikogu.ee/en/pressiteated/the-riigikogu-heard-the-report-by-the-minister-of-regional-affairs-and-agriculture/" TargetMode="External"/><Relationship Id="rId18" Type="http://schemas.openxmlformats.org/officeDocument/2006/relationships/hyperlink" Target="https://www.mk.gov.lv/lv/latvijas-nacionalais-attistibas-plans" TargetMode="External"/><Relationship Id="rId3" Type="http://schemas.openxmlformats.org/officeDocument/2006/relationships/hyperlink" Target="https://www.riigiteataja.ee/akt/315052021012" TargetMode="External"/><Relationship Id="rId7" Type="http://schemas.openxmlformats.org/officeDocument/2006/relationships/hyperlink" Target="https://www.vestnesis.lv/ta/id/212467-pazinojums-par-latvijas-ilgtspejigas-attistibas-strategijas-lidz-2030-gadam-apstiprinasanu" TargetMode="External"/><Relationship Id="rId12" Type="http://schemas.openxmlformats.org/officeDocument/2006/relationships/hyperlink" Target="https://valitsus.ee/media/4942/download" TargetMode="External"/><Relationship Id="rId17" Type="http://schemas.openxmlformats.org/officeDocument/2006/relationships/hyperlink" Target="https://www.npf.ie/" TargetMode="External"/><Relationship Id="rId2" Type="http://schemas.openxmlformats.org/officeDocument/2006/relationships/notesSlide" Target="../notesSlides/notesSlide6.xml"/><Relationship Id="rId16" Type="http://schemas.openxmlformats.org/officeDocument/2006/relationships/hyperlink" Target="https://ngmszakmaiteruletek.kormany.hu/nemzeti-fejlesztes-2030-orszagos-fejlesztesi-es-teruletfejlesztesi-koncepcio" TargetMode="External"/><Relationship Id="rId20"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www.gov.ie/en/department-of-housing-local-government-and-heritage/press-releases/revised-national-planning-framework-now-approved-by-oireachtas/" TargetMode="External"/><Relationship Id="rId11" Type="http://schemas.openxmlformats.org/officeDocument/2006/relationships/hyperlink" Target="https://valtioneuvosto.fi/en/foresight-activities-and-work-on-the-future/government-report-on-the-future" TargetMode="External"/><Relationship Id="rId5" Type="http://schemas.openxmlformats.org/officeDocument/2006/relationships/hyperlink" Target="https://www.sabor.hr/en/press/news/parliament-adopts-national-development-strategy-until-2030" TargetMode="External"/><Relationship Id="rId15" Type="http://schemas.openxmlformats.org/officeDocument/2006/relationships/hyperlink" Target="https://narodne-novine.nn.hr/clanci/sluzbeni/2021_02_13_230.html" TargetMode="External"/><Relationship Id="rId10" Type="http://schemas.openxmlformats.org/officeDocument/2006/relationships/hyperlink" Target="https://www.parlamento.pt/OrcamentoEstado/Paginas/gop.aspx" TargetMode="External"/><Relationship Id="rId19" Type="http://schemas.openxmlformats.org/officeDocument/2006/relationships/hyperlink" Target="https://economy-finance.ec.europa.eu/document/download/5d93bbf2-46d1-467f-a274-7850083738e9_en?filename=ip345_en.pdf" TargetMode="External"/><Relationship Id="rId4" Type="http://schemas.openxmlformats.org/officeDocument/2006/relationships/hyperlink" Target="https://www.lrs.lt/sip/portal.show?p_r=35435&amp;p_k=1&amp;p_t=287183&amp;p_a=1000&amp;p_kade_id=10&amp;printVersion=1" TargetMode="External"/><Relationship Id="rId9" Type="http://schemas.openxmlformats.org/officeDocument/2006/relationships/hyperlink" Target="https://www.riksdagen.se/sv/dokument-och-lagar/dokument/betankande/sveriges-genomforande-av-agenda-2030_h801fiu28/" TargetMode="External"/><Relationship Id="rId14" Type="http://schemas.openxmlformats.org/officeDocument/2006/relationships/hyperlink" Target="https://www.vz.lt/verslo-aplinka/2023/12/23/valstybes-pazangos-strategija-lietuva-2030-keicia-ateities-vizija-lietuva-2050"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regeringen.dk/media/kc4fdtol/dk2030-danmark-rustet-til-fremtiden_web.pdf" TargetMode="External"/><Relationship Id="rId13" Type="http://schemas.openxmlformats.org/officeDocument/2006/relationships/hyperlink" Target="https://gouvernement.lu/fr/actualites/toutes_actualites/communiques/2021/10-octobre/29-strategie-nationale-action-climat.html" TargetMode="External"/><Relationship Id="rId18" Type="http://schemas.openxmlformats.org/officeDocument/2006/relationships/hyperlink" Target="https://www.esdn.eu/country-profiles/detail/slovakia" TargetMode="External"/><Relationship Id="rId3" Type="http://schemas.openxmlformats.org/officeDocument/2006/relationships/hyperlink" Target="https://www.bundeskanzleramt.gv.at/dam/jcr:87c1e200-7bc5-4e2b-89d8-8367988a28ff/austria-second-vnr-2024.pdf" TargetMode="External"/><Relationship Id="rId21" Type="http://schemas.openxmlformats.org/officeDocument/2006/relationships/hyperlink" Target="https://valtioneuvosto.fi/en/foresight-activities-and-work-on-the-future/government-report-on-the-future" TargetMode="External"/><Relationship Id="rId7" Type="http://schemas.openxmlformats.org/officeDocument/2006/relationships/hyperlink" Target="https://www.cr2030.cz/en/sustainable-development-in-czechia/strategic-framework-czech-republic-2030" TargetMode="External"/><Relationship Id="rId12" Type="http://schemas.openxmlformats.org/officeDocument/2006/relationships/hyperlink" Target="https://www.esdn.eu/country-profiles/detail/italy" TargetMode="External"/><Relationship Id="rId17" Type="http://schemas.openxmlformats.org/officeDocument/2006/relationships/hyperlink" Target="https://legislatie.just.ro/Public/DetaliiDocument/208312" TargetMode="External"/><Relationship Id="rId2" Type="http://schemas.openxmlformats.org/officeDocument/2006/relationships/notesSlide" Target="../notesSlides/notesSlide7.xml"/><Relationship Id="rId16" Type="http://schemas.openxmlformats.org/officeDocument/2006/relationships/hyperlink" Target="https://www.gov.pl/web/funds-regional-policy/the-council-of-ministers-adopted-the-concept-of-national-development-2050-a-government-document-determining-long-term-directions-for-the-development-of-poland" TargetMode="External"/><Relationship Id="rId20" Type="http://schemas.openxmlformats.org/officeDocument/2006/relationships/hyperlink" Target="https://futuros.gob.es/en/our-work/spain-2050" TargetMode="External"/><Relationship Id="rId1" Type="http://schemas.openxmlformats.org/officeDocument/2006/relationships/slideLayout" Target="../slideLayouts/slideLayout7.xml"/><Relationship Id="rId6" Type="http://schemas.openxmlformats.org/officeDocument/2006/relationships/hyperlink" Target="https://www.mof.gov.cy/mof/dggrowth/dggrowth.nsf/natlongtermstrsust_en/natlongtermstrsust_en?OpenDocument" TargetMode="External"/><Relationship Id="rId11" Type="http://schemas.openxmlformats.org/officeDocument/2006/relationships/hyperlink" Target="https://www.mindev.gov.gr/wp-content/uploads/2019/05/%CE%91%CE%BD%CE%B1%CF%80%CF%84%CF%85%CE%BE%CE%B9%CE%B1%CE%BA%CE%AE-%CE%A3%CF%84%CF%81%CE%B1%CF%84%CE%B7%CE%B3%CE%B9%CE%BA%CE%AE-2030.pdf" TargetMode="External"/><Relationship Id="rId24" Type="http://schemas.openxmlformats.org/officeDocument/2006/relationships/image" Target="../media/image6.png"/><Relationship Id="rId5" Type="http://schemas.openxmlformats.org/officeDocument/2006/relationships/hyperlink" Target="https://www.minfin.bg/en/1394" TargetMode="External"/><Relationship Id="rId15" Type="http://schemas.openxmlformats.org/officeDocument/2006/relationships/hyperlink" Target="https://www.eerstekamer.nl/nonav/structuurvisie/nationale_omgevingsvisie" TargetMode="External"/><Relationship Id="rId23" Type="http://schemas.openxmlformats.org/officeDocument/2006/relationships/hyperlink" Target="https://www.riksdagen.se/sv/dokument-och-lagar/dokument/betankande/sveriges-genomforande-av-agenda-2030_h801fiu28/" TargetMode="External"/><Relationship Id="rId10" Type="http://schemas.openxmlformats.org/officeDocument/2006/relationships/hyperlink" Target="https://www.bmleh.de/EN/topics/international-affairs/agenda-2030/agenda-2030_node.html" TargetMode="External"/><Relationship Id="rId19" Type="http://schemas.openxmlformats.org/officeDocument/2006/relationships/hyperlink" Target="https://www.gov.si/assets/ministrstva/MLSKRR/Direktorat-za-regionalni-razvoj/Strategija-razvoja-Slovenije-2030/Slovenian-Development-Strategy-2030.pdf" TargetMode="External"/><Relationship Id="rId4" Type="http://schemas.openxmlformats.org/officeDocument/2006/relationships/hyperlink" Target="https://diplomatie.belgium.be/sites/default/files/2022-03/Brochure%20Pathways%20to%20Sustainable%20Development.pdf" TargetMode="External"/><Relationship Id="rId9" Type="http://schemas.openxmlformats.org/officeDocument/2006/relationships/hyperlink" Target="https://www.economie.gouv.fr/france-2030" TargetMode="External"/><Relationship Id="rId14" Type="http://schemas.openxmlformats.org/officeDocument/2006/relationships/hyperlink" Target="https://www.gov.mt/en/publicconsultation/Pages/2025/NL-0012-2025.aspx" TargetMode="External"/><Relationship Id="rId22" Type="http://schemas.openxmlformats.org/officeDocument/2006/relationships/hyperlink" Target="https://www.parlamento.pt/OrcamentoEstado/Paginas/gop.aspx"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lrs.lt/sip/portal.show?p_r=35435&amp;p_k=1&amp;p_t=287183&amp;p_a=1000&amp;p_kade_id=10&amp;printVersion=1" TargetMode="External"/><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economy-finance.ec.europa.eu/document/download/5d93bbf2-46d1-467f-a274-7850083738e9_en?filename=ip345_en.pdf" TargetMode="External"/><Relationship Id="rId5" Type="http://schemas.openxmlformats.org/officeDocument/2006/relationships/hyperlink" Target="https://economy-finance.ec.europa.eu/document/download/d16323d0-3c05-4d11-af5b-eebace29128a_en?filename=dp243_en.pdf" TargetMode="External"/><Relationship Id="rId4" Type="http://schemas.openxmlformats.org/officeDocument/2006/relationships/hyperlink" Target="https://www.vz.lt/verslo-aplinka/2023/12/23/valstybes-pazangos-strategija-lietuva-2030-keicia-ateities-vizija-lietuva-205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ec.europa.eu/eurostat/databrowser/view/tec00114/default/table" TargetMode="External"/><Relationship Id="rId5" Type="http://schemas.openxmlformats.org/officeDocument/2006/relationships/hyperlink" Target="https://ec.europa.eu/eurostat/databrowser/view/teina210/default/table" TargetMode="Externa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www.ecb.europa.eu/press/economic-bulletin/articles/2026/html/ecb.ebart202602_01~7989f7715e.en.html" TargetMode="External"/><Relationship Id="rId4" Type="http://schemas.openxmlformats.org/officeDocument/2006/relationships/hyperlink" Target="https://ec.europa.eu/eurostat/databrowser/view/gov_10a_main/default/table?lang=en" TargetMode="Externa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www.lvpeak.lu.lv/"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imf.org/external/np/pp/eng/2015/061115.pdf"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economy-finance.ec.europa.eu/document/download/5d93bbf2-46d1-467f-a274-7850083738e9_en?filename=ip345_en.pdf" TargetMode="External"/><Relationship Id="rId4" Type="http://schemas.openxmlformats.org/officeDocument/2006/relationships/hyperlink" Target="https://www.imf.org/en/news/articles/2015/09/28/04/53/sonew061815a" TargetMode="Externa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economy-finance.ec.europa.eu/document/download/5d93bbf2-46d1-467f-a274-7850083738e9_en?filename=ip345_en.pdf" TargetMode="Externa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economy-finance.ec.europa.eu/document/download/5d93bbf2-46d1-467f-a274-7850083738e9_en?filename=ip345_en.pdf" TargetMode="Externa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economy-finance.ec.europa.eu/document/download/5d93bbf2-46d1-467f-a274-7850083738e9_en?filename=ip345_en.pdf" TargetMode="External"/><Relationship Id="rId5" Type="http://schemas.openxmlformats.org/officeDocument/2006/relationships/hyperlink" Target="https://www.imf.org/-/media/files/publications/fiscal-monitor/2025/october/english/ch1.pdf" TargetMode="External"/><Relationship Id="rId4" Type="http://schemas.openxmlformats.org/officeDocument/2006/relationships/hyperlink" Target="https://www.imf.org/-/media/Files/Publications/fiscal-monitor/2025/October/English/execsum.ashx"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hyperlink" Target="https://reforms-investments.ec.europa.eu/recovery-and-resilience-facility-1/country-pages/portugals-recovery-and-resilience-plan_en" TargetMode="External"/><Relationship Id="rId3" Type="http://schemas.openxmlformats.org/officeDocument/2006/relationships/chart" Target="../charts/chart9.xml"/><Relationship Id="rId7" Type="http://schemas.openxmlformats.org/officeDocument/2006/relationships/hyperlink" Target="https://reforms-investments.ec.europa.eu/recovery-and-resilience-facility-1/country-pages/greeces-recovery-and-resilience-plan_en" TargetMode="External"/><Relationship Id="rId12"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reforms-investments.ec.europa.eu/recovery-and-resilience-facility-1/country-pages/lithuanias-recovery-and-resilience-plan_en" TargetMode="External"/><Relationship Id="rId11" Type="http://schemas.openxmlformats.org/officeDocument/2006/relationships/hyperlink" Target="https://ec.europa.eu/eurostat/databrowser/view/tps00001/default/table" TargetMode="External"/><Relationship Id="rId5" Type="http://schemas.openxmlformats.org/officeDocument/2006/relationships/hyperlink" Target="https://reforms-investments.ec.europa.eu/recovery-and-resilience-facility-1/country-pages/latvias-recovery-and-resilience-plan_en" TargetMode="External"/><Relationship Id="rId10" Type="http://schemas.openxmlformats.org/officeDocument/2006/relationships/hyperlink" Target="https://www.europarl.europa.eu/factsheets/en/sheet/106/financing-of-the-cap" TargetMode="External"/><Relationship Id="rId4" Type="http://schemas.openxmlformats.org/officeDocument/2006/relationships/hyperlink" Target="https://cohesiondata.ec.europa.eu/2021-2027-Categorisation/2021-2027-PA-Overview-of-financial-allocations/kv9m-b5zg" TargetMode="External"/><Relationship Id="rId9" Type="http://schemas.openxmlformats.org/officeDocument/2006/relationships/hyperlink" Target="https://reforms-investments.ec.europa.eu/recovery-and-resilience-facility-1/country-pages/polands-recovery-and-resilience-plan_en"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lsm.lv/raksts/zinas/ekonomika/21.10.2024-koalicija-noraida-ideju-atjaunot-deputatu-kvotas-pielauj-budzeta-atbalstit-atseviskus-opozicijas-priekslikumus.a573298/" TargetMode="External"/><Relationship Id="rId3" Type="http://schemas.openxmlformats.org/officeDocument/2006/relationships/hyperlink" Target="https://ideas.repec.org/a/taf/regstd/v38y2004i1p97-113.html" TargetMode="External"/><Relationship Id="rId7" Type="http://schemas.openxmlformats.org/officeDocument/2006/relationships/hyperlink" Target="https://link.springer.com/article/10.1007/s11127-023-01138-w"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researchonline.lse.ac.uk/id/eprint/85888/" TargetMode="External"/><Relationship Id="rId11" Type="http://schemas.openxmlformats.org/officeDocument/2006/relationships/image" Target="../media/image6.png"/><Relationship Id="rId5" Type="http://schemas.openxmlformats.org/officeDocument/2006/relationships/hyperlink" Target="https://www.tandfonline.com/doi/abs/10.1080/00343404.2019.1608356" TargetMode="External"/><Relationship Id="rId10" Type="http://schemas.openxmlformats.org/officeDocument/2006/relationships/hyperlink" Target="https://www.fm.gov.lv/lv/ikmenesa-makroekonomikas-un-kopbudzeta-apskats" TargetMode="External"/><Relationship Id="rId4" Type="http://schemas.openxmlformats.org/officeDocument/2006/relationships/hyperlink" Target="https://ideas.repec.org/a/taf/regstd/v49y2015i8p1274-1290.html" TargetMode="External"/><Relationship Id="rId9" Type="http://schemas.openxmlformats.org/officeDocument/2006/relationships/hyperlink" Target="https://lrvk.gov.lv/lv/getrevisionfile/uploads/reviziju-zinojumi/2018/2.4.1-38_2018/Infrastruktu%CC%84ras%20atti%CC%84sti%CC%84ba_revi%CC%84zijas%20zin%CC%A7ojums.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economy-finance.ec.europa.eu/document/download/d16323d0-3c05-4d11-af5b-eebace29128a_en?filename=dp243_en.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hart" Target="../charts/chart10.xml"/><Relationship Id="rId7" Type="http://schemas.openxmlformats.org/officeDocument/2006/relationships/hyperlink" Target="https://ec.europa.eu/eurostat/databrowser/view/prc_hicp_aind/default/table"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s://www.kem.gov.lv/lv/eiropas-savienibas-atveselosanas-un-noturibas-mehanisms" TargetMode="External"/><Relationship Id="rId5" Type="http://schemas.openxmlformats.org/officeDocument/2006/relationships/hyperlink" Target="https://www.fm.gov.lv/lv/jaunums/valdiba-apstiprina-nacionalo-poziciju-par-es-fondu-regulejumu-2028-2034-gadam" TargetMode="External"/><Relationship Id="rId4" Type="http://schemas.openxmlformats.org/officeDocument/2006/relationships/hyperlink" Target="https://lskapvieniba.lv/wp-content/uploads/2026/10/INVESTICIJAS-30.09.pd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eca.europa.eu/ECAPublications/OP-2026-09/OP-2026-09_EN.pdf"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hyperlink" Target="https://economy-finance.ec.europa.eu/document/download/5d93bbf2-46d1-467f-a274-7850083738e9_en?filename=ip345_en.pdf" TargetMode="External"/><Relationship Id="rId3" Type="http://schemas.openxmlformats.org/officeDocument/2006/relationships/hyperlink" Target="https://www.gov.ie/en/department-of-the-taoiseach/press-releases/government-publishes-updated-national-development-plan/" TargetMode="External"/><Relationship Id="rId7" Type="http://schemas.openxmlformats.org/officeDocument/2006/relationships/hyperlink" Target="https://www.fi-compass.eu/financial-instruments/latvia"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www.fi-compass.eu/financial-instruments/lithuania" TargetMode="External"/><Relationship Id="rId5" Type="http://schemas.openxmlformats.org/officeDocument/2006/relationships/hyperlink" Target="https://finmin.lrv.lt/en/news/ilte-investment-in-the-lithuanian-economy-starts-work/" TargetMode="External"/><Relationship Id="rId4" Type="http://schemas.openxmlformats.org/officeDocument/2006/relationships/hyperlink" Target="https://www.gov.uk/government/publications/nista-annual-report-2024-2025/nista-annual-report-2024-25" TargetMode="External"/><Relationship Id="rId9"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jpeg"/><Relationship Id="rId7" Type="http://schemas.openxmlformats.org/officeDocument/2006/relationships/hyperlink" Target="https://www.lvpeak.lu.lv/par-mums/zinas/zina/t/106023/"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hyperlink" Target="https://ppdb.mk.gov.lv/wp-content/uploads/2026/04/LV2050_gala_versija_pdf.pdf" TargetMode="External"/><Relationship Id="rId5" Type="http://schemas.openxmlformats.org/officeDocument/2006/relationships/hyperlink" Target="https://www.mk.gov.lv/lv/jaunums/latvija-2050-no-nakotnes-scenarijiem-lidz-kopigai-ricibai" TargetMode="External"/><Relationship Id="rId4" Type="http://schemas.openxmlformats.org/officeDocument/2006/relationships/hyperlink" Target="https://www.mk.gov.lv/lv/latvija2050" TargetMode="External"/></Relationships>
</file>

<file path=ppt/slides/_rels/slide3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lvportals.lv/dienaskartiba/386761-nap2027-vidusposma-novertejums-sarezgitos-apstaklos-latvija-demonstre-progresu-bet-izaicinajumu-netrukst-2026"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data.consilium.europa.eu/doc/document/ST-13922-2026-INIT/en/pdf"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economy-finance.ec.europa.eu/document/download/5d93bbf2-46d1-467f-a274-7850083738e9_en?filename=ip345_en.pdf" TargetMode="External"/><Relationship Id="rId4" Type="http://schemas.openxmlformats.org/officeDocument/2006/relationships/hyperlink" Target="https://www.europarl.europa.eu/RegData/etudes/BRIE/2026/782606/EPRS_BRI(2026)782606_EN.pd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vestnesis.lv/ta/id/212467-pazinojums-par-latvijas-ilgtspejigas-attistibas-strategijas-lidz-2030-gadam-apstiprinasanu" TargetMode="External"/><Relationship Id="rId7" Type="http://schemas.openxmlformats.org/officeDocument/2006/relationships/hyperlink" Target="https://www.mk.gov.lv/lv/latvijas-nacionalais-attistibas-plans"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hyperlink" Target="https://www.riigikogu.ee/en/pressiteated/the-riigikogu-heard-the-report-by-the-minister-of-regional-affairs-and-agriculture/" TargetMode="External"/><Relationship Id="rId5" Type="http://schemas.openxmlformats.org/officeDocument/2006/relationships/hyperlink" Target="https://economy-finance.ec.europa.eu/document/download/5d93bbf2-46d1-467f-a274-7850083738e9_en?filename=ip345_en.pdf" TargetMode="External"/><Relationship Id="rId4" Type="http://schemas.openxmlformats.org/officeDocument/2006/relationships/hyperlink" Target="https://likumi.lv/wwwraksti/LIKUMI/NAP/NAP2027.PDF"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www.lvpeak.lu.lv/" TargetMode="External"/><Relationship Id="rId4" Type="http://schemas.openxmlformats.org/officeDocument/2006/relationships/hyperlink" Target="https://www.imf.org/external/np/pp/eng/2015/061115.pdf"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altum.lv/investoriem/finansu-informacija/" TargetMode="External"/><Relationship Id="rId7" Type="http://schemas.openxmlformats.org/officeDocument/2006/relationships/hyperlink" Target="https://www.fi-compass.eu/sites/default/files/publications/Scale-up_Investments_Lithuanian_Economy_Vaidas_Daktariunas.pdf"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hyperlink" Target="https://www.eca.europa.eu/ECAPublications/SR-2025-24/SR-2025-24_EN.pdf" TargetMode="External"/><Relationship Id="rId5" Type="http://schemas.openxmlformats.org/officeDocument/2006/relationships/hyperlink" Target="https://data.consilium.europa.eu/doc/document/ST-13922-2026-INIT/en/pdf" TargetMode="External"/><Relationship Id="rId4" Type="http://schemas.openxmlformats.org/officeDocument/2006/relationships/hyperlink" Target="https://lskapvieniba.lv/wp-content/uploads/2026/10/INVESTICIJAS-30.09.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hyperlink" Target="https://economy-finance.ec.europa.eu/document/download/d16323d0-3c05-4d11-af5b-eebace29128a_en?filename=dp243_en.pdf" TargetMode="External"/><Relationship Id="rId7"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hyperlink" Target="https://www.eca.europa.eu/ECAPublications/OP-2026-09/OP-2026-09_EN.pdf" TargetMode="External"/><Relationship Id="rId5" Type="http://schemas.openxmlformats.org/officeDocument/2006/relationships/hyperlink" Target="https://www.parlament.gv.at/dokument/XXVIII/EU/75600/imfname_11626337.pdf" TargetMode="External"/><Relationship Id="rId4" Type="http://schemas.openxmlformats.org/officeDocument/2006/relationships/hyperlink" Target="https://economy-finance.ec.europa.eu/document/download/5d93bbf2-46d1-467f-a274-7850083738e9_en?filename=ip345_en.pdf"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8" Type="http://schemas.openxmlformats.org/officeDocument/2006/relationships/hyperlink" Target="https://www.csp.gov.lv/lv/jaunums/ikp-2025-gada-palielinajies-par-21" TargetMode="External"/><Relationship Id="rId3" Type="http://schemas.openxmlformats.org/officeDocument/2006/relationships/hyperlink" Target="https://ideas.repec.org/a/taf/regstd/v49y2015i8p1274-1290.html" TargetMode="External"/><Relationship Id="rId7" Type="http://schemas.openxmlformats.org/officeDocument/2006/relationships/hyperlink" Target="https://cohesiondata.ec.europa.eu/2021-2027-Categorisation/2021-2027-PA-Overview-of-financial-allocations/kv9m-b5zg"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https://epublications.vu.lt/object/elaba:100804564/100804564.pdf" TargetMode="External"/><Relationship Id="rId5" Type="http://schemas.openxmlformats.org/officeDocument/2006/relationships/hyperlink" Target="https://maxvehrlich.ch/wp-content/uploads/2021/08/Becker_Egger_Ehrlich_EER_2012.pdf" TargetMode="External"/><Relationship Id="rId4" Type="http://schemas.openxmlformats.org/officeDocument/2006/relationships/hyperlink" Target="https://doi.org/10.1111/jors.12364" TargetMode="External"/><Relationship Id="rId9"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hyperlink" Target="https://www.parlament.gv.at/dokument/XXVIII/EU/75600/imfname_11626337.pdf"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data.consilium.europa.eu/doc/document/ST-11126-2026-INIT/en/pdf"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eca.europa.eu/ECAPublications/OP-2026-09/OP-2026-09_EN.pdf"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economy-finance.ec.europa.eu/document/download/40c40f39-416b-4f58-9852-4063fed18f46_en?filename=dp247_en.pdf"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economy-finance.ec.europa.eu/document/download/d16323d0-3c05-4d11-af5b-eebace29128a_en?filename=dp243_en.pdf"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economy-finance.ec.europa.eu/document/download/5d93bbf2-46d1-467f-a274-7850083738e9_en?filename=ip345_en.pdf"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www.eca.europa.eu/ECAPublications/OP-2026-09/OP-2026-09_EN.pdf"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hyperlink" Target="https://data.consilium.europa.eu/doc/document/ST-13922-2026-INIT/en/pdf"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www.europarl.europa.eu/RegData/etudes/BRIE/2026/782606/EPRS_BRI(2026)782606_EN.pdf"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hyperlink" Target="https://likumi.lv/wwwraksti/LIKUMI/NAP/NAP2027.PDF" TargetMode="External"/><Relationship Id="rId13" Type="http://schemas.openxmlformats.org/officeDocument/2006/relationships/hyperlink" Target="https://www.riigikogu.ee/en/pressiteated/the-riigikogu-heard-the-report-by-the-minister-of-regional-affairs-and-agriculture/" TargetMode="External"/><Relationship Id="rId18" Type="http://schemas.openxmlformats.org/officeDocument/2006/relationships/hyperlink" Target="https://www.mk.gov.lv/lv/latvijas-nacionalais-attistibas-plans" TargetMode="External"/><Relationship Id="rId3" Type="http://schemas.openxmlformats.org/officeDocument/2006/relationships/hyperlink" Target="https://www.riigiteataja.ee/akt/315052021012" TargetMode="External"/><Relationship Id="rId7" Type="http://schemas.openxmlformats.org/officeDocument/2006/relationships/hyperlink" Target="https://www.vestnesis.lv/ta/id/212467-pazinojums-par-latvijas-ilgtspejigas-attistibas-strategijas-lidz-2030-gadam-apstiprinasanu" TargetMode="External"/><Relationship Id="rId12" Type="http://schemas.openxmlformats.org/officeDocument/2006/relationships/hyperlink" Target="https://valitsus.ee/media/4942/download" TargetMode="External"/><Relationship Id="rId17" Type="http://schemas.openxmlformats.org/officeDocument/2006/relationships/hyperlink" Target="https://www.npf.ie/" TargetMode="External"/><Relationship Id="rId2" Type="http://schemas.openxmlformats.org/officeDocument/2006/relationships/notesSlide" Target="../notesSlides/notesSlide58.xml"/><Relationship Id="rId16" Type="http://schemas.openxmlformats.org/officeDocument/2006/relationships/hyperlink" Target="https://ngmszakmaiteruletek.kormany.hu/nemzeti-fejlesztes-2030-orszagos-fejlesztesi-es-teruletfejlesztesi-koncepcio" TargetMode="External"/><Relationship Id="rId20"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www.gov.ie/en/department-of-housing-local-government-and-heritage/press-releases/revised-national-planning-framework-now-approved-by-oireachtas/" TargetMode="External"/><Relationship Id="rId11" Type="http://schemas.openxmlformats.org/officeDocument/2006/relationships/hyperlink" Target="https://valtioneuvosto.fi/en/foresight-activities-and-work-on-the-future/government-report-on-the-future" TargetMode="External"/><Relationship Id="rId5" Type="http://schemas.openxmlformats.org/officeDocument/2006/relationships/hyperlink" Target="https://www.sabor.hr/en/press/news/parliament-adopts-national-development-strategy-until-2030" TargetMode="External"/><Relationship Id="rId15" Type="http://schemas.openxmlformats.org/officeDocument/2006/relationships/hyperlink" Target="https://narodne-novine.nn.hr/clanci/sluzbeni/2021_02_13_230.html" TargetMode="External"/><Relationship Id="rId10" Type="http://schemas.openxmlformats.org/officeDocument/2006/relationships/hyperlink" Target="https://www.parlamento.pt/OrcamentoEstado/Paginas/gop.aspx" TargetMode="External"/><Relationship Id="rId19" Type="http://schemas.openxmlformats.org/officeDocument/2006/relationships/hyperlink" Target="https://economy-finance.ec.europa.eu/document/download/5d93bbf2-46d1-467f-a274-7850083738e9_en?filename=ip345_en.pdf" TargetMode="External"/><Relationship Id="rId4" Type="http://schemas.openxmlformats.org/officeDocument/2006/relationships/hyperlink" Target="https://www.lrs.lt/sip/portal.show?p_r=35435&amp;p_k=1&amp;p_t=287183&amp;p_a=1000&amp;p_kade_id=10&amp;printVersion=1" TargetMode="External"/><Relationship Id="rId9" Type="http://schemas.openxmlformats.org/officeDocument/2006/relationships/hyperlink" Target="https://www.riksdagen.se/sv/dokument-och-lagar/dokument/betankande/sveriges-genomforande-av-agenda-2030_h801fiu28/" TargetMode="External"/><Relationship Id="rId14" Type="http://schemas.openxmlformats.org/officeDocument/2006/relationships/hyperlink" Target="https://www.vz.lt/verslo-aplinka/2023/12/23/valstybes-pazangos-strategija-lietuva-2030-keicia-ateities-vizija-lietuva-2050"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regeringen.dk/media/kc4fdtol/dk2030-danmark-rustet-til-fremtiden_web.pdf" TargetMode="External"/><Relationship Id="rId13" Type="http://schemas.openxmlformats.org/officeDocument/2006/relationships/hyperlink" Target="https://gouvernement.lu/fr/actualites/toutes_actualites/communiques/2021/10-octobre/29-strategie-nationale-action-climat.html" TargetMode="External"/><Relationship Id="rId18" Type="http://schemas.openxmlformats.org/officeDocument/2006/relationships/hyperlink" Target="https://www.esdn.eu/country-profiles/detail/slovakia" TargetMode="External"/><Relationship Id="rId3" Type="http://schemas.openxmlformats.org/officeDocument/2006/relationships/hyperlink" Target="https://www.bundeskanzleramt.gv.at/dam/jcr:87c1e200-7bc5-4e2b-89d8-8367988a28ff/austria-second-vnr-2024.pdf" TargetMode="External"/><Relationship Id="rId21" Type="http://schemas.openxmlformats.org/officeDocument/2006/relationships/hyperlink" Target="https://valtioneuvosto.fi/en/foresight-activities-and-work-on-the-future/government-report-on-the-future" TargetMode="External"/><Relationship Id="rId7" Type="http://schemas.openxmlformats.org/officeDocument/2006/relationships/hyperlink" Target="https://www.cr2030.cz/en/sustainable-development-in-czechia/strategic-framework-czech-republic-2030" TargetMode="External"/><Relationship Id="rId12" Type="http://schemas.openxmlformats.org/officeDocument/2006/relationships/hyperlink" Target="https://www.esdn.eu/country-profiles/detail/italy" TargetMode="External"/><Relationship Id="rId17" Type="http://schemas.openxmlformats.org/officeDocument/2006/relationships/hyperlink" Target="https://legislatie.just.ro/Public/DetaliiDocument/208312" TargetMode="External"/><Relationship Id="rId2" Type="http://schemas.openxmlformats.org/officeDocument/2006/relationships/notesSlide" Target="../notesSlides/notesSlide59.xml"/><Relationship Id="rId16" Type="http://schemas.openxmlformats.org/officeDocument/2006/relationships/hyperlink" Target="https://www.gov.pl/web/funds-regional-policy/the-council-of-ministers-adopted-the-concept-of-national-development-2050-a-government-document-determining-long-term-directions-for-the-development-of-poland" TargetMode="External"/><Relationship Id="rId20" Type="http://schemas.openxmlformats.org/officeDocument/2006/relationships/hyperlink" Target="https://futuros.gob.es/en/our-work/spain-2050" TargetMode="External"/><Relationship Id="rId1" Type="http://schemas.openxmlformats.org/officeDocument/2006/relationships/slideLayout" Target="../slideLayouts/slideLayout7.xml"/><Relationship Id="rId6" Type="http://schemas.openxmlformats.org/officeDocument/2006/relationships/hyperlink" Target="https://www.mof.gov.cy/mof/dggrowth/dggrowth.nsf/natlongtermstrsust_en/natlongtermstrsust_en?OpenDocument" TargetMode="External"/><Relationship Id="rId11" Type="http://schemas.openxmlformats.org/officeDocument/2006/relationships/hyperlink" Target="https://www.mindev.gov.gr/wp-content/uploads/2019/05/%CE%91%CE%BD%CE%B1%CF%80%CF%84%CF%85%CE%BE%CE%B9%CE%B1%CE%BA%CE%AE-%CE%A3%CF%84%CF%81%CE%B1%CF%84%CE%B7%CE%B3%CE%B9%CE%BA%CE%AE-2030.pdf" TargetMode="External"/><Relationship Id="rId24" Type="http://schemas.openxmlformats.org/officeDocument/2006/relationships/image" Target="../media/image6.png"/><Relationship Id="rId5" Type="http://schemas.openxmlformats.org/officeDocument/2006/relationships/hyperlink" Target="https://www.minfin.bg/en/1394" TargetMode="External"/><Relationship Id="rId15" Type="http://schemas.openxmlformats.org/officeDocument/2006/relationships/hyperlink" Target="https://www.eerstekamer.nl/nonav/structuurvisie/nationale_omgevingsvisie" TargetMode="External"/><Relationship Id="rId23" Type="http://schemas.openxmlformats.org/officeDocument/2006/relationships/hyperlink" Target="https://www.riksdagen.se/sv/dokument-och-lagar/dokument/betankande/sveriges-genomforande-av-agenda-2030_h801fiu28/" TargetMode="External"/><Relationship Id="rId10" Type="http://schemas.openxmlformats.org/officeDocument/2006/relationships/hyperlink" Target="https://www.bmleh.de/EN/topics/international-affairs/agenda-2030/agenda-2030_node.html" TargetMode="External"/><Relationship Id="rId19" Type="http://schemas.openxmlformats.org/officeDocument/2006/relationships/hyperlink" Target="https://www.gov.si/assets/ministrstva/MLSKRR/Direktorat-za-regionalni-razvoj/Strategija-razvoja-Slovenije-2030/Slovenian-Development-Strategy-2030.pdf" TargetMode="External"/><Relationship Id="rId4" Type="http://schemas.openxmlformats.org/officeDocument/2006/relationships/hyperlink" Target="https://diplomatie.belgium.be/sites/default/files/2022-03/Brochure%20Pathways%20to%20Sustainable%20Development.pdf" TargetMode="External"/><Relationship Id="rId9" Type="http://schemas.openxmlformats.org/officeDocument/2006/relationships/hyperlink" Target="https://www.economie.gouv.fr/france-2030" TargetMode="External"/><Relationship Id="rId14" Type="http://schemas.openxmlformats.org/officeDocument/2006/relationships/hyperlink" Target="https://www.gov.mt/en/publicconsultation/Pages/2025/NL-0012-2025.aspx" TargetMode="External"/><Relationship Id="rId22" Type="http://schemas.openxmlformats.org/officeDocument/2006/relationships/hyperlink" Target="https://www.parlamento.pt/OrcamentoEstado/Paginas/gop.aspx" TargetMode="External"/></Relationships>
</file>

<file path=ppt/slides/_rels/slide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riigiteataja.ee/akt/315052021012" TargetMode="External"/><Relationship Id="rId7" Type="http://schemas.openxmlformats.org/officeDocument/2006/relationships/hyperlink" Target="https://www.imf.org/-/media/files/publications/fiscal-monitor/2025/october/english/ch1.pdf"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hyperlink" Target="https://economy-finance.ec.europa.eu/document/download/5d93bbf2-46d1-467f-a274-7850083738e9_en?filename=ip345_en.pdf" TargetMode="External"/><Relationship Id="rId5" Type="http://schemas.openxmlformats.org/officeDocument/2006/relationships/hyperlink" Target="https://www.riigikogu.ee/en/pressiteated/the-riigikogu-heard-the-report-by-the-minister-of-regional-affairs-and-agriculture/" TargetMode="External"/><Relationship Id="rId4" Type="http://schemas.openxmlformats.org/officeDocument/2006/relationships/hyperlink" Target="https://valitsus.ee/media/4942/download"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www.gov.ie/en/department-of-housing-local-government-and-heritage/press-releases/revised-national-planning-framework-now-approved-by-oireachtas/" TargetMode="External"/><Relationship Id="rId7"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hyperlink" Target="https://www.npf.ie/" TargetMode="External"/><Relationship Id="rId5" Type="http://schemas.openxmlformats.org/officeDocument/2006/relationships/hyperlink" Target="https://economy-finance.ec.europa.eu/document/download/5d93bbf2-46d1-467f-a274-7850083738e9_en?filename=ip345_en.pdf" TargetMode="External"/><Relationship Id="rId4" Type="http://schemas.openxmlformats.org/officeDocument/2006/relationships/hyperlink" Target="https://www.gov.ie/en/department-of-the-taoiseach/press-releases/government-publishes-updated-national-development-plan/"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lrs.lt/sip/portal.show?p_r=35435&amp;p_k=1&amp;p_t=287183&amp;p_a=1000&amp;p_kade_id=10&amp;printVersion=1" TargetMode="External"/><Relationship Id="rId7"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hyperlink" Target="https://economy-finance.ec.europa.eu/document/download/5d93bbf2-46d1-467f-a274-7850083738e9_en?filename=ip345_en.pdf" TargetMode="External"/><Relationship Id="rId5" Type="http://schemas.openxmlformats.org/officeDocument/2006/relationships/hyperlink" Target="https://economy-finance.ec.europa.eu/document/download/d16323d0-3c05-4d11-af5b-eebace29128a_en?filename=dp243_en.pdf" TargetMode="External"/><Relationship Id="rId4" Type="http://schemas.openxmlformats.org/officeDocument/2006/relationships/hyperlink" Target="https://www.vz.lt/verslo-aplinka/2023/12/23/valstybes-pazangos-strategija-lietuva-2030-keicia-ateities-vizija-lietuva-2050" TargetMode="External"/></Relationships>
</file>

<file path=ppt/slides/_rels/slide6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vestnesis.lv/ta/id/212467-pazinojums-par-latvijas-ilgtspejigas-attistibas-strategijas-lidz-2030-gadam-apstiprinasanu" TargetMode="External"/><Relationship Id="rId7" Type="http://schemas.openxmlformats.org/officeDocument/2006/relationships/hyperlink" Target="https://www.mk.gov.lv/lv/latvijas-nacionalais-attistibas-plans"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hyperlink" Target="https://www.riigikogu.ee/en/pressiteated/the-riigikogu-heard-the-report-by-the-minister-of-regional-affairs-and-agriculture/" TargetMode="External"/><Relationship Id="rId5" Type="http://schemas.openxmlformats.org/officeDocument/2006/relationships/hyperlink" Target="https://economy-finance.ec.europa.eu/document/download/5d93bbf2-46d1-467f-a274-7850083738e9_en?filename=ip345_en.pdf" TargetMode="External"/><Relationship Id="rId4" Type="http://schemas.openxmlformats.org/officeDocument/2006/relationships/hyperlink" Target="https://likumi.lv/wwwraksti/LIKUMI/NAP/NAP2027.PDF"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s://economy-finance.ec.europa.eu/document/download/5d93bbf2-46d1-467f-a274-7850083738e9_en?filename=ip345_en.pdf" TargetMode="External"/><Relationship Id="rId3" Type="http://schemas.openxmlformats.org/officeDocument/2006/relationships/hyperlink" Target="https://www.gov.ie/en/department-of-the-taoiseach/press-releases/government-publishes-updated-national-development-plan/" TargetMode="External"/><Relationship Id="rId7" Type="http://schemas.openxmlformats.org/officeDocument/2006/relationships/hyperlink" Target="https://www.fi-compass.eu/financial-instruments/latvia"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hyperlink" Target="https://www.fi-compass.eu/financial-instruments/lithuania" TargetMode="External"/><Relationship Id="rId5" Type="http://schemas.openxmlformats.org/officeDocument/2006/relationships/hyperlink" Target="https://finmin.lrv.lt/en/news/ilte-investment-in-the-lithuanian-economy-starts-work/" TargetMode="External"/><Relationship Id="rId4" Type="http://schemas.openxmlformats.org/officeDocument/2006/relationships/hyperlink" Target="https://www.gov.uk/government/publications/nista-annual-report-2024-2025/nista-annual-report-2024-25" TargetMode="External"/><Relationship Id="rId9"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hyperlink" Target="https://economy-finance.ec.europa.eu/document/download/d16323d0-3c05-4d11-af5b-eebace29128a_en?filename=dp243_en.pdf"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8.xml.rels><?xml version="1.0" encoding="UTF-8" standalone="yes"?>
<Relationships xmlns="http://schemas.openxmlformats.org/package/2006/relationships"><Relationship Id="rId3" Type="http://schemas.openxmlformats.org/officeDocument/2006/relationships/hyperlink" Target="https://economy-finance.ec.europa.eu/document/download/d16323d0-3c05-4d11-af5b-eebace29128a_en?filename=dp243_en.pdf"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economy-finance.ec.europa.eu/document/download/5d93bbf2-46d1-467f-a274-7850083738e9_en?filename=ip345_en.pdf" TargetMode="External"/></Relationships>
</file>

<file path=ppt/slides/_rels/slide69.xml.rels><?xml version="1.0" encoding="UTF-8" standalone="yes"?>
<Relationships xmlns="http://schemas.openxmlformats.org/package/2006/relationships"><Relationship Id="rId13" Type="http://schemas.openxmlformats.org/officeDocument/2006/relationships/hyperlink" Target="https://economy-finance.ec.europa.eu/document/download/d16323d0-3c05-4d11-af5b-eebace29128a_en?filename=dp243_en.pdf" TargetMode="External"/><Relationship Id="rId18" Type="http://schemas.openxmlformats.org/officeDocument/2006/relationships/hyperlink" Target="https://www.imf.org/en/news/articles/2015/09/28/04/53/sonew061815a" TargetMode="External"/><Relationship Id="rId26" Type="http://schemas.openxmlformats.org/officeDocument/2006/relationships/hyperlink" Target="https://reforms-investments.ec.europa.eu/recovery-and-resilience-facility-1/country-pages/portugals-recovery-and-resilience-plan_en" TargetMode="External"/><Relationship Id="rId39" Type="http://schemas.openxmlformats.org/officeDocument/2006/relationships/hyperlink" Target="https://www.tm.gov.lv/lv/tieslietu-ministrija-ir-viena-no-eiropas-savienibas-fonda-2021-2027gada-planosanas-perioda-atbildigajam-iestadem" TargetMode="External"/><Relationship Id="rId21" Type="http://schemas.openxmlformats.org/officeDocument/2006/relationships/hyperlink" Target="https://cohesiondata.ec.europa.eu/2021-2027-Categorisation/2021-2027-PA-Overview-of-financial-allocations/kv9m-b5zg" TargetMode="External"/><Relationship Id="rId34" Type="http://schemas.openxmlformats.org/officeDocument/2006/relationships/hyperlink" Target="https://lskapvieniba.lv/wp-content/uploads/2026/10/INVESTICIJAS-30.09.pdf" TargetMode="External"/><Relationship Id="rId42" Type="http://schemas.openxmlformats.org/officeDocument/2006/relationships/hyperlink" Target="https://www.mk.gov.lv/lv/jaunums/latvija-2050-no-nakotnes-scenarijiem-lidz-kopigai-ricibai" TargetMode="External"/><Relationship Id="rId47" Type="http://schemas.openxmlformats.org/officeDocument/2006/relationships/hyperlink" Target="https://lvportals.lv/dienaskartiba/386761-nap2027-vidusposma-novertejums-sarezgitos-apstaklos-latvija-demonstre-progresu-bet-izaicinajumu-netrukst-2026" TargetMode="External"/><Relationship Id="rId50" Type="http://schemas.openxmlformats.org/officeDocument/2006/relationships/hyperlink" Target="https://lrvk.gov.lv/lv/getrevisionfile/29755-YgMhcy9os0HqqiAcQzAGLPM3Czcub93j.pdf" TargetMode="External"/><Relationship Id="rId55" Type="http://schemas.openxmlformats.org/officeDocument/2006/relationships/hyperlink" Target="https://www.tandfonline.com/doi/abs/10.1080/00343404.2019.1608356" TargetMode="External"/><Relationship Id="rId7" Type="http://schemas.openxmlformats.org/officeDocument/2006/relationships/hyperlink" Target="https://ec.europa.eu/eurostat/databrowser/view/tps00001/default/table" TargetMode="External"/><Relationship Id="rId2" Type="http://schemas.openxmlformats.org/officeDocument/2006/relationships/notesSlide" Target="../notesSlides/notesSlide68.xml"/><Relationship Id="rId16" Type="http://schemas.openxmlformats.org/officeDocument/2006/relationships/hyperlink" Target="https://data.consilium.europa.eu/doc/document/ST-11126-2026-INIT/en/pdf" TargetMode="External"/><Relationship Id="rId29" Type="http://schemas.openxmlformats.org/officeDocument/2006/relationships/hyperlink" Target="https://data.consilium.europa.eu/doc/document/ST-13922-2026-INIT/en/pdf" TargetMode="External"/><Relationship Id="rId11" Type="http://schemas.openxmlformats.org/officeDocument/2006/relationships/hyperlink" Target="https://www.lvpeak.lu.lv/par-mums/zinas/zina/t/106023/" TargetMode="External"/><Relationship Id="rId24" Type="http://schemas.openxmlformats.org/officeDocument/2006/relationships/hyperlink" Target="https://reforms-investments.ec.europa.eu/recovery-and-resilience-facility-1/country-pages/lithuanias-recovery-and-resilience-plan_en" TargetMode="External"/><Relationship Id="rId32" Type="http://schemas.openxmlformats.org/officeDocument/2006/relationships/hyperlink" Target="https://www.eca.europa.eu/ECAPublications/OP-2026-09/OP-2026-09_EN.pdf" TargetMode="External"/><Relationship Id="rId37" Type="http://schemas.openxmlformats.org/officeDocument/2006/relationships/hyperlink" Target="https://www.fm.gov.lv/lv/jaunums/valdiba-apstiprina-nacionalo-poziciju-par-es-fondu-regulejumu-2028-2034-gadam" TargetMode="External"/><Relationship Id="rId40" Type="http://schemas.openxmlformats.org/officeDocument/2006/relationships/hyperlink" Target="https://www.kem.gov.lv/lv/eiropas-savienibas-atveselosanas-un-noturibas-mehanisms" TargetMode="External"/><Relationship Id="rId45" Type="http://schemas.openxmlformats.org/officeDocument/2006/relationships/hyperlink" Target="https://www.mk.gov.lv/lv/latvijas-nacionalais-attistibas-plans" TargetMode="External"/><Relationship Id="rId53" Type="http://schemas.openxmlformats.org/officeDocument/2006/relationships/hyperlink" Target="https://ideas.repec.org/a/taf/regstd/v38y2004i1p97-113.html" TargetMode="External"/><Relationship Id="rId5" Type="http://schemas.openxmlformats.org/officeDocument/2006/relationships/hyperlink" Target="https://ec.europa.eu/eurostat/databrowser/view/tec00114/default/table" TargetMode="External"/><Relationship Id="rId10" Type="http://schemas.openxmlformats.org/officeDocument/2006/relationships/hyperlink" Target="https://www.lvpeak.lu.lv/" TargetMode="External"/><Relationship Id="rId19" Type="http://schemas.openxmlformats.org/officeDocument/2006/relationships/hyperlink" Target="https://www.imf.org/-/media/Files/Publications/fiscal-monitor/2025/October/English/execsum.ashx" TargetMode="External"/><Relationship Id="rId31" Type="http://schemas.openxmlformats.org/officeDocument/2006/relationships/hyperlink" Target="https://www.europarl.europa.eu/RegData/etudes/BRIE/2026/782606/EPRS_BRI(2026)782606_EN.pdf" TargetMode="External"/><Relationship Id="rId44" Type="http://schemas.openxmlformats.org/officeDocument/2006/relationships/hyperlink" Target="https://www.mk.gov.lv/lv/latvijas-nacionalais-attistibas-plans-2028-2034gadam" TargetMode="External"/><Relationship Id="rId52" Type="http://schemas.openxmlformats.org/officeDocument/2006/relationships/hyperlink" Target="https://www.altum.lv/investoriem/finansu-informacija/" TargetMode="External"/><Relationship Id="rId4" Type="http://schemas.openxmlformats.org/officeDocument/2006/relationships/hyperlink" Target="https://ec.europa.eu/eurostat/databrowser/view/gov_10a_main/default/table?lang=en" TargetMode="External"/><Relationship Id="rId9" Type="http://schemas.openxmlformats.org/officeDocument/2006/relationships/hyperlink" Target="https://www.ecb.europa.eu/press/economic-bulletin/articles/2026/html/ecb.ebart202602_01~7989f7715e.en.html" TargetMode="External"/><Relationship Id="rId14" Type="http://schemas.openxmlformats.org/officeDocument/2006/relationships/hyperlink" Target="https://economy-finance.ec.europa.eu/document/download/40c40f39-416b-4f58-9852-4063fed18f46_en?filename=dp247_en.pdf" TargetMode="External"/><Relationship Id="rId22" Type="http://schemas.openxmlformats.org/officeDocument/2006/relationships/hyperlink" Target="https://www.europarl.europa.eu/factsheets/en/sheet/106/financing-of-the-cap" TargetMode="External"/><Relationship Id="rId27" Type="http://schemas.openxmlformats.org/officeDocument/2006/relationships/hyperlink" Target="https://reforms-investments.ec.europa.eu/recovery-and-resilience-facility-1/country-pages/polands-recovery-and-resilience-plan_en" TargetMode="External"/><Relationship Id="rId30" Type="http://schemas.openxmlformats.org/officeDocument/2006/relationships/hyperlink" Target="https://www.consilium.europa.eu/en/meetings/european-council/2026/10/15-16/" TargetMode="External"/><Relationship Id="rId35" Type="http://schemas.openxmlformats.org/officeDocument/2006/relationships/hyperlink" Target="https://www.fm.gov.lv/lv/jaunums/fm-memoranda-padomes-sede-informes-par-nakama-es-fondu-perioda-2028-2034-gadam-planosanas-gaitu" TargetMode="External"/><Relationship Id="rId43" Type="http://schemas.openxmlformats.org/officeDocument/2006/relationships/hyperlink" Target="https://ppdb.mk.gov.lv/wp-content/uploads/2026/04/LV2050_gala_versija_pdf.pdf" TargetMode="External"/><Relationship Id="rId48" Type="http://schemas.openxmlformats.org/officeDocument/2006/relationships/hyperlink" Target="https://www.vestnesis.lv/ta/id/212467-pazinojums-par-latvijas-ilgtspejigas-attistibas-strategijas-lidz-2030-gadam-apstiprinasanu" TargetMode="External"/><Relationship Id="rId56" Type="http://schemas.openxmlformats.org/officeDocument/2006/relationships/image" Target="../media/image6.png"/><Relationship Id="rId8" Type="http://schemas.openxmlformats.org/officeDocument/2006/relationships/hyperlink" Target="https://www.csp.gov.lv/lv/jaunums/ikp-2025-gada-palielinajies-par-21" TargetMode="External"/><Relationship Id="rId51" Type="http://schemas.openxmlformats.org/officeDocument/2006/relationships/hyperlink" Target="https://www.lrvk.gov.lv/lv/getrevisionfile/29755-TP4jWroXJpDxwrWIQxESURJGzTdtBZvv.pdf" TargetMode="External"/><Relationship Id="rId3" Type="http://schemas.openxmlformats.org/officeDocument/2006/relationships/hyperlink" Target="https://ec.europa.eu/eurostat/databrowser/view/teina210/default/table" TargetMode="External"/><Relationship Id="rId12" Type="http://schemas.openxmlformats.org/officeDocument/2006/relationships/hyperlink" Target="https://economy-finance.ec.europa.eu/document/download/5d93bbf2-46d1-467f-a274-7850083738e9_en?filename=ip345_en.pdf" TargetMode="External"/><Relationship Id="rId17" Type="http://schemas.openxmlformats.org/officeDocument/2006/relationships/hyperlink" Target="https://www.imf.org/external/np/pp/eng/2015/061115.pdf" TargetMode="External"/><Relationship Id="rId25" Type="http://schemas.openxmlformats.org/officeDocument/2006/relationships/hyperlink" Target="https://reforms-investments.ec.europa.eu/recovery-and-resilience-facility-1/country-pages/greeces-recovery-and-resilience-plan_en" TargetMode="External"/><Relationship Id="rId33" Type="http://schemas.openxmlformats.org/officeDocument/2006/relationships/hyperlink" Target="https://www.eca.europa.eu/ECAPublications/SR-2025-24/SR-2025-24_EN.pdf" TargetMode="External"/><Relationship Id="rId38" Type="http://schemas.openxmlformats.org/officeDocument/2006/relationships/hyperlink" Target="https://www.fm.gov.lv/lv/jaunums/lidz-decembrim-izsludinatas-es-fondu-projektu-atlases-par-90" TargetMode="External"/><Relationship Id="rId46" Type="http://schemas.openxmlformats.org/officeDocument/2006/relationships/hyperlink" Target="https://likumi.lv/wwwraksti/LIKUMI/NAP/NAP2027.PDF" TargetMode="External"/><Relationship Id="rId20" Type="http://schemas.openxmlformats.org/officeDocument/2006/relationships/hyperlink" Target="https://www.imf.org/-/media/files/publications/fiscal-monitor/2025/october/english/ch1.pdf" TargetMode="External"/><Relationship Id="rId41" Type="http://schemas.openxmlformats.org/officeDocument/2006/relationships/hyperlink" Target="https://www.mk.gov.lv/lv/latvija2050" TargetMode="External"/><Relationship Id="rId54" Type="http://schemas.openxmlformats.org/officeDocument/2006/relationships/hyperlink" Target="https://ideas.repec.org/a/taf/regstd/v49y2015i8p1274-1290.html" TargetMode="External"/><Relationship Id="rId1" Type="http://schemas.openxmlformats.org/officeDocument/2006/relationships/slideLayout" Target="../slideLayouts/slideLayout7.xml"/><Relationship Id="rId6" Type="http://schemas.openxmlformats.org/officeDocument/2006/relationships/hyperlink" Target="https://ec.europa.eu/eurostat/databrowser/view/prc_hicp_aind/default/table" TargetMode="External"/><Relationship Id="rId15" Type="http://schemas.openxmlformats.org/officeDocument/2006/relationships/hyperlink" Target="https://www.parlament.gv.at/dokument/XXVIII/EU/75600/imfname_11626337.pdf" TargetMode="External"/><Relationship Id="rId23" Type="http://schemas.openxmlformats.org/officeDocument/2006/relationships/hyperlink" Target="https://reforms-investments.ec.europa.eu/recovery-and-resilience-facility-1/country-pages/latvias-recovery-and-resilience-plan_en" TargetMode="External"/><Relationship Id="rId28" Type="http://schemas.openxmlformats.org/officeDocument/2006/relationships/hyperlink" Target="https://www.consilium.europa.eu/en/policies/eu-recovery-plan/timeline-recovery-and-resilience-facility/" TargetMode="External"/><Relationship Id="rId36" Type="http://schemas.openxmlformats.org/officeDocument/2006/relationships/hyperlink" Target="https://www.fm.gov.lv/lv/jaunums/fm-un-latvijas-banka-veidos-datos-balstitu-pieeju-nakama-es-fondu-perioda-investiciju-prioritasu-noteiksanai" TargetMode="External"/><Relationship Id="rId49" Type="http://schemas.openxmlformats.org/officeDocument/2006/relationships/hyperlink" Target="https://lrvk.gov.lv/lv/getrevisionfile/uploads/reviziju-zinojumi/2018/2.4.1-38_2018/Infrastruktu%CC%84ras%20atti%CC%84sti%CC%84ba_revi%CC%84zijas%20zin%CC%A7ojums.pdf" TargetMode="External"/></Relationships>
</file>

<file path=ppt/slides/_rels/slide70.xml.rels><?xml version="1.0" encoding="UTF-8" standalone="yes"?>
<Relationships xmlns="http://schemas.openxmlformats.org/package/2006/relationships"><Relationship Id="rId13" Type="http://schemas.openxmlformats.org/officeDocument/2006/relationships/hyperlink" Target="https://finmin.lrv.lt/en/news/ilte-investment-in-the-lithuanian-economy-starts-work/" TargetMode="External"/><Relationship Id="rId18" Type="http://schemas.openxmlformats.org/officeDocument/2006/relationships/hyperlink" Target="https://valitsus.ee/media/4942/download" TargetMode="External"/><Relationship Id="rId26" Type="http://schemas.openxmlformats.org/officeDocument/2006/relationships/hyperlink" Target="https://www.riksdagen.se/sv/dokument-och-lagar/dokument/betankande/sveriges-genomforande-av-agenda-2030_h801fiu28/" TargetMode="External"/><Relationship Id="rId39" Type="http://schemas.openxmlformats.org/officeDocument/2006/relationships/hyperlink" Target="https://gouvernement.lu/fr/actualites/toutes_actualites/communiques/2021/10-octobre/29-strategie-nationale-action-climat.html" TargetMode="External"/><Relationship Id="rId21" Type="http://schemas.openxmlformats.org/officeDocument/2006/relationships/hyperlink" Target="https://www.vz.lt/verslo-aplinka/2023/12/23/valstybes-pazangos-strategija-lietuva-2030-keicia-ateities-vizija-lietuva-2050" TargetMode="External"/><Relationship Id="rId34" Type="http://schemas.openxmlformats.org/officeDocument/2006/relationships/hyperlink" Target="https://regeringen.dk/media/kc4fdtol/dk2030-danmark-rustet-til-fremtiden_web.pdf" TargetMode="External"/><Relationship Id="rId42" Type="http://schemas.openxmlformats.org/officeDocument/2006/relationships/hyperlink" Target="https://www.gov.pl/web/funds-regional-policy/the-council-of-ministers-adopted-the-concept-of-national-development-2050-a-government-document-determining-long-term-directions-for-the-development-of-poland" TargetMode="External"/><Relationship Id="rId7" Type="http://schemas.openxmlformats.org/officeDocument/2006/relationships/hyperlink" Target="https://epublications.vu.lt/object/elaba:100804564/100804564.pdf" TargetMode="External"/><Relationship Id="rId2" Type="http://schemas.openxmlformats.org/officeDocument/2006/relationships/notesSlide" Target="../notesSlides/notesSlide69.xml"/><Relationship Id="rId16" Type="http://schemas.openxmlformats.org/officeDocument/2006/relationships/hyperlink" Target="https://www.fi-compass.eu/financial-instruments/latvia" TargetMode="External"/><Relationship Id="rId29" Type="http://schemas.openxmlformats.org/officeDocument/2006/relationships/hyperlink" Target="https://www.bundeskanzleramt.gv.at/dam/jcr:87c1e200-7bc5-4e2b-89d8-8367988a28ff/austria-second-vnr-2024.pdf" TargetMode="External"/><Relationship Id="rId1" Type="http://schemas.openxmlformats.org/officeDocument/2006/relationships/slideLayout" Target="../slideLayouts/slideLayout7.xml"/><Relationship Id="rId6" Type="http://schemas.openxmlformats.org/officeDocument/2006/relationships/hyperlink" Target="https://maxvehrlich.ch/wp-content/uploads/2021/08/Becker_Egger_Ehrlich_EER_2012.pdf" TargetMode="External"/><Relationship Id="rId11" Type="http://schemas.openxmlformats.org/officeDocument/2006/relationships/hyperlink" Target="https://www.npf.ie/" TargetMode="External"/><Relationship Id="rId24" Type="http://schemas.openxmlformats.org/officeDocument/2006/relationships/hyperlink" Target="https://njt.jog.gov.hu/jogszabaly/2014-1-30-41" TargetMode="External"/><Relationship Id="rId32" Type="http://schemas.openxmlformats.org/officeDocument/2006/relationships/hyperlink" Target="https://www.mof.gov.cy/mof/dggrowth/dggrowth.nsf/natlongtermstrsust_en/natlongtermstrsust_en?OpenDocument" TargetMode="External"/><Relationship Id="rId37" Type="http://schemas.openxmlformats.org/officeDocument/2006/relationships/hyperlink" Target="https://www.mindev.gov.gr/wp-content/uploads/2019/05/%CE%91%CE%BD%CE%B1%CF%80%CF%84%CF%85%CE%BE%CE%B9%CE%B1%CE%BA%CE%AE-%CE%A3%CF%84%CF%81%CE%B1%CF%84%CE%B7%CE%B3%CE%B9%CE%BA%CE%AE-2030.pdf" TargetMode="External"/><Relationship Id="rId40" Type="http://schemas.openxmlformats.org/officeDocument/2006/relationships/hyperlink" Target="https://www.gov.mt/en/publicconsultation/Pages/2025/NL-0012-2025.aspx" TargetMode="External"/><Relationship Id="rId45" Type="http://schemas.openxmlformats.org/officeDocument/2006/relationships/hyperlink" Target="https://futuros.gob.es/en/our-work/spain-2050" TargetMode="External"/><Relationship Id="rId5" Type="http://schemas.openxmlformats.org/officeDocument/2006/relationships/hyperlink" Target="https://doi.org/10.1111/jors.12364" TargetMode="External"/><Relationship Id="rId15" Type="http://schemas.openxmlformats.org/officeDocument/2006/relationships/hyperlink" Target="https://www.fi-compass.eu/financial-instruments/lithuania" TargetMode="External"/><Relationship Id="rId23" Type="http://schemas.openxmlformats.org/officeDocument/2006/relationships/hyperlink" Target="https://narodne-novine.nn.hr/clanci/sluzbeni/2021_02_13_230.html" TargetMode="External"/><Relationship Id="rId28" Type="http://schemas.openxmlformats.org/officeDocument/2006/relationships/hyperlink" Target="https://valtioneuvosto.fi/en/foresight-activities-and-work-on-the-future/government-report-on-the-future" TargetMode="External"/><Relationship Id="rId36" Type="http://schemas.openxmlformats.org/officeDocument/2006/relationships/hyperlink" Target="https://www.bmleh.de/EN/topics/international-affairs/agenda-2030/agenda-2030_node.html" TargetMode="External"/><Relationship Id="rId10" Type="http://schemas.openxmlformats.org/officeDocument/2006/relationships/hyperlink" Target="https://www.gov.ie/en/department-of-housing-local-government-and-heritage/press-releases/revised-national-planning-framework-now-approved-by-oireachtas/" TargetMode="External"/><Relationship Id="rId19" Type="http://schemas.openxmlformats.org/officeDocument/2006/relationships/hyperlink" Target="https://www.riigikogu.ee/en/pressiteated/the-riigikogu-heard-the-report-by-the-minister-of-regional-affairs-and-agriculture/" TargetMode="External"/><Relationship Id="rId31" Type="http://schemas.openxmlformats.org/officeDocument/2006/relationships/hyperlink" Target="https://www.minfin.bg/en/1394" TargetMode="External"/><Relationship Id="rId44" Type="http://schemas.openxmlformats.org/officeDocument/2006/relationships/hyperlink" Target="https://www.gov.si/assets/ministrstva/MLSKRR/Direktorat-za-regionalni-razvoj/Strategija-razvoja-Slovenije-2030/Slovenian-Development-Strategy-2030.pdf" TargetMode="External"/><Relationship Id="rId4" Type="http://schemas.openxmlformats.org/officeDocument/2006/relationships/hyperlink" Target="https://link.springer.com/article/10.1007/s11127-023-01138-w" TargetMode="External"/><Relationship Id="rId9" Type="http://schemas.openxmlformats.org/officeDocument/2006/relationships/hyperlink" Target="https://www.gov.ie/en/department-of-the-taoiseach/press-releases/government-publishes-updated-national-development-plan/" TargetMode="External"/><Relationship Id="rId14" Type="http://schemas.openxmlformats.org/officeDocument/2006/relationships/hyperlink" Target="https://www.fi-compass.eu/sites/default/files/publications/Scale-up_Investments_Lithuanian_Economy_Vaidas_Daktariunas.pdf" TargetMode="External"/><Relationship Id="rId22" Type="http://schemas.openxmlformats.org/officeDocument/2006/relationships/hyperlink" Target="https://www.sabor.hr/en/press/news/parliament-adopts-national-development-strategy-until-2030" TargetMode="External"/><Relationship Id="rId27" Type="http://schemas.openxmlformats.org/officeDocument/2006/relationships/hyperlink" Target="https://www.parlamento.pt/OrcamentoEstado/Paginas/gop.aspx" TargetMode="External"/><Relationship Id="rId30" Type="http://schemas.openxmlformats.org/officeDocument/2006/relationships/hyperlink" Target="https://diplomatie.belgium.be/sites/default/files/2022-03/Brochure%20Pathways%20to%20Sustainable%20Development.pdf" TargetMode="External"/><Relationship Id="rId35" Type="http://schemas.openxmlformats.org/officeDocument/2006/relationships/hyperlink" Target="https://www.economie.gouv.fr/france-2030" TargetMode="External"/><Relationship Id="rId43" Type="http://schemas.openxmlformats.org/officeDocument/2006/relationships/hyperlink" Target="https://www.esdn.eu/country-profiles/detail/slovakia" TargetMode="External"/><Relationship Id="rId8" Type="http://schemas.openxmlformats.org/officeDocument/2006/relationships/hyperlink" Target="https://doi.org/10.4324/9780367274689" TargetMode="External"/><Relationship Id="rId3" Type="http://schemas.openxmlformats.org/officeDocument/2006/relationships/hyperlink" Target="https://researchonline.lse.ac.uk/id/eprint/85888/" TargetMode="External"/><Relationship Id="rId12" Type="http://schemas.openxmlformats.org/officeDocument/2006/relationships/hyperlink" Target="https://www.gov.uk/government/publications/nista-annual-report-2024-2025/nista-annual-report-2024-25" TargetMode="External"/><Relationship Id="rId17" Type="http://schemas.openxmlformats.org/officeDocument/2006/relationships/hyperlink" Target="https://www.riigiteataja.ee/akt/315052021012" TargetMode="External"/><Relationship Id="rId25" Type="http://schemas.openxmlformats.org/officeDocument/2006/relationships/hyperlink" Target="https://ngmszakmaiteruletek.kormany.hu/nemzeti-fejlesztes-2030-orszagos-fejlesztesi-es-teruletfejlesztesi-koncepcio" TargetMode="External"/><Relationship Id="rId33" Type="http://schemas.openxmlformats.org/officeDocument/2006/relationships/hyperlink" Target="https://www.cr2030.cz/en/sustainable-development-in-czechia/strategic-framework-czech-republic-2030" TargetMode="External"/><Relationship Id="rId38" Type="http://schemas.openxmlformats.org/officeDocument/2006/relationships/hyperlink" Target="https://www.esdn.eu/country-profiles/detail/italy" TargetMode="External"/><Relationship Id="rId46" Type="http://schemas.openxmlformats.org/officeDocument/2006/relationships/image" Target="../media/image6.png"/><Relationship Id="rId20" Type="http://schemas.openxmlformats.org/officeDocument/2006/relationships/hyperlink" Target="https://www.lrs.lt/sip/portal.show?p_r=35435&amp;p_k=1&amp;p_t=287183&amp;p_a=1000&amp;p_kade_id=10&amp;printVersion=1" TargetMode="External"/><Relationship Id="rId41" Type="http://schemas.openxmlformats.org/officeDocument/2006/relationships/hyperlink" Target="https://www.eerstekamer.nl/nonav/structuurvisie/nationale_omgevingsvis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2C70"/>
        </a:solidFill>
        <a:effectLst/>
      </p:bgPr>
    </p:bg>
    <p:spTree>
      <p:nvGrpSpPr>
        <p:cNvPr id="1" name=""/>
        <p:cNvGrpSpPr/>
        <p:nvPr/>
      </p:nvGrpSpPr>
      <p:grpSpPr>
        <a:xfrm>
          <a:off x="0" y="0"/>
          <a:ext cx="0" cy="0"/>
          <a:chOff x="0" y="0"/>
          <a:chExt cx="0" cy="0"/>
        </a:xfrm>
      </p:grpSpPr>
      <p:grpSp>
        <p:nvGrpSpPr>
          <p:cNvPr id="2" name="Group 2"/>
          <p:cNvGrpSpPr/>
          <p:nvPr/>
        </p:nvGrpSpPr>
        <p:grpSpPr>
          <a:xfrm>
            <a:off x="0" y="1"/>
            <a:ext cx="11453454" cy="10287000"/>
            <a:chOff x="0" y="0"/>
            <a:chExt cx="4816593" cy="2702914"/>
          </a:xfrm>
        </p:grpSpPr>
        <p:sp>
          <p:nvSpPr>
            <p:cNvPr id="3" name="Freeform 3"/>
            <p:cNvSpPr/>
            <p:nvPr/>
          </p:nvSpPr>
          <p:spPr>
            <a:xfrm>
              <a:off x="0" y="0"/>
              <a:ext cx="4816592" cy="2702914"/>
            </a:xfrm>
            <a:custGeom>
              <a:avLst/>
              <a:gdLst/>
              <a:ahLst/>
              <a:cxnLst/>
              <a:rect l="l" t="t" r="r" b="b"/>
              <a:pathLst>
                <a:path w="4816592" h="2702914">
                  <a:moveTo>
                    <a:pt x="0" y="0"/>
                  </a:moveTo>
                  <a:lnTo>
                    <a:pt x="4816592" y="0"/>
                  </a:lnTo>
                  <a:lnTo>
                    <a:pt x="4816592" y="2702914"/>
                  </a:lnTo>
                  <a:lnTo>
                    <a:pt x="0" y="2702914"/>
                  </a:lnTo>
                  <a:close/>
                </a:path>
              </a:pathLst>
            </a:custGeom>
            <a:solidFill>
              <a:srgbClr val="303A92"/>
            </a:solidFill>
          </p:spPr>
          <p:txBody>
            <a:bodyPr/>
            <a:lstStyle/>
            <a:p>
              <a:endParaRPr lang="lv-LV" noProof="0" dirty="0"/>
            </a:p>
          </p:txBody>
        </p:sp>
        <p:sp>
          <p:nvSpPr>
            <p:cNvPr id="4" name="TextBox 4"/>
            <p:cNvSpPr txBox="1"/>
            <p:nvPr/>
          </p:nvSpPr>
          <p:spPr>
            <a:xfrm>
              <a:off x="0" y="-38100"/>
              <a:ext cx="4816593" cy="2741014"/>
            </a:xfrm>
            <a:prstGeom prst="rect">
              <a:avLst/>
            </a:prstGeom>
          </p:spPr>
          <p:txBody>
            <a:bodyPr lIns="50800" tIns="50800" rIns="50800" bIns="50800" rtlCol="0" anchor="ctr"/>
            <a:lstStyle/>
            <a:p>
              <a:pPr algn="ctr">
                <a:lnSpc>
                  <a:spcPts val="2659"/>
                </a:lnSpc>
                <a:spcBef>
                  <a:spcPct val="0"/>
                </a:spcBef>
              </a:pPr>
              <a:endParaRPr lang="lv-LV" noProof="0" dirty="0"/>
            </a:p>
          </p:txBody>
        </p:sp>
      </p:grpSp>
      <p:sp>
        <p:nvSpPr>
          <p:cNvPr id="5" name="Freeform 5"/>
          <p:cNvSpPr/>
          <p:nvPr/>
        </p:nvSpPr>
        <p:spPr>
          <a:xfrm>
            <a:off x="1028700" y="8344468"/>
            <a:ext cx="4660311" cy="1980632"/>
          </a:xfrm>
          <a:custGeom>
            <a:avLst/>
            <a:gdLst/>
            <a:ahLst/>
            <a:cxnLst/>
            <a:rect l="l" t="t" r="r" b="b"/>
            <a:pathLst>
              <a:path w="4660311" h="1980632">
                <a:moveTo>
                  <a:pt x="0" y="0"/>
                </a:moveTo>
                <a:lnTo>
                  <a:pt x="4660311" y="0"/>
                </a:lnTo>
                <a:lnTo>
                  <a:pt x="4660311" y="1980632"/>
                </a:lnTo>
                <a:lnTo>
                  <a:pt x="0" y="1980632"/>
                </a:lnTo>
                <a:lnTo>
                  <a:pt x="0" y="0"/>
                </a:lnTo>
                <a:close/>
              </a:path>
            </a:pathLst>
          </a:custGeom>
          <a:blipFill>
            <a:blip r:embed="rId3"/>
            <a:stretch>
              <a:fillRect/>
            </a:stretch>
          </a:blipFill>
        </p:spPr>
        <p:txBody>
          <a:bodyPr/>
          <a:lstStyle/>
          <a:p>
            <a:endParaRPr lang="lv-LV" noProof="0" dirty="0"/>
          </a:p>
        </p:txBody>
      </p:sp>
      <p:sp>
        <p:nvSpPr>
          <p:cNvPr id="6" name="Freeform 6"/>
          <p:cNvSpPr/>
          <p:nvPr/>
        </p:nvSpPr>
        <p:spPr>
          <a:xfrm>
            <a:off x="5689011" y="8268268"/>
            <a:ext cx="4660311" cy="1980632"/>
          </a:xfrm>
          <a:custGeom>
            <a:avLst/>
            <a:gdLst/>
            <a:ahLst/>
            <a:cxnLst/>
            <a:rect l="l" t="t" r="r" b="b"/>
            <a:pathLst>
              <a:path w="4660311" h="1980632">
                <a:moveTo>
                  <a:pt x="0" y="0"/>
                </a:moveTo>
                <a:lnTo>
                  <a:pt x="4660310" y="0"/>
                </a:lnTo>
                <a:lnTo>
                  <a:pt x="4660310" y="1980632"/>
                </a:lnTo>
                <a:lnTo>
                  <a:pt x="0" y="1980632"/>
                </a:lnTo>
                <a:lnTo>
                  <a:pt x="0" y="0"/>
                </a:lnTo>
                <a:close/>
              </a:path>
            </a:pathLst>
          </a:custGeom>
          <a:blipFill>
            <a:blip r:embed="rId4"/>
            <a:stretch>
              <a:fillRect/>
            </a:stretch>
          </a:blipFill>
        </p:spPr>
        <p:txBody>
          <a:bodyPr/>
          <a:lstStyle/>
          <a:p>
            <a:endParaRPr lang="lv-LV" noProof="0" dirty="0"/>
          </a:p>
        </p:txBody>
      </p:sp>
      <p:sp>
        <p:nvSpPr>
          <p:cNvPr id="7" name="Freeform 7"/>
          <p:cNvSpPr/>
          <p:nvPr/>
        </p:nvSpPr>
        <p:spPr>
          <a:xfrm rot="5400000">
            <a:off x="9746419" y="1707035"/>
            <a:ext cx="10248616" cy="6834546"/>
          </a:xfrm>
          <a:custGeom>
            <a:avLst/>
            <a:gdLst/>
            <a:ahLst/>
            <a:cxnLst/>
            <a:rect l="l" t="t" r="r" b="b"/>
            <a:pathLst>
              <a:path w="10248616" h="6834546">
                <a:moveTo>
                  <a:pt x="0" y="0"/>
                </a:moveTo>
                <a:lnTo>
                  <a:pt x="10248616" y="0"/>
                </a:lnTo>
                <a:lnTo>
                  <a:pt x="10248616" y="6834546"/>
                </a:lnTo>
                <a:lnTo>
                  <a:pt x="0" y="6834546"/>
                </a:lnTo>
                <a:lnTo>
                  <a:pt x="0" y="0"/>
                </a:lnTo>
                <a:close/>
              </a:path>
            </a:pathLst>
          </a:custGeom>
          <a:blipFill>
            <a:blip r:embed="rId5"/>
            <a:stretch>
              <a:fillRect/>
            </a:stretch>
          </a:blipFill>
        </p:spPr>
        <p:txBody>
          <a:bodyPr/>
          <a:lstStyle/>
          <a:p>
            <a:endParaRPr lang="lv-LV" noProof="0" dirty="0"/>
          </a:p>
        </p:txBody>
      </p:sp>
      <p:sp>
        <p:nvSpPr>
          <p:cNvPr id="8" name="TextBox 7"/>
          <p:cNvSpPr txBox="1"/>
          <p:nvPr/>
        </p:nvSpPr>
        <p:spPr>
          <a:xfrm>
            <a:off x="1143000" y="1063740"/>
            <a:ext cx="9156192" cy="7203960"/>
          </a:xfrm>
          <a:prstGeom prst="rect">
            <a:avLst/>
          </a:prstGeom>
          <a:noFill/>
        </p:spPr>
        <p:txBody>
          <a:bodyPr wrap="square" lIns="45720" tIns="27432" rIns="45720" bIns="27432" anchor="b">
            <a:spAutoFit/>
          </a:bodyPr>
          <a:lstStyle/>
          <a:p>
            <a:pPr>
              <a:lnSpc>
                <a:spcPct val="98000"/>
              </a:lnSpc>
            </a:pPr>
            <a:r>
              <a:rPr lang="lv-LV" sz="5400" b="0" noProof="0" dirty="0">
                <a:solidFill>
                  <a:srgbClr val="FFFFFF"/>
                </a:solidFill>
                <a:latin typeface="Museo 1"/>
              </a:rPr>
              <a:t>No vīzijas līdz </a:t>
            </a:r>
          </a:p>
          <a:p>
            <a:pPr>
              <a:lnSpc>
                <a:spcPct val="98000"/>
              </a:lnSpc>
            </a:pPr>
            <a:r>
              <a:rPr lang="lv-LV" sz="5400" b="0" noProof="0" dirty="0">
                <a:solidFill>
                  <a:srgbClr val="FFFFFF"/>
                </a:solidFill>
                <a:latin typeface="Museo 1"/>
              </a:rPr>
              <a:t>reformām &amp; investīcijām</a:t>
            </a:r>
            <a:r>
              <a:rPr lang="lv-LV" sz="5400" noProof="0" dirty="0">
                <a:solidFill>
                  <a:srgbClr val="FFFFFF"/>
                </a:solidFill>
                <a:latin typeface="Museo 1"/>
              </a:rPr>
              <a:t>:</a:t>
            </a:r>
          </a:p>
          <a:p>
            <a:pPr>
              <a:lnSpc>
                <a:spcPct val="98000"/>
              </a:lnSpc>
            </a:pPr>
            <a:endParaRPr lang="lv-LV" sz="4800" noProof="0" dirty="0">
              <a:solidFill>
                <a:srgbClr val="FFFFFF"/>
              </a:solidFill>
              <a:latin typeface="Museo 1"/>
            </a:endParaRPr>
          </a:p>
          <a:p>
            <a:pPr marL="914400" indent="-914400">
              <a:lnSpc>
                <a:spcPct val="98000"/>
              </a:lnSpc>
              <a:buAutoNum type="arabicParenR"/>
            </a:pPr>
            <a:r>
              <a:rPr lang="lv-LV" sz="5400" noProof="0" dirty="0">
                <a:solidFill>
                  <a:srgbClr val="FFFFFF"/>
                </a:solidFill>
                <a:latin typeface="Museo 1"/>
              </a:rPr>
              <a:t>kur pašlaik esam ar prioritāšu noteikšanu un investīciju plānošanu ?</a:t>
            </a:r>
          </a:p>
          <a:p>
            <a:pPr marL="914400" indent="-914400">
              <a:lnSpc>
                <a:spcPct val="98000"/>
              </a:lnSpc>
              <a:buAutoNum type="arabicParenR"/>
            </a:pPr>
            <a:endParaRPr lang="lv-LV" sz="4800" noProof="0" dirty="0">
              <a:solidFill>
                <a:srgbClr val="FFFFFF"/>
              </a:solidFill>
              <a:latin typeface="Museo 1"/>
            </a:endParaRPr>
          </a:p>
          <a:p>
            <a:pPr marL="914400" indent="-914400">
              <a:lnSpc>
                <a:spcPct val="98000"/>
              </a:lnSpc>
              <a:buFontTx/>
              <a:buAutoNum type="arabicParenR"/>
            </a:pPr>
            <a:r>
              <a:rPr lang="lv-LV" sz="5400" noProof="0" dirty="0">
                <a:solidFill>
                  <a:srgbClr val="FFFFFF"/>
                </a:solidFill>
                <a:latin typeface="Museo 1"/>
              </a:rPr>
              <a:t>vai ir lietderīgi plānot tāpat kā līdz šim ?</a:t>
            </a:r>
          </a:p>
        </p:txBody>
      </p:sp>
      <p:sp>
        <p:nvSpPr>
          <p:cNvPr id="9" name="TextBox 8"/>
          <p:cNvSpPr txBox="1"/>
          <p:nvPr/>
        </p:nvSpPr>
        <p:spPr>
          <a:xfrm>
            <a:off x="11462417" y="7079264"/>
            <a:ext cx="6368383" cy="1906163"/>
          </a:xfrm>
          <a:prstGeom prst="rect">
            <a:avLst/>
          </a:prstGeom>
          <a:noFill/>
        </p:spPr>
        <p:txBody>
          <a:bodyPr wrap="square" lIns="45720" tIns="27432" rIns="45720" bIns="27432" anchor="t">
            <a:spAutoFit/>
          </a:bodyPr>
          <a:lstStyle/>
          <a:p>
            <a:pPr algn="l">
              <a:lnSpc>
                <a:spcPct val="108000"/>
              </a:lnSpc>
              <a:spcAft>
                <a:spcPts val="800"/>
              </a:spcAft>
            </a:pPr>
            <a:r>
              <a:rPr lang="lv-LV" sz="2000" b="0" noProof="0" dirty="0">
                <a:solidFill>
                  <a:srgbClr val="FFFFFF"/>
                </a:solidFill>
                <a:latin typeface="Museo 2"/>
              </a:rPr>
              <a:t>Apaļā galda diskusija “Latvijas attīstības vektori: no vīzijas līdz investīcijām”</a:t>
            </a:r>
          </a:p>
          <a:p>
            <a:pPr algn="l">
              <a:lnSpc>
                <a:spcPct val="108000"/>
              </a:lnSpc>
              <a:spcAft>
                <a:spcPts val="800"/>
              </a:spcAft>
            </a:pPr>
            <a:r>
              <a:rPr lang="lv-LV" sz="2000" b="0" noProof="0" dirty="0">
                <a:solidFill>
                  <a:srgbClr val="FFFFFF"/>
                </a:solidFill>
                <a:latin typeface="Museo 2"/>
              </a:rPr>
              <a:t>2026. gada 16. oktobris, 10.00–12.00 • </a:t>
            </a:r>
            <a:r>
              <a:rPr lang="lv-LV" sz="2000" b="0" noProof="0" dirty="0" err="1">
                <a:solidFill>
                  <a:srgbClr val="FFFFFF"/>
                </a:solidFill>
                <a:latin typeface="Museo 2"/>
              </a:rPr>
              <a:t>Startup</a:t>
            </a:r>
            <a:r>
              <a:rPr lang="lv-LV" sz="2000" b="0" noProof="0" dirty="0">
                <a:solidFill>
                  <a:srgbClr val="FFFFFF"/>
                </a:solidFill>
                <a:latin typeface="Museo 2"/>
              </a:rPr>
              <a:t> </a:t>
            </a:r>
            <a:r>
              <a:rPr lang="lv-LV" sz="2000" b="0" noProof="0" dirty="0" err="1">
                <a:solidFill>
                  <a:srgbClr val="FFFFFF"/>
                </a:solidFill>
                <a:latin typeface="Museo 2"/>
              </a:rPr>
              <a:t>House</a:t>
            </a:r>
            <a:r>
              <a:rPr lang="lv-LV" sz="2000" b="0" noProof="0" dirty="0">
                <a:solidFill>
                  <a:srgbClr val="FFFFFF"/>
                </a:solidFill>
                <a:latin typeface="Museo 2"/>
              </a:rPr>
              <a:t>, </a:t>
            </a:r>
            <a:r>
              <a:rPr lang="lv-LV" sz="2000" b="0" noProof="0" dirty="0" err="1">
                <a:solidFill>
                  <a:srgbClr val="FFFFFF"/>
                </a:solidFill>
                <a:latin typeface="Museo 2"/>
              </a:rPr>
              <a:t>Lastādijas</a:t>
            </a:r>
            <a:r>
              <a:rPr lang="lv-LV" sz="2000" b="0" noProof="0" dirty="0">
                <a:solidFill>
                  <a:srgbClr val="FFFFFF"/>
                </a:solidFill>
                <a:latin typeface="Museo 2"/>
              </a:rPr>
              <a:t> iela 12 k-3, Rīga, un tiešsaistē</a:t>
            </a:r>
          </a:p>
          <a:p>
            <a:pPr algn="l">
              <a:lnSpc>
                <a:spcPct val="108000"/>
              </a:lnSpc>
              <a:spcAft>
                <a:spcPts val="800"/>
              </a:spcAft>
            </a:pPr>
            <a:r>
              <a:rPr lang="lv-LV" sz="2000" b="0" noProof="0" dirty="0">
                <a:solidFill>
                  <a:srgbClr val="FFFFFF"/>
                </a:solidFill>
                <a:latin typeface="Museo 2"/>
              </a:rPr>
              <a:t>Sanda Liepiņa, PROVIDUS direktore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866381" y="1713428"/>
            <a:ext cx="10287000" cy="6860143"/>
          </a:xfrm>
          <a:custGeom>
            <a:avLst/>
            <a:gdLst/>
            <a:ahLst/>
            <a:cxnLst/>
            <a:rect l="l" t="t" r="r" b="b"/>
            <a:pathLst>
              <a:path w="10287000" h="6860143">
                <a:moveTo>
                  <a:pt x="0" y="0"/>
                </a:moveTo>
                <a:lnTo>
                  <a:pt x="10287000" y="0"/>
                </a:lnTo>
                <a:lnTo>
                  <a:pt x="10287000" y="6860144"/>
                </a:lnTo>
                <a:lnTo>
                  <a:pt x="0" y="6860144"/>
                </a:lnTo>
                <a:lnTo>
                  <a:pt x="0" y="0"/>
                </a:lnTo>
                <a:close/>
              </a:path>
            </a:pathLst>
          </a:custGeom>
          <a:blipFill>
            <a:blip r:embed="rId3"/>
            <a:stretch>
              <a:fillRect/>
            </a:stretch>
          </a:blipFill>
        </p:spPr>
        <p:txBody>
          <a:bodyPr/>
          <a:lstStyle/>
          <a:p>
            <a:endParaRPr lang="en-US"/>
          </a:p>
        </p:txBody>
      </p:sp>
      <p:sp>
        <p:nvSpPr>
          <p:cNvPr id="3" name="TextBox 2"/>
          <p:cNvSpPr txBox="1"/>
          <p:nvPr/>
        </p:nvSpPr>
        <p:spPr>
          <a:xfrm>
            <a:off x="822960" y="286724"/>
            <a:ext cx="13655040" cy="1580176"/>
          </a:xfrm>
          <a:prstGeom prst="rect">
            <a:avLst/>
          </a:prstGeom>
          <a:noFill/>
        </p:spPr>
        <p:txBody>
          <a:bodyPr wrap="square" lIns="45720" tIns="27432" rIns="45720" bIns="27432" anchor="b">
            <a:spAutoFit/>
          </a:bodyPr>
          <a:lstStyle/>
          <a:p>
            <a:pPr algn="l">
              <a:lnSpc>
                <a:spcPct val="98000"/>
              </a:lnSpc>
              <a:spcAft>
                <a:spcPts val="600"/>
              </a:spcAft>
            </a:pPr>
            <a:r>
              <a:rPr sz="4800" b="0" dirty="0">
                <a:solidFill>
                  <a:srgbClr val="303A92"/>
                </a:solidFill>
                <a:latin typeface="Museo 1"/>
              </a:rPr>
              <a:t>Kur </a:t>
            </a:r>
            <a:r>
              <a:rPr sz="4800" b="0" dirty="0" err="1">
                <a:solidFill>
                  <a:srgbClr val="303A92"/>
                </a:solidFill>
                <a:latin typeface="Museo 1"/>
              </a:rPr>
              <a:t>palikām</a:t>
            </a:r>
            <a:r>
              <a:rPr sz="4800" b="0" dirty="0">
                <a:solidFill>
                  <a:srgbClr val="303A92"/>
                </a:solidFill>
                <a:latin typeface="Museo 1"/>
              </a:rPr>
              <a:t> 10. </a:t>
            </a:r>
            <a:r>
              <a:rPr sz="4800" b="0" dirty="0" err="1">
                <a:solidFill>
                  <a:srgbClr val="303A92"/>
                </a:solidFill>
                <a:latin typeface="Museo 1"/>
              </a:rPr>
              <a:t>jūnijā</a:t>
            </a:r>
            <a:r>
              <a:rPr sz="4800" b="0" dirty="0">
                <a:solidFill>
                  <a:srgbClr val="303A92"/>
                </a:solidFill>
                <a:latin typeface="Museo 1"/>
              </a:rPr>
              <a:t>, un kas </a:t>
            </a:r>
            <a:endParaRPr lang="lv-LV" sz="4800" b="0" dirty="0">
              <a:solidFill>
                <a:srgbClr val="303A92"/>
              </a:solidFill>
              <a:latin typeface="Museo 1"/>
            </a:endParaRPr>
          </a:p>
          <a:p>
            <a:pPr algn="l">
              <a:lnSpc>
                <a:spcPct val="98000"/>
              </a:lnSpc>
              <a:spcAft>
                <a:spcPts val="600"/>
              </a:spcAft>
            </a:pPr>
            <a:r>
              <a:rPr sz="4800" b="0" dirty="0" err="1">
                <a:solidFill>
                  <a:srgbClr val="303A92"/>
                </a:solidFill>
                <a:latin typeface="Museo 1"/>
              </a:rPr>
              <a:t>notika</a:t>
            </a:r>
            <a:r>
              <a:rPr sz="4800" b="0" dirty="0">
                <a:solidFill>
                  <a:srgbClr val="303A92"/>
                </a:solidFill>
                <a:latin typeface="Museo 1"/>
              </a:rPr>
              <a:t> </a:t>
            </a:r>
            <a:r>
              <a:rPr sz="4800" b="0" dirty="0" err="1">
                <a:solidFill>
                  <a:srgbClr val="303A92"/>
                </a:solidFill>
                <a:latin typeface="Museo 1"/>
              </a:rPr>
              <a:t>pēc</a:t>
            </a:r>
            <a:r>
              <a:rPr sz="4800" b="0" dirty="0">
                <a:solidFill>
                  <a:srgbClr val="303A92"/>
                </a:solidFill>
                <a:latin typeface="Museo 1"/>
              </a:rPr>
              <a:t> tam</a:t>
            </a:r>
          </a:p>
        </p:txBody>
      </p:sp>
      <p:sp>
        <p:nvSpPr>
          <p:cNvPr id="4" name="TextBox 3"/>
          <p:cNvSpPr txBox="1"/>
          <p:nvPr/>
        </p:nvSpPr>
        <p:spPr>
          <a:xfrm>
            <a:off x="822960" y="2095500"/>
            <a:ext cx="9235440" cy="497829"/>
          </a:xfrm>
          <a:prstGeom prst="rect">
            <a:avLst/>
          </a:prstGeom>
          <a:noFill/>
        </p:spPr>
        <p:txBody>
          <a:bodyPr wrap="square" lIns="45720" tIns="27432" rIns="45720" bIns="27432" anchor="t">
            <a:spAutoFit/>
          </a:bodyPr>
          <a:lstStyle/>
          <a:p>
            <a:pPr algn="l">
              <a:lnSpc>
                <a:spcPct val="108000"/>
              </a:lnSpc>
              <a:spcAft>
                <a:spcPts val="600"/>
              </a:spcAft>
            </a:pPr>
            <a:r>
              <a:rPr sz="2800" b="0" dirty="0">
                <a:solidFill>
                  <a:srgbClr val="303A92"/>
                </a:solidFill>
                <a:latin typeface="Museo 1"/>
              </a:rPr>
              <a:t>10. </a:t>
            </a:r>
            <a:r>
              <a:rPr sz="2800" b="0" dirty="0" err="1">
                <a:solidFill>
                  <a:srgbClr val="303A92"/>
                </a:solidFill>
                <a:latin typeface="Museo 1"/>
              </a:rPr>
              <a:t>jūnijā</a:t>
            </a:r>
            <a:r>
              <a:rPr sz="2800" b="0" dirty="0">
                <a:solidFill>
                  <a:srgbClr val="303A92"/>
                </a:solidFill>
                <a:latin typeface="Museo 1"/>
              </a:rPr>
              <a:t> </a:t>
            </a:r>
            <a:r>
              <a:rPr sz="2800" b="0" dirty="0" err="1">
                <a:solidFill>
                  <a:srgbClr val="303A92"/>
                </a:solidFill>
                <a:latin typeface="Museo 1"/>
              </a:rPr>
              <a:t>secinājām</a:t>
            </a:r>
            <a:endParaRPr sz="2800" b="0" dirty="0">
              <a:solidFill>
                <a:srgbClr val="303A92"/>
              </a:solidFill>
              <a:latin typeface="Museo 1"/>
            </a:endParaRPr>
          </a:p>
        </p:txBody>
      </p:sp>
      <p:sp>
        <p:nvSpPr>
          <p:cNvPr id="5" name="TextBox 4"/>
          <p:cNvSpPr txBox="1"/>
          <p:nvPr/>
        </p:nvSpPr>
        <p:spPr>
          <a:xfrm>
            <a:off x="822960" y="2743200"/>
            <a:ext cx="10226040" cy="3058786"/>
          </a:xfrm>
          <a:prstGeom prst="rect">
            <a:avLst/>
          </a:prstGeom>
          <a:noFill/>
        </p:spPr>
        <p:txBody>
          <a:bodyPr wrap="square" lIns="45720" tIns="27432" rIns="45720" bIns="27432" anchor="t">
            <a:spAutoFit/>
          </a:bodyPr>
          <a:lstStyle/>
          <a:p>
            <a:pPr marL="292608" indent="-292608" algn="l">
              <a:lnSpc>
                <a:spcPct val="108000"/>
              </a:lnSpc>
              <a:spcAft>
                <a:spcPts val="600"/>
              </a:spcAft>
              <a:buClr>
                <a:srgbClr val="303A92"/>
              </a:buClr>
              <a:buFont typeface="Arial"/>
              <a:buChar char="•"/>
            </a:pPr>
            <a:r>
              <a:rPr sz="2400" b="0" dirty="0" err="1">
                <a:solidFill>
                  <a:srgbClr val="303A92"/>
                </a:solidFill>
                <a:latin typeface="Museo 2"/>
              </a:rPr>
              <a:t>Partnerība</a:t>
            </a:r>
            <a:r>
              <a:rPr sz="2400" b="0" dirty="0">
                <a:solidFill>
                  <a:srgbClr val="303A92"/>
                </a:solidFill>
                <a:latin typeface="Museo 2"/>
              </a:rPr>
              <a:t> </a:t>
            </a:r>
            <a:r>
              <a:rPr sz="2400" b="0" dirty="0" err="1">
                <a:solidFill>
                  <a:srgbClr val="303A92"/>
                </a:solidFill>
                <a:latin typeface="Museo 2"/>
              </a:rPr>
              <a:t>ir</a:t>
            </a:r>
            <a:r>
              <a:rPr sz="2400" b="0" dirty="0">
                <a:solidFill>
                  <a:srgbClr val="303A92"/>
                </a:solidFill>
                <a:latin typeface="Museo 2"/>
              </a:rPr>
              <a:t> </a:t>
            </a:r>
            <a:r>
              <a:rPr sz="2400" b="0" dirty="0" err="1">
                <a:solidFill>
                  <a:srgbClr val="303A92"/>
                </a:solidFill>
                <a:latin typeface="Museo 2"/>
              </a:rPr>
              <a:t>formāla</a:t>
            </a:r>
            <a:r>
              <a:rPr sz="2400" b="0" dirty="0">
                <a:solidFill>
                  <a:srgbClr val="303A92"/>
                </a:solidFill>
                <a:latin typeface="Museo 2"/>
              </a:rPr>
              <a:t>: </a:t>
            </a:r>
            <a:r>
              <a:rPr sz="2400" b="0" dirty="0" err="1">
                <a:solidFill>
                  <a:srgbClr val="303A92"/>
                </a:solidFill>
                <a:latin typeface="Museo 2"/>
              </a:rPr>
              <a:t>konsultācijas</a:t>
            </a:r>
            <a:r>
              <a:rPr sz="2400" b="0" dirty="0">
                <a:solidFill>
                  <a:srgbClr val="303A92"/>
                </a:solidFill>
                <a:latin typeface="Museo 2"/>
              </a:rPr>
              <a:t> </a:t>
            </a:r>
            <a:r>
              <a:rPr sz="2400" b="0" dirty="0" err="1">
                <a:solidFill>
                  <a:srgbClr val="303A92"/>
                </a:solidFill>
                <a:latin typeface="Museo 2"/>
              </a:rPr>
              <a:t>notiek</a:t>
            </a:r>
            <a:r>
              <a:rPr sz="2400" b="0" dirty="0">
                <a:solidFill>
                  <a:srgbClr val="303A92"/>
                </a:solidFill>
                <a:latin typeface="Museo 2"/>
              </a:rPr>
              <a:t> </a:t>
            </a:r>
            <a:r>
              <a:rPr sz="2400" b="0" dirty="0" err="1">
                <a:solidFill>
                  <a:srgbClr val="303A92"/>
                </a:solidFill>
                <a:latin typeface="Museo 2"/>
              </a:rPr>
              <a:t>ministriju</a:t>
            </a:r>
            <a:r>
              <a:rPr sz="2400" b="0" dirty="0">
                <a:solidFill>
                  <a:srgbClr val="303A92"/>
                </a:solidFill>
                <a:latin typeface="Museo 2"/>
              </a:rPr>
              <a:t> </a:t>
            </a:r>
            <a:r>
              <a:rPr sz="2400" b="0" dirty="0" err="1">
                <a:solidFill>
                  <a:srgbClr val="303A92"/>
                </a:solidFill>
                <a:latin typeface="Museo 2"/>
              </a:rPr>
              <a:t>līmenī</a:t>
            </a:r>
            <a:r>
              <a:rPr sz="2400" b="0" dirty="0">
                <a:solidFill>
                  <a:srgbClr val="303A92"/>
                </a:solidFill>
                <a:latin typeface="Museo 2"/>
              </a:rPr>
              <a:t>, </a:t>
            </a:r>
            <a:r>
              <a:rPr sz="2400" b="0" dirty="0" err="1">
                <a:solidFill>
                  <a:srgbClr val="303A92"/>
                </a:solidFill>
                <a:latin typeface="Museo 2"/>
              </a:rPr>
              <a:t>ļoti</a:t>
            </a:r>
            <a:r>
              <a:rPr sz="2400" b="0" dirty="0">
                <a:solidFill>
                  <a:srgbClr val="303A92"/>
                </a:solidFill>
                <a:latin typeface="Museo 2"/>
              </a:rPr>
              <a:t> </a:t>
            </a:r>
            <a:r>
              <a:rPr sz="2400" b="0" dirty="0" err="1">
                <a:solidFill>
                  <a:srgbClr val="303A92"/>
                </a:solidFill>
                <a:latin typeface="Museo 2"/>
              </a:rPr>
              <a:t>dažādā</a:t>
            </a:r>
            <a:r>
              <a:rPr sz="2400" b="0" dirty="0">
                <a:solidFill>
                  <a:srgbClr val="303A92"/>
                </a:solidFill>
                <a:latin typeface="Museo 2"/>
              </a:rPr>
              <a:t> </a:t>
            </a:r>
            <a:r>
              <a:rPr sz="2400" b="0" dirty="0" err="1">
                <a:solidFill>
                  <a:srgbClr val="303A92"/>
                </a:solidFill>
                <a:latin typeface="Museo 2"/>
              </a:rPr>
              <a:t>kvalitātē</a:t>
            </a:r>
            <a:r>
              <a:rPr sz="2400" b="0" dirty="0">
                <a:solidFill>
                  <a:srgbClr val="303A92"/>
                </a:solidFill>
                <a:latin typeface="Museo 2"/>
              </a:rPr>
              <a:t>, un </a:t>
            </a:r>
            <a:r>
              <a:rPr sz="2400" b="0" dirty="0" err="1">
                <a:solidFill>
                  <a:srgbClr val="303A92"/>
                </a:solidFill>
                <a:latin typeface="Museo 2"/>
              </a:rPr>
              <a:t>starp</a:t>
            </a:r>
            <a:r>
              <a:rPr sz="2400" b="0" dirty="0">
                <a:solidFill>
                  <a:srgbClr val="303A92"/>
                </a:solidFill>
                <a:latin typeface="Museo 2"/>
              </a:rPr>
              <a:t> </a:t>
            </a:r>
            <a:r>
              <a:rPr sz="2400" b="0" dirty="0" err="1">
                <a:solidFill>
                  <a:srgbClr val="303A92"/>
                </a:solidFill>
                <a:latin typeface="Museo 2"/>
              </a:rPr>
              <a:t>ministrijām</a:t>
            </a:r>
            <a:r>
              <a:rPr sz="2400" b="0" dirty="0">
                <a:solidFill>
                  <a:srgbClr val="303A92"/>
                </a:solidFill>
                <a:latin typeface="Museo 2"/>
              </a:rPr>
              <a:t> un </a:t>
            </a:r>
            <a:r>
              <a:rPr sz="2400" b="0" dirty="0" err="1">
                <a:solidFill>
                  <a:srgbClr val="303A92"/>
                </a:solidFill>
                <a:latin typeface="Museo 2"/>
              </a:rPr>
              <a:t>partneriem</a:t>
            </a:r>
            <a:r>
              <a:rPr sz="2400" b="0" dirty="0">
                <a:solidFill>
                  <a:srgbClr val="303A92"/>
                </a:solidFill>
                <a:latin typeface="Museo 2"/>
              </a:rPr>
              <a:t> </a:t>
            </a:r>
            <a:r>
              <a:rPr sz="2400" b="0" dirty="0" err="1">
                <a:solidFill>
                  <a:srgbClr val="303A92"/>
                </a:solidFill>
                <a:latin typeface="Museo 2"/>
              </a:rPr>
              <a:t>pastāv</a:t>
            </a:r>
            <a:r>
              <a:rPr sz="2400" b="0" dirty="0">
                <a:solidFill>
                  <a:srgbClr val="303A92"/>
                </a:solidFill>
                <a:latin typeface="Museo 2"/>
              </a:rPr>
              <a:t> </a:t>
            </a:r>
            <a:r>
              <a:rPr sz="2400" b="0" dirty="0" err="1">
                <a:solidFill>
                  <a:srgbClr val="303A92"/>
                </a:solidFill>
                <a:latin typeface="Museo 2"/>
              </a:rPr>
              <a:t>izteikta</a:t>
            </a:r>
            <a:r>
              <a:rPr sz="2400" b="0" dirty="0">
                <a:solidFill>
                  <a:srgbClr val="303A92"/>
                </a:solidFill>
                <a:latin typeface="Museo 2"/>
              </a:rPr>
              <a:t> </a:t>
            </a:r>
            <a:r>
              <a:rPr sz="2400" b="0" dirty="0" err="1">
                <a:solidFill>
                  <a:srgbClr val="303A92"/>
                </a:solidFill>
                <a:latin typeface="Museo 2"/>
              </a:rPr>
              <a:t>informācijas</a:t>
            </a:r>
            <a:r>
              <a:rPr sz="2400" b="0" dirty="0">
                <a:solidFill>
                  <a:srgbClr val="303A92"/>
                </a:solidFill>
                <a:latin typeface="Museo 2"/>
              </a:rPr>
              <a:t> </a:t>
            </a:r>
            <a:r>
              <a:rPr sz="2400" b="0" dirty="0" err="1">
                <a:solidFill>
                  <a:srgbClr val="303A92"/>
                </a:solidFill>
                <a:latin typeface="Museo 2"/>
              </a:rPr>
              <a:t>asimetrija</a:t>
            </a:r>
            <a:r>
              <a:rPr sz="2400" b="0" dirty="0">
                <a:solidFill>
                  <a:srgbClr val="303A92"/>
                </a:solidFill>
                <a:latin typeface="Museo 2"/>
              </a:rPr>
              <a:t>.</a:t>
            </a:r>
            <a:endParaRPr lang="lv-LV" sz="2400" b="0" dirty="0">
              <a:solidFill>
                <a:srgbClr val="303A92"/>
              </a:solidFill>
              <a:latin typeface="Museo 2"/>
            </a:endParaRPr>
          </a:p>
          <a:p>
            <a:pPr marL="292608" indent="-292608" algn="l">
              <a:lnSpc>
                <a:spcPct val="108000"/>
              </a:lnSpc>
              <a:spcAft>
                <a:spcPts val="600"/>
              </a:spcAft>
              <a:buClr>
                <a:srgbClr val="303A92"/>
              </a:buClr>
              <a:buFont typeface="Arial"/>
              <a:buChar char="•"/>
            </a:pPr>
            <a:r>
              <a:rPr lang="lv-LV" sz="2400" dirty="0">
                <a:solidFill>
                  <a:srgbClr val="303A92"/>
                </a:solidFill>
                <a:latin typeface="Museo 2"/>
              </a:rPr>
              <a:t>Aicinājām publiskot investīciju pieteikumus</a:t>
            </a:r>
          </a:p>
          <a:p>
            <a:pPr marL="292608" indent="-292608" algn="l">
              <a:lnSpc>
                <a:spcPct val="108000"/>
              </a:lnSpc>
              <a:spcAft>
                <a:spcPts val="600"/>
              </a:spcAft>
              <a:buClr>
                <a:srgbClr val="303A92"/>
              </a:buClr>
              <a:buFont typeface="Arial"/>
              <a:buChar char="•"/>
            </a:pPr>
            <a:r>
              <a:rPr lang="lv-LV" sz="2400" b="0" dirty="0">
                <a:solidFill>
                  <a:srgbClr val="303A92"/>
                </a:solidFill>
                <a:latin typeface="Museo 2"/>
              </a:rPr>
              <a:t>Aicinājām definēt NAP turpmāko lomu un skaidrot lēmumu pieņemšanas procesus</a:t>
            </a:r>
          </a:p>
          <a:p>
            <a:pPr marL="292608" indent="-292608" algn="l">
              <a:lnSpc>
                <a:spcPct val="108000"/>
              </a:lnSpc>
              <a:spcAft>
                <a:spcPts val="600"/>
              </a:spcAft>
              <a:buClr>
                <a:srgbClr val="303A92"/>
              </a:buClr>
              <a:buFont typeface="Arial"/>
              <a:buChar char="•"/>
            </a:pPr>
            <a:r>
              <a:rPr lang="lv-LV" sz="2400" dirty="0">
                <a:solidFill>
                  <a:srgbClr val="303A92"/>
                </a:solidFill>
                <a:latin typeface="Museo 2"/>
              </a:rPr>
              <a:t>Aicinājām plaši skaidrot VRP pieeju un tās ietekmi</a:t>
            </a:r>
            <a:endParaRPr sz="2400" b="0" dirty="0">
              <a:solidFill>
                <a:srgbClr val="303A92"/>
              </a:solidFill>
              <a:latin typeface="Museo 2"/>
            </a:endParaRPr>
          </a:p>
        </p:txBody>
      </p:sp>
      <p:sp>
        <p:nvSpPr>
          <p:cNvPr id="6" name="TextBox 5"/>
          <p:cNvSpPr txBox="1"/>
          <p:nvPr/>
        </p:nvSpPr>
        <p:spPr>
          <a:xfrm>
            <a:off x="822960" y="6078608"/>
            <a:ext cx="9235440" cy="497829"/>
          </a:xfrm>
          <a:prstGeom prst="rect">
            <a:avLst/>
          </a:prstGeom>
          <a:noFill/>
        </p:spPr>
        <p:txBody>
          <a:bodyPr wrap="square" lIns="45720" tIns="27432" rIns="45720" bIns="27432" anchor="t">
            <a:spAutoFit/>
          </a:bodyPr>
          <a:lstStyle/>
          <a:p>
            <a:pPr algn="l">
              <a:lnSpc>
                <a:spcPct val="108000"/>
              </a:lnSpc>
              <a:spcAft>
                <a:spcPts val="600"/>
              </a:spcAft>
            </a:pPr>
            <a:r>
              <a:rPr sz="2800" dirty="0" err="1">
                <a:solidFill>
                  <a:srgbClr val="303A92"/>
                </a:solidFill>
                <a:latin typeface="Museo 1"/>
              </a:rPr>
              <a:t>Kopš</a:t>
            </a:r>
            <a:r>
              <a:rPr sz="2800" dirty="0">
                <a:solidFill>
                  <a:srgbClr val="303A92"/>
                </a:solidFill>
                <a:latin typeface="Museo 1"/>
              </a:rPr>
              <a:t> </a:t>
            </a:r>
            <a:r>
              <a:rPr sz="2800" dirty="0" err="1">
                <a:solidFill>
                  <a:srgbClr val="303A92"/>
                </a:solidFill>
                <a:latin typeface="Museo 1"/>
              </a:rPr>
              <a:t>tā</a:t>
            </a:r>
            <a:r>
              <a:rPr sz="2800" dirty="0">
                <a:solidFill>
                  <a:srgbClr val="303A92"/>
                </a:solidFill>
                <a:latin typeface="Museo 1"/>
              </a:rPr>
              <a:t> </a:t>
            </a:r>
            <a:r>
              <a:rPr sz="2800" dirty="0" err="1">
                <a:solidFill>
                  <a:srgbClr val="303A92"/>
                </a:solidFill>
                <a:latin typeface="Museo 1"/>
              </a:rPr>
              <a:t>laika</a:t>
            </a:r>
            <a:endParaRPr sz="2800" dirty="0">
              <a:solidFill>
                <a:srgbClr val="303A92"/>
              </a:solidFill>
              <a:latin typeface="Museo 1"/>
            </a:endParaRPr>
          </a:p>
        </p:txBody>
      </p:sp>
      <p:sp>
        <p:nvSpPr>
          <p:cNvPr id="7" name="TextBox 6"/>
          <p:cNvSpPr txBox="1"/>
          <p:nvPr/>
        </p:nvSpPr>
        <p:spPr>
          <a:xfrm>
            <a:off x="822960" y="6579026"/>
            <a:ext cx="16642080" cy="3212674"/>
          </a:xfrm>
          <a:prstGeom prst="rect">
            <a:avLst/>
          </a:prstGeom>
          <a:noFill/>
        </p:spPr>
        <p:txBody>
          <a:bodyPr wrap="square" lIns="45720" tIns="27432" rIns="45720" bIns="27432" anchor="t">
            <a:spAutoFit/>
          </a:bodyPr>
          <a:lstStyle/>
          <a:p>
            <a:pPr marL="292608" indent="-292608" algn="l">
              <a:lnSpc>
                <a:spcPct val="108000"/>
              </a:lnSpc>
              <a:spcAft>
                <a:spcPts val="600"/>
              </a:spcAft>
              <a:buClr>
                <a:srgbClr val="303A92"/>
              </a:buClr>
              <a:buFont typeface="Arial"/>
              <a:buChar char="•"/>
            </a:pPr>
            <a:r>
              <a:rPr sz="2400" b="1" dirty="0">
                <a:solidFill>
                  <a:srgbClr val="303A92"/>
                </a:solidFill>
                <a:latin typeface="Museo 2"/>
              </a:rPr>
              <a:t>04.09. un 11.09. </a:t>
            </a:r>
            <a:r>
              <a:rPr sz="2400" b="0" dirty="0" err="1">
                <a:solidFill>
                  <a:srgbClr val="303A92"/>
                </a:solidFill>
                <a:latin typeface="Museo 2"/>
              </a:rPr>
              <a:t>publicēti</a:t>
            </a:r>
            <a:r>
              <a:rPr sz="2400" b="0" dirty="0">
                <a:solidFill>
                  <a:srgbClr val="303A92"/>
                </a:solidFill>
                <a:latin typeface="Museo 2"/>
              </a:rPr>
              <a:t> "</a:t>
            </a:r>
            <a:r>
              <a:rPr sz="2400" b="0" dirty="0" err="1">
                <a:solidFill>
                  <a:srgbClr val="303A92"/>
                </a:solidFill>
                <a:latin typeface="Museo 2"/>
              </a:rPr>
              <a:t>Latvija</a:t>
            </a:r>
            <a:r>
              <a:rPr sz="2400" b="0" dirty="0">
                <a:solidFill>
                  <a:srgbClr val="303A92"/>
                </a:solidFill>
                <a:latin typeface="Museo 2"/>
              </a:rPr>
              <a:t> 2050" un NAP2034 </a:t>
            </a:r>
            <a:r>
              <a:rPr sz="2400" b="0" dirty="0" err="1">
                <a:solidFill>
                  <a:srgbClr val="303A92"/>
                </a:solidFill>
                <a:latin typeface="Museo 2"/>
              </a:rPr>
              <a:t>sākotnējie</a:t>
            </a:r>
            <a:r>
              <a:rPr sz="2400" b="0" dirty="0">
                <a:solidFill>
                  <a:srgbClr val="303A92"/>
                </a:solidFill>
                <a:latin typeface="Museo 2"/>
              </a:rPr>
              <a:t> </a:t>
            </a:r>
            <a:r>
              <a:rPr sz="2400" b="0" dirty="0" err="1">
                <a:solidFill>
                  <a:srgbClr val="303A92"/>
                </a:solidFill>
                <a:latin typeface="Museo 2"/>
              </a:rPr>
              <a:t>ietvari</a:t>
            </a:r>
            <a:r>
              <a:rPr sz="2400" b="0" dirty="0">
                <a:solidFill>
                  <a:srgbClr val="303A92"/>
                </a:solidFill>
                <a:latin typeface="Museo 2"/>
              </a:rPr>
              <a:t> </a:t>
            </a:r>
            <a:r>
              <a:rPr sz="2400" b="0" dirty="0" err="1">
                <a:solidFill>
                  <a:srgbClr val="303A92"/>
                </a:solidFill>
                <a:latin typeface="Museo 2"/>
              </a:rPr>
              <a:t>jeb</a:t>
            </a:r>
            <a:r>
              <a:rPr sz="2400" b="0" dirty="0">
                <a:solidFill>
                  <a:srgbClr val="303A92"/>
                </a:solidFill>
                <a:latin typeface="Museo 2"/>
              </a:rPr>
              <a:t> </a:t>
            </a:r>
            <a:r>
              <a:rPr sz="2400" b="0" dirty="0" err="1">
                <a:solidFill>
                  <a:srgbClr val="303A92"/>
                </a:solidFill>
                <a:latin typeface="Museo 2"/>
              </a:rPr>
              <a:t>kodoli</a:t>
            </a:r>
            <a:r>
              <a:rPr lang="lv-LV" sz="2400" dirty="0">
                <a:solidFill>
                  <a:srgbClr val="303A92"/>
                </a:solidFill>
                <a:latin typeface="Museo 2"/>
              </a:rPr>
              <a:t>, darba grupu process</a:t>
            </a:r>
            <a:endParaRPr lang="lv-LV" sz="2400" b="0" dirty="0">
              <a:solidFill>
                <a:srgbClr val="303A92"/>
              </a:solidFill>
              <a:latin typeface="Museo 2"/>
            </a:endParaRPr>
          </a:p>
          <a:p>
            <a:pPr marL="292608" indent="-292608" algn="l">
              <a:lnSpc>
                <a:spcPct val="108000"/>
              </a:lnSpc>
              <a:spcAft>
                <a:spcPts val="600"/>
              </a:spcAft>
              <a:buClr>
                <a:srgbClr val="303A92"/>
              </a:buClr>
              <a:buFont typeface="Arial"/>
              <a:buChar char="•"/>
            </a:pPr>
            <a:r>
              <a:rPr lang="lv-LV" sz="2400" b="1" dirty="0">
                <a:solidFill>
                  <a:srgbClr val="303A92"/>
                </a:solidFill>
                <a:latin typeface="Museo 2"/>
              </a:rPr>
              <a:t>Jūlijā </a:t>
            </a:r>
            <a:r>
              <a:rPr lang="lv-LV" sz="2400" dirty="0">
                <a:solidFill>
                  <a:srgbClr val="303A92"/>
                </a:solidFill>
                <a:latin typeface="Museo 2"/>
              </a:rPr>
              <a:t>un </a:t>
            </a:r>
            <a:r>
              <a:rPr lang="lv-LV" sz="2400" b="1" dirty="0">
                <a:solidFill>
                  <a:srgbClr val="303A92"/>
                </a:solidFill>
                <a:latin typeface="Museo 2"/>
              </a:rPr>
              <a:t>Septembrī </a:t>
            </a:r>
            <a:r>
              <a:rPr lang="lv-LV" sz="2400" dirty="0">
                <a:solidFill>
                  <a:srgbClr val="303A92"/>
                </a:solidFill>
                <a:latin typeface="Museo 2"/>
              </a:rPr>
              <a:t>ĀM MFF Darba grupas sanāksmes</a:t>
            </a:r>
            <a:endParaRPr sz="2400" b="0" dirty="0">
              <a:solidFill>
                <a:srgbClr val="303A92"/>
              </a:solidFill>
              <a:latin typeface="Museo 2"/>
            </a:endParaRPr>
          </a:p>
          <a:p>
            <a:pPr marL="292608" indent="-292608">
              <a:lnSpc>
                <a:spcPct val="108000"/>
              </a:lnSpc>
              <a:spcAft>
                <a:spcPts val="600"/>
              </a:spcAft>
              <a:buClr>
                <a:srgbClr val="303A92"/>
              </a:buClr>
              <a:buFont typeface="Arial"/>
              <a:buChar char="•"/>
            </a:pPr>
            <a:r>
              <a:rPr lang="lv-LV" sz="2400" b="1" dirty="0">
                <a:solidFill>
                  <a:srgbClr val="303A92"/>
                </a:solidFill>
                <a:latin typeface="Museo 2"/>
              </a:rPr>
              <a:t>18.09. un </a:t>
            </a:r>
            <a:r>
              <a:rPr lang="en-US" sz="2400" b="1" dirty="0">
                <a:solidFill>
                  <a:srgbClr val="303A92"/>
                </a:solidFill>
                <a:latin typeface="Museo 2"/>
              </a:rPr>
              <a:t>30.09. </a:t>
            </a:r>
            <a:r>
              <a:rPr lang="lv-LV" sz="2400" b="1" dirty="0">
                <a:solidFill>
                  <a:srgbClr val="303A92"/>
                </a:solidFill>
                <a:latin typeface="Museo 2"/>
              </a:rPr>
              <a:t>FM prezentācija NVO videi </a:t>
            </a:r>
            <a:r>
              <a:rPr lang="en-US" sz="2400" dirty="0" err="1">
                <a:solidFill>
                  <a:srgbClr val="303A92"/>
                </a:solidFill>
                <a:latin typeface="Museo 2"/>
              </a:rPr>
              <a:t>ministriju</a:t>
            </a:r>
            <a:r>
              <a:rPr lang="en-US" sz="2400" dirty="0">
                <a:solidFill>
                  <a:srgbClr val="303A92"/>
                </a:solidFill>
                <a:latin typeface="Museo 2"/>
              </a:rPr>
              <a:t> </a:t>
            </a:r>
            <a:r>
              <a:rPr lang="en-US" sz="2400" dirty="0" err="1">
                <a:solidFill>
                  <a:srgbClr val="303A92"/>
                </a:solidFill>
                <a:latin typeface="Museo 2"/>
              </a:rPr>
              <a:t>pieteikumi</a:t>
            </a:r>
            <a:r>
              <a:rPr lang="en-US" sz="2400" dirty="0">
                <a:solidFill>
                  <a:srgbClr val="303A92"/>
                </a:solidFill>
                <a:latin typeface="Museo 2"/>
              </a:rPr>
              <a:t> 27,1 </a:t>
            </a:r>
            <a:r>
              <a:rPr lang="en-US" sz="2400" dirty="0" err="1">
                <a:solidFill>
                  <a:srgbClr val="303A92"/>
                </a:solidFill>
                <a:latin typeface="Museo 2"/>
              </a:rPr>
              <a:t>mljrd</a:t>
            </a:r>
            <a:r>
              <a:rPr lang="en-US" sz="2400" dirty="0">
                <a:solidFill>
                  <a:srgbClr val="303A92"/>
                </a:solidFill>
                <a:latin typeface="Museo 2"/>
              </a:rPr>
              <a:t>. EUR </a:t>
            </a:r>
            <a:r>
              <a:rPr lang="en-US" sz="2400" dirty="0" err="1">
                <a:solidFill>
                  <a:srgbClr val="303A92"/>
                </a:solidFill>
                <a:latin typeface="Museo 2"/>
              </a:rPr>
              <a:t>pret</a:t>
            </a:r>
            <a:r>
              <a:rPr lang="en-US" sz="2400" dirty="0">
                <a:solidFill>
                  <a:srgbClr val="303A92"/>
                </a:solidFill>
                <a:latin typeface="Museo 2"/>
              </a:rPr>
              <a:t> 9,3 </a:t>
            </a:r>
            <a:r>
              <a:rPr lang="en-US" sz="2400" dirty="0" err="1">
                <a:solidFill>
                  <a:srgbClr val="303A92"/>
                </a:solidFill>
                <a:latin typeface="Museo 2"/>
              </a:rPr>
              <a:t>mljrd</a:t>
            </a:r>
            <a:r>
              <a:rPr lang="en-US" sz="2400" dirty="0">
                <a:solidFill>
                  <a:srgbClr val="303A92"/>
                </a:solidFill>
                <a:latin typeface="Museo 2"/>
              </a:rPr>
              <a:t>. EUR </a:t>
            </a:r>
            <a:r>
              <a:rPr lang="en-US" sz="2400" dirty="0" err="1">
                <a:solidFill>
                  <a:srgbClr val="303A92"/>
                </a:solidFill>
                <a:latin typeface="Museo 2"/>
              </a:rPr>
              <a:t>aploksni</a:t>
            </a:r>
            <a:r>
              <a:rPr lang="en-US" sz="2400" dirty="0">
                <a:solidFill>
                  <a:srgbClr val="303A92"/>
                </a:solidFill>
                <a:latin typeface="Museo 2"/>
              </a:rPr>
              <a:t> (FM). </a:t>
            </a:r>
            <a:r>
              <a:rPr lang="en-US" sz="2400" dirty="0" err="1">
                <a:solidFill>
                  <a:srgbClr val="303A92"/>
                </a:solidFill>
                <a:latin typeface="Museo 2"/>
              </a:rPr>
              <a:t>Atkārtots</a:t>
            </a:r>
            <a:r>
              <a:rPr lang="en-US" sz="2400" dirty="0">
                <a:solidFill>
                  <a:srgbClr val="303A92"/>
                </a:solidFill>
                <a:latin typeface="Museo 2"/>
              </a:rPr>
              <a:t> </a:t>
            </a:r>
            <a:r>
              <a:rPr lang="en-US" sz="2400" dirty="0" err="1">
                <a:solidFill>
                  <a:srgbClr val="303A92"/>
                </a:solidFill>
                <a:latin typeface="Museo 2"/>
              </a:rPr>
              <a:t>aicinājums</a:t>
            </a:r>
            <a:r>
              <a:rPr lang="en-US" sz="2400" dirty="0">
                <a:solidFill>
                  <a:srgbClr val="303A92"/>
                </a:solidFill>
                <a:latin typeface="Museo 2"/>
              </a:rPr>
              <a:t> </a:t>
            </a:r>
            <a:r>
              <a:rPr lang="en-US" sz="2400" dirty="0" err="1">
                <a:solidFill>
                  <a:srgbClr val="303A92"/>
                </a:solidFill>
                <a:latin typeface="Museo 2"/>
              </a:rPr>
              <a:t>publiskot</a:t>
            </a:r>
            <a:r>
              <a:rPr lang="lv-LV" sz="2400" dirty="0">
                <a:solidFill>
                  <a:srgbClr val="303A92"/>
                </a:solidFill>
                <a:latin typeface="Museo 2"/>
              </a:rPr>
              <a:t> investīciju pieteikumus</a:t>
            </a:r>
            <a:r>
              <a:rPr lang="en-US" sz="2400" dirty="0">
                <a:solidFill>
                  <a:srgbClr val="303A92"/>
                </a:solidFill>
                <a:latin typeface="Museo 2"/>
              </a:rPr>
              <a:t>.</a:t>
            </a:r>
          </a:p>
          <a:p>
            <a:pPr marL="292608" indent="-292608" algn="l">
              <a:lnSpc>
                <a:spcPct val="108000"/>
              </a:lnSpc>
              <a:spcAft>
                <a:spcPts val="600"/>
              </a:spcAft>
              <a:buClr>
                <a:srgbClr val="303A92"/>
              </a:buClr>
              <a:buFont typeface="Arial"/>
              <a:buChar char="•"/>
            </a:pPr>
            <a:r>
              <a:rPr lang="lv-LV" sz="2400" b="1" dirty="0">
                <a:solidFill>
                  <a:srgbClr val="303A92"/>
                </a:solidFill>
                <a:latin typeface="Museo 2"/>
              </a:rPr>
              <a:t>Septembra </a:t>
            </a:r>
            <a:r>
              <a:rPr lang="lv-LV" sz="2400" dirty="0">
                <a:solidFill>
                  <a:srgbClr val="303A92"/>
                </a:solidFill>
                <a:latin typeface="Museo 2"/>
              </a:rPr>
              <a:t>laikā pieejamas EK vadlīniju dokumentu versijas (neformālas)</a:t>
            </a:r>
          </a:p>
          <a:p>
            <a:pPr marL="292608" indent="-292608" algn="l">
              <a:lnSpc>
                <a:spcPct val="108000"/>
              </a:lnSpc>
              <a:spcAft>
                <a:spcPts val="600"/>
              </a:spcAft>
              <a:buClr>
                <a:srgbClr val="303A92"/>
              </a:buClr>
              <a:buFont typeface="Arial"/>
              <a:buChar char="•"/>
            </a:pPr>
            <a:r>
              <a:rPr sz="2400" b="1" dirty="0">
                <a:solidFill>
                  <a:srgbClr val="303A92"/>
                </a:solidFill>
                <a:latin typeface="Museo 2"/>
              </a:rPr>
              <a:t>03.10. </a:t>
            </a:r>
            <a:r>
              <a:rPr sz="2400" b="0" dirty="0" err="1">
                <a:solidFill>
                  <a:srgbClr val="303A92"/>
                </a:solidFill>
                <a:latin typeface="Museo 2"/>
              </a:rPr>
              <a:t>Saeimas</a:t>
            </a:r>
            <a:r>
              <a:rPr sz="2400" b="0" dirty="0">
                <a:solidFill>
                  <a:srgbClr val="303A92"/>
                </a:solidFill>
                <a:latin typeface="Museo 2"/>
              </a:rPr>
              <a:t> </a:t>
            </a:r>
            <a:r>
              <a:rPr sz="2400" b="0" dirty="0" err="1">
                <a:solidFill>
                  <a:srgbClr val="303A92"/>
                </a:solidFill>
                <a:latin typeface="Museo 2"/>
              </a:rPr>
              <a:t>vēlēšana</a:t>
            </a:r>
            <a:r>
              <a:rPr lang="lv-LV" sz="2400" b="0" dirty="0">
                <a:solidFill>
                  <a:srgbClr val="303A92"/>
                </a:solidFill>
                <a:latin typeface="Museo 2"/>
              </a:rPr>
              <a:t>s</a:t>
            </a:r>
            <a:endParaRPr sz="2400" b="0" dirty="0">
              <a:solidFill>
                <a:srgbClr val="303A92"/>
              </a:solidFill>
              <a:latin typeface="Museo 2"/>
            </a:endParaRPr>
          </a:p>
          <a:p>
            <a:pPr marL="292608" indent="-292608" algn="l">
              <a:lnSpc>
                <a:spcPct val="108000"/>
              </a:lnSpc>
              <a:spcAft>
                <a:spcPts val="600"/>
              </a:spcAft>
              <a:buClr>
                <a:srgbClr val="303A92"/>
              </a:buClr>
              <a:buFont typeface="Arial"/>
              <a:buChar char="•"/>
            </a:pPr>
            <a:r>
              <a:rPr sz="2400" b="1" dirty="0">
                <a:solidFill>
                  <a:srgbClr val="303A92"/>
                </a:solidFill>
                <a:latin typeface="Museo 2"/>
              </a:rPr>
              <a:t>10.10. </a:t>
            </a:r>
            <a:r>
              <a:rPr sz="2400" b="0" dirty="0" err="1">
                <a:solidFill>
                  <a:srgbClr val="303A92"/>
                </a:solidFill>
                <a:latin typeface="Museo 2"/>
              </a:rPr>
              <a:t>jaunais</a:t>
            </a:r>
            <a:r>
              <a:rPr sz="2400" b="0" dirty="0">
                <a:solidFill>
                  <a:srgbClr val="303A92"/>
                </a:solidFill>
                <a:latin typeface="Museo 2"/>
              </a:rPr>
              <a:t> ES </a:t>
            </a:r>
            <a:r>
              <a:rPr sz="2400" b="0" dirty="0" err="1">
                <a:solidFill>
                  <a:srgbClr val="303A92"/>
                </a:solidFill>
                <a:latin typeface="Museo 2"/>
              </a:rPr>
              <a:t>daudzgadu</a:t>
            </a:r>
            <a:r>
              <a:rPr sz="2400" b="0" dirty="0">
                <a:solidFill>
                  <a:srgbClr val="303A92"/>
                </a:solidFill>
                <a:latin typeface="Museo 2"/>
              </a:rPr>
              <a:t> </a:t>
            </a:r>
            <a:r>
              <a:rPr sz="2400" b="0" dirty="0" err="1">
                <a:solidFill>
                  <a:srgbClr val="303A92"/>
                </a:solidFill>
                <a:latin typeface="Museo 2"/>
              </a:rPr>
              <a:t>budžeta</a:t>
            </a:r>
            <a:r>
              <a:rPr sz="2400" b="0" dirty="0">
                <a:solidFill>
                  <a:srgbClr val="303A92"/>
                </a:solidFill>
                <a:latin typeface="Museo 2"/>
              </a:rPr>
              <a:t> </a:t>
            </a:r>
            <a:r>
              <a:rPr sz="2400" b="0" dirty="0" err="1">
                <a:solidFill>
                  <a:srgbClr val="303A92"/>
                </a:solidFill>
                <a:latin typeface="Museo 2"/>
              </a:rPr>
              <a:t>sarunu</a:t>
            </a:r>
            <a:r>
              <a:rPr sz="2400" b="0" dirty="0">
                <a:solidFill>
                  <a:srgbClr val="303A92"/>
                </a:solidFill>
                <a:latin typeface="Museo 2"/>
              </a:rPr>
              <a:t> </a:t>
            </a:r>
            <a:r>
              <a:rPr sz="2400" b="0" dirty="0" err="1">
                <a:solidFill>
                  <a:srgbClr val="303A92"/>
                </a:solidFill>
                <a:latin typeface="Museo 2"/>
              </a:rPr>
              <a:t>dokuments</a:t>
            </a:r>
            <a:r>
              <a:rPr lang="lv-LV" sz="2400" b="0" dirty="0">
                <a:solidFill>
                  <a:srgbClr val="303A92"/>
                </a:solidFill>
                <a:latin typeface="Museo 2"/>
              </a:rPr>
              <a:t> (</a:t>
            </a:r>
            <a:r>
              <a:rPr lang="lv-LV" sz="2400" b="0" dirty="0" err="1">
                <a:solidFill>
                  <a:srgbClr val="303A92"/>
                </a:solidFill>
                <a:latin typeface="Museo 2"/>
              </a:rPr>
              <a:t>NegoBox</a:t>
            </a:r>
            <a:r>
              <a:rPr lang="lv-LV" sz="2400" b="0" dirty="0">
                <a:solidFill>
                  <a:srgbClr val="303A92"/>
                </a:solidFill>
                <a:latin typeface="Museo 2"/>
              </a:rPr>
              <a:t>)</a:t>
            </a:r>
            <a:r>
              <a:rPr sz="2400" b="0" dirty="0">
                <a:solidFill>
                  <a:srgbClr val="303A92"/>
                </a:solidFill>
                <a:latin typeface="Museo 2"/>
              </a:rPr>
              <a:t>; 15.–16.10. </a:t>
            </a:r>
            <a:r>
              <a:rPr sz="2400" b="0" dirty="0" err="1">
                <a:solidFill>
                  <a:srgbClr val="303A92"/>
                </a:solidFill>
                <a:latin typeface="Museo 2"/>
              </a:rPr>
              <a:t>notiek</a:t>
            </a:r>
            <a:r>
              <a:rPr sz="2400" b="0" dirty="0">
                <a:solidFill>
                  <a:srgbClr val="303A92"/>
                </a:solidFill>
                <a:latin typeface="Museo 2"/>
              </a:rPr>
              <a:t> </a:t>
            </a:r>
            <a:r>
              <a:rPr sz="2400" b="0" dirty="0" err="1">
                <a:solidFill>
                  <a:srgbClr val="303A92"/>
                </a:solidFill>
                <a:latin typeface="Museo 2"/>
              </a:rPr>
              <a:t>Eiropadome</a:t>
            </a:r>
            <a:r>
              <a:rPr sz="2400" b="0" dirty="0">
                <a:solidFill>
                  <a:srgbClr val="303A92"/>
                </a:solidFill>
                <a:latin typeface="Museo 2"/>
              </a:rPr>
              <a:t>.</a:t>
            </a:r>
          </a:p>
        </p:txBody>
      </p:sp>
      <p:pic>
        <p:nvPicPr>
          <p:cNvPr id="10" name="Picture 9">
            <a:extLst>
              <a:ext uri="{FF2B5EF4-FFF2-40B4-BE49-F238E27FC236}">
                <a16:creationId xmlns:a16="http://schemas.microsoft.com/office/drawing/2014/main" id="{77BBB097-14D3-C59A-7144-FA959130E4FB}"/>
              </a:ext>
            </a:extLst>
          </p:cNvPr>
          <p:cNvPicPr>
            <a:picLocks noChangeAspect="1"/>
          </p:cNvPicPr>
          <p:nvPr/>
        </p:nvPicPr>
        <p:blipFill>
          <a:blip r:embed="rId4"/>
          <a:stretch>
            <a:fillRect/>
          </a:stretch>
        </p:blipFill>
        <p:spPr>
          <a:xfrm>
            <a:off x="11604830" y="196432"/>
            <a:ext cx="6868544" cy="44898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446242"/>
            <a:ext cx="16642080" cy="1382558"/>
          </a:xfrm>
          <a:prstGeom prst="rect">
            <a:avLst/>
          </a:prstGeom>
          <a:noFill/>
        </p:spPr>
        <p:txBody>
          <a:bodyPr wrap="square" lIns="45720" tIns="27432" rIns="45720" bIns="27432" anchor="b">
            <a:spAutoFit/>
          </a:bodyPr>
          <a:lstStyle/>
          <a:p>
            <a:pPr algn="l">
              <a:lnSpc>
                <a:spcPct val="98000"/>
              </a:lnSpc>
              <a:spcAft>
                <a:spcPts val="0"/>
              </a:spcAft>
            </a:pPr>
            <a:r>
              <a:rPr sz="4400" b="0" dirty="0" err="1">
                <a:solidFill>
                  <a:srgbClr val="303A92"/>
                </a:solidFill>
                <a:latin typeface="Museo 1"/>
              </a:rPr>
              <a:t>Četri</a:t>
            </a:r>
            <a:r>
              <a:rPr sz="4400" b="0" dirty="0">
                <a:solidFill>
                  <a:srgbClr val="303A92"/>
                </a:solidFill>
                <a:latin typeface="Museo 1"/>
              </a:rPr>
              <a:t> </a:t>
            </a:r>
            <a:r>
              <a:rPr sz="4400" b="0" dirty="0" err="1">
                <a:solidFill>
                  <a:srgbClr val="303A92"/>
                </a:solidFill>
                <a:latin typeface="Museo 1"/>
              </a:rPr>
              <a:t>lieli</a:t>
            </a:r>
            <a:r>
              <a:rPr sz="4400" b="0" dirty="0">
                <a:solidFill>
                  <a:srgbClr val="303A92"/>
                </a:solidFill>
                <a:latin typeface="Museo 1"/>
              </a:rPr>
              <a:t> </a:t>
            </a:r>
            <a:r>
              <a:rPr sz="4400" b="0" dirty="0" err="1">
                <a:solidFill>
                  <a:srgbClr val="303A92"/>
                </a:solidFill>
                <a:latin typeface="Museo 1"/>
              </a:rPr>
              <a:t>procesi</a:t>
            </a:r>
            <a:r>
              <a:rPr sz="4400" b="0" dirty="0">
                <a:solidFill>
                  <a:srgbClr val="303A92"/>
                </a:solidFill>
                <a:latin typeface="Museo 1"/>
              </a:rPr>
              <a:t> </a:t>
            </a:r>
            <a:r>
              <a:rPr sz="4400" b="0" dirty="0" err="1">
                <a:solidFill>
                  <a:srgbClr val="303A92"/>
                </a:solidFill>
                <a:latin typeface="Museo 1"/>
              </a:rPr>
              <a:t>vienlaikus</a:t>
            </a:r>
            <a:r>
              <a:rPr sz="4400" b="0" dirty="0">
                <a:solidFill>
                  <a:srgbClr val="303A92"/>
                </a:solidFill>
                <a:latin typeface="Museo 1"/>
              </a:rPr>
              <a:t>: </a:t>
            </a:r>
            <a:r>
              <a:rPr sz="4400" b="0" dirty="0" err="1">
                <a:solidFill>
                  <a:srgbClr val="303A92"/>
                </a:solidFill>
                <a:latin typeface="Museo 1"/>
              </a:rPr>
              <a:t>vai</a:t>
            </a:r>
            <a:r>
              <a:rPr sz="4400" b="0" dirty="0">
                <a:solidFill>
                  <a:srgbClr val="303A92"/>
                </a:solidFill>
                <a:latin typeface="Museo 1"/>
              </a:rPr>
              <a:t> tie </a:t>
            </a:r>
            <a:r>
              <a:rPr sz="4400" b="0" dirty="0" err="1">
                <a:solidFill>
                  <a:srgbClr val="303A92"/>
                </a:solidFill>
                <a:latin typeface="Museo 1"/>
              </a:rPr>
              <a:t>runā</a:t>
            </a:r>
            <a:r>
              <a:rPr sz="4400" b="0" dirty="0">
                <a:solidFill>
                  <a:srgbClr val="303A92"/>
                </a:solidFill>
                <a:latin typeface="Museo 1"/>
              </a:rPr>
              <a:t> </a:t>
            </a:r>
            <a:r>
              <a:rPr sz="4400" b="0" dirty="0" err="1">
                <a:solidFill>
                  <a:srgbClr val="303A92"/>
                </a:solidFill>
                <a:latin typeface="Museo 1"/>
              </a:rPr>
              <a:t>savā</a:t>
            </a:r>
            <a:r>
              <a:rPr sz="4400" b="0" dirty="0">
                <a:solidFill>
                  <a:srgbClr val="303A92"/>
                </a:solidFill>
                <a:latin typeface="Museo 1"/>
              </a:rPr>
              <a:t> </a:t>
            </a:r>
            <a:r>
              <a:rPr sz="4400" b="0" dirty="0" err="1">
                <a:solidFill>
                  <a:srgbClr val="303A92"/>
                </a:solidFill>
                <a:latin typeface="Museo 1"/>
              </a:rPr>
              <a:t>starpā</a:t>
            </a:r>
            <a:r>
              <a:rPr lang="lv-LV" sz="4400" b="0" dirty="0">
                <a:solidFill>
                  <a:srgbClr val="303A92"/>
                </a:solidFill>
                <a:latin typeface="Museo 1"/>
              </a:rPr>
              <a:t> un kur un kā tiek pieņemti lēmumi</a:t>
            </a:r>
            <a:r>
              <a:rPr sz="4400" b="0" dirty="0">
                <a:solidFill>
                  <a:srgbClr val="303A92"/>
                </a:solidFill>
                <a:latin typeface="Museo 1"/>
              </a:rPr>
              <a:t>?</a:t>
            </a:r>
          </a:p>
        </p:txBody>
      </p:sp>
      <p:sp>
        <p:nvSpPr>
          <p:cNvPr id="3" name="TextBox 2"/>
          <p:cNvSpPr txBox="1"/>
          <p:nvPr/>
        </p:nvSpPr>
        <p:spPr>
          <a:xfrm>
            <a:off x="822960" y="1874519"/>
            <a:ext cx="16642080" cy="833498"/>
          </a:xfrm>
          <a:prstGeom prst="rect">
            <a:avLst/>
          </a:prstGeom>
          <a:noFill/>
        </p:spPr>
        <p:txBody>
          <a:bodyPr wrap="square" lIns="45720" tIns="27432" rIns="45720" bIns="27432" anchor="t">
            <a:spAutoFit/>
          </a:bodyPr>
          <a:lstStyle/>
          <a:p>
            <a:pPr algn="l">
              <a:lnSpc>
                <a:spcPct val="108000"/>
              </a:lnSpc>
              <a:spcAft>
                <a:spcPts val="0"/>
              </a:spcAft>
            </a:pPr>
            <a:r>
              <a:rPr sz="2400" b="0" dirty="0" err="1">
                <a:solidFill>
                  <a:srgbClr val="303A92"/>
                </a:solidFill>
                <a:latin typeface="Museo 2"/>
              </a:rPr>
              <a:t>Pamatrisks</a:t>
            </a:r>
            <a:r>
              <a:rPr sz="2400" b="0" dirty="0">
                <a:solidFill>
                  <a:srgbClr val="303A92"/>
                </a:solidFill>
                <a:latin typeface="Museo 2"/>
              </a:rPr>
              <a:t> nav </a:t>
            </a:r>
            <a:r>
              <a:rPr sz="2400" b="0" dirty="0" err="1">
                <a:solidFill>
                  <a:srgbClr val="303A92"/>
                </a:solidFill>
                <a:latin typeface="Museo 2"/>
              </a:rPr>
              <a:t>kļūda</a:t>
            </a:r>
            <a:r>
              <a:rPr sz="2400" b="0" dirty="0">
                <a:solidFill>
                  <a:srgbClr val="303A92"/>
                </a:solidFill>
                <a:latin typeface="Museo 2"/>
              </a:rPr>
              <a:t> </a:t>
            </a:r>
            <a:r>
              <a:rPr sz="2400" b="0" dirty="0" err="1">
                <a:solidFill>
                  <a:srgbClr val="303A92"/>
                </a:solidFill>
                <a:latin typeface="Museo 2"/>
              </a:rPr>
              <a:t>kādā</a:t>
            </a:r>
            <a:r>
              <a:rPr sz="2400" b="0" dirty="0">
                <a:solidFill>
                  <a:srgbClr val="303A92"/>
                </a:solidFill>
                <a:latin typeface="Museo 2"/>
              </a:rPr>
              <a:t> </a:t>
            </a:r>
            <a:r>
              <a:rPr sz="2400" b="0" dirty="0" err="1">
                <a:solidFill>
                  <a:srgbClr val="303A92"/>
                </a:solidFill>
                <a:latin typeface="Museo 2"/>
              </a:rPr>
              <a:t>dokumentā</a:t>
            </a:r>
            <a:r>
              <a:rPr sz="2400" b="0" dirty="0">
                <a:solidFill>
                  <a:srgbClr val="303A92"/>
                </a:solidFill>
                <a:latin typeface="Museo 2"/>
              </a:rPr>
              <a:t>. </a:t>
            </a:r>
            <a:r>
              <a:rPr sz="2400" b="0" dirty="0" err="1">
                <a:solidFill>
                  <a:srgbClr val="303A92"/>
                </a:solidFill>
                <a:latin typeface="Museo 2"/>
              </a:rPr>
              <a:t>Pamatrisks</a:t>
            </a:r>
            <a:r>
              <a:rPr sz="2400" b="0" dirty="0">
                <a:solidFill>
                  <a:srgbClr val="303A92"/>
                </a:solidFill>
                <a:latin typeface="Museo 2"/>
              </a:rPr>
              <a:t> </a:t>
            </a:r>
            <a:r>
              <a:rPr sz="2400" b="0" dirty="0" err="1">
                <a:solidFill>
                  <a:srgbClr val="303A92"/>
                </a:solidFill>
                <a:latin typeface="Museo 2"/>
              </a:rPr>
              <a:t>ir</a:t>
            </a:r>
            <a:r>
              <a:rPr sz="2400" b="0" dirty="0">
                <a:solidFill>
                  <a:srgbClr val="303A92"/>
                </a:solidFill>
                <a:latin typeface="Museo 2"/>
              </a:rPr>
              <a:t> </a:t>
            </a:r>
            <a:r>
              <a:rPr sz="2400" b="0" dirty="0" err="1">
                <a:solidFill>
                  <a:srgbClr val="303A92"/>
                </a:solidFill>
                <a:latin typeface="Museo 2"/>
              </a:rPr>
              <a:t>formālisms</a:t>
            </a:r>
            <a:r>
              <a:rPr sz="2400" b="0" dirty="0">
                <a:solidFill>
                  <a:srgbClr val="303A92"/>
                </a:solidFill>
                <a:latin typeface="Museo 2"/>
              </a:rPr>
              <a:t> un </a:t>
            </a:r>
            <a:r>
              <a:rPr sz="2400" b="0" dirty="0" err="1">
                <a:solidFill>
                  <a:srgbClr val="303A92"/>
                </a:solidFill>
                <a:latin typeface="Museo 2"/>
              </a:rPr>
              <a:t>tukšgaita</a:t>
            </a:r>
            <a:r>
              <a:rPr sz="2400" b="0" dirty="0">
                <a:solidFill>
                  <a:srgbClr val="303A92"/>
                </a:solidFill>
                <a:latin typeface="Museo 2"/>
              </a:rPr>
              <a:t>, </a:t>
            </a:r>
            <a:r>
              <a:rPr sz="2400" b="0" dirty="0" err="1">
                <a:solidFill>
                  <a:srgbClr val="303A92"/>
                </a:solidFill>
                <a:latin typeface="Museo 2"/>
              </a:rPr>
              <a:t>kad</a:t>
            </a:r>
            <a:r>
              <a:rPr sz="2400" b="0" dirty="0">
                <a:solidFill>
                  <a:srgbClr val="303A92"/>
                </a:solidFill>
                <a:latin typeface="Museo 2"/>
              </a:rPr>
              <a:t> </a:t>
            </a:r>
            <a:r>
              <a:rPr sz="2400" b="0" dirty="0" err="1">
                <a:solidFill>
                  <a:srgbClr val="303A92"/>
                </a:solidFill>
                <a:latin typeface="Museo 2"/>
              </a:rPr>
              <a:t>katrs</a:t>
            </a:r>
            <a:r>
              <a:rPr sz="2400" b="0" dirty="0">
                <a:solidFill>
                  <a:srgbClr val="303A92"/>
                </a:solidFill>
                <a:latin typeface="Museo 2"/>
              </a:rPr>
              <a:t> process "</a:t>
            </a:r>
            <a:r>
              <a:rPr sz="2400" b="0" dirty="0" err="1">
                <a:solidFill>
                  <a:srgbClr val="303A92"/>
                </a:solidFill>
                <a:latin typeface="Museo 2"/>
              </a:rPr>
              <a:t>izpildās</a:t>
            </a:r>
            <a:r>
              <a:rPr sz="2400" b="0" dirty="0">
                <a:solidFill>
                  <a:srgbClr val="303A92"/>
                </a:solidFill>
                <a:latin typeface="Museo 2"/>
              </a:rPr>
              <a:t>", bet </a:t>
            </a:r>
            <a:r>
              <a:rPr sz="2400" b="0" dirty="0" err="1">
                <a:solidFill>
                  <a:srgbClr val="303A92"/>
                </a:solidFill>
                <a:latin typeface="Museo 2"/>
              </a:rPr>
              <a:t>kopā</a:t>
            </a:r>
            <a:r>
              <a:rPr sz="2400" b="0" dirty="0">
                <a:solidFill>
                  <a:srgbClr val="303A92"/>
                </a:solidFill>
                <a:latin typeface="Museo 2"/>
              </a:rPr>
              <a:t> </a:t>
            </a:r>
            <a:r>
              <a:rPr sz="2400" b="0" dirty="0" err="1">
                <a:solidFill>
                  <a:srgbClr val="303A92"/>
                </a:solidFill>
                <a:latin typeface="Museo 2"/>
              </a:rPr>
              <a:t>nerada</a:t>
            </a:r>
            <a:r>
              <a:rPr sz="2400" b="0" dirty="0">
                <a:solidFill>
                  <a:srgbClr val="303A92"/>
                </a:solidFill>
                <a:latin typeface="Museo 2"/>
              </a:rPr>
              <a:t> </a:t>
            </a:r>
            <a:r>
              <a:rPr sz="2400" b="0" dirty="0" err="1">
                <a:solidFill>
                  <a:srgbClr val="303A92"/>
                </a:solidFill>
                <a:latin typeface="Museo 2"/>
              </a:rPr>
              <a:t>izvēli</a:t>
            </a:r>
            <a:r>
              <a:rPr sz="2400" b="0" dirty="0">
                <a:solidFill>
                  <a:srgbClr val="303A92"/>
                </a:solidFill>
                <a:latin typeface="Museo 2"/>
              </a:rPr>
              <a:t>.</a:t>
            </a:r>
          </a:p>
        </p:txBody>
      </p:sp>
      <p:sp>
        <p:nvSpPr>
          <p:cNvPr id="4" name="Rounded Rectangle 3"/>
          <p:cNvSpPr/>
          <p:nvPr/>
        </p:nvSpPr>
        <p:spPr>
          <a:xfrm>
            <a:off x="822960" y="2880360"/>
            <a:ext cx="3931920" cy="1261872"/>
          </a:xfrm>
          <a:prstGeom prst="roundRect">
            <a:avLst>
              <a:gd name="adj" fmla="val 8000"/>
            </a:avLst>
          </a:prstGeom>
          <a:solidFill>
            <a:srgbClr val="303A92"/>
          </a:solidFill>
          <a:ln>
            <a:noFill/>
          </a:ln>
          <a:effectLst/>
        </p:spPr>
        <p:txBody>
          <a:bodyPr rtlCol="0" anchor="ctr"/>
          <a:lstStyle/>
          <a:p>
            <a:endParaRPr sz="2000"/>
          </a:p>
        </p:txBody>
      </p:sp>
      <p:sp>
        <p:nvSpPr>
          <p:cNvPr id="5" name="TextBox 4"/>
          <p:cNvSpPr txBox="1"/>
          <p:nvPr/>
        </p:nvSpPr>
        <p:spPr>
          <a:xfrm>
            <a:off x="1005840" y="3061213"/>
            <a:ext cx="3566160" cy="497829"/>
          </a:xfrm>
          <a:prstGeom prst="rect">
            <a:avLst/>
          </a:prstGeom>
          <a:noFill/>
        </p:spPr>
        <p:txBody>
          <a:bodyPr wrap="square" lIns="45720" tIns="27432" rIns="45720" bIns="27432" anchor="ctr">
            <a:spAutoFit/>
          </a:bodyPr>
          <a:lstStyle/>
          <a:p>
            <a:pPr algn="l">
              <a:lnSpc>
                <a:spcPct val="108000"/>
              </a:lnSpc>
              <a:spcAft>
                <a:spcPts val="0"/>
              </a:spcAft>
            </a:pPr>
            <a:r>
              <a:rPr sz="2800" b="0">
                <a:solidFill>
                  <a:srgbClr val="FFFFFF"/>
                </a:solidFill>
                <a:latin typeface="Museo 1"/>
              </a:rPr>
              <a:t>Latvija 2050</a:t>
            </a:r>
          </a:p>
        </p:txBody>
      </p:sp>
      <p:sp>
        <p:nvSpPr>
          <p:cNvPr id="6" name="TextBox 5"/>
          <p:cNvSpPr txBox="1"/>
          <p:nvPr/>
        </p:nvSpPr>
        <p:spPr>
          <a:xfrm>
            <a:off x="1005840" y="3593591"/>
            <a:ext cx="3566160" cy="339837"/>
          </a:xfrm>
          <a:prstGeom prst="rect">
            <a:avLst/>
          </a:prstGeom>
          <a:noFill/>
        </p:spPr>
        <p:txBody>
          <a:bodyPr wrap="square" lIns="45720" tIns="27432" rIns="45720" bIns="27432" anchor="t">
            <a:spAutoFit/>
          </a:bodyPr>
          <a:lstStyle/>
          <a:p>
            <a:pPr algn="l">
              <a:lnSpc>
                <a:spcPct val="108000"/>
              </a:lnSpc>
              <a:spcAft>
                <a:spcPts val="0"/>
              </a:spcAft>
            </a:pPr>
            <a:r>
              <a:rPr b="0">
                <a:solidFill>
                  <a:srgbClr val="ACE4F1"/>
                </a:solidFill>
                <a:latin typeface="Museo 2"/>
              </a:rPr>
              <a:t>kompass</a:t>
            </a:r>
          </a:p>
        </p:txBody>
      </p:sp>
      <p:sp>
        <p:nvSpPr>
          <p:cNvPr id="7" name="Rounded Rectangle 6"/>
          <p:cNvSpPr/>
          <p:nvPr/>
        </p:nvSpPr>
        <p:spPr>
          <a:xfrm>
            <a:off x="4937760" y="2880360"/>
            <a:ext cx="8229600" cy="1261872"/>
          </a:xfrm>
          <a:prstGeom prst="roundRect">
            <a:avLst>
              <a:gd name="adj" fmla="val 8000"/>
            </a:avLst>
          </a:prstGeom>
          <a:solidFill>
            <a:srgbClr val="EEF8FB"/>
          </a:solidFill>
          <a:ln>
            <a:noFill/>
          </a:ln>
          <a:effectLst/>
        </p:spPr>
        <p:txBody>
          <a:bodyPr rtlCol="0" anchor="ctr"/>
          <a:lstStyle/>
          <a:p>
            <a:endParaRPr sz="2000"/>
          </a:p>
        </p:txBody>
      </p:sp>
      <p:sp>
        <p:nvSpPr>
          <p:cNvPr id="8" name="TextBox 7"/>
          <p:cNvSpPr txBox="1"/>
          <p:nvPr/>
        </p:nvSpPr>
        <p:spPr>
          <a:xfrm>
            <a:off x="5166360" y="3159405"/>
            <a:ext cx="7863840" cy="703782"/>
          </a:xfrm>
          <a:prstGeom prst="rect">
            <a:avLst/>
          </a:prstGeom>
          <a:noFill/>
        </p:spPr>
        <p:txBody>
          <a:bodyPr wrap="square" lIns="45720" tIns="27432" rIns="45720" bIns="27432" anchor="ctr">
            <a:spAutoFit/>
          </a:bodyPr>
          <a:lstStyle/>
          <a:p>
            <a:pPr algn="l">
              <a:lnSpc>
                <a:spcPct val="108000"/>
              </a:lnSpc>
              <a:spcAft>
                <a:spcPts val="0"/>
              </a:spcAft>
            </a:pPr>
            <a:r>
              <a:rPr sz="2000" b="0" dirty="0">
                <a:solidFill>
                  <a:srgbClr val="251E50"/>
                </a:solidFill>
                <a:latin typeface="Museo 2"/>
              </a:rPr>
              <a:t>LU </a:t>
            </a:r>
            <a:r>
              <a:rPr sz="2000" b="0" dirty="0" err="1">
                <a:solidFill>
                  <a:srgbClr val="251E50"/>
                </a:solidFill>
                <a:latin typeface="Museo 2"/>
              </a:rPr>
              <a:t>ietvara</a:t>
            </a:r>
            <a:r>
              <a:rPr sz="2000" b="0" dirty="0">
                <a:solidFill>
                  <a:srgbClr val="251E50"/>
                </a:solidFill>
                <a:latin typeface="Museo 2"/>
              </a:rPr>
              <a:t> </a:t>
            </a:r>
            <a:r>
              <a:rPr sz="2000" b="0" dirty="0" err="1">
                <a:solidFill>
                  <a:srgbClr val="251E50"/>
                </a:solidFill>
                <a:latin typeface="Museo 2"/>
              </a:rPr>
              <a:t>pētījums</a:t>
            </a:r>
            <a:r>
              <a:rPr sz="2000" b="0" dirty="0">
                <a:solidFill>
                  <a:srgbClr val="251E50"/>
                </a:solidFill>
                <a:latin typeface="Museo 2"/>
              </a:rPr>
              <a:t>, </a:t>
            </a:r>
            <a:r>
              <a:rPr sz="2000" b="0" dirty="0" err="1">
                <a:solidFill>
                  <a:srgbClr val="251E50"/>
                </a:solidFill>
                <a:latin typeface="Museo 2"/>
              </a:rPr>
              <a:t>scenāriji</a:t>
            </a:r>
            <a:r>
              <a:rPr sz="2000" b="0" dirty="0">
                <a:solidFill>
                  <a:srgbClr val="251E50"/>
                </a:solidFill>
                <a:latin typeface="Museo 2"/>
              </a:rPr>
              <a:t>; </a:t>
            </a:r>
            <a:r>
              <a:rPr sz="2000" b="0" dirty="0" err="1">
                <a:solidFill>
                  <a:srgbClr val="251E50"/>
                </a:solidFill>
                <a:latin typeface="Museo 2"/>
              </a:rPr>
              <a:t>kodols</a:t>
            </a:r>
            <a:r>
              <a:rPr sz="2000" b="0" dirty="0">
                <a:solidFill>
                  <a:srgbClr val="251E50"/>
                </a:solidFill>
                <a:latin typeface="Museo 2"/>
              </a:rPr>
              <a:t> </a:t>
            </a:r>
            <a:r>
              <a:rPr sz="2000" b="0" dirty="0" err="1">
                <a:solidFill>
                  <a:srgbClr val="251E50"/>
                </a:solidFill>
                <a:latin typeface="Museo 2"/>
              </a:rPr>
              <a:t>nodots</a:t>
            </a:r>
            <a:r>
              <a:rPr sz="2000" b="0" dirty="0">
                <a:solidFill>
                  <a:srgbClr val="251E50"/>
                </a:solidFill>
                <a:latin typeface="Museo 2"/>
              </a:rPr>
              <a:t> </a:t>
            </a:r>
            <a:r>
              <a:rPr sz="2000" b="0" dirty="0" err="1">
                <a:solidFill>
                  <a:srgbClr val="251E50"/>
                </a:solidFill>
                <a:latin typeface="Museo 2"/>
              </a:rPr>
              <a:t>diskusijai</a:t>
            </a:r>
            <a:r>
              <a:rPr sz="2000" b="0" dirty="0">
                <a:solidFill>
                  <a:srgbClr val="251E50"/>
                </a:solidFill>
                <a:latin typeface="Museo 2"/>
              </a:rPr>
              <a:t> 04.09.2026.</a:t>
            </a:r>
          </a:p>
        </p:txBody>
      </p:sp>
      <p:sp>
        <p:nvSpPr>
          <p:cNvPr id="9" name="Rounded Rectangle 8"/>
          <p:cNvSpPr/>
          <p:nvPr/>
        </p:nvSpPr>
        <p:spPr>
          <a:xfrm>
            <a:off x="822960" y="4361688"/>
            <a:ext cx="3931920" cy="1261872"/>
          </a:xfrm>
          <a:prstGeom prst="roundRect">
            <a:avLst>
              <a:gd name="adj" fmla="val 8000"/>
            </a:avLst>
          </a:prstGeom>
          <a:solidFill>
            <a:srgbClr val="303A92"/>
          </a:solidFill>
          <a:ln>
            <a:noFill/>
          </a:ln>
          <a:effectLst/>
        </p:spPr>
        <p:txBody>
          <a:bodyPr rtlCol="0" anchor="ctr"/>
          <a:lstStyle/>
          <a:p>
            <a:endParaRPr sz="2000"/>
          </a:p>
        </p:txBody>
      </p:sp>
      <p:sp>
        <p:nvSpPr>
          <p:cNvPr id="10" name="TextBox 9"/>
          <p:cNvSpPr txBox="1"/>
          <p:nvPr/>
        </p:nvSpPr>
        <p:spPr>
          <a:xfrm>
            <a:off x="1005840" y="4542541"/>
            <a:ext cx="3566160" cy="497829"/>
          </a:xfrm>
          <a:prstGeom prst="rect">
            <a:avLst/>
          </a:prstGeom>
          <a:noFill/>
        </p:spPr>
        <p:txBody>
          <a:bodyPr wrap="square" lIns="45720" tIns="27432" rIns="45720" bIns="27432" anchor="ctr">
            <a:spAutoFit/>
          </a:bodyPr>
          <a:lstStyle/>
          <a:p>
            <a:pPr algn="l">
              <a:lnSpc>
                <a:spcPct val="108000"/>
              </a:lnSpc>
              <a:spcAft>
                <a:spcPts val="0"/>
              </a:spcAft>
            </a:pPr>
            <a:r>
              <a:rPr sz="2800" b="0">
                <a:solidFill>
                  <a:srgbClr val="FFFFFF"/>
                </a:solidFill>
                <a:latin typeface="Museo 1"/>
              </a:rPr>
              <a:t>NAP2034</a:t>
            </a:r>
          </a:p>
        </p:txBody>
      </p:sp>
      <p:sp>
        <p:nvSpPr>
          <p:cNvPr id="11" name="TextBox 10"/>
          <p:cNvSpPr txBox="1"/>
          <p:nvPr/>
        </p:nvSpPr>
        <p:spPr>
          <a:xfrm>
            <a:off x="1005840" y="5074920"/>
            <a:ext cx="3566160" cy="339837"/>
          </a:xfrm>
          <a:prstGeom prst="rect">
            <a:avLst/>
          </a:prstGeom>
          <a:noFill/>
        </p:spPr>
        <p:txBody>
          <a:bodyPr wrap="square" lIns="45720" tIns="27432" rIns="45720" bIns="27432" anchor="t">
            <a:spAutoFit/>
          </a:bodyPr>
          <a:lstStyle/>
          <a:p>
            <a:pPr algn="l">
              <a:lnSpc>
                <a:spcPct val="108000"/>
              </a:lnSpc>
              <a:spcAft>
                <a:spcPts val="0"/>
              </a:spcAft>
            </a:pPr>
            <a:r>
              <a:rPr b="0">
                <a:solidFill>
                  <a:srgbClr val="ACE4F1"/>
                </a:solidFill>
                <a:latin typeface="Museo 2"/>
              </a:rPr>
              <a:t>vidēja termiņa izvēles</a:t>
            </a:r>
          </a:p>
        </p:txBody>
      </p:sp>
      <p:sp>
        <p:nvSpPr>
          <p:cNvPr id="12" name="Rounded Rectangle 11"/>
          <p:cNvSpPr/>
          <p:nvPr/>
        </p:nvSpPr>
        <p:spPr>
          <a:xfrm>
            <a:off x="4937760" y="4361688"/>
            <a:ext cx="8229600" cy="1261872"/>
          </a:xfrm>
          <a:prstGeom prst="roundRect">
            <a:avLst>
              <a:gd name="adj" fmla="val 8000"/>
            </a:avLst>
          </a:prstGeom>
          <a:solidFill>
            <a:srgbClr val="EEF8FB"/>
          </a:solidFill>
          <a:ln>
            <a:noFill/>
          </a:ln>
          <a:effectLst/>
        </p:spPr>
        <p:txBody>
          <a:bodyPr rtlCol="0" anchor="ctr"/>
          <a:lstStyle/>
          <a:p>
            <a:endParaRPr sz="2000"/>
          </a:p>
        </p:txBody>
      </p:sp>
      <p:sp>
        <p:nvSpPr>
          <p:cNvPr id="13" name="TextBox 12"/>
          <p:cNvSpPr txBox="1"/>
          <p:nvPr/>
        </p:nvSpPr>
        <p:spPr>
          <a:xfrm>
            <a:off x="5166360" y="4640732"/>
            <a:ext cx="7863840" cy="703782"/>
          </a:xfrm>
          <a:prstGeom prst="rect">
            <a:avLst/>
          </a:prstGeom>
          <a:noFill/>
        </p:spPr>
        <p:txBody>
          <a:bodyPr wrap="square" lIns="45720" tIns="27432" rIns="45720" bIns="27432" anchor="ctr">
            <a:spAutoFit/>
          </a:bodyPr>
          <a:lstStyle/>
          <a:p>
            <a:pPr algn="l">
              <a:lnSpc>
                <a:spcPct val="108000"/>
              </a:lnSpc>
              <a:spcAft>
                <a:spcPts val="0"/>
              </a:spcAft>
            </a:pPr>
            <a:r>
              <a:rPr sz="2000" b="0" dirty="0">
                <a:solidFill>
                  <a:srgbClr val="251E50"/>
                </a:solidFill>
                <a:latin typeface="Museo 2"/>
              </a:rPr>
              <a:t>1. </a:t>
            </a:r>
            <a:r>
              <a:rPr sz="2000" b="0" dirty="0" err="1">
                <a:solidFill>
                  <a:srgbClr val="251E50"/>
                </a:solidFill>
                <a:latin typeface="Museo 2"/>
              </a:rPr>
              <a:t>redakcija</a:t>
            </a:r>
            <a:r>
              <a:rPr sz="2000" b="0" dirty="0">
                <a:solidFill>
                  <a:srgbClr val="251E50"/>
                </a:solidFill>
                <a:latin typeface="Museo 2"/>
              </a:rPr>
              <a:t> </a:t>
            </a:r>
            <a:r>
              <a:rPr sz="2000" b="0" dirty="0" err="1">
                <a:solidFill>
                  <a:srgbClr val="251E50"/>
                </a:solidFill>
                <a:latin typeface="Museo 2"/>
              </a:rPr>
              <a:t>Nacionālās</a:t>
            </a:r>
            <a:r>
              <a:rPr sz="2000" b="0" dirty="0">
                <a:solidFill>
                  <a:srgbClr val="251E50"/>
                </a:solidFill>
                <a:latin typeface="Museo 2"/>
              </a:rPr>
              <a:t> </a:t>
            </a:r>
            <a:r>
              <a:rPr sz="2000" b="0" dirty="0" err="1">
                <a:solidFill>
                  <a:srgbClr val="251E50"/>
                </a:solidFill>
                <a:latin typeface="Museo 2"/>
              </a:rPr>
              <a:t>attīstības</a:t>
            </a:r>
            <a:r>
              <a:rPr sz="2000" b="0" dirty="0">
                <a:solidFill>
                  <a:srgbClr val="251E50"/>
                </a:solidFill>
                <a:latin typeface="Museo 2"/>
              </a:rPr>
              <a:t> </a:t>
            </a:r>
            <a:r>
              <a:rPr sz="2000" b="0" dirty="0" err="1">
                <a:solidFill>
                  <a:srgbClr val="251E50"/>
                </a:solidFill>
                <a:latin typeface="Museo 2"/>
              </a:rPr>
              <a:t>padomei</a:t>
            </a:r>
            <a:r>
              <a:rPr sz="2000" b="0" dirty="0">
                <a:solidFill>
                  <a:srgbClr val="251E50"/>
                </a:solidFill>
                <a:latin typeface="Museo 2"/>
              </a:rPr>
              <a:t> </a:t>
            </a:r>
            <a:r>
              <a:rPr sz="2000" b="0" dirty="0" err="1">
                <a:solidFill>
                  <a:srgbClr val="251E50"/>
                </a:solidFill>
                <a:latin typeface="Museo 2"/>
              </a:rPr>
              <a:t>līdz</a:t>
            </a:r>
            <a:r>
              <a:rPr sz="2000" b="0" dirty="0">
                <a:solidFill>
                  <a:srgbClr val="251E50"/>
                </a:solidFill>
                <a:latin typeface="Museo 2"/>
              </a:rPr>
              <a:t> </a:t>
            </a:r>
            <a:r>
              <a:rPr sz="2000" b="0" dirty="0" err="1">
                <a:solidFill>
                  <a:srgbClr val="251E50"/>
                </a:solidFill>
                <a:latin typeface="Museo 2"/>
              </a:rPr>
              <a:t>decembrim</a:t>
            </a:r>
            <a:r>
              <a:rPr sz="2000" b="0" dirty="0">
                <a:solidFill>
                  <a:srgbClr val="251E50"/>
                </a:solidFill>
                <a:latin typeface="Museo 2"/>
              </a:rPr>
              <a:t>; </a:t>
            </a:r>
            <a:r>
              <a:rPr sz="2000" b="0" dirty="0" err="1">
                <a:solidFill>
                  <a:srgbClr val="251E50"/>
                </a:solidFill>
                <a:latin typeface="Museo 2"/>
              </a:rPr>
              <a:t>galīgā</a:t>
            </a:r>
            <a:r>
              <a:rPr sz="2000" b="0" dirty="0">
                <a:solidFill>
                  <a:srgbClr val="251E50"/>
                </a:solidFill>
                <a:latin typeface="Museo 2"/>
              </a:rPr>
              <a:t> </a:t>
            </a:r>
            <a:r>
              <a:rPr sz="2000" b="0" dirty="0" err="1">
                <a:solidFill>
                  <a:srgbClr val="251E50"/>
                </a:solidFill>
                <a:latin typeface="Museo 2"/>
              </a:rPr>
              <a:t>versija</a:t>
            </a:r>
            <a:r>
              <a:rPr sz="2000" b="0" dirty="0">
                <a:solidFill>
                  <a:srgbClr val="251E50"/>
                </a:solidFill>
                <a:latin typeface="Museo 2"/>
              </a:rPr>
              <a:t> 2027. gada </a:t>
            </a:r>
            <a:r>
              <a:rPr sz="2000" b="0" dirty="0" err="1">
                <a:solidFill>
                  <a:srgbClr val="251E50"/>
                </a:solidFill>
                <a:latin typeface="Museo 2"/>
              </a:rPr>
              <a:t>maijā</a:t>
            </a:r>
            <a:endParaRPr sz="2000" b="0" dirty="0">
              <a:solidFill>
                <a:srgbClr val="251E50"/>
              </a:solidFill>
              <a:latin typeface="Museo 2"/>
            </a:endParaRPr>
          </a:p>
        </p:txBody>
      </p:sp>
      <p:sp>
        <p:nvSpPr>
          <p:cNvPr id="14" name="Rounded Rectangle 13"/>
          <p:cNvSpPr/>
          <p:nvPr/>
        </p:nvSpPr>
        <p:spPr>
          <a:xfrm>
            <a:off x="822960" y="5843016"/>
            <a:ext cx="3931920" cy="1261872"/>
          </a:xfrm>
          <a:prstGeom prst="roundRect">
            <a:avLst>
              <a:gd name="adj" fmla="val 8000"/>
            </a:avLst>
          </a:prstGeom>
          <a:solidFill>
            <a:srgbClr val="303A92"/>
          </a:solidFill>
          <a:ln>
            <a:noFill/>
          </a:ln>
          <a:effectLst/>
        </p:spPr>
        <p:txBody>
          <a:bodyPr rtlCol="0" anchor="ctr"/>
          <a:lstStyle/>
          <a:p>
            <a:endParaRPr sz="2000"/>
          </a:p>
        </p:txBody>
      </p:sp>
      <p:sp>
        <p:nvSpPr>
          <p:cNvPr id="15" name="TextBox 14"/>
          <p:cNvSpPr txBox="1"/>
          <p:nvPr/>
        </p:nvSpPr>
        <p:spPr>
          <a:xfrm>
            <a:off x="1005840" y="6023869"/>
            <a:ext cx="3566160" cy="497829"/>
          </a:xfrm>
          <a:prstGeom prst="rect">
            <a:avLst/>
          </a:prstGeom>
          <a:noFill/>
        </p:spPr>
        <p:txBody>
          <a:bodyPr wrap="square" lIns="45720" tIns="27432" rIns="45720" bIns="27432" anchor="ctr">
            <a:spAutoFit/>
          </a:bodyPr>
          <a:lstStyle/>
          <a:p>
            <a:pPr algn="l">
              <a:lnSpc>
                <a:spcPct val="108000"/>
              </a:lnSpc>
              <a:spcAft>
                <a:spcPts val="0"/>
              </a:spcAft>
            </a:pPr>
            <a:r>
              <a:rPr sz="2800" b="0" dirty="0">
                <a:solidFill>
                  <a:srgbClr val="FFFFFF"/>
                </a:solidFill>
                <a:latin typeface="Museo 1"/>
              </a:rPr>
              <a:t>VRP 2028–2034</a:t>
            </a:r>
          </a:p>
        </p:txBody>
      </p:sp>
      <p:sp>
        <p:nvSpPr>
          <p:cNvPr id="16" name="TextBox 15"/>
          <p:cNvSpPr txBox="1"/>
          <p:nvPr/>
        </p:nvSpPr>
        <p:spPr>
          <a:xfrm>
            <a:off x="1005840" y="6556248"/>
            <a:ext cx="3566160" cy="339837"/>
          </a:xfrm>
          <a:prstGeom prst="rect">
            <a:avLst/>
          </a:prstGeom>
          <a:noFill/>
        </p:spPr>
        <p:txBody>
          <a:bodyPr wrap="square" lIns="45720" tIns="27432" rIns="45720" bIns="27432" anchor="t">
            <a:spAutoFit/>
          </a:bodyPr>
          <a:lstStyle/>
          <a:p>
            <a:pPr algn="l">
              <a:lnSpc>
                <a:spcPct val="108000"/>
              </a:lnSpc>
              <a:spcAft>
                <a:spcPts val="0"/>
              </a:spcAft>
            </a:pPr>
            <a:r>
              <a:rPr b="0">
                <a:solidFill>
                  <a:srgbClr val="ACE4F1"/>
                </a:solidFill>
                <a:latin typeface="Museo 2"/>
              </a:rPr>
              <a:t>ES nauda par rezultātiem</a:t>
            </a:r>
          </a:p>
        </p:txBody>
      </p:sp>
      <p:sp>
        <p:nvSpPr>
          <p:cNvPr id="17" name="Rounded Rectangle 16"/>
          <p:cNvSpPr/>
          <p:nvPr/>
        </p:nvSpPr>
        <p:spPr>
          <a:xfrm>
            <a:off x="4937760" y="5843016"/>
            <a:ext cx="8229600" cy="1261872"/>
          </a:xfrm>
          <a:prstGeom prst="roundRect">
            <a:avLst>
              <a:gd name="adj" fmla="val 8000"/>
            </a:avLst>
          </a:prstGeom>
          <a:solidFill>
            <a:srgbClr val="EEF8FB"/>
          </a:solidFill>
          <a:ln>
            <a:noFill/>
          </a:ln>
          <a:effectLst/>
        </p:spPr>
        <p:txBody>
          <a:bodyPr rtlCol="0" anchor="ctr"/>
          <a:lstStyle/>
          <a:p>
            <a:endParaRPr sz="2000"/>
          </a:p>
        </p:txBody>
      </p:sp>
      <p:sp>
        <p:nvSpPr>
          <p:cNvPr id="18" name="TextBox 17"/>
          <p:cNvSpPr txBox="1"/>
          <p:nvPr/>
        </p:nvSpPr>
        <p:spPr>
          <a:xfrm>
            <a:off x="5166360" y="6122061"/>
            <a:ext cx="7863840" cy="703782"/>
          </a:xfrm>
          <a:prstGeom prst="rect">
            <a:avLst/>
          </a:prstGeom>
          <a:noFill/>
        </p:spPr>
        <p:txBody>
          <a:bodyPr wrap="square" lIns="45720" tIns="27432" rIns="45720" bIns="27432" anchor="ctr">
            <a:spAutoFit/>
          </a:bodyPr>
          <a:lstStyle/>
          <a:p>
            <a:pPr algn="l">
              <a:lnSpc>
                <a:spcPct val="108000"/>
              </a:lnSpc>
              <a:spcAft>
                <a:spcPts val="0"/>
              </a:spcAft>
            </a:pPr>
            <a:r>
              <a:rPr lang="en-US" sz="2000" b="0" dirty="0" err="1">
                <a:solidFill>
                  <a:srgbClr val="251E50"/>
                </a:solidFill>
                <a:latin typeface="Museo 2"/>
              </a:rPr>
              <a:t>P</a:t>
            </a:r>
            <a:r>
              <a:rPr sz="2000" b="0" dirty="0" err="1">
                <a:solidFill>
                  <a:srgbClr val="251E50"/>
                </a:solidFill>
                <a:latin typeface="Museo 2"/>
              </a:rPr>
              <a:t>lān</a:t>
            </a:r>
            <a:r>
              <a:rPr lang="lv-LV" sz="2000" b="0" dirty="0">
                <a:solidFill>
                  <a:srgbClr val="251E50"/>
                </a:solidFill>
                <a:latin typeface="Museo 2"/>
              </a:rPr>
              <a:t>a projekts </a:t>
            </a:r>
            <a:r>
              <a:rPr sz="2000" b="0" dirty="0" err="1">
                <a:solidFill>
                  <a:srgbClr val="251E50"/>
                </a:solidFill>
                <a:latin typeface="Museo 2"/>
              </a:rPr>
              <a:t>Komisijai</a:t>
            </a:r>
            <a:r>
              <a:rPr sz="2000" b="0" dirty="0">
                <a:solidFill>
                  <a:srgbClr val="251E50"/>
                </a:solidFill>
                <a:latin typeface="Museo 2"/>
              </a:rPr>
              <a:t> </a:t>
            </a:r>
            <a:r>
              <a:rPr sz="2000" b="0" dirty="0" err="1">
                <a:solidFill>
                  <a:srgbClr val="251E50"/>
                </a:solidFill>
                <a:latin typeface="Museo 2"/>
              </a:rPr>
              <a:t>līdz</a:t>
            </a:r>
            <a:r>
              <a:rPr lang="lv-LV" sz="2000" b="0" dirty="0">
                <a:solidFill>
                  <a:srgbClr val="251E50"/>
                </a:solidFill>
                <a:latin typeface="Museo 2"/>
              </a:rPr>
              <a:t> 07.</a:t>
            </a:r>
            <a:r>
              <a:rPr sz="2000" b="0" dirty="0">
                <a:solidFill>
                  <a:srgbClr val="251E50"/>
                </a:solidFill>
                <a:latin typeface="Museo 2"/>
              </a:rPr>
              <a:t>.202</a:t>
            </a:r>
            <a:r>
              <a:rPr lang="lv-LV" sz="2000" b="0" dirty="0">
                <a:solidFill>
                  <a:srgbClr val="251E50"/>
                </a:solidFill>
                <a:latin typeface="Museo 2"/>
              </a:rPr>
              <a:t>7</a:t>
            </a:r>
            <a:r>
              <a:rPr sz="2000" b="0" dirty="0">
                <a:solidFill>
                  <a:srgbClr val="251E50"/>
                </a:solidFill>
                <a:latin typeface="Museo 2"/>
              </a:rPr>
              <a:t>.; </a:t>
            </a:r>
            <a:r>
              <a:rPr sz="2000" b="0" dirty="0" err="1">
                <a:solidFill>
                  <a:srgbClr val="251E50"/>
                </a:solidFill>
                <a:latin typeface="Museo 2"/>
              </a:rPr>
              <a:t>maksājumi</a:t>
            </a:r>
            <a:r>
              <a:rPr sz="2000" b="0" dirty="0">
                <a:solidFill>
                  <a:srgbClr val="251E50"/>
                </a:solidFill>
                <a:latin typeface="Museo 2"/>
              </a:rPr>
              <a:t> par </a:t>
            </a:r>
            <a:r>
              <a:rPr sz="2000" b="0" dirty="0" err="1">
                <a:solidFill>
                  <a:srgbClr val="251E50"/>
                </a:solidFill>
                <a:latin typeface="Museo 2"/>
              </a:rPr>
              <a:t>atskaites</a:t>
            </a:r>
            <a:r>
              <a:rPr sz="2000" b="0" dirty="0">
                <a:solidFill>
                  <a:srgbClr val="251E50"/>
                </a:solidFill>
                <a:latin typeface="Museo 2"/>
              </a:rPr>
              <a:t> </a:t>
            </a:r>
            <a:r>
              <a:rPr sz="2000" b="0" dirty="0" err="1">
                <a:solidFill>
                  <a:srgbClr val="251E50"/>
                </a:solidFill>
                <a:latin typeface="Museo 2"/>
              </a:rPr>
              <a:t>punktiem</a:t>
            </a:r>
            <a:endParaRPr sz="2000" b="0" dirty="0">
              <a:solidFill>
                <a:srgbClr val="251E50"/>
              </a:solidFill>
              <a:latin typeface="Museo 2"/>
            </a:endParaRPr>
          </a:p>
        </p:txBody>
      </p:sp>
      <p:sp>
        <p:nvSpPr>
          <p:cNvPr id="19" name="Rounded Rectangle 18"/>
          <p:cNvSpPr/>
          <p:nvPr/>
        </p:nvSpPr>
        <p:spPr>
          <a:xfrm>
            <a:off x="822960" y="7324344"/>
            <a:ext cx="3931920" cy="1261872"/>
          </a:xfrm>
          <a:prstGeom prst="roundRect">
            <a:avLst>
              <a:gd name="adj" fmla="val 8000"/>
            </a:avLst>
          </a:prstGeom>
          <a:solidFill>
            <a:srgbClr val="303A92"/>
          </a:solidFill>
          <a:ln>
            <a:noFill/>
          </a:ln>
          <a:effectLst/>
        </p:spPr>
        <p:txBody>
          <a:bodyPr rtlCol="0" anchor="ctr"/>
          <a:lstStyle/>
          <a:p>
            <a:endParaRPr sz="2000"/>
          </a:p>
        </p:txBody>
      </p:sp>
      <p:sp>
        <p:nvSpPr>
          <p:cNvPr id="20" name="TextBox 19"/>
          <p:cNvSpPr txBox="1"/>
          <p:nvPr/>
        </p:nvSpPr>
        <p:spPr>
          <a:xfrm>
            <a:off x="1005840" y="7505196"/>
            <a:ext cx="3566160" cy="497829"/>
          </a:xfrm>
          <a:prstGeom prst="rect">
            <a:avLst/>
          </a:prstGeom>
          <a:noFill/>
        </p:spPr>
        <p:txBody>
          <a:bodyPr wrap="square" lIns="45720" tIns="27432" rIns="45720" bIns="27432" anchor="ctr">
            <a:spAutoFit/>
          </a:bodyPr>
          <a:lstStyle/>
          <a:p>
            <a:pPr algn="l">
              <a:lnSpc>
                <a:spcPct val="108000"/>
              </a:lnSpc>
              <a:spcAft>
                <a:spcPts val="0"/>
              </a:spcAft>
            </a:pPr>
            <a:r>
              <a:rPr sz="2800" b="0">
                <a:solidFill>
                  <a:srgbClr val="FFFFFF"/>
                </a:solidFill>
                <a:latin typeface="Museo 1"/>
              </a:rPr>
              <a:t>Valsts budžets</a:t>
            </a:r>
          </a:p>
        </p:txBody>
      </p:sp>
      <p:sp>
        <p:nvSpPr>
          <p:cNvPr id="21" name="TextBox 20"/>
          <p:cNvSpPr txBox="1"/>
          <p:nvPr/>
        </p:nvSpPr>
        <p:spPr>
          <a:xfrm>
            <a:off x="1005840" y="8037575"/>
            <a:ext cx="3566160" cy="339837"/>
          </a:xfrm>
          <a:prstGeom prst="rect">
            <a:avLst/>
          </a:prstGeom>
          <a:noFill/>
        </p:spPr>
        <p:txBody>
          <a:bodyPr wrap="square" lIns="45720" tIns="27432" rIns="45720" bIns="27432" anchor="t">
            <a:spAutoFit/>
          </a:bodyPr>
          <a:lstStyle/>
          <a:p>
            <a:pPr algn="l">
              <a:lnSpc>
                <a:spcPct val="108000"/>
              </a:lnSpc>
              <a:spcAft>
                <a:spcPts val="0"/>
              </a:spcAft>
            </a:pPr>
            <a:r>
              <a:rPr b="0">
                <a:solidFill>
                  <a:srgbClr val="ACE4F1"/>
                </a:solidFill>
                <a:latin typeface="Museo 2"/>
              </a:rPr>
              <a:t>nacionālās investīcijas</a:t>
            </a:r>
          </a:p>
        </p:txBody>
      </p:sp>
      <p:sp>
        <p:nvSpPr>
          <p:cNvPr id="22" name="Rounded Rectangle 21"/>
          <p:cNvSpPr/>
          <p:nvPr/>
        </p:nvSpPr>
        <p:spPr>
          <a:xfrm>
            <a:off x="4937760" y="7324344"/>
            <a:ext cx="8229600" cy="1261872"/>
          </a:xfrm>
          <a:prstGeom prst="roundRect">
            <a:avLst>
              <a:gd name="adj" fmla="val 8000"/>
            </a:avLst>
          </a:prstGeom>
          <a:solidFill>
            <a:srgbClr val="EEF8FB"/>
          </a:solidFill>
          <a:ln>
            <a:noFill/>
          </a:ln>
          <a:effectLst/>
        </p:spPr>
        <p:txBody>
          <a:bodyPr rtlCol="0" anchor="ctr"/>
          <a:lstStyle/>
          <a:p>
            <a:endParaRPr sz="2000"/>
          </a:p>
        </p:txBody>
      </p:sp>
      <p:sp>
        <p:nvSpPr>
          <p:cNvPr id="23" name="TextBox 22"/>
          <p:cNvSpPr txBox="1"/>
          <p:nvPr/>
        </p:nvSpPr>
        <p:spPr>
          <a:xfrm>
            <a:off x="5166360" y="7437189"/>
            <a:ext cx="7863840" cy="1036181"/>
          </a:xfrm>
          <a:prstGeom prst="rect">
            <a:avLst/>
          </a:prstGeom>
          <a:noFill/>
        </p:spPr>
        <p:txBody>
          <a:bodyPr wrap="square" lIns="45720" tIns="27432" rIns="45720" bIns="27432" anchor="ctr">
            <a:spAutoFit/>
          </a:bodyPr>
          <a:lstStyle/>
          <a:p>
            <a:pPr>
              <a:lnSpc>
                <a:spcPct val="108000"/>
              </a:lnSpc>
            </a:pPr>
            <a:r>
              <a:rPr lang="lv-LV" sz="2000" dirty="0">
                <a:solidFill>
                  <a:srgbClr val="251E50"/>
                </a:solidFill>
                <a:latin typeface="Museo 2"/>
              </a:rPr>
              <a:t>Virs 50% </a:t>
            </a:r>
            <a:r>
              <a:rPr sz="2000" b="0" dirty="0" err="1">
                <a:solidFill>
                  <a:srgbClr val="251E50"/>
                </a:solidFill>
                <a:latin typeface="Museo 2"/>
              </a:rPr>
              <a:t>publisko</a:t>
            </a:r>
            <a:r>
              <a:rPr sz="2000" b="0" dirty="0">
                <a:solidFill>
                  <a:srgbClr val="251E50"/>
                </a:solidFill>
                <a:latin typeface="Museo 2"/>
              </a:rPr>
              <a:t> </a:t>
            </a:r>
            <a:r>
              <a:rPr sz="2000" b="0" dirty="0" err="1">
                <a:solidFill>
                  <a:srgbClr val="251E50"/>
                </a:solidFill>
                <a:latin typeface="Museo 2"/>
              </a:rPr>
              <a:t>investīciju</a:t>
            </a:r>
            <a:r>
              <a:rPr sz="2000" b="0" dirty="0">
                <a:solidFill>
                  <a:srgbClr val="251E50"/>
                </a:solidFill>
                <a:latin typeface="Museo 2"/>
              </a:rPr>
              <a:t> </a:t>
            </a:r>
            <a:r>
              <a:rPr sz="2000" b="0" dirty="0" err="1">
                <a:solidFill>
                  <a:srgbClr val="251E50"/>
                </a:solidFill>
                <a:latin typeface="Museo 2"/>
              </a:rPr>
              <a:t>ir</a:t>
            </a:r>
            <a:r>
              <a:rPr sz="2000" b="0" dirty="0">
                <a:solidFill>
                  <a:srgbClr val="251E50"/>
                </a:solidFill>
                <a:latin typeface="Museo 2"/>
              </a:rPr>
              <a:t> </a:t>
            </a:r>
            <a:r>
              <a:rPr sz="2000" b="0" dirty="0" err="1">
                <a:solidFill>
                  <a:srgbClr val="251E50"/>
                </a:solidFill>
                <a:latin typeface="Museo 2"/>
              </a:rPr>
              <a:t>nacionāli</a:t>
            </a:r>
            <a:r>
              <a:rPr sz="2000" b="0" dirty="0">
                <a:solidFill>
                  <a:srgbClr val="251E50"/>
                </a:solidFill>
                <a:latin typeface="Museo 2"/>
              </a:rPr>
              <a:t> </a:t>
            </a:r>
            <a:r>
              <a:rPr sz="2000" b="0" dirty="0" err="1">
                <a:solidFill>
                  <a:srgbClr val="251E50"/>
                </a:solidFill>
                <a:latin typeface="Museo 2"/>
              </a:rPr>
              <a:t>finansētas</a:t>
            </a:r>
            <a:r>
              <a:rPr sz="2000" b="0" dirty="0">
                <a:solidFill>
                  <a:srgbClr val="251E50"/>
                </a:solidFill>
                <a:latin typeface="Museo 2"/>
              </a:rPr>
              <a:t>; nav </a:t>
            </a:r>
            <a:r>
              <a:rPr sz="2000" b="0" dirty="0" err="1">
                <a:solidFill>
                  <a:srgbClr val="251E50"/>
                </a:solidFill>
                <a:latin typeface="Museo 2"/>
              </a:rPr>
              <a:t>vidēja</a:t>
            </a:r>
            <a:r>
              <a:rPr sz="2000" b="0" dirty="0">
                <a:solidFill>
                  <a:srgbClr val="251E50"/>
                </a:solidFill>
                <a:latin typeface="Museo 2"/>
              </a:rPr>
              <a:t> </a:t>
            </a:r>
            <a:r>
              <a:rPr sz="2000" b="0" dirty="0" err="1">
                <a:solidFill>
                  <a:srgbClr val="251E50"/>
                </a:solidFill>
                <a:latin typeface="Museo 2"/>
              </a:rPr>
              <a:t>termiņa</a:t>
            </a:r>
            <a:r>
              <a:rPr sz="2000" b="0" dirty="0">
                <a:solidFill>
                  <a:srgbClr val="251E50"/>
                </a:solidFill>
                <a:latin typeface="Museo 2"/>
              </a:rPr>
              <a:t> </a:t>
            </a:r>
            <a:r>
              <a:rPr lang="lv-LV" sz="2000" dirty="0">
                <a:solidFill>
                  <a:srgbClr val="251E50"/>
                </a:solidFill>
                <a:latin typeface="Museo 2"/>
              </a:rPr>
              <a:t>kapitāla investīciju plāna un tā sasaiste ar budžetu</a:t>
            </a:r>
          </a:p>
          <a:p>
            <a:pPr algn="l">
              <a:lnSpc>
                <a:spcPct val="108000"/>
              </a:lnSpc>
              <a:spcAft>
                <a:spcPts val="0"/>
              </a:spcAft>
            </a:pPr>
            <a:r>
              <a:rPr lang="lv-LV" sz="2000" dirty="0">
                <a:solidFill>
                  <a:srgbClr val="251E50"/>
                </a:solidFill>
                <a:latin typeface="Museo 2"/>
              </a:rPr>
              <a:t>(nacionāli finansēto </a:t>
            </a:r>
            <a:r>
              <a:rPr lang="lv-LV" sz="2000" b="0" dirty="0">
                <a:solidFill>
                  <a:srgbClr val="251E50"/>
                </a:solidFill>
                <a:latin typeface="Museo 2"/>
              </a:rPr>
              <a:t>publisko investīciju plāna)</a:t>
            </a:r>
            <a:endParaRPr sz="2000" b="0" dirty="0">
              <a:solidFill>
                <a:srgbClr val="251E50"/>
              </a:solidFill>
              <a:latin typeface="Museo 2"/>
            </a:endParaRPr>
          </a:p>
        </p:txBody>
      </p:sp>
      <p:sp>
        <p:nvSpPr>
          <p:cNvPr id="24" name="Rounded Rectangle 23"/>
          <p:cNvSpPr/>
          <p:nvPr/>
        </p:nvSpPr>
        <p:spPr>
          <a:xfrm>
            <a:off x="13487400" y="2880360"/>
            <a:ext cx="4023360" cy="5705856"/>
          </a:xfrm>
          <a:prstGeom prst="roundRect">
            <a:avLst>
              <a:gd name="adj" fmla="val 8000"/>
            </a:avLst>
          </a:prstGeom>
          <a:solidFill>
            <a:srgbClr val="ACE4F1"/>
          </a:solidFill>
          <a:ln>
            <a:noFill/>
          </a:ln>
          <a:effectLst/>
        </p:spPr>
        <p:txBody>
          <a:bodyPr rtlCol="0" anchor="ctr"/>
          <a:lstStyle/>
          <a:p>
            <a:endParaRPr sz="2000"/>
          </a:p>
        </p:txBody>
      </p:sp>
      <p:sp>
        <p:nvSpPr>
          <p:cNvPr id="25" name="TextBox 24"/>
          <p:cNvSpPr txBox="1"/>
          <p:nvPr/>
        </p:nvSpPr>
        <p:spPr>
          <a:xfrm>
            <a:off x="13716000" y="3108960"/>
            <a:ext cx="3566160" cy="497829"/>
          </a:xfrm>
          <a:prstGeom prst="rect">
            <a:avLst/>
          </a:prstGeom>
          <a:noFill/>
        </p:spPr>
        <p:txBody>
          <a:bodyPr wrap="square" lIns="45720" tIns="27432" rIns="45720" bIns="27432" anchor="t">
            <a:spAutoFit/>
          </a:bodyPr>
          <a:lstStyle/>
          <a:p>
            <a:pPr algn="l">
              <a:lnSpc>
                <a:spcPct val="108000"/>
              </a:lnSpc>
              <a:spcAft>
                <a:spcPts val="600"/>
              </a:spcAft>
            </a:pPr>
            <a:r>
              <a:rPr sz="2800" b="0">
                <a:solidFill>
                  <a:srgbClr val="303A92"/>
                </a:solidFill>
                <a:latin typeface="Museo 1"/>
              </a:rPr>
              <a:t>Kas trūkst</a:t>
            </a:r>
          </a:p>
        </p:txBody>
      </p:sp>
      <p:sp>
        <p:nvSpPr>
          <p:cNvPr id="26" name="TextBox 25"/>
          <p:cNvSpPr txBox="1"/>
          <p:nvPr/>
        </p:nvSpPr>
        <p:spPr>
          <a:xfrm>
            <a:off x="13716000" y="3695700"/>
            <a:ext cx="3352800" cy="4808239"/>
          </a:xfrm>
          <a:prstGeom prst="rect">
            <a:avLst/>
          </a:prstGeom>
          <a:noFill/>
        </p:spPr>
        <p:txBody>
          <a:bodyPr wrap="square" lIns="45720" tIns="27432" rIns="45720" bIns="27432" anchor="t">
            <a:spAutoFit/>
          </a:bodyPr>
          <a:lstStyle/>
          <a:p>
            <a:pPr marL="292608" indent="-292608" algn="l">
              <a:lnSpc>
                <a:spcPct val="108000"/>
              </a:lnSpc>
              <a:spcAft>
                <a:spcPts val="1000"/>
              </a:spcAft>
              <a:buClr>
                <a:srgbClr val="251E50"/>
              </a:buClr>
              <a:buFont typeface="Arial"/>
              <a:buChar char="•"/>
            </a:pPr>
            <a:r>
              <a:rPr sz="2400" b="0" dirty="0" err="1">
                <a:solidFill>
                  <a:srgbClr val="251E50"/>
                </a:solidFill>
                <a:latin typeface="Museo 2"/>
              </a:rPr>
              <a:t>viens</a:t>
            </a:r>
            <a:r>
              <a:rPr sz="2400" b="0" dirty="0">
                <a:solidFill>
                  <a:srgbClr val="251E50"/>
                </a:solidFill>
                <a:latin typeface="Museo 2"/>
              </a:rPr>
              <a:t> </a:t>
            </a:r>
            <a:r>
              <a:rPr sz="2400" b="0" dirty="0" err="1">
                <a:solidFill>
                  <a:srgbClr val="251E50"/>
                </a:solidFill>
                <a:latin typeface="Museo 2"/>
              </a:rPr>
              <a:t>investīciju</a:t>
            </a:r>
            <a:r>
              <a:rPr sz="2400" b="0" dirty="0">
                <a:solidFill>
                  <a:srgbClr val="251E50"/>
                </a:solidFill>
                <a:latin typeface="Museo 2"/>
              </a:rPr>
              <a:t> </a:t>
            </a:r>
            <a:r>
              <a:rPr sz="2400" b="0" dirty="0" err="1">
                <a:solidFill>
                  <a:srgbClr val="251E50"/>
                </a:solidFill>
                <a:latin typeface="Museo 2"/>
              </a:rPr>
              <a:t>portfelis</a:t>
            </a:r>
            <a:r>
              <a:rPr sz="2400" b="0" dirty="0">
                <a:solidFill>
                  <a:srgbClr val="251E50"/>
                </a:solidFill>
                <a:latin typeface="Museo 2"/>
              </a:rPr>
              <a:t> </a:t>
            </a:r>
            <a:r>
              <a:rPr sz="2400" b="0" dirty="0" err="1">
                <a:solidFill>
                  <a:srgbClr val="251E50"/>
                </a:solidFill>
                <a:latin typeface="Museo 2"/>
              </a:rPr>
              <a:t>visiem</a:t>
            </a:r>
            <a:r>
              <a:rPr lang="lv-LV" sz="2400" dirty="0">
                <a:solidFill>
                  <a:srgbClr val="251E50"/>
                </a:solidFill>
                <a:latin typeface="Museo 2"/>
              </a:rPr>
              <a:t> finansēšanas</a:t>
            </a:r>
            <a:r>
              <a:rPr sz="2400" b="0" dirty="0">
                <a:solidFill>
                  <a:srgbClr val="251E50"/>
                </a:solidFill>
                <a:latin typeface="Museo 2"/>
              </a:rPr>
              <a:t> </a:t>
            </a:r>
            <a:r>
              <a:rPr sz="2400" b="0" dirty="0" err="1">
                <a:solidFill>
                  <a:srgbClr val="251E50"/>
                </a:solidFill>
                <a:latin typeface="Museo 2"/>
              </a:rPr>
              <a:t>avotiem</a:t>
            </a:r>
            <a:endParaRPr sz="2400" b="0" dirty="0">
              <a:solidFill>
                <a:srgbClr val="251E50"/>
              </a:solidFill>
              <a:latin typeface="Museo 2"/>
            </a:endParaRPr>
          </a:p>
          <a:p>
            <a:pPr marL="292608" indent="-292608" algn="l">
              <a:lnSpc>
                <a:spcPct val="108000"/>
              </a:lnSpc>
              <a:spcAft>
                <a:spcPts val="1000"/>
              </a:spcAft>
              <a:buClr>
                <a:srgbClr val="251E50"/>
              </a:buClr>
              <a:buFont typeface="Arial"/>
              <a:buChar char="•"/>
            </a:pPr>
            <a:r>
              <a:rPr sz="2400" b="0" dirty="0" err="1">
                <a:solidFill>
                  <a:srgbClr val="251E50"/>
                </a:solidFill>
                <a:latin typeface="Museo 2"/>
              </a:rPr>
              <a:t>kopīgi</a:t>
            </a:r>
            <a:r>
              <a:rPr sz="2400" b="0" dirty="0">
                <a:solidFill>
                  <a:srgbClr val="251E50"/>
                </a:solidFill>
                <a:latin typeface="Museo 2"/>
              </a:rPr>
              <a:t> atlases </a:t>
            </a:r>
            <a:r>
              <a:rPr sz="2400" b="0" dirty="0" err="1">
                <a:solidFill>
                  <a:srgbClr val="251E50"/>
                </a:solidFill>
                <a:latin typeface="Museo 2"/>
              </a:rPr>
              <a:t>kritēriji</a:t>
            </a:r>
            <a:r>
              <a:rPr sz="2400" b="0" dirty="0">
                <a:solidFill>
                  <a:srgbClr val="251E50"/>
                </a:solidFill>
                <a:latin typeface="Museo 2"/>
              </a:rPr>
              <a:t> un "</a:t>
            </a:r>
            <a:r>
              <a:rPr sz="2400" b="0" dirty="0" err="1">
                <a:solidFill>
                  <a:srgbClr val="251E50"/>
                </a:solidFill>
                <a:latin typeface="Museo 2"/>
              </a:rPr>
              <a:t>vārti</a:t>
            </a:r>
            <a:r>
              <a:rPr sz="2400" b="0" dirty="0">
                <a:solidFill>
                  <a:srgbClr val="251E50"/>
                </a:solidFill>
                <a:latin typeface="Museo 2"/>
              </a:rPr>
              <a:t>"</a:t>
            </a:r>
          </a:p>
          <a:p>
            <a:pPr marL="292608" indent="-292608" algn="l">
              <a:lnSpc>
                <a:spcPct val="108000"/>
              </a:lnSpc>
              <a:spcAft>
                <a:spcPts val="1000"/>
              </a:spcAft>
              <a:buClr>
                <a:srgbClr val="251E50"/>
              </a:buClr>
              <a:buFont typeface="Arial"/>
              <a:buChar char="•"/>
            </a:pPr>
            <a:r>
              <a:rPr sz="2400" b="0" dirty="0" err="1">
                <a:solidFill>
                  <a:srgbClr val="251E50"/>
                </a:solidFill>
                <a:latin typeface="Museo 2"/>
              </a:rPr>
              <a:t>secība</a:t>
            </a:r>
            <a:r>
              <a:rPr sz="2400" b="0" dirty="0">
                <a:solidFill>
                  <a:srgbClr val="251E50"/>
                </a:solidFill>
                <a:latin typeface="Museo 2"/>
              </a:rPr>
              <a:t>: </a:t>
            </a:r>
            <a:r>
              <a:rPr sz="2400" b="0" dirty="0" err="1">
                <a:solidFill>
                  <a:srgbClr val="251E50"/>
                </a:solidFill>
                <a:latin typeface="Museo 2"/>
              </a:rPr>
              <a:t>vispirms</a:t>
            </a:r>
            <a:r>
              <a:rPr sz="2400" b="0" dirty="0">
                <a:solidFill>
                  <a:srgbClr val="251E50"/>
                </a:solidFill>
                <a:latin typeface="Museo 2"/>
              </a:rPr>
              <a:t> </a:t>
            </a:r>
            <a:r>
              <a:rPr sz="2400" b="0" dirty="0" err="1">
                <a:solidFill>
                  <a:srgbClr val="251E50"/>
                </a:solidFill>
                <a:latin typeface="Museo 2"/>
              </a:rPr>
              <a:t>izvēles</a:t>
            </a:r>
            <a:r>
              <a:rPr sz="2400" b="0" dirty="0">
                <a:solidFill>
                  <a:srgbClr val="251E50"/>
                </a:solidFill>
                <a:latin typeface="Museo 2"/>
              </a:rPr>
              <a:t>, tad </a:t>
            </a:r>
            <a:r>
              <a:rPr sz="2400" b="0" dirty="0" err="1">
                <a:solidFill>
                  <a:srgbClr val="251E50"/>
                </a:solidFill>
                <a:latin typeface="Museo 2"/>
              </a:rPr>
              <a:t>saraksti</a:t>
            </a:r>
            <a:endParaRPr sz="2400" b="0" dirty="0">
              <a:solidFill>
                <a:srgbClr val="251E50"/>
              </a:solidFill>
              <a:latin typeface="Museo 2"/>
            </a:endParaRPr>
          </a:p>
          <a:p>
            <a:pPr marL="292608" indent="-292608" algn="l">
              <a:lnSpc>
                <a:spcPct val="108000"/>
              </a:lnSpc>
              <a:spcAft>
                <a:spcPts val="1000"/>
              </a:spcAft>
              <a:buClr>
                <a:srgbClr val="251E50"/>
              </a:buClr>
              <a:buFont typeface="Arial"/>
              <a:buChar char="•"/>
            </a:pPr>
            <a:r>
              <a:rPr sz="2400" b="0" dirty="0" err="1">
                <a:solidFill>
                  <a:srgbClr val="251E50"/>
                </a:solidFill>
                <a:latin typeface="Museo 2"/>
              </a:rPr>
              <a:t>atbildība</a:t>
            </a:r>
            <a:r>
              <a:rPr sz="2400" b="0" dirty="0">
                <a:solidFill>
                  <a:srgbClr val="251E50"/>
                </a:solidFill>
                <a:latin typeface="Museo 2"/>
              </a:rPr>
              <a:t> par </a:t>
            </a:r>
            <a:r>
              <a:rPr sz="2400" b="0" dirty="0" err="1">
                <a:solidFill>
                  <a:srgbClr val="251E50"/>
                </a:solidFill>
                <a:latin typeface="Museo 2"/>
              </a:rPr>
              <a:t>rezultātu</a:t>
            </a:r>
            <a:r>
              <a:rPr sz="2400" b="0" dirty="0">
                <a:solidFill>
                  <a:srgbClr val="251E50"/>
                </a:solidFill>
                <a:latin typeface="Museo 2"/>
              </a:rPr>
              <a:t>, ne </a:t>
            </a:r>
            <a:r>
              <a:rPr sz="2400" b="0" dirty="0" err="1">
                <a:solidFill>
                  <a:srgbClr val="251E50"/>
                </a:solidFill>
                <a:latin typeface="Museo 2"/>
              </a:rPr>
              <a:t>tikai</a:t>
            </a:r>
            <a:r>
              <a:rPr sz="2400" b="0" dirty="0">
                <a:solidFill>
                  <a:srgbClr val="251E50"/>
                </a:solidFill>
                <a:latin typeface="Museo 2"/>
              </a:rPr>
              <a:t> par </a:t>
            </a:r>
            <a:r>
              <a:rPr sz="2400" b="0" dirty="0" err="1">
                <a:solidFill>
                  <a:srgbClr val="251E50"/>
                </a:solidFill>
                <a:latin typeface="Museo 2"/>
              </a:rPr>
              <a:t>apguvi</a:t>
            </a:r>
            <a:endParaRPr sz="2400" b="0" dirty="0">
              <a:solidFill>
                <a:srgbClr val="251E50"/>
              </a:solidFill>
              <a:latin typeface="Museo 2"/>
            </a:endParaRPr>
          </a:p>
        </p:txBody>
      </p:sp>
      <p:sp>
        <p:nvSpPr>
          <p:cNvPr id="27" name="TextBox 26"/>
          <p:cNvSpPr txBox="1"/>
          <p:nvPr/>
        </p:nvSpPr>
        <p:spPr>
          <a:xfrm>
            <a:off x="822960" y="9491472"/>
            <a:ext cx="14538960" cy="240066"/>
          </a:xfrm>
          <a:prstGeom prst="rect">
            <a:avLst/>
          </a:prstGeom>
          <a:noFill/>
        </p:spPr>
        <p:txBody>
          <a:bodyPr wrap="square" lIns="45720" tIns="27432" rIns="45720" bIns="27432" anchor="t">
            <a:spAutoFit/>
          </a:bodyPr>
          <a:lstStyle/>
          <a:p>
            <a:pPr algn="l">
              <a:lnSpc>
                <a:spcPct val="100000"/>
              </a:lnSpc>
              <a:spcAft>
                <a:spcPts val="0"/>
              </a:spcAft>
            </a:pPr>
            <a:r>
              <a:rPr sz="1200" b="1" dirty="0" err="1">
                <a:solidFill>
                  <a:srgbClr val="5F5F6E"/>
                </a:solidFill>
                <a:latin typeface="Museo 2"/>
              </a:rPr>
              <a:t>Avoti</a:t>
            </a:r>
            <a:r>
              <a:rPr sz="1200" b="1" dirty="0">
                <a:solidFill>
                  <a:srgbClr val="5F5F6E"/>
                </a:solidFill>
                <a:latin typeface="Museo 2"/>
              </a:rPr>
              <a:t>: </a:t>
            </a:r>
            <a:r>
              <a:rPr sz="1200" b="0" u="sng" dirty="0">
                <a:solidFill>
                  <a:srgbClr val="5F5F6E"/>
                </a:solidFill>
                <a:latin typeface="Museo 2"/>
                <a:hlinkClick r:id="rId3"/>
              </a:rPr>
              <a:t>MK: Latvija2050</a:t>
            </a:r>
            <a:r>
              <a:rPr sz="1200" b="0" dirty="0">
                <a:solidFill>
                  <a:srgbClr val="5F5F6E"/>
                </a:solidFill>
                <a:latin typeface="Museo 2"/>
              </a:rPr>
              <a:t>; </a:t>
            </a:r>
            <a:r>
              <a:rPr sz="1200" b="0" u="sng" dirty="0">
                <a:solidFill>
                  <a:srgbClr val="5F5F6E"/>
                </a:solidFill>
                <a:latin typeface="Museo 2"/>
                <a:hlinkClick r:id="rId4"/>
              </a:rPr>
              <a:t>EPRS, 2026</a:t>
            </a:r>
            <a:r>
              <a:rPr sz="1200" b="0" dirty="0">
                <a:solidFill>
                  <a:srgbClr val="5F5F6E"/>
                </a:solidFill>
                <a:latin typeface="Museo 2"/>
              </a:rPr>
              <a:t>; </a:t>
            </a:r>
          </a:p>
        </p:txBody>
      </p:sp>
      <p:pic>
        <p:nvPicPr>
          <p:cNvPr id="28" name="Picture 27" descr="image.png"/>
          <p:cNvPicPr>
            <a:picLocks noChangeAspect="1"/>
          </p:cNvPicPr>
          <p:nvPr/>
        </p:nvPicPr>
        <p:blipFill>
          <a:blip r:embed="rId5"/>
          <a:stretch>
            <a:fillRect/>
          </a:stretch>
        </p:blipFill>
        <p:spPr>
          <a:xfrm>
            <a:off x="16047720" y="9400032"/>
            <a:ext cx="1600200" cy="680085"/>
          </a:xfrm>
          <a:prstGeom prst="rect">
            <a:avLst/>
          </a:prstGeom>
        </p:spPr>
      </p:pic>
      <p:sp>
        <p:nvSpPr>
          <p:cNvPr id="29" name="TextBox 28"/>
          <p:cNvSpPr txBox="1"/>
          <p:nvPr/>
        </p:nvSpPr>
        <p:spPr>
          <a:xfrm>
            <a:off x="17602200" y="9555480"/>
            <a:ext cx="457200" cy="245003"/>
          </a:xfrm>
          <a:prstGeom prst="rect">
            <a:avLst/>
          </a:prstGeom>
          <a:noFill/>
        </p:spPr>
        <p:txBody>
          <a:bodyPr wrap="square" lIns="45720" tIns="27432" rIns="45720" bIns="27432" anchor="t">
            <a:spAutoFit/>
          </a:bodyPr>
          <a:lstStyle/>
          <a:p>
            <a:pPr algn="r">
              <a:lnSpc>
                <a:spcPct val="108000"/>
              </a:lnSpc>
              <a:spcAft>
                <a:spcPts val="600"/>
              </a:spcAft>
            </a:pPr>
            <a:r>
              <a:rPr sz="1200" b="0">
                <a:solidFill>
                  <a:srgbClr val="5F5F6E"/>
                </a:solidFill>
                <a:latin typeface="Museo 2"/>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647700"/>
            <a:ext cx="17007840" cy="658642"/>
          </a:xfrm>
          <a:prstGeom prst="rect">
            <a:avLst/>
          </a:prstGeom>
          <a:noFill/>
        </p:spPr>
        <p:txBody>
          <a:bodyPr wrap="square" lIns="45720" tIns="27432" rIns="45720" bIns="27432" anchor="b">
            <a:spAutoFit/>
          </a:bodyPr>
          <a:lstStyle/>
          <a:p>
            <a:pPr algn="l">
              <a:lnSpc>
                <a:spcPct val="98000"/>
              </a:lnSpc>
              <a:spcAft>
                <a:spcPts val="0"/>
              </a:spcAft>
            </a:pPr>
            <a:r>
              <a:rPr sz="4000" b="0" dirty="0" err="1">
                <a:solidFill>
                  <a:srgbClr val="303A92"/>
                </a:solidFill>
                <a:latin typeface="Museo 1"/>
              </a:rPr>
              <a:t>Procesu</a:t>
            </a:r>
            <a:r>
              <a:rPr sz="4000" b="0" dirty="0">
                <a:solidFill>
                  <a:srgbClr val="303A92"/>
                </a:solidFill>
                <a:latin typeface="Museo 1"/>
              </a:rPr>
              <a:t> </a:t>
            </a:r>
            <a:r>
              <a:rPr sz="4000" b="0" dirty="0" err="1">
                <a:solidFill>
                  <a:srgbClr val="303A92"/>
                </a:solidFill>
                <a:latin typeface="Museo 1"/>
              </a:rPr>
              <a:t>kalendārs</a:t>
            </a:r>
            <a:r>
              <a:rPr sz="4000" b="0" dirty="0">
                <a:solidFill>
                  <a:srgbClr val="303A92"/>
                </a:solidFill>
                <a:latin typeface="Museo 1"/>
              </a:rPr>
              <a:t>: </a:t>
            </a:r>
            <a:r>
              <a:rPr sz="4000" b="0" dirty="0" err="1">
                <a:solidFill>
                  <a:srgbClr val="303A92"/>
                </a:solidFill>
                <a:latin typeface="Museo 1"/>
              </a:rPr>
              <a:t>nauda</a:t>
            </a:r>
            <a:r>
              <a:rPr sz="4000" b="0" dirty="0">
                <a:solidFill>
                  <a:srgbClr val="303A92"/>
                </a:solidFill>
                <a:latin typeface="Museo 1"/>
              </a:rPr>
              <a:t> </a:t>
            </a:r>
            <a:r>
              <a:rPr sz="4000" b="0" dirty="0" err="1">
                <a:solidFill>
                  <a:srgbClr val="303A92"/>
                </a:solidFill>
                <a:latin typeface="Museo 1"/>
              </a:rPr>
              <a:t>tiek</a:t>
            </a:r>
            <a:r>
              <a:rPr sz="4000" b="0" dirty="0">
                <a:solidFill>
                  <a:srgbClr val="303A92"/>
                </a:solidFill>
                <a:latin typeface="Museo 1"/>
              </a:rPr>
              <a:t> </a:t>
            </a:r>
            <a:r>
              <a:rPr sz="4000" b="0" dirty="0" err="1">
                <a:solidFill>
                  <a:srgbClr val="303A92"/>
                </a:solidFill>
                <a:latin typeface="Museo 1"/>
              </a:rPr>
              <a:t>dalīta</a:t>
            </a:r>
            <a:r>
              <a:rPr sz="4000" b="0" dirty="0">
                <a:solidFill>
                  <a:srgbClr val="303A92"/>
                </a:solidFill>
                <a:latin typeface="Museo 1"/>
              </a:rPr>
              <a:t>, </a:t>
            </a:r>
            <a:r>
              <a:rPr sz="4000" b="0" dirty="0" err="1">
                <a:solidFill>
                  <a:srgbClr val="303A92"/>
                </a:solidFill>
                <a:latin typeface="Museo 1"/>
              </a:rPr>
              <a:t>pirms</a:t>
            </a:r>
            <a:r>
              <a:rPr sz="4000" b="0" dirty="0">
                <a:solidFill>
                  <a:srgbClr val="303A92"/>
                </a:solidFill>
                <a:latin typeface="Museo 1"/>
              </a:rPr>
              <a:t> </a:t>
            </a:r>
            <a:r>
              <a:rPr sz="4000" b="0" dirty="0" err="1">
                <a:solidFill>
                  <a:srgbClr val="303A92"/>
                </a:solidFill>
                <a:latin typeface="Museo 1"/>
              </a:rPr>
              <a:t>vienojamies</a:t>
            </a:r>
            <a:r>
              <a:rPr sz="4000" b="0" dirty="0">
                <a:solidFill>
                  <a:srgbClr val="303A92"/>
                </a:solidFill>
                <a:latin typeface="Museo 1"/>
              </a:rPr>
              <a:t> par </a:t>
            </a:r>
            <a:r>
              <a:rPr sz="4000" b="0" dirty="0" err="1">
                <a:solidFill>
                  <a:srgbClr val="303A92"/>
                </a:solidFill>
                <a:latin typeface="Museo 1"/>
              </a:rPr>
              <a:t>mērķiem</a:t>
            </a:r>
            <a:endParaRPr sz="4000" b="0" dirty="0">
              <a:solidFill>
                <a:srgbClr val="303A92"/>
              </a:solidFill>
              <a:latin typeface="Museo 1"/>
            </a:endParaRPr>
          </a:p>
        </p:txBody>
      </p:sp>
      <p:sp>
        <p:nvSpPr>
          <p:cNvPr id="3" name="TextBox 2"/>
          <p:cNvSpPr txBox="1"/>
          <p:nvPr/>
        </p:nvSpPr>
        <p:spPr>
          <a:xfrm>
            <a:off x="822960" y="1714500"/>
            <a:ext cx="16642080" cy="963212"/>
          </a:xfrm>
          <a:prstGeom prst="rect">
            <a:avLst/>
          </a:prstGeom>
          <a:noFill/>
        </p:spPr>
        <p:txBody>
          <a:bodyPr wrap="square" lIns="45720" tIns="27432" rIns="45720" bIns="27432" anchor="t">
            <a:spAutoFit/>
          </a:bodyPr>
          <a:lstStyle/>
          <a:p>
            <a:pPr algn="l">
              <a:lnSpc>
                <a:spcPct val="108000"/>
              </a:lnSpc>
              <a:spcAft>
                <a:spcPts val="0"/>
              </a:spcAft>
            </a:pPr>
            <a:r>
              <a:rPr sz="2800" b="0" dirty="0" err="1">
                <a:solidFill>
                  <a:srgbClr val="303A92"/>
                </a:solidFill>
                <a:latin typeface="Museo 2"/>
              </a:rPr>
              <a:t>Investīciju</a:t>
            </a:r>
            <a:r>
              <a:rPr sz="2800" b="0" dirty="0">
                <a:solidFill>
                  <a:srgbClr val="303A92"/>
                </a:solidFill>
                <a:latin typeface="Museo 2"/>
              </a:rPr>
              <a:t> </a:t>
            </a:r>
            <a:r>
              <a:rPr sz="2800" b="0" dirty="0" err="1">
                <a:solidFill>
                  <a:srgbClr val="303A92"/>
                </a:solidFill>
                <a:latin typeface="Museo 2"/>
              </a:rPr>
              <a:t>saraksti</a:t>
            </a:r>
            <a:r>
              <a:rPr sz="2800" b="0" dirty="0">
                <a:solidFill>
                  <a:srgbClr val="303A92"/>
                </a:solidFill>
                <a:latin typeface="Museo 2"/>
              </a:rPr>
              <a:t> top </a:t>
            </a:r>
            <a:r>
              <a:rPr sz="2800" b="0" dirty="0" err="1">
                <a:solidFill>
                  <a:srgbClr val="303A92"/>
                </a:solidFill>
                <a:latin typeface="Museo 2"/>
              </a:rPr>
              <a:t>ātrāk</a:t>
            </a:r>
            <a:r>
              <a:rPr sz="2800" b="0" dirty="0">
                <a:solidFill>
                  <a:srgbClr val="303A92"/>
                </a:solidFill>
                <a:latin typeface="Museo 2"/>
              </a:rPr>
              <a:t> </a:t>
            </a:r>
            <a:r>
              <a:rPr sz="2800" b="0" dirty="0" err="1">
                <a:solidFill>
                  <a:srgbClr val="303A92"/>
                </a:solidFill>
                <a:latin typeface="Museo 2"/>
              </a:rPr>
              <a:t>nekā</a:t>
            </a:r>
            <a:r>
              <a:rPr sz="2800" b="0" dirty="0">
                <a:solidFill>
                  <a:srgbClr val="303A92"/>
                </a:solidFill>
                <a:latin typeface="Museo 2"/>
              </a:rPr>
              <a:t> NAP2034 un “</a:t>
            </a:r>
            <a:r>
              <a:rPr sz="2800" b="0" dirty="0" err="1">
                <a:solidFill>
                  <a:srgbClr val="303A92"/>
                </a:solidFill>
                <a:latin typeface="Museo 2"/>
              </a:rPr>
              <a:t>Latvija</a:t>
            </a:r>
            <a:r>
              <a:rPr sz="2800" b="0" dirty="0">
                <a:solidFill>
                  <a:srgbClr val="303A92"/>
                </a:solidFill>
                <a:latin typeface="Museo 2"/>
              </a:rPr>
              <a:t> 2050”, </a:t>
            </a:r>
            <a:r>
              <a:rPr sz="2800" b="0" dirty="0" err="1">
                <a:solidFill>
                  <a:srgbClr val="303A92"/>
                </a:solidFill>
                <a:latin typeface="Museo 2"/>
              </a:rPr>
              <a:t>kam</a:t>
            </a:r>
            <a:r>
              <a:rPr sz="2800" b="0" dirty="0">
                <a:solidFill>
                  <a:srgbClr val="303A92"/>
                </a:solidFill>
                <a:latin typeface="Museo 2"/>
              </a:rPr>
              <a:t> tie </a:t>
            </a:r>
            <a:r>
              <a:rPr sz="2800" b="0" dirty="0" err="1">
                <a:solidFill>
                  <a:srgbClr val="303A92"/>
                </a:solidFill>
                <a:latin typeface="Museo 2"/>
              </a:rPr>
              <a:t>būtu</a:t>
            </a:r>
            <a:r>
              <a:rPr sz="2800" b="0" dirty="0">
                <a:solidFill>
                  <a:srgbClr val="303A92"/>
                </a:solidFill>
                <a:latin typeface="Museo 2"/>
              </a:rPr>
              <a:t> </a:t>
            </a:r>
            <a:r>
              <a:rPr sz="2800" b="0" dirty="0" err="1">
                <a:solidFill>
                  <a:srgbClr val="303A92"/>
                </a:solidFill>
                <a:latin typeface="Museo 2"/>
              </a:rPr>
              <a:t>jāpakārto</a:t>
            </a:r>
            <a:r>
              <a:rPr lang="lv-LV" sz="2800" b="0" dirty="0">
                <a:solidFill>
                  <a:srgbClr val="303A92"/>
                </a:solidFill>
                <a:latin typeface="Museo 2"/>
              </a:rPr>
              <a:t>, ja sekojam iepriekš noteiktajai kārtībai</a:t>
            </a:r>
            <a:r>
              <a:rPr sz="2800" b="0" dirty="0">
                <a:solidFill>
                  <a:srgbClr val="303A92"/>
                </a:solidFill>
                <a:latin typeface="Museo 2"/>
              </a:rPr>
              <a:t>.</a:t>
            </a:r>
          </a:p>
        </p:txBody>
      </p:sp>
      <p:sp>
        <p:nvSpPr>
          <p:cNvPr id="4" name="Rounded Rectangle 3"/>
          <p:cNvSpPr/>
          <p:nvPr/>
        </p:nvSpPr>
        <p:spPr>
          <a:xfrm>
            <a:off x="822960" y="2743200"/>
            <a:ext cx="3977639" cy="731520"/>
          </a:xfrm>
          <a:prstGeom prst="roundRect">
            <a:avLst>
              <a:gd name="adj" fmla="val 8000"/>
            </a:avLst>
          </a:prstGeom>
          <a:solidFill>
            <a:srgbClr val="2B2C70"/>
          </a:solidFill>
          <a:ln>
            <a:noFill/>
          </a:ln>
          <a:effectLst/>
        </p:spPr>
        <p:txBody>
          <a:bodyPr rtlCol="0" anchor="ctr"/>
          <a:lstStyle/>
          <a:p>
            <a:endParaRPr sz="2400"/>
          </a:p>
        </p:txBody>
      </p:sp>
      <p:sp>
        <p:nvSpPr>
          <p:cNvPr id="5" name="TextBox 4"/>
          <p:cNvSpPr txBox="1"/>
          <p:nvPr/>
        </p:nvSpPr>
        <p:spPr>
          <a:xfrm>
            <a:off x="1005840" y="2891657"/>
            <a:ext cx="3611880" cy="434606"/>
          </a:xfrm>
          <a:prstGeom prst="rect">
            <a:avLst/>
          </a:prstGeom>
          <a:noFill/>
        </p:spPr>
        <p:txBody>
          <a:bodyPr wrap="square" lIns="45720" tIns="27432" rIns="45720" bIns="27432" anchor="ctr">
            <a:spAutoFit/>
          </a:bodyPr>
          <a:lstStyle/>
          <a:p>
            <a:pPr algn="l">
              <a:lnSpc>
                <a:spcPct val="108000"/>
              </a:lnSpc>
              <a:spcAft>
                <a:spcPts val="0"/>
              </a:spcAft>
            </a:pPr>
            <a:r>
              <a:rPr sz="2400" b="0">
                <a:solidFill>
                  <a:srgbClr val="FFFFFF"/>
                </a:solidFill>
                <a:latin typeface="Museo 1"/>
              </a:rPr>
              <a:t>15.–16.10.2026.</a:t>
            </a:r>
          </a:p>
        </p:txBody>
      </p:sp>
      <p:sp>
        <p:nvSpPr>
          <p:cNvPr id="6" name="Rounded Rectangle 5"/>
          <p:cNvSpPr/>
          <p:nvPr/>
        </p:nvSpPr>
        <p:spPr>
          <a:xfrm>
            <a:off x="822960" y="3566160"/>
            <a:ext cx="3977639" cy="1463040"/>
          </a:xfrm>
          <a:prstGeom prst="roundRect">
            <a:avLst>
              <a:gd name="adj" fmla="val 8000"/>
            </a:avLst>
          </a:prstGeom>
          <a:solidFill>
            <a:srgbClr val="EEF8FB"/>
          </a:solidFill>
          <a:ln>
            <a:noFill/>
          </a:ln>
          <a:effectLst/>
        </p:spPr>
        <p:txBody>
          <a:bodyPr rtlCol="0" anchor="ctr"/>
          <a:lstStyle/>
          <a:p>
            <a:endParaRPr sz="2400"/>
          </a:p>
        </p:txBody>
      </p:sp>
      <p:sp>
        <p:nvSpPr>
          <p:cNvPr id="7" name="TextBox 6"/>
          <p:cNvSpPr txBox="1"/>
          <p:nvPr/>
        </p:nvSpPr>
        <p:spPr>
          <a:xfrm>
            <a:off x="1005840" y="3784162"/>
            <a:ext cx="3611880" cy="1036181"/>
          </a:xfrm>
          <a:prstGeom prst="rect">
            <a:avLst/>
          </a:prstGeom>
          <a:noFill/>
        </p:spPr>
        <p:txBody>
          <a:bodyPr wrap="square" lIns="45720" tIns="27432" rIns="45720" bIns="27432" anchor="ctr">
            <a:spAutoFit/>
          </a:bodyPr>
          <a:lstStyle/>
          <a:p>
            <a:pPr algn="l">
              <a:lnSpc>
                <a:spcPct val="108000"/>
              </a:lnSpc>
              <a:spcAft>
                <a:spcPts val="0"/>
              </a:spcAft>
            </a:pPr>
            <a:r>
              <a:rPr sz="2000" b="0" dirty="0" err="1">
                <a:solidFill>
                  <a:srgbClr val="251E50"/>
                </a:solidFill>
                <a:latin typeface="Museo 2"/>
              </a:rPr>
              <a:t>Eiropadome</a:t>
            </a:r>
            <a:r>
              <a:rPr sz="2000" b="0" dirty="0">
                <a:solidFill>
                  <a:srgbClr val="251E50"/>
                </a:solidFill>
                <a:latin typeface="Museo 2"/>
              </a:rPr>
              <a:t> par DFS; </a:t>
            </a:r>
            <a:r>
              <a:rPr sz="2000" b="0" dirty="0" err="1">
                <a:solidFill>
                  <a:srgbClr val="251E50"/>
                </a:solidFill>
                <a:latin typeface="Museo 2"/>
              </a:rPr>
              <a:t>jaunākais</a:t>
            </a:r>
            <a:r>
              <a:rPr sz="2000" b="0" dirty="0">
                <a:solidFill>
                  <a:srgbClr val="251E50"/>
                </a:solidFill>
                <a:latin typeface="Museo 2"/>
              </a:rPr>
              <a:t> </a:t>
            </a:r>
            <a:r>
              <a:rPr sz="2000" b="0" dirty="0" err="1">
                <a:solidFill>
                  <a:srgbClr val="251E50"/>
                </a:solidFill>
                <a:latin typeface="Museo 2"/>
              </a:rPr>
              <a:t>sarunu</a:t>
            </a:r>
            <a:r>
              <a:rPr sz="2000" b="0" dirty="0">
                <a:solidFill>
                  <a:srgbClr val="251E50"/>
                </a:solidFill>
                <a:latin typeface="Museo 2"/>
              </a:rPr>
              <a:t> </a:t>
            </a:r>
            <a:r>
              <a:rPr sz="2000" b="0" dirty="0" err="1">
                <a:solidFill>
                  <a:srgbClr val="251E50"/>
                </a:solidFill>
                <a:latin typeface="Museo 2"/>
              </a:rPr>
              <a:t>dokuments</a:t>
            </a:r>
            <a:r>
              <a:rPr sz="2000" b="0" dirty="0">
                <a:solidFill>
                  <a:srgbClr val="251E50"/>
                </a:solidFill>
                <a:latin typeface="Museo 2"/>
              </a:rPr>
              <a:t> (10.10.)</a:t>
            </a:r>
          </a:p>
        </p:txBody>
      </p:sp>
      <p:sp>
        <p:nvSpPr>
          <p:cNvPr id="8" name="Rounded Rectangle 7"/>
          <p:cNvSpPr/>
          <p:nvPr/>
        </p:nvSpPr>
        <p:spPr>
          <a:xfrm>
            <a:off x="5029200" y="2743200"/>
            <a:ext cx="3977639" cy="731520"/>
          </a:xfrm>
          <a:prstGeom prst="roundRect">
            <a:avLst>
              <a:gd name="adj" fmla="val 8000"/>
            </a:avLst>
          </a:prstGeom>
          <a:solidFill>
            <a:srgbClr val="2B2C70"/>
          </a:solidFill>
          <a:ln>
            <a:noFill/>
          </a:ln>
          <a:effectLst/>
        </p:spPr>
        <p:txBody>
          <a:bodyPr rtlCol="0" anchor="ctr"/>
          <a:lstStyle/>
          <a:p>
            <a:endParaRPr sz="2400"/>
          </a:p>
        </p:txBody>
      </p:sp>
      <p:sp>
        <p:nvSpPr>
          <p:cNvPr id="9" name="TextBox 8"/>
          <p:cNvSpPr txBox="1"/>
          <p:nvPr/>
        </p:nvSpPr>
        <p:spPr>
          <a:xfrm>
            <a:off x="5212080" y="2891657"/>
            <a:ext cx="3611880" cy="434606"/>
          </a:xfrm>
          <a:prstGeom prst="rect">
            <a:avLst/>
          </a:prstGeom>
          <a:noFill/>
        </p:spPr>
        <p:txBody>
          <a:bodyPr wrap="square" lIns="45720" tIns="27432" rIns="45720" bIns="27432" anchor="ctr">
            <a:spAutoFit/>
          </a:bodyPr>
          <a:lstStyle/>
          <a:p>
            <a:pPr algn="l">
              <a:lnSpc>
                <a:spcPct val="108000"/>
              </a:lnSpc>
              <a:spcAft>
                <a:spcPts val="0"/>
              </a:spcAft>
            </a:pPr>
            <a:r>
              <a:rPr sz="2400" b="0">
                <a:solidFill>
                  <a:srgbClr val="FFFFFF"/>
                </a:solidFill>
                <a:latin typeface="Museo 1"/>
              </a:rPr>
              <a:t>Rudens 2026</a:t>
            </a:r>
          </a:p>
        </p:txBody>
      </p:sp>
      <p:sp>
        <p:nvSpPr>
          <p:cNvPr id="10" name="Rounded Rectangle 9"/>
          <p:cNvSpPr/>
          <p:nvPr/>
        </p:nvSpPr>
        <p:spPr>
          <a:xfrm>
            <a:off x="5029200" y="3566160"/>
            <a:ext cx="3977639" cy="1463040"/>
          </a:xfrm>
          <a:prstGeom prst="roundRect">
            <a:avLst>
              <a:gd name="adj" fmla="val 8000"/>
            </a:avLst>
          </a:prstGeom>
          <a:solidFill>
            <a:srgbClr val="EEF8FB"/>
          </a:solidFill>
          <a:ln>
            <a:noFill/>
          </a:ln>
          <a:effectLst/>
        </p:spPr>
        <p:txBody>
          <a:bodyPr rtlCol="0" anchor="ctr"/>
          <a:lstStyle/>
          <a:p>
            <a:endParaRPr sz="2400"/>
          </a:p>
        </p:txBody>
      </p:sp>
      <p:sp>
        <p:nvSpPr>
          <p:cNvPr id="11" name="TextBox 10"/>
          <p:cNvSpPr txBox="1"/>
          <p:nvPr/>
        </p:nvSpPr>
        <p:spPr>
          <a:xfrm>
            <a:off x="5212080" y="3950361"/>
            <a:ext cx="3611880" cy="703782"/>
          </a:xfrm>
          <a:prstGeom prst="rect">
            <a:avLst/>
          </a:prstGeom>
          <a:noFill/>
        </p:spPr>
        <p:txBody>
          <a:bodyPr wrap="square" lIns="45720" tIns="27432" rIns="45720" bIns="27432" anchor="ctr">
            <a:spAutoFit/>
          </a:bodyPr>
          <a:lstStyle/>
          <a:p>
            <a:pPr algn="l">
              <a:lnSpc>
                <a:spcPct val="108000"/>
              </a:lnSpc>
              <a:spcAft>
                <a:spcPts val="0"/>
              </a:spcAft>
            </a:pPr>
            <a:r>
              <a:rPr sz="2000" b="0" dirty="0" err="1">
                <a:solidFill>
                  <a:srgbClr val="251E50"/>
                </a:solidFill>
                <a:latin typeface="Museo 2"/>
              </a:rPr>
              <a:t>Jaunā</a:t>
            </a:r>
            <a:r>
              <a:rPr sz="2000" b="0" dirty="0">
                <a:solidFill>
                  <a:srgbClr val="251E50"/>
                </a:solidFill>
                <a:latin typeface="Museo 2"/>
              </a:rPr>
              <a:t> </a:t>
            </a:r>
            <a:r>
              <a:rPr sz="2000" b="0" dirty="0" err="1">
                <a:solidFill>
                  <a:srgbClr val="251E50"/>
                </a:solidFill>
                <a:latin typeface="Museo 2"/>
              </a:rPr>
              <a:t>valdība</a:t>
            </a:r>
            <a:r>
              <a:rPr sz="2000" b="0" dirty="0">
                <a:solidFill>
                  <a:srgbClr val="251E50"/>
                </a:solidFill>
                <a:latin typeface="Museo 2"/>
              </a:rPr>
              <a:t> </a:t>
            </a:r>
            <a:r>
              <a:rPr sz="2000" b="0" dirty="0" err="1">
                <a:solidFill>
                  <a:srgbClr val="251E50"/>
                </a:solidFill>
                <a:latin typeface="Museo 2"/>
              </a:rPr>
              <a:t>formulē</a:t>
            </a:r>
            <a:r>
              <a:rPr sz="2000" b="0" dirty="0">
                <a:solidFill>
                  <a:srgbClr val="251E50"/>
                </a:solidFill>
                <a:latin typeface="Museo 2"/>
              </a:rPr>
              <a:t> </a:t>
            </a:r>
            <a:r>
              <a:rPr sz="2000" b="0" dirty="0" err="1">
                <a:solidFill>
                  <a:srgbClr val="251E50"/>
                </a:solidFill>
                <a:latin typeface="Museo 2"/>
              </a:rPr>
              <a:t>deklarāciju</a:t>
            </a:r>
            <a:r>
              <a:rPr sz="2000" b="0" dirty="0">
                <a:solidFill>
                  <a:srgbClr val="251E50"/>
                </a:solidFill>
                <a:latin typeface="Museo 2"/>
              </a:rPr>
              <a:t> un </a:t>
            </a:r>
            <a:r>
              <a:rPr sz="2000" b="0" dirty="0" err="1">
                <a:solidFill>
                  <a:srgbClr val="251E50"/>
                </a:solidFill>
                <a:latin typeface="Museo 2"/>
              </a:rPr>
              <a:t>prioritātes</a:t>
            </a:r>
            <a:endParaRPr sz="2000" b="0" dirty="0">
              <a:solidFill>
                <a:srgbClr val="251E50"/>
              </a:solidFill>
              <a:latin typeface="Museo 2"/>
            </a:endParaRPr>
          </a:p>
        </p:txBody>
      </p:sp>
      <p:sp>
        <p:nvSpPr>
          <p:cNvPr id="12" name="Rounded Rectangle 11"/>
          <p:cNvSpPr/>
          <p:nvPr/>
        </p:nvSpPr>
        <p:spPr>
          <a:xfrm>
            <a:off x="9235440" y="2743200"/>
            <a:ext cx="3977639" cy="731520"/>
          </a:xfrm>
          <a:prstGeom prst="roundRect">
            <a:avLst>
              <a:gd name="adj" fmla="val 8000"/>
            </a:avLst>
          </a:prstGeom>
          <a:solidFill>
            <a:srgbClr val="303A92"/>
          </a:solidFill>
          <a:ln>
            <a:noFill/>
          </a:ln>
          <a:effectLst/>
        </p:spPr>
        <p:txBody>
          <a:bodyPr rtlCol="0" anchor="ctr"/>
          <a:lstStyle/>
          <a:p>
            <a:endParaRPr sz="2400"/>
          </a:p>
        </p:txBody>
      </p:sp>
      <p:sp>
        <p:nvSpPr>
          <p:cNvPr id="13" name="TextBox 12"/>
          <p:cNvSpPr txBox="1"/>
          <p:nvPr/>
        </p:nvSpPr>
        <p:spPr>
          <a:xfrm>
            <a:off x="9418319" y="2891657"/>
            <a:ext cx="3611880" cy="434606"/>
          </a:xfrm>
          <a:prstGeom prst="rect">
            <a:avLst/>
          </a:prstGeom>
          <a:noFill/>
        </p:spPr>
        <p:txBody>
          <a:bodyPr wrap="square" lIns="45720" tIns="27432" rIns="45720" bIns="27432" anchor="ctr">
            <a:spAutoFit/>
          </a:bodyPr>
          <a:lstStyle/>
          <a:p>
            <a:pPr algn="l">
              <a:lnSpc>
                <a:spcPct val="108000"/>
              </a:lnSpc>
              <a:spcAft>
                <a:spcPts val="0"/>
              </a:spcAft>
            </a:pPr>
            <a:r>
              <a:rPr sz="2400" b="0">
                <a:solidFill>
                  <a:srgbClr val="FFFFFF"/>
                </a:solidFill>
                <a:latin typeface="Museo 1"/>
              </a:rPr>
              <a:t>Līdz 2026. g. beigām</a:t>
            </a:r>
          </a:p>
        </p:txBody>
      </p:sp>
      <p:sp>
        <p:nvSpPr>
          <p:cNvPr id="14" name="Rounded Rectangle 13"/>
          <p:cNvSpPr/>
          <p:nvPr/>
        </p:nvSpPr>
        <p:spPr>
          <a:xfrm>
            <a:off x="9235440" y="3566160"/>
            <a:ext cx="3977639" cy="1463040"/>
          </a:xfrm>
          <a:prstGeom prst="roundRect">
            <a:avLst>
              <a:gd name="adj" fmla="val 8000"/>
            </a:avLst>
          </a:prstGeom>
          <a:solidFill>
            <a:srgbClr val="ACE4F1"/>
          </a:solidFill>
          <a:ln>
            <a:noFill/>
          </a:ln>
          <a:effectLst/>
        </p:spPr>
        <p:txBody>
          <a:bodyPr rtlCol="0" anchor="ctr"/>
          <a:lstStyle/>
          <a:p>
            <a:endParaRPr sz="2400"/>
          </a:p>
        </p:txBody>
      </p:sp>
      <p:sp>
        <p:nvSpPr>
          <p:cNvPr id="15" name="TextBox 14"/>
          <p:cNvSpPr txBox="1"/>
          <p:nvPr/>
        </p:nvSpPr>
        <p:spPr>
          <a:xfrm>
            <a:off x="9418319" y="3617963"/>
            <a:ext cx="3611880" cy="1368580"/>
          </a:xfrm>
          <a:prstGeom prst="rect">
            <a:avLst/>
          </a:prstGeom>
          <a:noFill/>
        </p:spPr>
        <p:txBody>
          <a:bodyPr wrap="square" lIns="45720" tIns="27432" rIns="45720" bIns="27432" anchor="ctr">
            <a:spAutoFit/>
          </a:bodyPr>
          <a:lstStyle/>
          <a:p>
            <a:pPr algn="l">
              <a:lnSpc>
                <a:spcPct val="108000"/>
              </a:lnSpc>
              <a:spcAft>
                <a:spcPts val="0"/>
              </a:spcAft>
            </a:pPr>
            <a:r>
              <a:rPr sz="2000" b="0" dirty="0">
                <a:solidFill>
                  <a:srgbClr val="251E50"/>
                </a:solidFill>
                <a:latin typeface="Museo 2"/>
              </a:rPr>
              <a:t>FM </a:t>
            </a:r>
            <a:r>
              <a:rPr sz="2000" b="0" dirty="0" err="1">
                <a:solidFill>
                  <a:srgbClr val="251E50"/>
                </a:solidFill>
                <a:latin typeface="Museo 2"/>
              </a:rPr>
              <a:t>priekšlikums</a:t>
            </a:r>
            <a:r>
              <a:rPr sz="2000" b="0" dirty="0">
                <a:solidFill>
                  <a:srgbClr val="251E50"/>
                </a:solidFill>
                <a:latin typeface="Museo 2"/>
              </a:rPr>
              <a:t> par </a:t>
            </a:r>
            <a:r>
              <a:rPr sz="2000" b="0" dirty="0" err="1">
                <a:solidFill>
                  <a:srgbClr val="251E50"/>
                </a:solidFill>
                <a:latin typeface="Museo 2"/>
              </a:rPr>
              <a:t>prioritārajām</a:t>
            </a:r>
            <a:r>
              <a:rPr sz="2000" b="0" dirty="0">
                <a:solidFill>
                  <a:srgbClr val="251E50"/>
                </a:solidFill>
                <a:latin typeface="Museo 2"/>
              </a:rPr>
              <a:t> </a:t>
            </a:r>
            <a:r>
              <a:rPr sz="2000" b="0" dirty="0" err="1">
                <a:solidFill>
                  <a:srgbClr val="251E50"/>
                </a:solidFill>
                <a:latin typeface="Museo 2"/>
              </a:rPr>
              <a:t>reformām</a:t>
            </a:r>
            <a:r>
              <a:rPr sz="2000" b="0" dirty="0">
                <a:solidFill>
                  <a:srgbClr val="251E50"/>
                </a:solidFill>
                <a:latin typeface="Museo 2"/>
              </a:rPr>
              <a:t> un </a:t>
            </a:r>
            <a:r>
              <a:rPr sz="2000" b="0" dirty="0" err="1">
                <a:solidFill>
                  <a:srgbClr val="251E50"/>
                </a:solidFill>
                <a:latin typeface="Museo 2"/>
              </a:rPr>
              <a:t>investīcijām</a:t>
            </a:r>
            <a:r>
              <a:rPr lang="lv-LV" sz="2000" b="0" dirty="0">
                <a:solidFill>
                  <a:srgbClr val="251E50"/>
                </a:solidFill>
                <a:latin typeface="Museo 2"/>
              </a:rPr>
              <a:t> atbilstoši EK vadlīnijām/regulai</a:t>
            </a:r>
            <a:endParaRPr sz="2000" b="0" dirty="0">
              <a:solidFill>
                <a:srgbClr val="251E50"/>
              </a:solidFill>
              <a:latin typeface="Museo 2"/>
            </a:endParaRPr>
          </a:p>
        </p:txBody>
      </p:sp>
      <p:sp>
        <p:nvSpPr>
          <p:cNvPr id="16" name="Rounded Rectangle 15"/>
          <p:cNvSpPr/>
          <p:nvPr/>
        </p:nvSpPr>
        <p:spPr>
          <a:xfrm>
            <a:off x="13441680" y="2743200"/>
            <a:ext cx="3977639" cy="731520"/>
          </a:xfrm>
          <a:prstGeom prst="roundRect">
            <a:avLst>
              <a:gd name="adj" fmla="val 8000"/>
            </a:avLst>
          </a:prstGeom>
          <a:solidFill>
            <a:srgbClr val="2B2C70"/>
          </a:solidFill>
          <a:ln>
            <a:noFill/>
          </a:ln>
          <a:effectLst/>
        </p:spPr>
        <p:txBody>
          <a:bodyPr rtlCol="0" anchor="ctr"/>
          <a:lstStyle/>
          <a:p>
            <a:endParaRPr sz="2400"/>
          </a:p>
        </p:txBody>
      </p:sp>
      <p:sp>
        <p:nvSpPr>
          <p:cNvPr id="17" name="TextBox 16"/>
          <p:cNvSpPr txBox="1"/>
          <p:nvPr/>
        </p:nvSpPr>
        <p:spPr>
          <a:xfrm>
            <a:off x="13624559" y="2891657"/>
            <a:ext cx="3611880" cy="434606"/>
          </a:xfrm>
          <a:prstGeom prst="rect">
            <a:avLst/>
          </a:prstGeom>
          <a:noFill/>
        </p:spPr>
        <p:txBody>
          <a:bodyPr wrap="square" lIns="45720" tIns="27432" rIns="45720" bIns="27432" anchor="ctr">
            <a:spAutoFit/>
          </a:bodyPr>
          <a:lstStyle/>
          <a:p>
            <a:pPr algn="l">
              <a:lnSpc>
                <a:spcPct val="108000"/>
              </a:lnSpc>
              <a:spcAft>
                <a:spcPts val="0"/>
              </a:spcAft>
            </a:pPr>
            <a:r>
              <a:rPr sz="2400" b="0">
                <a:solidFill>
                  <a:srgbClr val="FFFFFF"/>
                </a:solidFill>
                <a:latin typeface="Museo 1"/>
              </a:rPr>
              <a:t>12.2026.</a:t>
            </a:r>
          </a:p>
        </p:txBody>
      </p:sp>
      <p:sp>
        <p:nvSpPr>
          <p:cNvPr id="18" name="Rounded Rectangle 17"/>
          <p:cNvSpPr/>
          <p:nvPr/>
        </p:nvSpPr>
        <p:spPr>
          <a:xfrm>
            <a:off x="13441680" y="3566160"/>
            <a:ext cx="3977639" cy="1463040"/>
          </a:xfrm>
          <a:prstGeom prst="roundRect">
            <a:avLst>
              <a:gd name="adj" fmla="val 8000"/>
            </a:avLst>
          </a:prstGeom>
          <a:solidFill>
            <a:srgbClr val="EEF8FB"/>
          </a:solidFill>
          <a:ln>
            <a:noFill/>
          </a:ln>
          <a:effectLst/>
        </p:spPr>
        <p:txBody>
          <a:bodyPr rtlCol="0" anchor="ctr"/>
          <a:lstStyle/>
          <a:p>
            <a:endParaRPr sz="2400"/>
          </a:p>
        </p:txBody>
      </p:sp>
      <p:sp>
        <p:nvSpPr>
          <p:cNvPr id="19" name="TextBox 18"/>
          <p:cNvSpPr txBox="1"/>
          <p:nvPr/>
        </p:nvSpPr>
        <p:spPr>
          <a:xfrm>
            <a:off x="13624559" y="3784161"/>
            <a:ext cx="3611880" cy="1036181"/>
          </a:xfrm>
          <a:prstGeom prst="rect">
            <a:avLst/>
          </a:prstGeom>
          <a:noFill/>
        </p:spPr>
        <p:txBody>
          <a:bodyPr wrap="square" lIns="45720" tIns="27432" rIns="45720" bIns="27432" anchor="ctr">
            <a:spAutoFit/>
          </a:bodyPr>
          <a:lstStyle/>
          <a:p>
            <a:pPr algn="l">
              <a:lnSpc>
                <a:spcPct val="108000"/>
              </a:lnSpc>
              <a:spcAft>
                <a:spcPts val="0"/>
              </a:spcAft>
            </a:pPr>
            <a:r>
              <a:rPr sz="2000" b="0">
                <a:solidFill>
                  <a:srgbClr val="251E50"/>
                </a:solidFill>
                <a:latin typeface="Museo 2"/>
              </a:rPr>
              <a:t>NAP2034 1. redakcija Nacionālajā attīstības padomē</a:t>
            </a:r>
          </a:p>
        </p:txBody>
      </p:sp>
      <p:sp>
        <p:nvSpPr>
          <p:cNvPr id="20" name="Rounded Rectangle 19"/>
          <p:cNvSpPr/>
          <p:nvPr/>
        </p:nvSpPr>
        <p:spPr>
          <a:xfrm>
            <a:off x="822960" y="5257800"/>
            <a:ext cx="3977639" cy="731520"/>
          </a:xfrm>
          <a:prstGeom prst="roundRect">
            <a:avLst>
              <a:gd name="adj" fmla="val 8000"/>
            </a:avLst>
          </a:prstGeom>
          <a:solidFill>
            <a:srgbClr val="303A92"/>
          </a:solidFill>
          <a:ln>
            <a:noFill/>
          </a:ln>
          <a:effectLst/>
        </p:spPr>
        <p:txBody>
          <a:bodyPr rtlCol="0" anchor="ctr"/>
          <a:lstStyle/>
          <a:p>
            <a:endParaRPr sz="2400"/>
          </a:p>
        </p:txBody>
      </p:sp>
      <p:sp>
        <p:nvSpPr>
          <p:cNvPr id="21" name="TextBox 20"/>
          <p:cNvSpPr txBox="1"/>
          <p:nvPr/>
        </p:nvSpPr>
        <p:spPr>
          <a:xfrm>
            <a:off x="1005840" y="5406257"/>
            <a:ext cx="3611880" cy="434606"/>
          </a:xfrm>
          <a:prstGeom prst="rect">
            <a:avLst/>
          </a:prstGeom>
          <a:noFill/>
        </p:spPr>
        <p:txBody>
          <a:bodyPr wrap="square" lIns="45720" tIns="27432" rIns="45720" bIns="27432" anchor="ctr">
            <a:spAutoFit/>
          </a:bodyPr>
          <a:lstStyle/>
          <a:p>
            <a:pPr algn="l">
              <a:lnSpc>
                <a:spcPct val="108000"/>
              </a:lnSpc>
              <a:spcAft>
                <a:spcPts val="0"/>
              </a:spcAft>
            </a:pPr>
            <a:r>
              <a:rPr sz="2400" b="0">
                <a:solidFill>
                  <a:srgbClr val="FFFFFF"/>
                </a:solidFill>
                <a:latin typeface="Museo 1"/>
              </a:rPr>
              <a:t>05.2027. (provizoriski)</a:t>
            </a:r>
          </a:p>
        </p:txBody>
      </p:sp>
      <p:sp>
        <p:nvSpPr>
          <p:cNvPr id="22" name="Rounded Rectangle 21"/>
          <p:cNvSpPr/>
          <p:nvPr/>
        </p:nvSpPr>
        <p:spPr>
          <a:xfrm>
            <a:off x="822960" y="6080760"/>
            <a:ext cx="3977639" cy="1463040"/>
          </a:xfrm>
          <a:prstGeom prst="roundRect">
            <a:avLst>
              <a:gd name="adj" fmla="val 8000"/>
            </a:avLst>
          </a:prstGeom>
          <a:solidFill>
            <a:srgbClr val="ACE4F1"/>
          </a:solidFill>
          <a:ln>
            <a:noFill/>
          </a:ln>
          <a:effectLst/>
        </p:spPr>
        <p:txBody>
          <a:bodyPr rtlCol="0" anchor="ctr"/>
          <a:lstStyle/>
          <a:p>
            <a:endParaRPr sz="2400" dirty="0"/>
          </a:p>
        </p:txBody>
      </p:sp>
      <p:sp>
        <p:nvSpPr>
          <p:cNvPr id="23" name="TextBox 22"/>
          <p:cNvSpPr txBox="1"/>
          <p:nvPr/>
        </p:nvSpPr>
        <p:spPr>
          <a:xfrm>
            <a:off x="1005840" y="6631160"/>
            <a:ext cx="3611880" cy="371384"/>
          </a:xfrm>
          <a:prstGeom prst="rect">
            <a:avLst/>
          </a:prstGeom>
          <a:noFill/>
        </p:spPr>
        <p:txBody>
          <a:bodyPr wrap="square" lIns="45720" tIns="27432" rIns="45720" bIns="27432" anchor="ctr">
            <a:spAutoFit/>
          </a:bodyPr>
          <a:lstStyle/>
          <a:p>
            <a:pPr algn="l">
              <a:lnSpc>
                <a:spcPct val="108000"/>
              </a:lnSpc>
              <a:spcAft>
                <a:spcPts val="0"/>
              </a:spcAft>
            </a:pPr>
            <a:r>
              <a:rPr sz="2000" b="0">
                <a:solidFill>
                  <a:srgbClr val="251E50"/>
                </a:solidFill>
                <a:latin typeface="Museo 2"/>
              </a:rPr>
              <a:t>NAP2034 galīgā versija</a:t>
            </a:r>
          </a:p>
        </p:txBody>
      </p:sp>
      <p:sp>
        <p:nvSpPr>
          <p:cNvPr id="24" name="Rounded Rectangle 23"/>
          <p:cNvSpPr/>
          <p:nvPr/>
        </p:nvSpPr>
        <p:spPr>
          <a:xfrm>
            <a:off x="5029200" y="5257800"/>
            <a:ext cx="3977639" cy="731520"/>
          </a:xfrm>
          <a:prstGeom prst="roundRect">
            <a:avLst>
              <a:gd name="adj" fmla="val 8000"/>
            </a:avLst>
          </a:prstGeom>
          <a:solidFill>
            <a:srgbClr val="2B2C70"/>
          </a:solidFill>
          <a:ln>
            <a:noFill/>
          </a:ln>
          <a:effectLst/>
        </p:spPr>
        <p:txBody>
          <a:bodyPr rtlCol="0" anchor="ctr"/>
          <a:lstStyle/>
          <a:p>
            <a:endParaRPr sz="2400"/>
          </a:p>
        </p:txBody>
      </p:sp>
      <p:sp>
        <p:nvSpPr>
          <p:cNvPr id="25" name="TextBox 24"/>
          <p:cNvSpPr txBox="1"/>
          <p:nvPr/>
        </p:nvSpPr>
        <p:spPr>
          <a:xfrm>
            <a:off x="5212080" y="5406257"/>
            <a:ext cx="3611880" cy="434606"/>
          </a:xfrm>
          <a:prstGeom prst="rect">
            <a:avLst/>
          </a:prstGeom>
          <a:noFill/>
        </p:spPr>
        <p:txBody>
          <a:bodyPr wrap="square" lIns="45720" tIns="27432" rIns="45720" bIns="27432" anchor="ctr">
            <a:spAutoFit/>
          </a:bodyPr>
          <a:lstStyle/>
          <a:p>
            <a:pPr algn="l">
              <a:lnSpc>
                <a:spcPct val="108000"/>
              </a:lnSpc>
              <a:spcAft>
                <a:spcPts val="0"/>
              </a:spcAft>
            </a:pPr>
            <a:r>
              <a:rPr lang="lv-LV" sz="2400" dirty="0">
                <a:solidFill>
                  <a:srgbClr val="FFFFFF"/>
                </a:solidFill>
                <a:latin typeface="Museo 1"/>
              </a:rPr>
              <a:t>07</a:t>
            </a:r>
            <a:r>
              <a:rPr sz="2400" b="0" dirty="0">
                <a:solidFill>
                  <a:srgbClr val="FFFFFF"/>
                </a:solidFill>
                <a:latin typeface="Museo 1"/>
              </a:rPr>
              <a:t>.202</a:t>
            </a:r>
            <a:r>
              <a:rPr lang="lv-LV" sz="2400" b="0" dirty="0">
                <a:solidFill>
                  <a:srgbClr val="FFFFFF"/>
                </a:solidFill>
                <a:latin typeface="Museo 1"/>
              </a:rPr>
              <a:t>7</a:t>
            </a:r>
            <a:r>
              <a:rPr sz="2400" b="0" dirty="0">
                <a:solidFill>
                  <a:srgbClr val="FFFFFF"/>
                </a:solidFill>
                <a:latin typeface="Museo 1"/>
              </a:rPr>
              <a:t>.</a:t>
            </a:r>
          </a:p>
        </p:txBody>
      </p:sp>
      <p:sp>
        <p:nvSpPr>
          <p:cNvPr id="26" name="Rounded Rectangle 25"/>
          <p:cNvSpPr/>
          <p:nvPr/>
        </p:nvSpPr>
        <p:spPr>
          <a:xfrm>
            <a:off x="5029200" y="6080760"/>
            <a:ext cx="3977639" cy="1463040"/>
          </a:xfrm>
          <a:prstGeom prst="roundRect">
            <a:avLst>
              <a:gd name="adj" fmla="val 8000"/>
            </a:avLst>
          </a:prstGeom>
          <a:solidFill>
            <a:srgbClr val="EEF8FB"/>
          </a:solidFill>
          <a:ln>
            <a:noFill/>
          </a:ln>
          <a:effectLst/>
        </p:spPr>
        <p:txBody>
          <a:bodyPr rtlCol="0" anchor="ctr"/>
          <a:lstStyle/>
          <a:p>
            <a:endParaRPr sz="2400"/>
          </a:p>
        </p:txBody>
      </p:sp>
      <p:sp>
        <p:nvSpPr>
          <p:cNvPr id="27" name="TextBox 26"/>
          <p:cNvSpPr txBox="1"/>
          <p:nvPr/>
        </p:nvSpPr>
        <p:spPr>
          <a:xfrm>
            <a:off x="5212080" y="6464960"/>
            <a:ext cx="3611880" cy="703782"/>
          </a:xfrm>
          <a:prstGeom prst="rect">
            <a:avLst/>
          </a:prstGeom>
          <a:noFill/>
        </p:spPr>
        <p:txBody>
          <a:bodyPr wrap="square" lIns="45720" tIns="27432" rIns="45720" bIns="27432" anchor="ctr">
            <a:spAutoFit/>
          </a:bodyPr>
          <a:lstStyle/>
          <a:p>
            <a:pPr algn="l">
              <a:lnSpc>
                <a:spcPct val="108000"/>
              </a:lnSpc>
              <a:spcAft>
                <a:spcPts val="0"/>
              </a:spcAft>
            </a:pPr>
            <a:r>
              <a:rPr lang="lv-LV" sz="2000" b="0" dirty="0">
                <a:solidFill>
                  <a:srgbClr val="251E50"/>
                </a:solidFill>
                <a:latin typeface="Museo 2"/>
              </a:rPr>
              <a:t>VRP projekts</a:t>
            </a:r>
            <a:r>
              <a:rPr sz="2000" b="0" dirty="0">
                <a:solidFill>
                  <a:srgbClr val="251E50"/>
                </a:solidFill>
                <a:latin typeface="Museo 2"/>
              </a:rPr>
              <a:t> </a:t>
            </a:r>
            <a:r>
              <a:rPr sz="2000" b="0" dirty="0" err="1">
                <a:solidFill>
                  <a:srgbClr val="251E50"/>
                </a:solidFill>
                <a:latin typeface="Museo 2"/>
              </a:rPr>
              <a:t>Komisijai</a:t>
            </a:r>
            <a:r>
              <a:rPr lang="lv-LV" sz="2000" dirty="0">
                <a:solidFill>
                  <a:srgbClr val="251E50"/>
                </a:solidFill>
                <a:latin typeface="Museo 2"/>
              </a:rPr>
              <a:t>;  </a:t>
            </a:r>
            <a:r>
              <a:rPr sz="2000" b="0" dirty="0" err="1">
                <a:solidFill>
                  <a:srgbClr val="251E50"/>
                </a:solidFill>
                <a:latin typeface="Museo 2"/>
              </a:rPr>
              <a:t>aizdevumu</a:t>
            </a:r>
            <a:r>
              <a:rPr sz="2000" b="0" dirty="0">
                <a:solidFill>
                  <a:srgbClr val="251E50"/>
                </a:solidFill>
                <a:latin typeface="Museo 2"/>
              </a:rPr>
              <a:t> </a:t>
            </a:r>
            <a:r>
              <a:rPr sz="2000" b="0" dirty="0" err="1">
                <a:solidFill>
                  <a:srgbClr val="251E50"/>
                </a:solidFill>
                <a:latin typeface="Museo 2"/>
              </a:rPr>
              <a:t>pieprasījumi</a:t>
            </a:r>
            <a:r>
              <a:rPr lang="lv-LV" sz="2000" b="0" dirty="0">
                <a:solidFill>
                  <a:srgbClr val="251E50"/>
                </a:solidFill>
                <a:latin typeface="Museo 2"/>
              </a:rPr>
              <a:t> ?</a:t>
            </a:r>
            <a:endParaRPr sz="2000" b="0" dirty="0">
              <a:solidFill>
                <a:srgbClr val="251E50"/>
              </a:solidFill>
              <a:latin typeface="Museo 2"/>
            </a:endParaRPr>
          </a:p>
        </p:txBody>
      </p:sp>
      <p:sp>
        <p:nvSpPr>
          <p:cNvPr id="28" name="Rounded Rectangle 27"/>
          <p:cNvSpPr/>
          <p:nvPr/>
        </p:nvSpPr>
        <p:spPr>
          <a:xfrm>
            <a:off x="9235440" y="5257800"/>
            <a:ext cx="3977639" cy="731520"/>
          </a:xfrm>
          <a:prstGeom prst="roundRect">
            <a:avLst>
              <a:gd name="adj" fmla="val 8000"/>
            </a:avLst>
          </a:prstGeom>
          <a:solidFill>
            <a:srgbClr val="2B2C70"/>
          </a:solidFill>
          <a:ln>
            <a:noFill/>
          </a:ln>
          <a:effectLst/>
        </p:spPr>
        <p:txBody>
          <a:bodyPr rtlCol="0" anchor="ctr"/>
          <a:lstStyle/>
          <a:p>
            <a:endParaRPr sz="2400"/>
          </a:p>
        </p:txBody>
      </p:sp>
      <p:sp>
        <p:nvSpPr>
          <p:cNvPr id="29" name="TextBox 28"/>
          <p:cNvSpPr txBox="1"/>
          <p:nvPr/>
        </p:nvSpPr>
        <p:spPr>
          <a:xfrm>
            <a:off x="9418319" y="5406257"/>
            <a:ext cx="3611880" cy="434606"/>
          </a:xfrm>
          <a:prstGeom prst="rect">
            <a:avLst/>
          </a:prstGeom>
          <a:noFill/>
        </p:spPr>
        <p:txBody>
          <a:bodyPr wrap="square" lIns="45720" tIns="27432" rIns="45720" bIns="27432" anchor="ctr">
            <a:spAutoFit/>
          </a:bodyPr>
          <a:lstStyle/>
          <a:p>
            <a:pPr algn="l">
              <a:lnSpc>
                <a:spcPct val="108000"/>
              </a:lnSpc>
              <a:spcAft>
                <a:spcPts val="0"/>
              </a:spcAft>
            </a:pPr>
            <a:r>
              <a:rPr sz="2400" b="0">
                <a:solidFill>
                  <a:srgbClr val="FFFFFF"/>
                </a:solidFill>
                <a:latin typeface="Museo 1"/>
              </a:rPr>
              <a:t>31.07.2028.</a:t>
            </a:r>
          </a:p>
        </p:txBody>
      </p:sp>
      <p:sp>
        <p:nvSpPr>
          <p:cNvPr id="30" name="Rounded Rectangle 29"/>
          <p:cNvSpPr/>
          <p:nvPr/>
        </p:nvSpPr>
        <p:spPr>
          <a:xfrm>
            <a:off x="9235440" y="6080760"/>
            <a:ext cx="3977639" cy="1463040"/>
          </a:xfrm>
          <a:prstGeom prst="roundRect">
            <a:avLst>
              <a:gd name="adj" fmla="val 8000"/>
            </a:avLst>
          </a:prstGeom>
          <a:solidFill>
            <a:srgbClr val="EEF8FB"/>
          </a:solidFill>
          <a:ln>
            <a:noFill/>
          </a:ln>
          <a:effectLst/>
        </p:spPr>
        <p:txBody>
          <a:bodyPr rtlCol="0" anchor="ctr"/>
          <a:lstStyle/>
          <a:p>
            <a:endParaRPr sz="2400"/>
          </a:p>
        </p:txBody>
      </p:sp>
      <p:sp>
        <p:nvSpPr>
          <p:cNvPr id="31" name="TextBox 30"/>
          <p:cNvSpPr txBox="1"/>
          <p:nvPr/>
        </p:nvSpPr>
        <p:spPr>
          <a:xfrm>
            <a:off x="9418319" y="6132562"/>
            <a:ext cx="3611880" cy="1368580"/>
          </a:xfrm>
          <a:prstGeom prst="rect">
            <a:avLst/>
          </a:prstGeom>
          <a:noFill/>
        </p:spPr>
        <p:txBody>
          <a:bodyPr wrap="square" lIns="45720" tIns="27432" rIns="45720" bIns="27432" anchor="ctr">
            <a:spAutoFit/>
          </a:bodyPr>
          <a:lstStyle/>
          <a:p>
            <a:pPr algn="l">
              <a:lnSpc>
                <a:spcPct val="108000"/>
              </a:lnSpc>
              <a:spcAft>
                <a:spcPts val="0"/>
              </a:spcAft>
            </a:pPr>
            <a:r>
              <a:rPr sz="2000" b="0" dirty="0">
                <a:solidFill>
                  <a:srgbClr val="251E50"/>
                </a:solidFill>
                <a:latin typeface="Museo 2"/>
              </a:rPr>
              <a:t>FM </a:t>
            </a:r>
            <a:r>
              <a:rPr sz="2000" b="0" dirty="0" err="1">
                <a:solidFill>
                  <a:srgbClr val="251E50"/>
                </a:solidFill>
                <a:latin typeface="Museo 2"/>
              </a:rPr>
              <a:t>plānot</a:t>
            </a:r>
            <a:r>
              <a:rPr lang="lv-LV" sz="2000" dirty="0" err="1">
                <a:solidFill>
                  <a:srgbClr val="251E50"/>
                </a:solidFill>
                <a:latin typeface="Museo 2"/>
              </a:rPr>
              <a:t>ais</a:t>
            </a:r>
            <a:r>
              <a:rPr lang="lv-LV" sz="2000" dirty="0">
                <a:solidFill>
                  <a:srgbClr val="251E50"/>
                </a:solidFill>
                <a:latin typeface="Museo 2"/>
              </a:rPr>
              <a:t> </a:t>
            </a:r>
            <a:r>
              <a:rPr lang="en-US" sz="2000" b="0" dirty="0">
                <a:solidFill>
                  <a:srgbClr val="251E50"/>
                </a:solidFill>
                <a:latin typeface="Museo 2"/>
              </a:rPr>
              <a:t>V</a:t>
            </a:r>
            <a:r>
              <a:rPr sz="2000" b="0" dirty="0">
                <a:solidFill>
                  <a:srgbClr val="251E50"/>
                </a:solidFill>
                <a:latin typeface="Museo 2"/>
              </a:rPr>
              <a:t>RP </a:t>
            </a:r>
            <a:r>
              <a:rPr lang="lv-LV" sz="2000" b="0" dirty="0">
                <a:solidFill>
                  <a:srgbClr val="251E50"/>
                </a:solidFill>
                <a:latin typeface="Museo 2"/>
              </a:rPr>
              <a:t>apstiprināšanas </a:t>
            </a:r>
            <a:r>
              <a:rPr sz="2000" b="0" dirty="0" err="1">
                <a:solidFill>
                  <a:srgbClr val="251E50"/>
                </a:solidFill>
                <a:latin typeface="Museo 2"/>
              </a:rPr>
              <a:t>termiņš</a:t>
            </a:r>
            <a:r>
              <a:rPr sz="2000" b="0" dirty="0">
                <a:solidFill>
                  <a:srgbClr val="251E50"/>
                </a:solidFill>
                <a:latin typeface="Museo 2"/>
              </a:rPr>
              <a:t>, lai </a:t>
            </a:r>
            <a:r>
              <a:rPr sz="2000" b="0" dirty="0" err="1">
                <a:solidFill>
                  <a:srgbClr val="251E50"/>
                </a:solidFill>
                <a:latin typeface="Museo 2"/>
              </a:rPr>
              <a:t>nezaudētu</a:t>
            </a:r>
            <a:r>
              <a:rPr sz="2000" b="0" dirty="0">
                <a:solidFill>
                  <a:srgbClr val="251E50"/>
                </a:solidFill>
                <a:latin typeface="Museo 2"/>
              </a:rPr>
              <a:t> </a:t>
            </a:r>
            <a:r>
              <a:rPr sz="2000" b="0" dirty="0" err="1">
                <a:solidFill>
                  <a:srgbClr val="251E50"/>
                </a:solidFill>
                <a:latin typeface="Museo 2"/>
              </a:rPr>
              <a:t>priekšfinansējumu</a:t>
            </a:r>
            <a:endParaRPr sz="2000" b="0" dirty="0">
              <a:solidFill>
                <a:srgbClr val="251E50"/>
              </a:solidFill>
              <a:latin typeface="Museo 2"/>
            </a:endParaRPr>
          </a:p>
        </p:txBody>
      </p:sp>
      <p:sp>
        <p:nvSpPr>
          <p:cNvPr id="32" name="Rounded Rectangle 31"/>
          <p:cNvSpPr/>
          <p:nvPr/>
        </p:nvSpPr>
        <p:spPr>
          <a:xfrm>
            <a:off x="13441680" y="5257800"/>
            <a:ext cx="3977639" cy="731520"/>
          </a:xfrm>
          <a:prstGeom prst="roundRect">
            <a:avLst>
              <a:gd name="adj" fmla="val 8000"/>
            </a:avLst>
          </a:prstGeom>
          <a:solidFill>
            <a:srgbClr val="2B2C70"/>
          </a:solidFill>
          <a:ln>
            <a:noFill/>
          </a:ln>
          <a:effectLst/>
        </p:spPr>
        <p:txBody>
          <a:bodyPr rtlCol="0" anchor="ctr"/>
          <a:lstStyle/>
          <a:p>
            <a:endParaRPr sz="2400"/>
          </a:p>
        </p:txBody>
      </p:sp>
      <p:sp>
        <p:nvSpPr>
          <p:cNvPr id="33" name="TextBox 32"/>
          <p:cNvSpPr txBox="1"/>
          <p:nvPr/>
        </p:nvSpPr>
        <p:spPr>
          <a:xfrm>
            <a:off x="13624559" y="5406257"/>
            <a:ext cx="3611880" cy="434606"/>
          </a:xfrm>
          <a:prstGeom prst="rect">
            <a:avLst/>
          </a:prstGeom>
          <a:noFill/>
        </p:spPr>
        <p:txBody>
          <a:bodyPr wrap="square" lIns="45720" tIns="27432" rIns="45720" bIns="27432" anchor="ctr">
            <a:spAutoFit/>
          </a:bodyPr>
          <a:lstStyle/>
          <a:p>
            <a:pPr algn="l">
              <a:lnSpc>
                <a:spcPct val="108000"/>
              </a:lnSpc>
              <a:spcAft>
                <a:spcPts val="0"/>
              </a:spcAft>
            </a:pPr>
            <a:r>
              <a:rPr sz="2400" b="0">
                <a:solidFill>
                  <a:srgbClr val="FFFFFF"/>
                </a:solidFill>
                <a:latin typeface="Museo 1"/>
              </a:rPr>
              <a:t>Līdz 30.11.2028.</a:t>
            </a:r>
          </a:p>
        </p:txBody>
      </p:sp>
      <p:sp>
        <p:nvSpPr>
          <p:cNvPr id="34" name="Rounded Rectangle 33"/>
          <p:cNvSpPr/>
          <p:nvPr/>
        </p:nvSpPr>
        <p:spPr>
          <a:xfrm>
            <a:off x="13441680" y="6080760"/>
            <a:ext cx="3977639" cy="1463040"/>
          </a:xfrm>
          <a:prstGeom prst="roundRect">
            <a:avLst>
              <a:gd name="adj" fmla="val 8000"/>
            </a:avLst>
          </a:prstGeom>
          <a:solidFill>
            <a:srgbClr val="EEF8FB"/>
          </a:solidFill>
          <a:ln>
            <a:noFill/>
          </a:ln>
          <a:effectLst/>
        </p:spPr>
        <p:txBody>
          <a:bodyPr rtlCol="0" anchor="ctr"/>
          <a:lstStyle/>
          <a:p>
            <a:endParaRPr sz="2400"/>
          </a:p>
        </p:txBody>
      </p:sp>
      <p:sp>
        <p:nvSpPr>
          <p:cNvPr id="35" name="TextBox 34"/>
          <p:cNvSpPr txBox="1"/>
          <p:nvPr/>
        </p:nvSpPr>
        <p:spPr>
          <a:xfrm>
            <a:off x="13624559" y="6132562"/>
            <a:ext cx="3611880" cy="1368580"/>
          </a:xfrm>
          <a:prstGeom prst="rect">
            <a:avLst/>
          </a:prstGeom>
          <a:noFill/>
        </p:spPr>
        <p:txBody>
          <a:bodyPr wrap="square" lIns="45720" tIns="27432" rIns="45720" bIns="27432" anchor="ctr">
            <a:spAutoFit/>
          </a:bodyPr>
          <a:lstStyle/>
          <a:p>
            <a:pPr algn="l">
              <a:lnSpc>
                <a:spcPct val="108000"/>
              </a:lnSpc>
              <a:spcAft>
                <a:spcPts val="0"/>
              </a:spcAft>
            </a:pPr>
            <a:r>
              <a:rPr sz="2000" b="0">
                <a:solidFill>
                  <a:srgbClr val="251E50"/>
                </a:solidFill>
                <a:latin typeface="Museo 2"/>
              </a:rPr>
              <a:t>Padomes lēmums: nosacījums 4% priekšfinansējumam (sarunu dokuments)</a:t>
            </a:r>
          </a:p>
        </p:txBody>
      </p:sp>
      <p:sp>
        <p:nvSpPr>
          <p:cNvPr id="36" name="Rounded Rectangle 35"/>
          <p:cNvSpPr/>
          <p:nvPr/>
        </p:nvSpPr>
        <p:spPr>
          <a:xfrm>
            <a:off x="822960" y="7863840"/>
            <a:ext cx="16687800" cy="1417320"/>
          </a:xfrm>
          <a:prstGeom prst="roundRect">
            <a:avLst>
              <a:gd name="adj" fmla="val 8000"/>
            </a:avLst>
          </a:prstGeom>
          <a:solidFill>
            <a:srgbClr val="ACE4F1"/>
          </a:solidFill>
          <a:ln>
            <a:noFill/>
          </a:ln>
          <a:effectLst/>
        </p:spPr>
        <p:txBody>
          <a:bodyPr rtlCol="0" anchor="ctr"/>
          <a:lstStyle/>
          <a:p>
            <a:endParaRPr sz="2400"/>
          </a:p>
        </p:txBody>
      </p:sp>
      <p:sp>
        <p:nvSpPr>
          <p:cNvPr id="37" name="TextBox 36"/>
          <p:cNvSpPr txBox="1"/>
          <p:nvPr/>
        </p:nvSpPr>
        <p:spPr>
          <a:xfrm>
            <a:off x="1051560" y="7862774"/>
            <a:ext cx="16276320" cy="1428596"/>
          </a:xfrm>
          <a:prstGeom prst="rect">
            <a:avLst/>
          </a:prstGeom>
          <a:noFill/>
        </p:spPr>
        <p:txBody>
          <a:bodyPr wrap="square" lIns="45720" tIns="27432" rIns="45720" bIns="27432" anchor="ctr">
            <a:spAutoFit/>
          </a:bodyPr>
          <a:lstStyle/>
          <a:p>
            <a:pPr algn="l">
              <a:lnSpc>
                <a:spcPct val="108000"/>
              </a:lnSpc>
              <a:spcAft>
                <a:spcPts val="0"/>
              </a:spcAft>
            </a:pPr>
            <a:r>
              <a:rPr sz="2800" b="0" dirty="0" err="1">
                <a:solidFill>
                  <a:srgbClr val="303A92"/>
                </a:solidFill>
                <a:latin typeface="Museo 1"/>
              </a:rPr>
              <a:t>Secības</a:t>
            </a:r>
            <a:r>
              <a:rPr sz="2800" b="0" dirty="0">
                <a:solidFill>
                  <a:srgbClr val="303A92"/>
                </a:solidFill>
                <a:latin typeface="Museo 1"/>
              </a:rPr>
              <a:t> </a:t>
            </a:r>
            <a:r>
              <a:rPr sz="2800" b="0" dirty="0" err="1">
                <a:solidFill>
                  <a:srgbClr val="303A92"/>
                </a:solidFill>
                <a:latin typeface="Museo 1"/>
              </a:rPr>
              <a:t>problēma</a:t>
            </a:r>
            <a:r>
              <a:rPr sz="2800" b="0" dirty="0">
                <a:solidFill>
                  <a:srgbClr val="303A92"/>
                </a:solidFill>
                <a:latin typeface="Museo 1"/>
              </a:rPr>
              <a:t>: </a:t>
            </a:r>
            <a:r>
              <a:rPr sz="2800" b="0" dirty="0">
                <a:solidFill>
                  <a:srgbClr val="303A92"/>
                </a:solidFill>
                <a:latin typeface="Museo 2"/>
              </a:rPr>
              <a:t>FM </a:t>
            </a:r>
            <a:r>
              <a:rPr sz="2800" b="0" dirty="0" err="1">
                <a:solidFill>
                  <a:srgbClr val="303A92"/>
                </a:solidFill>
                <a:latin typeface="Museo 2"/>
              </a:rPr>
              <a:t>investīciju</a:t>
            </a:r>
            <a:r>
              <a:rPr sz="2800" b="0" dirty="0">
                <a:solidFill>
                  <a:srgbClr val="303A92"/>
                </a:solidFill>
                <a:latin typeface="Museo 2"/>
              </a:rPr>
              <a:t> </a:t>
            </a:r>
            <a:r>
              <a:rPr sz="2800" b="0" dirty="0" err="1">
                <a:solidFill>
                  <a:srgbClr val="303A92"/>
                </a:solidFill>
                <a:latin typeface="Museo 2"/>
              </a:rPr>
              <a:t>prioritāšu</a:t>
            </a:r>
            <a:r>
              <a:rPr sz="2800" b="0" dirty="0">
                <a:solidFill>
                  <a:srgbClr val="303A92"/>
                </a:solidFill>
                <a:latin typeface="Museo 2"/>
              </a:rPr>
              <a:t> </a:t>
            </a:r>
            <a:r>
              <a:rPr sz="2800" b="0" dirty="0" err="1">
                <a:solidFill>
                  <a:srgbClr val="303A92"/>
                </a:solidFill>
                <a:latin typeface="Museo 2"/>
              </a:rPr>
              <a:t>priekšlikums</a:t>
            </a:r>
            <a:r>
              <a:rPr sz="2800" b="0" dirty="0">
                <a:solidFill>
                  <a:srgbClr val="303A92"/>
                </a:solidFill>
                <a:latin typeface="Museo 2"/>
              </a:rPr>
              <a:t> </a:t>
            </a:r>
            <a:r>
              <a:rPr sz="2800" b="0" dirty="0" err="1">
                <a:solidFill>
                  <a:srgbClr val="303A92"/>
                </a:solidFill>
                <a:latin typeface="Museo 2"/>
              </a:rPr>
              <a:t>plānots</a:t>
            </a:r>
            <a:r>
              <a:rPr sz="2800" b="0" dirty="0">
                <a:solidFill>
                  <a:srgbClr val="303A92"/>
                </a:solidFill>
                <a:latin typeface="Museo 2"/>
              </a:rPr>
              <a:t> ap 5 </a:t>
            </a:r>
            <a:r>
              <a:rPr sz="2800" b="0" dirty="0" err="1">
                <a:solidFill>
                  <a:srgbClr val="303A92"/>
                </a:solidFill>
                <a:latin typeface="Museo 2"/>
              </a:rPr>
              <a:t>mēnešiem</a:t>
            </a:r>
            <a:r>
              <a:rPr sz="2800" b="0" dirty="0">
                <a:solidFill>
                  <a:srgbClr val="303A92"/>
                </a:solidFill>
                <a:latin typeface="Museo 2"/>
              </a:rPr>
              <a:t> </a:t>
            </a:r>
            <a:r>
              <a:rPr sz="2800" b="0" dirty="0" err="1">
                <a:solidFill>
                  <a:srgbClr val="303A92"/>
                </a:solidFill>
                <a:latin typeface="Museo 2"/>
              </a:rPr>
              <a:t>pirms</a:t>
            </a:r>
            <a:r>
              <a:rPr sz="2800" b="0" dirty="0">
                <a:solidFill>
                  <a:srgbClr val="303A92"/>
                </a:solidFill>
                <a:latin typeface="Museo 2"/>
              </a:rPr>
              <a:t> NAP2034 </a:t>
            </a:r>
            <a:r>
              <a:rPr sz="2800" b="0" dirty="0" err="1">
                <a:solidFill>
                  <a:srgbClr val="303A92"/>
                </a:solidFill>
                <a:latin typeface="Museo 2"/>
              </a:rPr>
              <a:t>galīgās</a:t>
            </a:r>
            <a:r>
              <a:rPr sz="2800" b="0" dirty="0">
                <a:solidFill>
                  <a:srgbClr val="303A92"/>
                </a:solidFill>
                <a:latin typeface="Museo 2"/>
              </a:rPr>
              <a:t> </a:t>
            </a:r>
            <a:r>
              <a:rPr sz="2800" b="0" dirty="0" err="1">
                <a:solidFill>
                  <a:srgbClr val="303A92"/>
                </a:solidFill>
                <a:latin typeface="Museo 2"/>
              </a:rPr>
              <a:t>versijas</a:t>
            </a:r>
            <a:r>
              <a:rPr sz="2800" b="0" dirty="0">
                <a:solidFill>
                  <a:srgbClr val="303A92"/>
                </a:solidFill>
                <a:latin typeface="Museo 2"/>
              </a:rPr>
              <a:t>. Ja </a:t>
            </a:r>
            <a:r>
              <a:rPr sz="2800" b="0" dirty="0" err="1">
                <a:solidFill>
                  <a:srgbClr val="303A92"/>
                </a:solidFill>
                <a:latin typeface="Museo 2"/>
              </a:rPr>
              <a:t>secību</a:t>
            </a:r>
            <a:r>
              <a:rPr sz="2800" b="0" dirty="0">
                <a:solidFill>
                  <a:srgbClr val="303A92"/>
                </a:solidFill>
                <a:latin typeface="Museo 2"/>
              </a:rPr>
              <a:t> </a:t>
            </a:r>
            <a:r>
              <a:rPr sz="2800" b="0" dirty="0" err="1">
                <a:solidFill>
                  <a:srgbClr val="303A92"/>
                </a:solidFill>
                <a:latin typeface="Museo 2"/>
              </a:rPr>
              <a:t>nemainīsim</a:t>
            </a:r>
            <a:r>
              <a:rPr sz="2800" b="0" dirty="0">
                <a:solidFill>
                  <a:srgbClr val="303A92"/>
                </a:solidFill>
                <a:latin typeface="Museo 2"/>
              </a:rPr>
              <a:t>, </a:t>
            </a:r>
            <a:r>
              <a:rPr sz="2800" b="0" dirty="0" err="1">
                <a:solidFill>
                  <a:srgbClr val="303A92"/>
                </a:solidFill>
                <a:latin typeface="Museo 2"/>
              </a:rPr>
              <a:t>finansējuma</a:t>
            </a:r>
            <a:r>
              <a:rPr sz="2800" b="0" dirty="0">
                <a:solidFill>
                  <a:srgbClr val="303A92"/>
                </a:solidFill>
                <a:latin typeface="Museo 2"/>
              </a:rPr>
              <a:t> </a:t>
            </a:r>
            <a:r>
              <a:rPr sz="2800" b="0" dirty="0" err="1">
                <a:solidFill>
                  <a:srgbClr val="303A92"/>
                </a:solidFill>
                <a:latin typeface="Museo 2"/>
              </a:rPr>
              <a:t>grafiks</a:t>
            </a:r>
            <a:r>
              <a:rPr sz="2800" b="0" dirty="0">
                <a:solidFill>
                  <a:srgbClr val="303A92"/>
                </a:solidFill>
                <a:latin typeface="Museo 2"/>
              </a:rPr>
              <a:t> </a:t>
            </a:r>
            <a:r>
              <a:rPr sz="2800" b="0" dirty="0" err="1">
                <a:solidFill>
                  <a:srgbClr val="303A92"/>
                </a:solidFill>
                <a:latin typeface="Museo 2"/>
              </a:rPr>
              <a:t>faktiski</a:t>
            </a:r>
            <a:r>
              <a:rPr sz="2800" b="0" dirty="0">
                <a:solidFill>
                  <a:srgbClr val="303A92"/>
                </a:solidFill>
                <a:latin typeface="Museo 2"/>
              </a:rPr>
              <a:t> </a:t>
            </a:r>
            <a:r>
              <a:rPr sz="2800" b="0" dirty="0" err="1">
                <a:solidFill>
                  <a:srgbClr val="303A92"/>
                </a:solidFill>
                <a:latin typeface="Museo 2"/>
              </a:rPr>
              <a:t>noteiks</a:t>
            </a:r>
            <a:r>
              <a:rPr sz="2800" b="0" dirty="0">
                <a:solidFill>
                  <a:srgbClr val="303A92"/>
                </a:solidFill>
                <a:latin typeface="Museo 2"/>
              </a:rPr>
              <a:t> Latvijas </a:t>
            </a:r>
            <a:r>
              <a:rPr sz="2800" b="0" dirty="0" err="1">
                <a:solidFill>
                  <a:srgbClr val="303A92"/>
                </a:solidFill>
                <a:latin typeface="Museo 2"/>
              </a:rPr>
              <a:t>prioritātes</a:t>
            </a:r>
            <a:r>
              <a:rPr sz="2800" b="0" dirty="0">
                <a:solidFill>
                  <a:srgbClr val="303A92"/>
                </a:solidFill>
                <a:latin typeface="Museo 2"/>
              </a:rPr>
              <a:t>, </a:t>
            </a:r>
            <a:r>
              <a:rPr sz="2800" b="0" dirty="0" err="1">
                <a:solidFill>
                  <a:srgbClr val="303A92"/>
                </a:solidFill>
                <a:latin typeface="Museo 2"/>
              </a:rPr>
              <a:t>nevis</a:t>
            </a:r>
            <a:r>
              <a:rPr sz="2800" b="0" dirty="0">
                <a:solidFill>
                  <a:srgbClr val="303A92"/>
                </a:solidFill>
                <a:latin typeface="Museo 2"/>
              </a:rPr>
              <a:t> </a:t>
            </a:r>
            <a:r>
              <a:rPr sz="2800" b="0" dirty="0" err="1">
                <a:solidFill>
                  <a:srgbClr val="303A92"/>
                </a:solidFill>
                <a:latin typeface="Museo 2"/>
              </a:rPr>
              <a:t>otrādi</a:t>
            </a:r>
            <a:r>
              <a:rPr sz="2800" b="0" dirty="0">
                <a:solidFill>
                  <a:srgbClr val="303A92"/>
                </a:solidFill>
                <a:latin typeface="Museo 2"/>
              </a:rPr>
              <a:t>.</a:t>
            </a:r>
          </a:p>
        </p:txBody>
      </p:sp>
      <p:sp>
        <p:nvSpPr>
          <p:cNvPr id="38" name="TextBox 37"/>
          <p:cNvSpPr txBox="1"/>
          <p:nvPr/>
        </p:nvSpPr>
        <p:spPr>
          <a:xfrm>
            <a:off x="822960" y="9491472"/>
            <a:ext cx="14538960" cy="270843"/>
          </a:xfrm>
          <a:prstGeom prst="rect">
            <a:avLst/>
          </a:prstGeom>
          <a:noFill/>
        </p:spPr>
        <p:txBody>
          <a:bodyPr wrap="square" lIns="45720" tIns="27432" rIns="45720" bIns="27432" anchor="t">
            <a:spAutoFit/>
          </a:bodyPr>
          <a:lstStyle/>
          <a:p>
            <a:pPr algn="l">
              <a:lnSpc>
                <a:spcPct val="100000"/>
              </a:lnSpc>
              <a:spcAft>
                <a:spcPts val="0"/>
              </a:spcAft>
            </a:pPr>
            <a:r>
              <a:rPr sz="1400" b="1" dirty="0" err="1">
                <a:solidFill>
                  <a:srgbClr val="5F5F6E"/>
                </a:solidFill>
                <a:latin typeface="Museo 2"/>
              </a:rPr>
              <a:t>Avoti</a:t>
            </a:r>
            <a:r>
              <a:rPr sz="1400" b="1" dirty="0">
                <a:solidFill>
                  <a:srgbClr val="5F5F6E"/>
                </a:solidFill>
                <a:latin typeface="Museo 2"/>
              </a:rPr>
              <a:t>: </a:t>
            </a:r>
            <a:r>
              <a:rPr sz="1400" b="0" u="sng" dirty="0">
                <a:solidFill>
                  <a:srgbClr val="5F5F6E"/>
                </a:solidFill>
                <a:latin typeface="Museo 2"/>
                <a:hlinkClick r:id="rId3"/>
              </a:rPr>
              <a:t>FM, Memoranda padome 30.09.2026.</a:t>
            </a:r>
            <a:r>
              <a:rPr sz="1400" b="0" dirty="0">
                <a:solidFill>
                  <a:srgbClr val="5F5F6E"/>
                </a:solidFill>
                <a:latin typeface="Museo 2"/>
              </a:rPr>
              <a:t>; </a:t>
            </a:r>
            <a:r>
              <a:rPr sz="1400" b="0" u="sng" dirty="0">
                <a:solidFill>
                  <a:srgbClr val="5F5F6E"/>
                </a:solidFill>
                <a:latin typeface="Museo 2"/>
                <a:hlinkClick r:id="rId4"/>
              </a:rPr>
              <a:t>Padome, ST 13922/26</a:t>
            </a:r>
            <a:r>
              <a:rPr sz="1400" b="0" dirty="0">
                <a:solidFill>
                  <a:srgbClr val="5F5F6E"/>
                </a:solidFill>
                <a:latin typeface="Museo 2"/>
              </a:rPr>
              <a:t>; </a:t>
            </a:r>
            <a:r>
              <a:rPr sz="1400" b="0" u="sng" dirty="0" err="1">
                <a:solidFill>
                  <a:srgbClr val="5F5F6E"/>
                </a:solidFill>
                <a:latin typeface="Museo 2"/>
                <a:hlinkClick r:id="rId5"/>
              </a:rPr>
              <a:t>Eiropadome</a:t>
            </a:r>
            <a:r>
              <a:rPr sz="1400" b="0" dirty="0">
                <a:solidFill>
                  <a:srgbClr val="5F5F6E"/>
                </a:solidFill>
                <a:latin typeface="Museo 2"/>
              </a:rPr>
              <a:t>; </a:t>
            </a:r>
            <a:r>
              <a:rPr sz="1400" b="0" u="sng" dirty="0">
                <a:solidFill>
                  <a:srgbClr val="5F5F6E"/>
                </a:solidFill>
                <a:latin typeface="Museo 2"/>
                <a:hlinkClick r:id="rId6"/>
              </a:rPr>
              <a:t>EPRS, 2026</a:t>
            </a:r>
            <a:r>
              <a:rPr sz="1400" b="0" dirty="0">
                <a:solidFill>
                  <a:srgbClr val="5F5F6E"/>
                </a:solidFill>
                <a:latin typeface="Museo 2"/>
              </a:rPr>
              <a:t>;</a:t>
            </a:r>
          </a:p>
        </p:txBody>
      </p:sp>
      <p:pic>
        <p:nvPicPr>
          <p:cNvPr id="39" name="Picture 38" descr="image.png"/>
          <p:cNvPicPr>
            <a:picLocks noChangeAspect="1"/>
          </p:cNvPicPr>
          <p:nvPr/>
        </p:nvPicPr>
        <p:blipFill>
          <a:blip r:embed="rId7"/>
          <a:stretch>
            <a:fillRect/>
          </a:stretch>
        </p:blipFill>
        <p:spPr>
          <a:xfrm>
            <a:off x="16047720" y="9400032"/>
            <a:ext cx="1600200" cy="680085"/>
          </a:xfrm>
          <a:prstGeom prst="rect">
            <a:avLst/>
          </a:prstGeom>
        </p:spPr>
      </p:pic>
      <p:sp>
        <p:nvSpPr>
          <p:cNvPr id="40" name="TextBox 39"/>
          <p:cNvSpPr txBox="1"/>
          <p:nvPr/>
        </p:nvSpPr>
        <p:spPr>
          <a:xfrm>
            <a:off x="17602200" y="9555480"/>
            <a:ext cx="457200" cy="276614"/>
          </a:xfrm>
          <a:prstGeom prst="rect">
            <a:avLst/>
          </a:prstGeom>
          <a:noFill/>
        </p:spPr>
        <p:txBody>
          <a:bodyPr wrap="square" lIns="45720" tIns="27432" rIns="45720" bIns="27432" anchor="t">
            <a:spAutoFit/>
          </a:bodyPr>
          <a:lstStyle/>
          <a:p>
            <a:pPr algn="r">
              <a:lnSpc>
                <a:spcPct val="108000"/>
              </a:lnSpc>
              <a:spcAft>
                <a:spcPts val="600"/>
              </a:spcAft>
            </a:pPr>
            <a:r>
              <a:rPr sz="1400" b="0">
                <a:solidFill>
                  <a:srgbClr val="5F5F6E"/>
                </a:solidFill>
                <a:latin typeface="Museo 2"/>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a:extLst>
            <a:ext uri="{FF2B5EF4-FFF2-40B4-BE49-F238E27FC236}">
              <a16:creationId xmlns:a16="http://schemas.microsoft.com/office/drawing/2014/main" id="{DBA0E924-0DC2-E7F8-9A66-16E53872F96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A2613D4-8F3A-09D5-34D9-A6C95E7BE14E}"/>
              </a:ext>
            </a:extLst>
          </p:cNvPr>
          <p:cNvSpPr/>
          <p:nvPr/>
        </p:nvSpPr>
        <p:spPr>
          <a:xfrm rot="-5400000">
            <a:off x="8523163" y="620837"/>
            <a:ext cx="10385674" cy="9144000"/>
          </a:xfrm>
          <a:custGeom>
            <a:avLst/>
            <a:gdLst/>
            <a:ahLst/>
            <a:cxnLst/>
            <a:rect l="l" t="t" r="r" b="b"/>
            <a:pathLst>
              <a:path w="10385674" h="9144000">
                <a:moveTo>
                  <a:pt x="0" y="0"/>
                </a:moveTo>
                <a:lnTo>
                  <a:pt x="10385674" y="0"/>
                </a:lnTo>
                <a:lnTo>
                  <a:pt x="10385674" y="9144000"/>
                </a:lnTo>
                <a:lnTo>
                  <a:pt x="0" y="9144000"/>
                </a:lnTo>
                <a:lnTo>
                  <a:pt x="0" y="0"/>
                </a:lnTo>
                <a:close/>
              </a:path>
            </a:pathLst>
          </a:custGeom>
          <a:blipFill>
            <a:blip r:embed="rId3"/>
            <a:stretch>
              <a:fillRect l="-16012" r="-1601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977B2701-17B2-27C4-9E92-23B43CF3F735}"/>
              </a:ext>
            </a:extLst>
          </p:cNvPr>
          <p:cNvSpPr txBox="1"/>
          <p:nvPr/>
        </p:nvSpPr>
        <p:spPr>
          <a:xfrm>
            <a:off x="1993392" y="2723238"/>
            <a:ext cx="6949440" cy="212308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600"/>
              </a:spcAft>
              <a:buClrTx/>
              <a:buSzTx/>
              <a:buFontTx/>
              <a:buNone/>
              <a:tabLst/>
              <a:defRPr/>
            </a:pPr>
            <a:r>
              <a:rPr lang="lv-LV" sz="4400" dirty="0">
                <a:solidFill>
                  <a:srgbClr val="303A92"/>
                </a:solidFill>
                <a:latin typeface="Museo 1"/>
              </a:rPr>
              <a:t>1</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Kā</a:t>
            </a:r>
            <a:r>
              <a:rPr kumimoji="0" sz="4400" b="0" i="0" u="none" strike="noStrike" kern="1200" cap="none" spc="0" normalizeH="0" baseline="0" noProof="0" dirty="0">
                <a:ln>
                  <a:noFill/>
                </a:ln>
                <a:solidFill>
                  <a:srgbClr val="303A92"/>
                </a:solidFill>
                <a:effectLst/>
                <a:uLnTx/>
                <a:uFillTx/>
                <a:latin typeface="Museo 1"/>
                <a:ea typeface="+mn-ea"/>
                <a:cs typeface="+mn-cs"/>
              </a:rPr>
              <a:t> to </a:t>
            </a:r>
            <a:r>
              <a:rPr kumimoji="0" sz="4400" b="0" i="0" u="none" strike="noStrike" kern="1200" cap="none" spc="0" normalizeH="0" baseline="0" noProof="0" dirty="0" err="1">
                <a:ln>
                  <a:noFill/>
                </a:ln>
                <a:solidFill>
                  <a:srgbClr val="303A92"/>
                </a:solidFill>
                <a:effectLst/>
                <a:uLnTx/>
                <a:uFillTx/>
                <a:latin typeface="Museo 1"/>
                <a:ea typeface="+mn-ea"/>
                <a:cs typeface="+mn-cs"/>
              </a:rPr>
              <a:t>dara</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citi</a:t>
            </a:r>
            <a:r>
              <a:rPr kumimoji="0" sz="4400" b="0" i="0" u="none" strike="noStrike" kern="1200" cap="none" spc="0" normalizeH="0" baseline="0" noProof="0" dirty="0">
                <a:ln>
                  <a:noFill/>
                </a:ln>
                <a:solidFill>
                  <a:srgbClr val="303A92"/>
                </a:solidFill>
                <a:effectLst/>
                <a:uLnTx/>
                <a:uFillTx/>
                <a:latin typeface="Museo 1"/>
                <a:ea typeface="+mn-ea"/>
                <a:cs typeface="+mn-cs"/>
              </a:rPr>
              <a:t>:</a:t>
            </a:r>
          </a:p>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dirty="0" err="1">
                <a:ln>
                  <a:noFill/>
                </a:ln>
                <a:solidFill>
                  <a:srgbClr val="303A92"/>
                </a:solidFill>
                <a:effectLst/>
                <a:uLnTx/>
                <a:uFillTx/>
                <a:latin typeface="Museo 1"/>
                <a:ea typeface="+mn-ea"/>
                <a:cs typeface="+mn-cs"/>
              </a:rPr>
              <a:t>vīzija</a:t>
            </a:r>
            <a:r>
              <a:rPr kumimoji="0" sz="4400" b="0" i="0" u="none" strike="noStrike" kern="1200" cap="none" spc="0" normalizeH="0" baseline="0" noProof="0" dirty="0">
                <a:ln>
                  <a:noFill/>
                </a:ln>
                <a:solidFill>
                  <a:srgbClr val="303A92"/>
                </a:solidFill>
                <a:effectLst/>
                <a:uLnTx/>
                <a:uFillTx/>
                <a:latin typeface="Museo 1"/>
                <a:ea typeface="+mn-ea"/>
                <a:cs typeface="+mn-cs"/>
              </a:rPr>
              <a:t>, kas </a:t>
            </a:r>
            <a:r>
              <a:rPr kumimoji="0" sz="4400" b="0" i="0" u="none" strike="noStrike" kern="1200" cap="none" spc="0" normalizeH="0" baseline="0" noProof="0" dirty="0" err="1">
                <a:ln>
                  <a:noFill/>
                </a:ln>
                <a:solidFill>
                  <a:srgbClr val="303A92"/>
                </a:solidFill>
                <a:effectLst/>
                <a:uLnTx/>
                <a:uFillTx/>
                <a:latin typeface="Museo 1"/>
                <a:ea typeface="+mn-ea"/>
                <a:cs typeface="+mn-cs"/>
              </a:rPr>
              <a:t>sasaistīta</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ar</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budžetu</a:t>
            </a:r>
            <a:endParaRPr kumimoji="0" sz="4400" b="0" i="0" u="none" strike="noStrike" kern="1200" cap="none" spc="0" normalizeH="0" baseline="0" noProof="0" dirty="0">
              <a:ln>
                <a:noFill/>
              </a:ln>
              <a:solidFill>
                <a:srgbClr val="303A92"/>
              </a:solidFill>
              <a:effectLst/>
              <a:uLnTx/>
              <a:uFillTx/>
              <a:latin typeface="Museo 1"/>
              <a:ea typeface="+mn-ea"/>
              <a:cs typeface="+mn-cs"/>
            </a:endParaRPr>
          </a:p>
        </p:txBody>
      </p:sp>
      <p:sp>
        <p:nvSpPr>
          <p:cNvPr id="4" name="TextBox 3">
            <a:extLst>
              <a:ext uri="{FF2B5EF4-FFF2-40B4-BE49-F238E27FC236}">
                <a16:creationId xmlns:a16="http://schemas.microsoft.com/office/drawing/2014/main" id="{73379D29-3398-2F1C-8701-E85DDB36EFF5}"/>
              </a:ext>
            </a:extLst>
          </p:cNvPr>
          <p:cNvSpPr txBox="1"/>
          <p:nvPr/>
        </p:nvSpPr>
        <p:spPr>
          <a:xfrm>
            <a:off x="1993392" y="5120640"/>
            <a:ext cx="6583680" cy="1631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2400" b="0" i="0" u="none" strike="noStrike" kern="1200" cap="none" spc="0" normalizeH="0" baseline="0" noProof="0" dirty="0">
                <a:ln>
                  <a:noFill/>
                </a:ln>
                <a:solidFill>
                  <a:srgbClr val="251E50"/>
                </a:solidFill>
                <a:effectLst/>
                <a:uLnTx/>
                <a:uFillTx/>
                <a:latin typeface="Museo 2"/>
                <a:ea typeface="+mn-ea"/>
                <a:cs typeface="+mn-cs"/>
              </a:rPr>
              <a:t>Kuras ES </a:t>
            </a:r>
            <a:r>
              <a:rPr kumimoji="0" sz="2400" b="0" i="0" u="none" strike="noStrike" kern="1200" cap="none" spc="0" normalizeH="0" baseline="0" noProof="0" dirty="0" err="1">
                <a:ln>
                  <a:noFill/>
                </a:ln>
                <a:solidFill>
                  <a:srgbClr val="251E50"/>
                </a:solidFill>
                <a:effectLst/>
                <a:uLnTx/>
                <a:uFillTx/>
                <a:latin typeface="Museo 2"/>
                <a:ea typeface="+mn-ea"/>
                <a:cs typeface="+mn-cs"/>
              </a:rPr>
              <a:t>valstis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savas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ilgtermiņa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vīzijas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apstiprina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parlamentā</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kā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šie</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dokumenti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tiek</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sasaistīti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ar</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reformām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investīcijām</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budžetu</a:t>
            </a:r>
            <a:r>
              <a:rPr kumimoji="0" sz="2400" b="0" i="0" u="none" strike="noStrike" kern="1200" cap="none" spc="0" normalizeH="0" baseline="0" noProof="0" dirty="0">
                <a:ln>
                  <a:noFill/>
                </a:ln>
                <a:solidFill>
                  <a:srgbClr val="251E50"/>
                </a:solidFill>
                <a:effectLst/>
                <a:uLnTx/>
                <a:uFillTx/>
                <a:latin typeface="Museo 2"/>
                <a:ea typeface="+mn-ea"/>
                <a:cs typeface="+mn-cs"/>
              </a:rPr>
              <a:t>.</a:t>
            </a:r>
          </a:p>
        </p:txBody>
      </p:sp>
    </p:spTree>
    <p:extLst>
      <p:ext uri="{BB962C8B-B14F-4D97-AF65-F5344CB8AC3E}">
        <p14:creationId xmlns:p14="http://schemas.microsoft.com/office/powerpoint/2010/main" val="3234299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2BCD4-A0DC-C013-1C3B-45689E7199A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7A33B9-8657-B101-A243-FE893CAA4C18}"/>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ILGTERMIŅA VĪZIJAS DOKUMENTI ES • 1/2</a:t>
            </a:r>
          </a:p>
        </p:txBody>
      </p:sp>
      <p:sp>
        <p:nvSpPr>
          <p:cNvPr id="3" name="TextBox 2">
            <a:extLst>
              <a:ext uri="{FF2B5EF4-FFF2-40B4-BE49-F238E27FC236}">
                <a16:creationId xmlns:a16="http://schemas.microsoft.com/office/drawing/2014/main" id="{451941E3-5D20-5140-21E1-EA6006766325}"/>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3400" b="0" i="0" u="none" strike="noStrike" kern="1200" cap="none" spc="0" normalizeH="0" baseline="0" noProof="0">
                <a:ln>
                  <a:noFill/>
                </a:ln>
                <a:solidFill>
                  <a:srgbClr val="303A92"/>
                </a:solidFill>
                <a:effectLst/>
                <a:uLnTx/>
                <a:uFillTx/>
                <a:latin typeface="Museo 1"/>
                <a:ea typeface="+mn-ea"/>
                <a:cs typeface="+mn-cs"/>
              </a:rPr>
              <a:t>Parlamentā apstiprinātas ilgtermiņa vīzijas: kur tās ir un kā sasaistītas ar naudu</a:t>
            </a:r>
          </a:p>
        </p:txBody>
      </p:sp>
      <p:graphicFrame>
        <p:nvGraphicFramePr>
          <p:cNvPr id="4" name="Table 3">
            <a:extLst>
              <a:ext uri="{FF2B5EF4-FFF2-40B4-BE49-F238E27FC236}">
                <a16:creationId xmlns:a16="http://schemas.microsoft.com/office/drawing/2014/main" id="{D3A060E2-A2DC-5E28-DF19-F80111A559F2}"/>
              </a:ext>
            </a:extLst>
          </p:cNvPr>
          <p:cNvGraphicFramePr>
            <a:graphicFrameLocks noGrp="1"/>
          </p:cNvGraphicFramePr>
          <p:nvPr/>
        </p:nvGraphicFramePr>
        <p:xfrm>
          <a:off x="822960" y="2103120"/>
          <a:ext cx="16687800" cy="534924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0000"/>
                    </a:ext>
                  </a:extLst>
                </a:gridCol>
                <a:gridCol w="5897880">
                  <a:extLst>
                    <a:ext uri="{9D8B030D-6E8A-4147-A177-3AD203B41FA5}">
                      <a16:colId xmlns:a16="http://schemas.microsoft.com/office/drawing/2014/main" val="20001"/>
                    </a:ext>
                  </a:extLst>
                </a:gridCol>
                <a:gridCol w="8686800">
                  <a:extLst>
                    <a:ext uri="{9D8B030D-6E8A-4147-A177-3AD203B41FA5}">
                      <a16:colId xmlns:a16="http://schemas.microsoft.com/office/drawing/2014/main" val="20002"/>
                    </a:ext>
                  </a:extLst>
                </a:gridCol>
              </a:tblGrid>
              <a:tr h="804672">
                <a:tc>
                  <a:txBody>
                    <a:bodyPr/>
                    <a:lstStyle/>
                    <a:p>
                      <a:pPr>
                        <a:lnSpc>
                          <a:spcPct val="100000"/>
                        </a:lnSpc>
                      </a:pPr>
                      <a:r>
                        <a:rPr sz="2400" b="0">
                          <a:solidFill>
                            <a:srgbClr val="FFFFFF"/>
                          </a:solidFill>
                          <a:latin typeface="Museo 1"/>
                        </a:rPr>
                        <a:t>Valsts</a:t>
                      </a:r>
                    </a:p>
                  </a:txBody>
                  <a:tcPr marL="73152" marR="73152" marT="32004" marB="32004" anchor="ctr">
                    <a:solidFill>
                      <a:srgbClr val="303A92"/>
                    </a:solidFill>
                  </a:tcPr>
                </a:tc>
                <a:tc>
                  <a:txBody>
                    <a:bodyPr/>
                    <a:lstStyle/>
                    <a:p>
                      <a:pPr>
                        <a:lnSpc>
                          <a:spcPct val="100000"/>
                        </a:lnSpc>
                      </a:pPr>
                      <a:r>
                        <a:rPr sz="2400" b="0">
                          <a:solidFill>
                            <a:srgbClr val="FFFFFF"/>
                          </a:solidFill>
                          <a:latin typeface="Museo 1"/>
                        </a:rPr>
                        <a:t>Dokuments un apstiprinājums</a:t>
                      </a:r>
                    </a:p>
                  </a:txBody>
                  <a:tcPr marL="73152" marR="73152" marT="32004" marB="32004" anchor="ctr">
                    <a:solidFill>
                      <a:srgbClr val="303A92"/>
                    </a:solidFill>
                  </a:tcPr>
                </a:tc>
                <a:tc>
                  <a:txBody>
                    <a:bodyPr/>
                    <a:lstStyle/>
                    <a:p>
                      <a:pPr>
                        <a:lnSpc>
                          <a:spcPct val="100000"/>
                        </a:lnSpc>
                      </a:pPr>
                      <a:r>
                        <a:rPr sz="2400" b="0">
                          <a:solidFill>
                            <a:srgbClr val="FFFFFF"/>
                          </a:solidFill>
                          <a:latin typeface="Museo 1"/>
                        </a:rPr>
                        <a:t>Sasaiste ar reformu un investīciju plānošanu</a:t>
                      </a:r>
                    </a:p>
                  </a:txBody>
                  <a:tcPr marL="73152" marR="73152" marT="32004" marB="32004" anchor="ctr">
                    <a:solidFill>
                      <a:srgbClr val="303A92"/>
                    </a:solidFill>
                  </a:tcPr>
                </a:tc>
                <a:extLst>
                  <a:ext uri="{0D108BD9-81ED-4DB2-BD59-A6C34878D82A}">
                    <a16:rowId xmlns:a16="http://schemas.microsoft.com/office/drawing/2014/main" val="10000"/>
                  </a:ext>
                </a:extLst>
              </a:tr>
              <a:tr h="804672">
                <a:tc>
                  <a:txBody>
                    <a:bodyPr/>
                    <a:lstStyle/>
                    <a:p>
                      <a:pPr>
                        <a:lnSpc>
                          <a:spcPct val="100000"/>
                        </a:lnSpc>
                      </a:pPr>
                      <a:r>
                        <a:rPr sz="2000" b="0">
                          <a:solidFill>
                            <a:srgbClr val="251E50"/>
                          </a:solidFill>
                          <a:latin typeface="Museo 1"/>
                        </a:rPr>
                        <a:t>Igaunija</a:t>
                      </a:r>
                    </a:p>
                  </a:txBody>
                  <a:tcPr marL="73152" marR="73152" marT="32004" marB="32004" anchor="ctr">
                    <a:solidFill>
                      <a:srgbClr val="FFFFFF"/>
                    </a:solidFill>
                  </a:tcPr>
                </a:tc>
                <a:tc>
                  <a:txBody>
                    <a:bodyPr/>
                    <a:lstStyle/>
                    <a:p>
                      <a:pPr>
                        <a:lnSpc>
                          <a:spcPct val="100000"/>
                        </a:lnSpc>
                      </a:pPr>
                      <a:r>
                        <a:rPr sz="2000" b="0" u="sng" dirty="0">
                          <a:solidFill>
                            <a:srgbClr val="303A92"/>
                          </a:solidFill>
                          <a:latin typeface="Museo 2"/>
                          <a:hlinkClick r:id="rId3"/>
                        </a:rPr>
                        <a:t>“Eesti 2035”</a:t>
                      </a:r>
                      <a:r>
                        <a:rPr sz="2000" b="0" dirty="0">
                          <a:solidFill>
                            <a:srgbClr val="251E50"/>
                          </a:solidFill>
                          <a:latin typeface="Museo 2"/>
                        </a:rPr>
                        <a:t>: Riigikogu, </a:t>
                      </a:r>
                      <a:r>
                        <a:rPr sz="2000" b="0" dirty="0">
                          <a:solidFill>
                            <a:srgbClr val="251E50"/>
                          </a:solidFill>
                          <a:highlight>
                            <a:srgbClr val="FFFF00"/>
                          </a:highlight>
                          <a:latin typeface="Museo 2"/>
                        </a:rPr>
                        <a:t>12.05.2021</a:t>
                      </a:r>
                      <a:r>
                        <a:rPr sz="2000" b="0" dirty="0">
                          <a:solidFill>
                            <a:srgbClr val="251E50"/>
                          </a:solidFill>
                          <a:latin typeface="Museo 2"/>
                        </a:rPr>
                        <a:t>.</a:t>
                      </a:r>
                    </a:p>
                  </a:txBody>
                  <a:tcPr marL="73152" marR="73152" marT="32004" marB="32004" anchor="ctr">
                    <a:solidFill>
                      <a:srgbClr val="FFFFFF"/>
                    </a:solidFill>
                  </a:tcPr>
                </a:tc>
                <a:tc>
                  <a:txBody>
                    <a:bodyPr/>
                    <a:lstStyle/>
                    <a:p>
                      <a:pPr>
                        <a:lnSpc>
                          <a:spcPct val="100000"/>
                        </a:lnSpc>
                      </a:pPr>
                      <a:r>
                        <a:rPr sz="2000" b="0" dirty="0" err="1">
                          <a:solidFill>
                            <a:srgbClr val="251E50"/>
                          </a:solidFill>
                          <a:latin typeface="Museo 2"/>
                        </a:rPr>
                        <a:t>Valdības</a:t>
                      </a:r>
                      <a:r>
                        <a:rPr sz="2000" b="0" dirty="0">
                          <a:solidFill>
                            <a:srgbClr val="251E50"/>
                          </a:solidFill>
                          <a:latin typeface="Museo 2"/>
                        </a:rPr>
                        <a:t> </a:t>
                      </a:r>
                      <a:r>
                        <a:rPr sz="2000" b="0" dirty="0" err="1">
                          <a:solidFill>
                            <a:srgbClr val="251E50"/>
                          </a:solidFill>
                          <a:latin typeface="Museo 2"/>
                        </a:rPr>
                        <a:t>rīcības</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a:t>
                      </a:r>
                      <a:r>
                        <a:rPr sz="2000" b="0" dirty="0" err="1">
                          <a:solidFill>
                            <a:srgbClr val="251E50"/>
                          </a:solidFill>
                          <a:latin typeface="Museo 2"/>
                        </a:rPr>
                        <a:t>tiek</a:t>
                      </a:r>
                      <a:r>
                        <a:rPr sz="2000" b="0" dirty="0">
                          <a:solidFill>
                            <a:srgbClr val="251E50"/>
                          </a:solidFill>
                          <a:latin typeface="Museo 2"/>
                        </a:rPr>
                        <a:t> </a:t>
                      </a:r>
                      <a:r>
                        <a:rPr sz="2000" b="0" dirty="0" err="1">
                          <a:solidFill>
                            <a:srgbClr val="251E50"/>
                          </a:solidFill>
                          <a:latin typeface="Museo 2"/>
                        </a:rPr>
                        <a:t>atjaunots</a:t>
                      </a:r>
                      <a:r>
                        <a:rPr sz="2000" b="0" dirty="0">
                          <a:solidFill>
                            <a:srgbClr val="251E50"/>
                          </a:solidFill>
                          <a:latin typeface="Museo 2"/>
                        </a:rPr>
                        <a:t> </a:t>
                      </a:r>
                      <a:r>
                        <a:rPr sz="2000" b="0" dirty="0" err="1">
                          <a:solidFill>
                            <a:srgbClr val="251E50"/>
                          </a:solidFill>
                          <a:latin typeface="Museo 2"/>
                        </a:rPr>
                        <a:t>katru</a:t>
                      </a:r>
                      <a:r>
                        <a:rPr sz="2000" b="0" dirty="0">
                          <a:solidFill>
                            <a:srgbClr val="251E50"/>
                          </a:solidFill>
                          <a:latin typeface="Museo 2"/>
                        </a:rPr>
                        <a:t>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finansējums</a:t>
                      </a:r>
                      <a:r>
                        <a:rPr sz="2000" b="0" dirty="0">
                          <a:solidFill>
                            <a:srgbClr val="251E50"/>
                          </a:solidFill>
                          <a:latin typeface="Museo 2"/>
                        </a:rPr>
                        <a:t>, </a:t>
                      </a:r>
                      <a:r>
                        <a:rPr sz="2000" b="0" dirty="0" err="1">
                          <a:solidFill>
                            <a:srgbClr val="251E50"/>
                          </a:solidFill>
                          <a:latin typeface="Museo 2"/>
                        </a:rPr>
                        <a:t>arī</a:t>
                      </a:r>
                      <a:r>
                        <a:rPr sz="2000" b="0" dirty="0">
                          <a:solidFill>
                            <a:srgbClr val="251E50"/>
                          </a:solidFill>
                          <a:latin typeface="Museo 2"/>
                        </a:rPr>
                        <a:t> ES </a:t>
                      </a:r>
                      <a:r>
                        <a:rPr sz="2000" b="0" dirty="0" err="1">
                          <a:solidFill>
                            <a:srgbClr val="251E50"/>
                          </a:solidFill>
                          <a:latin typeface="Museo 2"/>
                        </a:rPr>
                        <a:t>fondi</a:t>
                      </a:r>
                      <a:r>
                        <a:rPr sz="2000" b="0" dirty="0">
                          <a:solidFill>
                            <a:srgbClr val="251E50"/>
                          </a:solidFill>
                          <a:latin typeface="Museo 2"/>
                        </a:rPr>
                        <a:t>, </a:t>
                      </a:r>
                      <a:r>
                        <a:rPr sz="2000" b="0" dirty="0" err="1">
                          <a:solidFill>
                            <a:srgbClr val="251E50"/>
                          </a:solidFill>
                          <a:latin typeface="Museo 2"/>
                        </a:rPr>
                        <a:t>tiek</a:t>
                      </a:r>
                      <a:r>
                        <a:rPr sz="2000" b="0" dirty="0">
                          <a:solidFill>
                            <a:srgbClr val="251E50"/>
                          </a:solidFill>
                          <a:latin typeface="Museo 2"/>
                        </a:rPr>
                        <a:t> </a:t>
                      </a:r>
                      <a:r>
                        <a:rPr sz="2000" b="0" dirty="0" err="1">
                          <a:solidFill>
                            <a:srgbClr val="251E50"/>
                          </a:solidFill>
                          <a:latin typeface="Museo 2"/>
                        </a:rPr>
                        <a:t>saskaņots</a:t>
                      </a:r>
                      <a:r>
                        <a:rPr sz="2000" b="0" dirty="0">
                          <a:solidFill>
                            <a:srgbClr val="251E50"/>
                          </a:solidFill>
                          <a:latin typeface="Museo 2"/>
                        </a:rPr>
                        <a:t> </a:t>
                      </a:r>
                      <a:r>
                        <a:rPr sz="2000" b="1" dirty="0" err="1">
                          <a:solidFill>
                            <a:srgbClr val="251E50"/>
                          </a:solidFill>
                          <a:latin typeface="Museo 2"/>
                        </a:rPr>
                        <a:t>valsts</a:t>
                      </a:r>
                      <a:r>
                        <a:rPr sz="2000" b="1" dirty="0">
                          <a:solidFill>
                            <a:srgbClr val="251E50"/>
                          </a:solidFill>
                          <a:latin typeface="Museo 2"/>
                        </a:rPr>
                        <a:t> </a:t>
                      </a:r>
                      <a:r>
                        <a:rPr sz="2000" b="1" dirty="0" err="1">
                          <a:solidFill>
                            <a:srgbClr val="251E50"/>
                          </a:solidFill>
                          <a:latin typeface="Museo 2"/>
                        </a:rPr>
                        <a:t>budžeta</a:t>
                      </a:r>
                      <a:r>
                        <a:rPr sz="2000" b="1" dirty="0">
                          <a:solidFill>
                            <a:srgbClr val="251E50"/>
                          </a:solidFill>
                          <a:latin typeface="Museo 2"/>
                        </a:rPr>
                        <a:t> </a:t>
                      </a:r>
                      <a:r>
                        <a:rPr sz="2000" b="1" dirty="0" err="1">
                          <a:solidFill>
                            <a:srgbClr val="251E50"/>
                          </a:solidFill>
                          <a:latin typeface="Museo 2"/>
                        </a:rPr>
                        <a:t>stratēģijā</a:t>
                      </a:r>
                      <a:r>
                        <a:rPr sz="2000" b="1" dirty="0">
                          <a:solidFill>
                            <a:srgbClr val="251E50"/>
                          </a:solidFill>
                          <a:latin typeface="Museo 2"/>
                        </a:rPr>
                        <a:t> </a:t>
                      </a:r>
                      <a:r>
                        <a:rPr sz="2000" b="0" dirty="0">
                          <a:solidFill>
                            <a:srgbClr val="251E50"/>
                          </a:solidFill>
                          <a:latin typeface="Museo 2"/>
                        </a:rPr>
                        <a:t>un </a:t>
                      </a:r>
                      <a:r>
                        <a:rPr sz="2000" b="0" dirty="0" err="1">
                          <a:solidFill>
                            <a:srgbClr val="251E50"/>
                          </a:solidFill>
                          <a:latin typeface="Museo 2"/>
                        </a:rPr>
                        <a:t>budžetā</a:t>
                      </a:r>
                      <a:r>
                        <a:rPr sz="2000" b="0" dirty="0">
                          <a:solidFill>
                            <a:srgbClr val="251E50"/>
                          </a:solidFill>
                          <a:latin typeface="Museo 2"/>
                        </a:rPr>
                        <a:t>; </a:t>
                      </a:r>
                      <a:r>
                        <a:rPr sz="2000" b="0" dirty="0" err="1">
                          <a:solidFill>
                            <a:srgbClr val="251E50"/>
                          </a:solidFill>
                          <a:latin typeface="Museo 2"/>
                        </a:rPr>
                        <a:t>ministri</a:t>
                      </a:r>
                      <a:r>
                        <a:rPr sz="2000" b="0" dirty="0">
                          <a:solidFill>
                            <a:srgbClr val="251E50"/>
                          </a:solidFill>
                          <a:latin typeface="Museo 2"/>
                        </a:rPr>
                        <a:t> </a:t>
                      </a:r>
                      <a:r>
                        <a:rPr sz="2000" b="0" dirty="0" err="1">
                          <a:solidFill>
                            <a:srgbClr val="251E50"/>
                          </a:solidFill>
                          <a:latin typeface="Museo 2"/>
                        </a:rPr>
                        <a:t>katru</a:t>
                      </a:r>
                      <a:r>
                        <a:rPr sz="2000" b="0" dirty="0">
                          <a:solidFill>
                            <a:srgbClr val="251E50"/>
                          </a:solidFill>
                          <a:latin typeface="Museo 2"/>
                        </a:rPr>
                        <a:t>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atskaitās</a:t>
                      </a:r>
                      <a:r>
                        <a:rPr sz="2000" b="0" dirty="0">
                          <a:solidFill>
                            <a:srgbClr val="251E50"/>
                          </a:solidFill>
                          <a:latin typeface="Museo 2"/>
                        </a:rPr>
                        <a:t> Riigikogu.</a:t>
                      </a:r>
                    </a:p>
                  </a:txBody>
                  <a:tcPr marL="73152" marR="73152" marT="32004" marB="32004" anchor="ctr">
                    <a:solidFill>
                      <a:srgbClr val="FFFFFF"/>
                    </a:solidFill>
                  </a:tcPr>
                </a:tc>
                <a:extLst>
                  <a:ext uri="{0D108BD9-81ED-4DB2-BD59-A6C34878D82A}">
                    <a16:rowId xmlns:a16="http://schemas.microsoft.com/office/drawing/2014/main" val="10001"/>
                  </a:ext>
                </a:extLst>
              </a:tr>
              <a:tr h="804672">
                <a:tc>
                  <a:txBody>
                    <a:bodyPr/>
                    <a:lstStyle/>
                    <a:p>
                      <a:pPr>
                        <a:lnSpc>
                          <a:spcPct val="100000"/>
                        </a:lnSpc>
                      </a:pPr>
                      <a:r>
                        <a:rPr sz="2000" b="0">
                          <a:solidFill>
                            <a:srgbClr val="251E50"/>
                          </a:solidFill>
                          <a:latin typeface="Museo 1"/>
                        </a:rPr>
                        <a:t>Lietuva</a:t>
                      </a:r>
                    </a:p>
                  </a:txBody>
                  <a:tcPr marL="73152" marR="73152" marT="32004" marB="32004" anchor="ctr">
                    <a:solidFill>
                      <a:srgbClr val="EEF8FB"/>
                    </a:solidFill>
                  </a:tcPr>
                </a:tc>
                <a:tc>
                  <a:txBody>
                    <a:bodyPr/>
                    <a:lstStyle/>
                    <a:p>
                      <a:pPr>
                        <a:lnSpc>
                          <a:spcPct val="100000"/>
                        </a:lnSpc>
                      </a:pPr>
                      <a:r>
                        <a:rPr sz="2000" b="0" u="sng" dirty="0">
                          <a:solidFill>
                            <a:srgbClr val="303A92"/>
                          </a:solidFill>
                          <a:latin typeface="Museo 2"/>
                          <a:hlinkClick r:id="rId4"/>
                        </a:rPr>
                        <a:t>“Lietuva 2050”</a:t>
                      </a:r>
                      <a:r>
                        <a:rPr sz="2000" b="0" dirty="0">
                          <a:solidFill>
                            <a:srgbClr val="251E50"/>
                          </a:solidFill>
                          <a:latin typeface="Museo 2"/>
                        </a:rPr>
                        <a:t>: Seimas, </a:t>
                      </a:r>
                      <a:r>
                        <a:rPr sz="2000" b="0" dirty="0">
                          <a:solidFill>
                            <a:srgbClr val="251E50"/>
                          </a:solidFill>
                          <a:highlight>
                            <a:srgbClr val="FFFF00"/>
                          </a:highlight>
                          <a:latin typeface="Museo 2"/>
                        </a:rPr>
                        <a:t>23.12.2023. </a:t>
                      </a:r>
                      <a:r>
                        <a:rPr sz="2000" b="0" dirty="0">
                          <a:solidFill>
                            <a:srgbClr val="251E50"/>
                          </a:solidFill>
                          <a:latin typeface="Museo 2"/>
                        </a:rPr>
                        <a:t>(XIV-2466)</a:t>
                      </a:r>
                      <a:r>
                        <a:rPr lang="lv-LV" sz="2000" b="0" dirty="0">
                          <a:solidFill>
                            <a:srgbClr val="251E50"/>
                          </a:solidFill>
                          <a:latin typeface="Museo 2"/>
                        </a:rPr>
                        <a:t> [izstrādāja 2 gadus]</a:t>
                      </a:r>
                      <a:endParaRPr sz="2000" b="0" dirty="0">
                        <a:solidFill>
                          <a:srgbClr val="251E50"/>
                        </a:solidFill>
                        <a:latin typeface="Museo 2"/>
                      </a:endParaRPr>
                    </a:p>
                  </a:txBody>
                  <a:tcPr marL="73152" marR="73152" marT="32004" marB="32004" anchor="ctr">
                    <a:solidFill>
                      <a:srgbClr val="EEF8FB"/>
                    </a:solidFill>
                  </a:tcPr>
                </a:tc>
                <a:tc>
                  <a:txBody>
                    <a:bodyPr/>
                    <a:lstStyle/>
                    <a:p>
                      <a:pPr>
                        <a:lnSpc>
                          <a:spcPct val="100000"/>
                        </a:lnSpc>
                      </a:pPr>
                      <a:r>
                        <a:rPr sz="2000" b="0" dirty="0" err="1">
                          <a:solidFill>
                            <a:srgbClr val="251E50"/>
                          </a:solidFill>
                          <a:latin typeface="Museo 2"/>
                        </a:rPr>
                        <a:t>Īsteno</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Nacionālo</a:t>
                      </a:r>
                      <a:r>
                        <a:rPr sz="2000" b="0" dirty="0">
                          <a:solidFill>
                            <a:srgbClr val="251E50"/>
                          </a:solidFill>
                          <a:latin typeface="Museo 2"/>
                        </a:rPr>
                        <a:t> </a:t>
                      </a:r>
                      <a:r>
                        <a:rPr sz="2000" b="0" dirty="0" err="1">
                          <a:solidFill>
                            <a:srgbClr val="251E50"/>
                          </a:solidFill>
                          <a:latin typeface="Museo 2"/>
                        </a:rPr>
                        <a:t>progresa</a:t>
                      </a:r>
                      <a:r>
                        <a:rPr sz="2000" b="0" dirty="0">
                          <a:solidFill>
                            <a:srgbClr val="251E50"/>
                          </a:solidFill>
                          <a:latin typeface="Museo 2"/>
                        </a:rPr>
                        <a:t> </a:t>
                      </a:r>
                      <a:r>
                        <a:rPr sz="2000" b="0" dirty="0" err="1">
                          <a:solidFill>
                            <a:srgbClr val="251E50"/>
                          </a:solidFill>
                          <a:latin typeface="Museo 2"/>
                        </a:rPr>
                        <a:t>plānu</a:t>
                      </a:r>
                      <a:r>
                        <a:rPr sz="2000" b="0" dirty="0">
                          <a:solidFill>
                            <a:srgbClr val="251E50"/>
                          </a:solidFill>
                          <a:latin typeface="Museo 2"/>
                        </a:rPr>
                        <a:t> (10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rīcības</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Seims </a:t>
                      </a:r>
                      <a:r>
                        <a:rPr sz="2000" b="0" dirty="0" err="1">
                          <a:solidFill>
                            <a:srgbClr val="251E50"/>
                          </a:solidFill>
                          <a:latin typeface="Museo 2"/>
                        </a:rPr>
                        <a:t>aicina</a:t>
                      </a:r>
                      <a:r>
                        <a:rPr sz="2000" b="0" dirty="0">
                          <a:solidFill>
                            <a:srgbClr val="251E50"/>
                          </a:solidFill>
                          <a:latin typeface="Museo 2"/>
                        </a:rPr>
                        <a:t> </a:t>
                      </a:r>
                      <a:r>
                        <a:rPr sz="2000" b="0" dirty="0" err="1">
                          <a:solidFill>
                            <a:srgbClr val="251E50"/>
                          </a:solidFill>
                          <a:latin typeface="Museo 2"/>
                        </a:rPr>
                        <a:t>partijas</a:t>
                      </a:r>
                      <a:r>
                        <a:rPr sz="2000" b="0" dirty="0">
                          <a:solidFill>
                            <a:srgbClr val="251E50"/>
                          </a:solidFill>
                          <a:latin typeface="Museo 2"/>
                        </a:rPr>
                        <a:t> </a:t>
                      </a:r>
                      <a:r>
                        <a:rPr sz="2000" b="0" dirty="0" err="1">
                          <a:solidFill>
                            <a:srgbClr val="251E50"/>
                          </a:solidFill>
                          <a:latin typeface="Museo 2"/>
                        </a:rPr>
                        <a:t>uz</a:t>
                      </a:r>
                      <a:r>
                        <a:rPr sz="2000" b="0" dirty="0">
                          <a:solidFill>
                            <a:srgbClr val="251E50"/>
                          </a:solidFill>
                          <a:latin typeface="Museo 2"/>
                        </a:rPr>
                        <a:t> </a:t>
                      </a:r>
                      <a:r>
                        <a:rPr sz="2000" b="0" dirty="0" err="1">
                          <a:solidFill>
                            <a:srgbClr val="251E50"/>
                          </a:solidFill>
                          <a:latin typeface="Museo 2"/>
                        </a:rPr>
                        <a:t>nacionālu</a:t>
                      </a:r>
                      <a:r>
                        <a:rPr sz="2000" b="0" dirty="0">
                          <a:solidFill>
                            <a:srgbClr val="251E50"/>
                          </a:solidFill>
                          <a:latin typeface="Museo 2"/>
                        </a:rPr>
                        <a:t> </a:t>
                      </a:r>
                      <a:r>
                        <a:rPr sz="2000" b="0" dirty="0" err="1">
                          <a:solidFill>
                            <a:srgbClr val="251E50"/>
                          </a:solidFill>
                          <a:latin typeface="Museo 2"/>
                        </a:rPr>
                        <a:t>vienošanos</a:t>
                      </a:r>
                      <a:r>
                        <a:rPr sz="2000" b="0" dirty="0">
                          <a:solidFill>
                            <a:srgbClr val="251E50"/>
                          </a:solidFill>
                          <a:latin typeface="Museo 2"/>
                        </a:rPr>
                        <a:t> par </a:t>
                      </a:r>
                      <a:r>
                        <a:rPr sz="2000" b="0" dirty="0" err="1">
                          <a:solidFill>
                            <a:srgbClr val="251E50"/>
                          </a:solidFill>
                          <a:latin typeface="Museo 2"/>
                        </a:rPr>
                        <a:t>saistībām</a:t>
                      </a:r>
                      <a:r>
                        <a:rPr sz="2000" b="0" dirty="0">
                          <a:solidFill>
                            <a:srgbClr val="251E50"/>
                          </a:solidFill>
                          <a:latin typeface="Museo 2"/>
                        </a:rPr>
                        <a:t> un </a:t>
                      </a:r>
                      <a:r>
                        <a:rPr sz="2000" b="0" dirty="0" err="1">
                          <a:solidFill>
                            <a:srgbClr val="251E50"/>
                          </a:solidFill>
                          <a:latin typeface="Museo 2"/>
                        </a:rPr>
                        <a:t>finansējumu</a:t>
                      </a:r>
                      <a:r>
                        <a:rPr sz="2000" b="0" dirty="0">
                          <a:solidFill>
                            <a:srgbClr val="251E50"/>
                          </a:solidFill>
                          <a:latin typeface="Museo 2"/>
                        </a:rPr>
                        <a:t>; </a:t>
                      </a:r>
                      <a:r>
                        <a:rPr sz="2000" b="0" dirty="0" err="1">
                          <a:solidFill>
                            <a:srgbClr val="251E50"/>
                          </a:solidFill>
                          <a:latin typeface="Museo 2"/>
                        </a:rPr>
                        <a:t>kapitāla</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a:t>
                      </a:r>
                      <a:r>
                        <a:rPr sz="2000" b="0" dirty="0" err="1">
                          <a:solidFill>
                            <a:srgbClr val="251E50"/>
                          </a:solidFill>
                          <a:latin typeface="Museo 2"/>
                        </a:rPr>
                        <a:t>sasaistīts</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budžetu</a:t>
                      </a:r>
                      <a:r>
                        <a:rPr sz="2000" b="0" dirty="0">
                          <a:solidFill>
                            <a:srgbClr val="251E50"/>
                          </a:solidFill>
                          <a:latin typeface="Museo 2"/>
                        </a:rPr>
                        <a:t>.</a:t>
                      </a:r>
                    </a:p>
                  </a:txBody>
                  <a:tcPr marL="73152" marR="73152" marT="32004" marB="32004" anchor="ctr">
                    <a:solidFill>
                      <a:srgbClr val="EEF8FB"/>
                    </a:solidFill>
                  </a:tcPr>
                </a:tc>
                <a:extLst>
                  <a:ext uri="{0D108BD9-81ED-4DB2-BD59-A6C34878D82A}">
                    <a16:rowId xmlns:a16="http://schemas.microsoft.com/office/drawing/2014/main" val="10002"/>
                  </a:ext>
                </a:extLst>
              </a:tr>
              <a:tr h="804672">
                <a:tc>
                  <a:txBody>
                    <a:bodyPr/>
                    <a:lstStyle/>
                    <a:p>
                      <a:pPr>
                        <a:lnSpc>
                          <a:spcPct val="100000"/>
                        </a:lnSpc>
                      </a:pPr>
                      <a:r>
                        <a:rPr sz="2000" b="0">
                          <a:solidFill>
                            <a:srgbClr val="251E50"/>
                          </a:solidFill>
                          <a:latin typeface="Museo 1"/>
                        </a:rPr>
                        <a:t>Horvātija</a:t>
                      </a:r>
                    </a:p>
                  </a:txBody>
                  <a:tcPr marL="73152" marR="73152" marT="32004" marB="32004" anchor="ctr">
                    <a:solidFill>
                      <a:srgbClr val="FFFFFF"/>
                    </a:solidFill>
                  </a:tcPr>
                </a:tc>
                <a:tc>
                  <a:txBody>
                    <a:bodyPr/>
                    <a:lstStyle/>
                    <a:p>
                      <a:pPr>
                        <a:lnSpc>
                          <a:spcPct val="100000"/>
                        </a:lnSpc>
                      </a:pPr>
                      <a:r>
                        <a:rPr sz="2000" b="0" u="sng" dirty="0" err="1">
                          <a:solidFill>
                            <a:srgbClr val="303A92"/>
                          </a:solidFill>
                          <a:latin typeface="Museo 2"/>
                          <a:hlinkClick r:id="rId5"/>
                        </a:rPr>
                        <a:t>Nacionālā</a:t>
                      </a:r>
                      <a:r>
                        <a:rPr sz="2000" b="0" u="sng" dirty="0">
                          <a:solidFill>
                            <a:srgbClr val="303A92"/>
                          </a:solidFill>
                          <a:latin typeface="Museo 2"/>
                          <a:hlinkClick r:id="rId5"/>
                        </a:rPr>
                        <a:t> </a:t>
                      </a:r>
                      <a:r>
                        <a:rPr sz="2000" b="0" u="sng" dirty="0" err="1">
                          <a:solidFill>
                            <a:srgbClr val="303A92"/>
                          </a:solidFill>
                          <a:latin typeface="Museo 2"/>
                          <a:hlinkClick r:id="rId5"/>
                        </a:rPr>
                        <a:t>attīstības</a:t>
                      </a:r>
                      <a:r>
                        <a:rPr sz="2000" b="0" u="sng" dirty="0">
                          <a:solidFill>
                            <a:srgbClr val="303A92"/>
                          </a:solidFill>
                          <a:latin typeface="Museo 2"/>
                          <a:hlinkClick r:id="rId5"/>
                        </a:rPr>
                        <a:t> </a:t>
                      </a:r>
                      <a:r>
                        <a:rPr sz="2000" b="0" u="sng" dirty="0" err="1">
                          <a:solidFill>
                            <a:srgbClr val="303A92"/>
                          </a:solidFill>
                          <a:latin typeface="Museo 2"/>
                          <a:hlinkClick r:id="rId5"/>
                        </a:rPr>
                        <a:t>stratēģija</a:t>
                      </a:r>
                      <a:r>
                        <a:rPr sz="2000" b="0" u="sng" dirty="0">
                          <a:solidFill>
                            <a:srgbClr val="303A92"/>
                          </a:solidFill>
                          <a:latin typeface="Museo 2"/>
                          <a:hlinkClick r:id="rId5"/>
                        </a:rPr>
                        <a:t> 2030</a:t>
                      </a:r>
                      <a:r>
                        <a:rPr sz="2000" b="0" dirty="0">
                          <a:solidFill>
                            <a:srgbClr val="251E50"/>
                          </a:solidFill>
                          <a:latin typeface="Museo 2"/>
                        </a:rPr>
                        <a:t>: Sabor, 05.02.2021.</a:t>
                      </a:r>
                    </a:p>
                  </a:txBody>
                  <a:tcPr marL="73152" marR="73152" marT="32004" marB="32004" anchor="ctr">
                    <a:solidFill>
                      <a:srgbClr val="FFFFFF"/>
                    </a:solidFill>
                  </a:tcPr>
                </a:tc>
                <a:tc>
                  <a:txBody>
                    <a:bodyPr/>
                    <a:lstStyle/>
                    <a:p>
                      <a:pPr>
                        <a:lnSpc>
                          <a:spcPct val="100000"/>
                        </a:lnSpc>
                      </a:pPr>
                      <a:r>
                        <a:rPr sz="2000" b="0">
                          <a:solidFill>
                            <a:srgbClr val="251E50"/>
                          </a:solidFill>
                          <a:latin typeface="Museo 2"/>
                        </a:rPr>
                        <a:t>Augstākais dokuments pēc Stratēģiskās plānošanas likuma; ietvars visām nacionālajām, reģionālajām un vietējām stratēģijām; 13 mērķi, 23 ietekmes rādītāji.</a:t>
                      </a:r>
                    </a:p>
                  </a:txBody>
                  <a:tcPr marL="73152" marR="73152" marT="32004" marB="32004" anchor="ctr">
                    <a:solidFill>
                      <a:srgbClr val="FFFFFF"/>
                    </a:solidFill>
                  </a:tcPr>
                </a:tc>
                <a:extLst>
                  <a:ext uri="{0D108BD9-81ED-4DB2-BD59-A6C34878D82A}">
                    <a16:rowId xmlns:a16="http://schemas.microsoft.com/office/drawing/2014/main" val="10003"/>
                  </a:ext>
                </a:extLst>
              </a:tr>
              <a:tr h="804672">
                <a:tc>
                  <a:txBody>
                    <a:bodyPr/>
                    <a:lstStyle/>
                    <a:p>
                      <a:pPr>
                        <a:lnSpc>
                          <a:spcPct val="100000"/>
                        </a:lnSpc>
                      </a:pPr>
                      <a:r>
                        <a:rPr sz="2000" b="0" dirty="0" err="1">
                          <a:solidFill>
                            <a:srgbClr val="251E50"/>
                          </a:solidFill>
                          <a:latin typeface="Museo 1"/>
                        </a:rPr>
                        <a:t>Īrija</a:t>
                      </a:r>
                      <a:endParaRPr sz="2000" b="0" dirty="0">
                        <a:solidFill>
                          <a:srgbClr val="251E50"/>
                        </a:solidFill>
                        <a:latin typeface="Museo 1"/>
                      </a:endParaRPr>
                    </a:p>
                  </a:txBody>
                  <a:tcPr marL="73152" marR="73152" marT="32004" marB="32004" anchor="ctr">
                    <a:solidFill>
                      <a:srgbClr val="FFFFFF"/>
                    </a:solidFill>
                  </a:tcPr>
                </a:tc>
                <a:tc>
                  <a:txBody>
                    <a:bodyPr/>
                    <a:lstStyle/>
                    <a:p>
                      <a:pPr>
                        <a:lnSpc>
                          <a:spcPct val="100000"/>
                        </a:lnSpc>
                      </a:pPr>
                      <a:r>
                        <a:rPr sz="2000" b="0" u="sng" dirty="0" err="1">
                          <a:solidFill>
                            <a:srgbClr val="303A92"/>
                          </a:solidFill>
                          <a:latin typeface="Museo 2"/>
                          <a:hlinkClick r:id="rId6"/>
                        </a:rPr>
                        <a:t>Nacionālais</a:t>
                      </a:r>
                      <a:r>
                        <a:rPr sz="2000" b="0" u="sng" dirty="0">
                          <a:solidFill>
                            <a:srgbClr val="303A92"/>
                          </a:solidFill>
                          <a:latin typeface="Museo 2"/>
                          <a:hlinkClick r:id="rId6"/>
                        </a:rPr>
                        <a:t> </a:t>
                      </a:r>
                      <a:r>
                        <a:rPr sz="2000" b="0" u="sng" dirty="0" err="1">
                          <a:solidFill>
                            <a:srgbClr val="303A92"/>
                          </a:solidFill>
                          <a:latin typeface="Museo 2"/>
                          <a:hlinkClick r:id="rId6"/>
                        </a:rPr>
                        <a:t>plānošanas</a:t>
                      </a:r>
                      <a:r>
                        <a:rPr sz="2000" b="0" u="sng" dirty="0">
                          <a:solidFill>
                            <a:srgbClr val="303A92"/>
                          </a:solidFill>
                          <a:latin typeface="Museo 2"/>
                          <a:hlinkClick r:id="rId6"/>
                        </a:rPr>
                        <a:t> </a:t>
                      </a:r>
                      <a:r>
                        <a:rPr sz="2000" b="0" u="sng" dirty="0" err="1">
                          <a:solidFill>
                            <a:srgbClr val="303A92"/>
                          </a:solidFill>
                          <a:latin typeface="Museo 2"/>
                          <a:hlinkClick r:id="rId6"/>
                        </a:rPr>
                        <a:t>ietvars</a:t>
                      </a:r>
                      <a:r>
                        <a:rPr sz="2000" b="0" u="sng" dirty="0">
                          <a:solidFill>
                            <a:srgbClr val="303A92"/>
                          </a:solidFill>
                          <a:latin typeface="Museo 2"/>
                          <a:hlinkClick r:id="rId6"/>
                        </a:rPr>
                        <a:t> (NPF)</a:t>
                      </a:r>
                      <a:r>
                        <a:rPr sz="2000" b="0" dirty="0">
                          <a:solidFill>
                            <a:srgbClr val="251E50"/>
                          </a:solidFill>
                          <a:latin typeface="Museo 2"/>
                        </a:rPr>
                        <a:t>: </a:t>
                      </a:r>
                      <a:r>
                        <a:rPr sz="2000" b="0" dirty="0" err="1">
                          <a:solidFill>
                            <a:srgbClr val="251E50"/>
                          </a:solidFill>
                          <a:latin typeface="Museo 2"/>
                        </a:rPr>
                        <a:t>abi</a:t>
                      </a:r>
                      <a:r>
                        <a:rPr sz="2000" b="0" dirty="0">
                          <a:solidFill>
                            <a:srgbClr val="251E50"/>
                          </a:solidFill>
                          <a:latin typeface="Museo 2"/>
                        </a:rPr>
                        <a:t> Oireachtas </a:t>
                      </a:r>
                      <a:r>
                        <a:rPr sz="2000" b="0" dirty="0" err="1">
                          <a:solidFill>
                            <a:srgbClr val="251E50"/>
                          </a:solidFill>
                          <a:latin typeface="Museo 2"/>
                        </a:rPr>
                        <a:t>nami</a:t>
                      </a:r>
                      <a:r>
                        <a:rPr sz="2000" b="0" dirty="0">
                          <a:solidFill>
                            <a:srgbClr val="251E50"/>
                          </a:solidFill>
                          <a:latin typeface="Museo 2"/>
                        </a:rPr>
                        <a:t>, </a:t>
                      </a:r>
                      <a:r>
                        <a:rPr sz="2000" b="0" dirty="0">
                          <a:solidFill>
                            <a:srgbClr val="251E50"/>
                          </a:solidFill>
                          <a:highlight>
                            <a:srgbClr val="FFFF00"/>
                          </a:highlight>
                          <a:latin typeface="Museo 2"/>
                        </a:rPr>
                        <a:t>04.2025.</a:t>
                      </a:r>
                    </a:p>
                  </a:txBody>
                  <a:tcPr marL="73152" marR="73152" marT="32004" marB="32004" anchor="ctr">
                    <a:solidFill>
                      <a:srgbClr val="FFFFFF"/>
                    </a:solidFill>
                  </a:tcPr>
                </a:tc>
                <a:tc>
                  <a:txBody>
                    <a:bodyPr/>
                    <a:lstStyle/>
                    <a:p>
                      <a:pPr>
                        <a:lnSpc>
                          <a:spcPct val="100000"/>
                        </a:lnSpc>
                      </a:pPr>
                      <a:r>
                        <a:rPr sz="2000" b="0" dirty="0" err="1">
                          <a:solidFill>
                            <a:srgbClr val="251E50"/>
                          </a:solidFill>
                          <a:latin typeface="Museo 2"/>
                        </a:rPr>
                        <a:t>Kopā</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valdības</a:t>
                      </a:r>
                      <a:r>
                        <a:rPr sz="2000" b="0" dirty="0">
                          <a:solidFill>
                            <a:srgbClr val="251E50"/>
                          </a:solidFill>
                          <a:latin typeface="Museo 2"/>
                        </a:rPr>
                        <a:t> 10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Nacionālo</a:t>
                      </a:r>
                      <a:r>
                        <a:rPr sz="2000" b="0" dirty="0">
                          <a:solidFill>
                            <a:srgbClr val="251E50"/>
                          </a:solidFill>
                          <a:latin typeface="Museo 2"/>
                        </a:rPr>
                        <a:t> </a:t>
                      </a:r>
                      <a:r>
                        <a:rPr sz="2000" b="0" dirty="0" err="1">
                          <a:solidFill>
                            <a:srgbClr val="251E50"/>
                          </a:solidFill>
                          <a:latin typeface="Museo 2"/>
                        </a:rPr>
                        <a:t>attīstības</a:t>
                      </a:r>
                      <a:r>
                        <a:rPr sz="2000" b="0" dirty="0">
                          <a:solidFill>
                            <a:srgbClr val="251E50"/>
                          </a:solidFill>
                          <a:latin typeface="Museo 2"/>
                        </a:rPr>
                        <a:t> </a:t>
                      </a:r>
                      <a:r>
                        <a:rPr sz="2000" b="0" dirty="0" err="1">
                          <a:solidFill>
                            <a:srgbClr val="251E50"/>
                          </a:solidFill>
                          <a:latin typeface="Museo 2"/>
                        </a:rPr>
                        <a:t>plānu</a:t>
                      </a:r>
                      <a:r>
                        <a:rPr sz="2000" b="0" dirty="0">
                          <a:solidFill>
                            <a:srgbClr val="251E50"/>
                          </a:solidFill>
                          <a:latin typeface="Museo 2"/>
                        </a:rPr>
                        <a:t> </a:t>
                      </a:r>
                      <a:r>
                        <a:rPr sz="2000" b="0" dirty="0" err="1">
                          <a:solidFill>
                            <a:srgbClr val="251E50"/>
                          </a:solidFill>
                          <a:latin typeface="Museo 2"/>
                        </a:rPr>
                        <a:t>veido</a:t>
                      </a:r>
                      <a:r>
                        <a:rPr sz="2000" b="0" dirty="0">
                          <a:solidFill>
                            <a:srgbClr val="251E50"/>
                          </a:solidFill>
                          <a:latin typeface="Museo 2"/>
                        </a:rPr>
                        <a:t> </a:t>
                      </a:r>
                      <a:r>
                        <a:rPr sz="2000" b="0" dirty="0">
                          <a:solidFill>
                            <a:srgbClr val="251E50"/>
                          </a:solidFill>
                          <a:highlight>
                            <a:srgbClr val="FFFF00"/>
                          </a:highlight>
                          <a:latin typeface="Museo 2"/>
                        </a:rPr>
                        <a:t>“Project Ireland 2040”</a:t>
                      </a:r>
                      <a:r>
                        <a:rPr sz="2000" b="0" dirty="0">
                          <a:solidFill>
                            <a:srgbClr val="251E50"/>
                          </a:solidFill>
                          <a:latin typeface="Museo 2"/>
                        </a:rPr>
                        <a:t>; </a:t>
                      </a:r>
                      <a:r>
                        <a:rPr sz="2000" b="0" dirty="0" err="1">
                          <a:solidFill>
                            <a:srgbClr val="251E50"/>
                          </a:solidFill>
                          <a:latin typeface="Museo 2"/>
                        </a:rPr>
                        <a:t>ministriju</a:t>
                      </a:r>
                      <a:r>
                        <a:rPr sz="2000" b="0" dirty="0">
                          <a:solidFill>
                            <a:srgbClr val="251E50"/>
                          </a:solidFill>
                          <a:latin typeface="Museo 2"/>
                        </a:rPr>
                        <a:t> </a:t>
                      </a:r>
                      <a:r>
                        <a:rPr sz="2000" b="0" dirty="0" err="1">
                          <a:solidFill>
                            <a:srgbClr val="251E50"/>
                          </a:solidFill>
                          <a:latin typeface="Museo 2"/>
                        </a:rPr>
                        <a:t>kapitālie</a:t>
                      </a:r>
                      <a:r>
                        <a:rPr sz="2000" b="0" dirty="0">
                          <a:solidFill>
                            <a:srgbClr val="251E50"/>
                          </a:solidFill>
                          <a:latin typeface="Museo 2"/>
                        </a:rPr>
                        <a:t> </a:t>
                      </a:r>
                      <a:r>
                        <a:rPr sz="2000" b="0" dirty="0" err="1">
                          <a:solidFill>
                            <a:srgbClr val="251E50"/>
                          </a:solidFill>
                          <a:latin typeface="Museo 2"/>
                        </a:rPr>
                        <a:t>griesti</a:t>
                      </a:r>
                      <a:r>
                        <a:rPr sz="2000" b="0" dirty="0">
                          <a:solidFill>
                            <a:srgbClr val="251E50"/>
                          </a:solidFill>
                          <a:latin typeface="Museo 2"/>
                        </a:rPr>
                        <a:t> 2026–2030.</a:t>
                      </a:r>
                    </a:p>
                  </a:txBody>
                  <a:tcPr marL="73152" marR="73152" marT="32004" marB="32004" anchor="ctr">
                    <a:solidFill>
                      <a:srgbClr val="FFFFFF"/>
                    </a:solidFill>
                  </a:tcPr>
                </a:tc>
                <a:extLst>
                  <a:ext uri="{0D108BD9-81ED-4DB2-BD59-A6C34878D82A}">
                    <a16:rowId xmlns:a16="http://schemas.microsoft.com/office/drawing/2014/main" val="10005"/>
                  </a:ext>
                </a:extLst>
              </a:tr>
              <a:tr h="804672">
                <a:tc>
                  <a:txBody>
                    <a:bodyPr/>
                    <a:lstStyle/>
                    <a:p>
                      <a:pPr>
                        <a:lnSpc>
                          <a:spcPct val="100000"/>
                        </a:lnSpc>
                      </a:pPr>
                      <a:r>
                        <a:rPr sz="2000" b="0">
                          <a:solidFill>
                            <a:srgbClr val="251E50"/>
                          </a:solidFill>
                          <a:latin typeface="Museo 1"/>
                        </a:rPr>
                        <a:t>Latvija</a:t>
                      </a:r>
                    </a:p>
                  </a:txBody>
                  <a:tcPr marL="73152" marR="73152" marT="32004" marB="32004" anchor="ctr">
                    <a:solidFill>
                      <a:srgbClr val="ACE4F1"/>
                    </a:solidFill>
                  </a:tcPr>
                </a:tc>
                <a:tc>
                  <a:txBody>
                    <a:bodyPr/>
                    <a:lstStyle/>
                    <a:p>
                      <a:pPr>
                        <a:lnSpc>
                          <a:spcPct val="100000"/>
                        </a:lnSpc>
                      </a:pPr>
                      <a:r>
                        <a:rPr sz="2000" b="0" u="sng" dirty="0">
                          <a:solidFill>
                            <a:srgbClr val="303A92"/>
                          </a:solidFill>
                          <a:latin typeface="Museo 2"/>
                          <a:hlinkClick r:id="rId7"/>
                        </a:rPr>
                        <a:t>Latvija2030</a:t>
                      </a:r>
                      <a:r>
                        <a:rPr sz="2000" b="0" dirty="0">
                          <a:solidFill>
                            <a:srgbClr val="251E50"/>
                          </a:solidFill>
                          <a:latin typeface="Museo 2"/>
                        </a:rPr>
                        <a:t>: </a:t>
                      </a:r>
                      <a:r>
                        <a:rPr sz="2000" b="0" dirty="0" err="1">
                          <a:solidFill>
                            <a:srgbClr val="251E50"/>
                          </a:solidFill>
                          <a:latin typeface="Museo 2"/>
                        </a:rPr>
                        <a:t>Saeima</a:t>
                      </a:r>
                      <a:r>
                        <a:rPr sz="2000" b="0" dirty="0">
                          <a:solidFill>
                            <a:srgbClr val="251E50"/>
                          </a:solidFill>
                          <a:latin typeface="Museo 2"/>
                        </a:rPr>
                        <a:t>, 10.06.2010.; </a:t>
                      </a:r>
                      <a:r>
                        <a:rPr sz="2000" b="0" u="sng" dirty="0">
                          <a:solidFill>
                            <a:srgbClr val="303A92"/>
                          </a:solidFill>
                          <a:latin typeface="Museo 2"/>
                          <a:hlinkClick r:id="rId8"/>
                        </a:rPr>
                        <a:t>NAP2027</a:t>
                      </a:r>
                      <a:r>
                        <a:rPr sz="2000" b="0" dirty="0">
                          <a:solidFill>
                            <a:srgbClr val="251E50"/>
                          </a:solidFill>
                          <a:latin typeface="Museo 2"/>
                        </a:rPr>
                        <a:t>: </a:t>
                      </a:r>
                      <a:r>
                        <a:rPr sz="2000" b="0" dirty="0" err="1">
                          <a:solidFill>
                            <a:srgbClr val="251E50"/>
                          </a:solidFill>
                          <a:latin typeface="Museo 2"/>
                        </a:rPr>
                        <a:t>Saeima</a:t>
                      </a:r>
                      <a:r>
                        <a:rPr sz="2000" b="0" dirty="0">
                          <a:solidFill>
                            <a:srgbClr val="251E50"/>
                          </a:solidFill>
                          <a:latin typeface="Museo 2"/>
                        </a:rPr>
                        <a:t>, 02.07.2020.</a:t>
                      </a:r>
                    </a:p>
                  </a:txBody>
                  <a:tcPr marL="73152" marR="73152" marT="32004" marB="32004" anchor="ctr">
                    <a:solidFill>
                      <a:srgbClr val="ACE4F1"/>
                    </a:solidFill>
                  </a:tcPr>
                </a:tc>
                <a:tc>
                  <a:txBody>
                    <a:bodyPr/>
                    <a:lstStyle/>
                    <a:p>
                      <a:pPr>
                        <a:lnSpc>
                          <a:spcPct val="100000"/>
                        </a:lnSpc>
                      </a:pPr>
                      <a:r>
                        <a:rPr sz="2000" b="0" dirty="0" err="1">
                          <a:solidFill>
                            <a:srgbClr val="251E50"/>
                          </a:solidFill>
                          <a:latin typeface="Museo 2"/>
                        </a:rPr>
                        <a:t>Vīzija</a:t>
                      </a:r>
                      <a:r>
                        <a:rPr sz="2000" b="0" dirty="0">
                          <a:solidFill>
                            <a:srgbClr val="251E50"/>
                          </a:solidFill>
                          <a:latin typeface="Museo 2"/>
                        </a:rPr>
                        <a:t> un </a:t>
                      </a:r>
                      <a:r>
                        <a:rPr sz="2000" b="0" dirty="0" err="1">
                          <a:solidFill>
                            <a:srgbClr val="251E50"/>
                          </a:solidFill>
                          <a:latin typeface="Museo 2"/>
                        </a:rPr>
                        <a:t>vidēja</a:t>
                      </a:r>
                      <a:r>
                        <a:rPr sz="2000" b="0" dirty="0">
                          <a:solidFill>
                            <a:srgbClr val="251E50"/>
                          </a:solidFill>
                          <a:latin typeface="Museo 2"/>
                        </a:rPr>
                        <a:t> </a:t>
                      </a:r>
                      <a:r>
                        <a:rPr sz="2000" b="0" dirty="0" err="1">
                          <a:solidFill>
                            <a:srgbClr val="251E50"/>
                          </a:solidFill>
                          <a:latin typeface="Museo 2"/>
                        </a:rPr>
                        <a:t>termiņa</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a:t>
                      </a:r>
                      <a:r>
                        <a:rPr sz="2000" b="0" dirty="0" err="1">
                          <a:solidFill>
                            <a:srgbClr val="251E50"/>
                          </a:solidFill>
                          <a:latin typeface="Museo 2"/>
                        </a:rPr>
                        <a:t>ir</a:t>
                      </a:r>
                      <a:r>
                        <a:rPr sz="2000" b="0" dirty="0">
                          <a:solidFill>
                            <a:srgbClr val="251E50"/>
                          </a:solidFill>
                          <a:latin typeface="Museo 2"/>
                        </a:rPr>
                        <a:t> </a:t>
                      </a:r>
                      <a:r>
                        <a:rPr sz="2000" b="0" dirty="0" err="1">
                          <a:solidFill>
                            <a:srgbClr val="251E50"/>
                          </a:solidFill>
                          <a:latin typeface="Museo 2"/>
                        </a:rPr>
                        <a:t>Saeimā</a:t>
                      </a:r>
                      <a:r>
                        <a:rPr sz="2000" b="0" dirty="0">
                          <a:solidFill>
                            <a:srgbClr val="251E50"/>
                          </a:solidFill>
                          <a:latin typeface="Museo 2"/>
                        </a:rPr>
                        <a:t>, bet nav </a:t>
                      </a:r>
                      <a:r>
                        <a:rPr sz="2000" b="0" dirty="0" err="1">
                          <a:solidFill>
                            <a:srgbClr val="251E50"/>
                          </a:solidFill>
                          <a:latin typeface="Museo 2"/>
                        </a:rPr>
                        <a:t>vidēja</a:t>
                      </a:r>
                      <a:r>
                        <a:rPr sz="2000" b="0" dirty="0">
                          <a:solidFill>
                            <a:srgbClr val="251E50"/>
                          </a:solidFill>
                          <a:latin typeface="Museo 2"/>
                        </a:rPr>
                        <a:t> </a:t>
                      </a:r>
                      <a:r>
                        <a:rPr sz="2000" b="0" dirty="0" err="1">
                          <a:solidFill>
                            <a:srgbClr val="251E50"/>
                          </a:solidFill>
                          <a:latin typeface="Museo 2"/>
                        </a:rPr>
                        <a:t>termiņa</a:t>
                      </a:r>
                      <a:r>
                        <a:rPr sz="2000" b="0" dirty="0">
                          <a:solidFill>
                            <a:srgbClr val="251E50"/>
                          </a:solidFill>
                          <a:latin typeface="Museo 2"/>
                        </a:rPr>
                        <a:t> </a:t>
                      </a:r>
                      <a:r>
                        <a:rPr sz="2000" b="0" dirty="0" err="1">
                          <a:solidFill>
                            <a:srgbClr val="251E50"/>
                          </a:solidFill>
                          <a:latin typeface="Museo 2"/>
                        </a:rPr>
                        <a:t>kapitāla</a:t>
                      </a:r>
                      <a:r>
                        <a:rPr sz="2000" b="0" dirty="0">
                          <a:solidFill>
                            <a:srgbClr val="251E50"/>
                          </a:solidFill>
                          <a:latin typeface="Museo 2"/>
                        </a:rPr>
                        <a:t> </a:t>
                      </a:r>
                      <a:r>
                        <a:rPr sz="2000" b="0" dirty="0" err="1">
                          <a:solidFill>
                            <a:srgbClr val="251E50"/>
                          </a:solidFill>
                          <a:latin typeface="Museo 2"/>
                        </a:rPr>
                        <a:t>plāna</a:t>
                      </a:r>
                      <a:r>
                        <a:rPr sz="2000" b="0" dirty="0">
                          <a:solidFill>
                            <a:srgbClr val="251E50"/>
                          </a:solidFill>
                          <a:latin typeface="Museo 2"/>
                        </a:rPr>
                        <a:t>, kas </a:t>
                      </a:r>
                      <a:r>
                        <a:rPr sz="2000" b="0" dirty="0" err="1">
                          <a:solidFill>
                            <a:srgbClr val="251E50"/>
                          </a:solidFill>
                          <a:latin typeface="Museo 2"/>
                        </a:rPr>
                        <a:t>tos</a:t>
                      </a:r>
                      <a:r>
                        <a:rPr sz="2000" b="0" dirty="0">
                          <a:solidFill>
                            <a:srgbClr val="251E50"/>
                          </a:solidFill>
                          <a:latin typeface="Museo 2"/>
                        </a:rPr>
                        <a:t> </a:t>
                      </a:r>
                      <a:r>
                        <a:rPr sz="2000" b="0" dirty="0" err="1">
                          <a:solidFill>
                            <a:srgbClr val="251E50"/>
                          </a:solidFill>
                          <a:latin typeface="Museo 2"/>
                        </a:rPr>
                        <a:t>sasaistītu</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budžetu</a:t>
                      </a:r>
                      <a:r>
                        <a:rPr sz="2000" b="0" dirty="0">
                          <a:solidFill>
                            <a:srgbClr val="251E50"/>
                          </a:solidFill>
                          <a:latin typeface="Museo 2"/>
                        </a:rPr>
                        <a:t> (EK, 2026).</a:t>
                      </a:r>
                    </a:p>
                  </a:txBody>
                  <a:tcPr marL="73152" marR="73152" marT="32004" marB="32004" anchor="ctr">
                    <a:solidFill>
                      <a:srgbClr val="ACE4F1"/>
                    </a:solidFill>
                  </a:tcPr>
                </a:tc>
                <a:extLst>
                  <a:ext uri="{0D108BD9-81ED-4DB2-BD59-A6C34878D82A}">
                    <a16:rowId xmlns:a16="http://schemas.microsoft.com/office/drawing/2014/main" val="10006"/>
                  </a:ext>
                </a:extLst>
              </a:tr>
            </a:tbl>
          </a:graphicData>
        </a:graphic>
      </p:graphicFrame>
      <p:sp>
        <p:nvSpPr>
          <p:cNvPr id="5" name="Rounded Rectangle 4">
            <a:extLst>
              <a:ext uri="{FF2B5EF4-FFF2-40B4-BE49-F238E27FC236}">
                <a16:creationId xmlns:a16="http://schemas.microsoft.com/office/drawing/2014/main" id="{F4102F2E-CE37-CBC0-4D0F-4A0D8C17CC96}"/>
              </a:ext>
            </a:extLst>
          </p:cNvPr>
          <p:cNvSpPr/>
          <p:nvPr/>
        </p:nvSpPr>
        <p:spPr>
          <a:xfrm>
            <a:off x="822960" y="8046720"/>
            <a:ext cx="16687800" cy="12344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8E239712-7AF8-FED9-304C-CFFCA303BF7C}"/>
              </a:ext>
            </a:extLst>
          </p:cNvPr>
          <p:cNvSpPr txBox="1"/>
          <p:nvPr/>
        </p:nvSpPr>
        <p:spPr>
          <a:xfrm>
            <a:off x="1051560" y="8052319"/>
            <a:ext cx="16276320" cy="123238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1" i="0" u="none" strike="noStrike" kern="1200" cap="none" spc="0" normalizeH="0" baseline="0" noProof="0" dirty="0" err="1">
                <a:ln>
                  <a:noFill/>
                </a:ln>
                <a:solidFill>
                  <a:srgbClr val="303A92"/>
                </a:solidFill>
                <a:effectLst/>
                <a:uLnTx/>
                <a:uFillTx/>
                <a:latin typeface="Museo 1"/>
                <a:ea typeface="+mn-ea"/>
                <a:cs typeface="+mn-cs"/>
              </a:rPr>
              <a:t>Daļēji</a:t>
            </a:r>
            <a:r>
              <a:rPr kumimoji="0" sz="2400" b="1" i="0" u="none" strike="noStrike" kern="1200" cap="none" spc="0" normalizeH="0" baseline="0" noProof="0" dirty="0">
                <a:ln>
                  <a:noFill/>
                </a:ln>
                <a:solidFill>
                  <a:srgbClr val="303A92"/>
                </a:solidFill>
                <a:effectLst/>
                <a:uLnTx/>
                <a:uFillTx/>
                <a:latin typeface="Museo 1"/>
                <a:ea typeface="+mn-ea"/>
                <a:cs typeface="+mn-cs"/>
              </a:rPr>
              <a:t>: </a:t>
            </a:r>
            <a:r>
              <a:rPr kumimoji="0" sz="2400" b="1" i="0" u="none" strike="noStrike" kern="1200" cap="none" spc="0" normalizeH="0" baseline="0" noProof="0" dirty="0" err="1">
                <a:ln>
                  <a:noFill/>
                </a:ln>
                <a:solidFill>
                  <a:srgbClr val="251E50"/>
                </a:solidFill>
                <a:effectLst/>
                <a:uLnTx/>
                <a:uFillTx/>
                <a:latin typeface="Museo 2"/>
                <a:ea typeface="+mn-ea"/>
                <a:cs typeface="+mn-cs"/>
              </a:rPr>
              <a:t>Zviedrijā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Riksdag</a:t>
            </a:r>
            <a:r>
              <a:rPr kumimoji="0" sz="2400" b="0" i="0" u="none" strike="noStrike" kern="1200" cap="none" spc="0" normalizeH="0" baseline="0" noProof="0" dirty="0">
                <a:ln>
                  <a:noFill/>
                </a:ln>
                <a:solidFill>
                  <a:srgbClr val="251E50"/>
                </a:solidFill>
                <a:effectLst/>
                <a:uLnTx/>
                <a:uFillTx/>
                <a:latin typeface="Museo 2"/>
                <a:ea typeface="+mn-ea"/>
                <a:cs typeface="+mn-cs"/>
              </a:rPr>
              <a:t> 2020. </a:t>
            </a:r>
            <a:r>
              <a:rPr kumimoji="0" sz="2400" b="0" i="0" u="none" strike="noStrike" kern="1200" cap="none" spc="0" normalizeH="0" baseline="0" noProof="0" dirty="0" err="1">
                <a:ln>
                  <a:noFill/>
                </a:ln>
                <a:solidFill>
                  <a:srgbClr val="251E50"/>
                </a:solidFill>
                <a:effectLst/>
                <a:uLnTx/>
                <a:uFillTx/>
                <a:latin typeface="Museo 2"/>
                <a:ea typeface="+mn-ea"/>
                <a:cs typeface="+mn-cs"/>
              </a:rPr>
              <a:t>gadā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apstiprināja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9"/>
              </a:rPr>
              <a:t>mērķi</a:t>
            </a:r>
            <a:r>
              <a:rPr kumimoji="0" sz="2400" b="0" i="0" u="sng" strike="noStrike" kern="1200" cap="none" spc="0" normalizeH="0" baseline="0" noProof="0" dirty="0">
                <a:ln>
                  <a:noFill/>
                </a:ln>
                <a:solidFill>
                  <a:srgbClr val="251E50"/>
                </a:solidFill>
                <a:effectLst/>
                <a:uLnTx/>
                <a:uFillTx/>
                <a:latin typeface="Museo 2"/>
                <a:ea typeface="+mn-ea"/>
                <a:cs typeface="+mn-cs"/>
                <a:hlinkClick r:id="rId9"/>
              </a:rPr>
              <a:t> Agenda 2030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9"/>
              </a:rPr>
              <a:t>īstenošanai</a:t>
            </a:r>
            <a:r>
              <a:rPr kumimoji="0" sz="2400" b="0" i="0" u="none" strike="noStrike" kern="1200" cap="none" spc="0" normalizeH="0" baseline="0" noProof="0" dirty="0">
                <a:ln>
                  <a:noFill/>
                </a:ln>
                <a:solidFill>
                  <a:srgbClr val="251E50"/>
                </a:solidFill>
                <a:effectLst/>
                <a:uLnTx/>
                <a:uFillTx/>
                <a:latin typeface="Museo 2"/>
                <a:ea typeface="+mn-ea"/>
                <a:cs typeface="+mn-cs"/>
              </a:rPr>
              <a:t>, bet ne </a:t>
            </a:r>
            <a:r>
              <a:rPr kumimoji="0" sz="2400" b="0" i="0" u="none" strike="noStrike" kern="1200" cap="none" spc="0" normalizeH="0" baseline="0" noProof="0" dirty="0" err="1">
                <a:ln>
                  <a:noFill/>
                </a:ln>
                <a:solidFill>
                  <a:srgbClr val="251E50"/>
                </a:solidFill>
                <a:effectLst/>
                <a:uLnTx/>
                <a:uFillTx/>
                <a:latin typeface="Museo 2"/>
                <a:ea typeface="+mn-ea"/>
                <a:cs typeface="+mn-cs"/>
              </a:rPr>
              <a:t>vīzijas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dokumentu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1" i="0" u="none" strike="noStrike" kern="1200" cap="none" spc="0" normalizeH="0" baseline="0" noProof="0" dirty="0" err="1">
                <a:ln>
                  <a:noFill/>
                </a:ln>
                <a:solidFill>
                  <a:srgbClr val="251E50"/>
                </a:solidFill>
                <a:effectLst/>
                <a:uLnTx/>
                <a:uFillTx/>
                <a:latin typeface="Museo 2"/>
                <a:ea typeface="+mn-ea"/>
                <a:cs typeface="+mn-cs"/>
              </a:rPr>
              <a:t>Portugālē</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parlaments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pieņem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4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gadu</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Lielo</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izvēļu</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likumu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1" i="0" u="none" strike="noStrike" kern="1200" cap="none" spc="0" normalizeH="0" baseline="0" noProof="0" dirty="0" err="1">
                <a:ln>
                  <a:noFill/>
                </a:ln>
                <a:solidFill>
                  <a:srgbClr val="251E50"/>
                </a:solidFill>
                <a:effectLst/>
                <a:uLnTx/>
                <a:uFillTx/>
                <a:latin typeface="Museo 2"/>
                <a:ea typeface="+mn-ea"/>
                <a:cs typeface="+mn-cs"/>
              </a:rPr>
              <a:t>Somijā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valdība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katrā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sasaukumā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iesniedz</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parlamentam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1"/>
              </a:rPr>
              <a:t>ziņojumu</a:t>
            </a:r>
            <a:r>
              <a:rPr kumimoji="0" sz="2400" b="0" i="0" u="sng" strike="noStrike" kern="1200" cap="none" spc="0" normalizeH="0" baseline="0" noProof="0" dirty="0">
                <a:ln>
                  <a:noFill/>
                </a:ln>
                <a:solidFill>
                  <a:srgbClr val="251E50"/>
                </a:solidFill>
                <a:effectLst/>
                <a:uLnTx/>
                <a:uFillTx/>
                <a:latin typeface="Museo 2"/>
                <a:ea typeface="+mn-ea"/>
                <a:cs typeface="+mn-cs"/>
                <a:hlinkClick r:id="rId11"/>
              </a:rPr>
              <a:t> par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1"/>
              </a:rPr>
              <a:t>nākotni</a:t>
            </a:r>
            <a:r>
              <a:rPr kumimoji="0" sz="2400" b="0" i="0" u="none" strike="noStrike" kern="1200" cap="none" spc="0" normalizeH="0" baseline="0" noProof="0" dirty="0">
                <a:ln>
                  <a:noFill/>
                </a:ln>
                <a:solidFill>
                  <a:srgbClr val="251E50"/>
                </a:solidFill>
                <a:effectLst/>
                <a:uLnTx/>
                <a:uFillTx/>
                <a:latin typeface="Museo 2"/>
                <a:ea typeface="+mn-ea"/>
                <a:cs typeface="+mn-cs"/>
              </a:rPr>
              <a:t>, bet to </a:t>
            </a:r>
            <a:r>
              <a:rPr kumimoji="0" sz="2400" b="0" i="0" u="none" strike="noStrike" kern="1200" cap="none" spc="0" normalizeH="0" baseline="0" noProof="0" dirty="0" err="1">
                <a:ln>
                  <a:noFill/>
                </a:ln>
                <a:solidFill>
                  <a:srgbClr val="251E50"/>
                </a:solidFill>
                <a:effectLst/>
                <a:uLnTx/>
                <a:uFillTx/>
                <a:latin typeface="Museo 2"/>
                <a:ea typeface="+mn-ea"/>
                <a:cs typeface="+mn-cs"/>
              </a:rPr>
              <a:t>neapstiprina</a:t>
            </a:r>
            <a:r>
              <a:rPr kumimoji="0" sz="24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7" name="TextBox 6">
            <a:extLst>
              <a:ext uri="{FF2B5EF4-FFF2-40B4-BE49-F238E27FC236}">
                <a16:creationId xmlns:a16="http://schemas.microsoft.com/office/drawing/2014/main" id="{78765A7A-C435-A699-E73D-BF0ED9C41228}"/>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12"/>
              </a:rPr>
              <a:t>Igaunija: īstenošanas kārtība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3"/>
              </a:rPr>
              <a:t>Riigikogu</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4"/>
              </a:rPr>
              <a:t>VŽ par Lietuva 2050</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5"/>
              </a:rPr>
              <a:t>Narodne novine</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6"/>
              </a:rPr>
              <a:t>NGM</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7"/>
              </a:rPr>
              <a:t>Project Ireland 2040</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8"/>
              </a:rPr>
              <a:t>MK: NAP2027</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9"/>
              </a:rPr>
              <a:t>EK PFR 2026, 75. lpp.</a:t>
            </a:r>
          </a:p>
        </p:txBody>
      </p:sp>
      <p:pic>
        <p:nvPicPr>
          <p:cNvPr id="8" name="Picture 7" descr="image.png">
            <a:extLst>
              <a:ext uri="{FF2B5EF4-FFF2-40B4-BE49-F238E27FC236}">
                <a16:creationId xmlns:a16="http://schemas.microsoft.com/office/drawing/2014/main" id="{F579ABB3-DE4F-FA61-D5BF-5A14C689137B}"/>
              </a:ext>
            </a:extLst>
          </p:cNvPr>
          <p:cNvPicPr>
            <a:picLocks noChangeAspect="1"/>
          </p:cNvPicPr>
          <p:nvPr/>
        </p:nvPicPr>
        <p:blipFill>
          <a:blip r:embed="rId20"/>
          <a:stretch>
            <a:fillRect/>
          </a:stretch>
        </p:blipFill>
        <p:spPr>
          <a:xfrm>
            <a:off x="16047720" y="9400032"/>
            <a:ext cx="1600200" cy="680085"/>
          </a:xfrm>
          <a:prstGeom prst="rect">
            <a:avLst/>
          </a:prstGeom>
        </p:spPr>
      </p:pic>
      <p:sp>
        <p:nvSpPr>
          <p:cNvPr id="9" name="TextBox 8">
            <a:extLst>
              <a:ext uri="{FF2B5EF4-FFF2-40B4-BE49-F238E27FC236}">
                <a16:creationId xmlns:a16="http://schemas.microsoft.com/office/drawing/2014/main" id="{42406CF7-08FC-38EF-7759-9DCA0C5644A8}"/>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40</a:t>
            </a:r>
          </a:p>
        </p:txBody>
      </p:sp>
    </p:spTree>
    <p:extLst>
      <p:ext uri="{BB962C8B-B14F-4D97-AF65-F5344CB8AC3E}">
        <p14:creationId xmlns:p14="http://schemas.microsoft.com/office/powerpoint/2010/main" val="2797802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1C0BC-6A03-B519-A59A-D8FECD1475C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1718FC-B0A0-6128-7470-5CB8BD07A2CC}"/>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ILGTERMIŅA VĪZIJAS DOKUMENTI ES • 2/2</a:t>
            </a:r>
          </a:p>
        </p:txBody>
      </p:sp>
      <p:sp>
        <p:nvSpPr>
          <p:cNvPr id="3" name="TextBox 2">
            <a:extLst>
              <a:ext uri="{FF2B5EF4-FFF2-40B4-BE49-F238E27FC236}">
                <a16:creationId xmlns:a16="http://schemas.microsoft.com/office/drawing/2014/main" id="{3603012F-1DA2-144D-DDD8-9874D8A29143}"/>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3400" b="0" i="0" u="none" strike="noStrike" kern="1200" cap="none" spc="0" normalizeH="0" baseline="0" noProof="0" dirty="0" err="1">
                <a:ln>
                  <a:noFill/>
                </a:ln>
                <a:solidFill>
                  <a:srgbClr val="303A92"/>
                </a:solidFill>
                <a:effectLst/>
                <a:uLnTx/>
                <a:uFillTx/>
                <a:latin typeface="Museo 1"/>
                <a:ea typeface="+mn-ea"/>
                <a:cs typeface="+mn-cs"/>
              </a:rPr>
              <a:t>Lielākajā</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daļā</a:t>
            </a:r>
            <a:r>
              <a:rPr kumimoji="0" sz="3400" b="0" i="0" u="none" strike="noStrike" kern="1200" cap="none" spc="0" normalizeH="0" baseline="0" noProof="0" dirty="0">
                <a:ln>
                  <a:noFill/>
                </a:ln>
                <a:solidFill>
                  <a:srgbClr val="303A92"/>
                </a:solidFill>
                <a:effectLst/>
                <a:uLnTx/>
                <a:uFillTx/>
                <a:latin typeface="Museo 1"/>
                <a:ea typeface="+mn-ea"/>
                <a:cs typeface="+mn-cs"/>
              </a:rPr>
              <a:t> ES </a:t>
            </a:r>
            <a:r>
              <a:rPr kumimoji="0" sz="3400" b="0" i="0" u="none" strike="noStrike" kern="1200" cap="none" spc="0" normalizeH="0" baseline="0" noProof="0" dirty="0" err="1">
                <a:ln>
                  <a:noFill/>
                </a:ln>
                <a:solidFill>
                  <a:srgbClr val="303A92"/>
                </a:solidFill>
                <a:effectLst/>
                <a:uLnTx/>
                <a:uFillTx/>
                <a:latin typeface="Museo 1"/>
                <a:ea typeface="+mn-ea"/>
                <a:cs typeface="+mn-cs"/>
              </a:rPr>
              <a:t>valstu</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ilgtermiņa</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vīziju</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apstiprina</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valdība</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vai</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tās</a:t>
            </a:r>
            <a:r>
              <a:rPr kumimoji="0" sz="3400" b="0" i="0" u="none" strike="noStrike" kern="1200" cap="none" spc="0" normalizeH="0" baseline="0" noProof="0" dirty="0">
                <a:ln>
                  <a:noFill/>
                </a:ln>
                <a:solidFill>
                  <a:srgbClr val="303A92"/>
                </a:solidFill>
                <a:effectLst/>
                <a:uLnTx/>
                <a:uFillTx/>
                <a:latin typeface="Museo 1"/>
                <a:ea typeface="+mn-ea"/>
                <a:cs typeface="+mn-cs"/>
              </a:rPr>
              <a:t> nav</a:t>
            </a:r>
          </a:p>
        </p:txBody>
      </p:sp>
      <p:graphicFrame>
        <p:nvGraphicFramePr>
          <p:cNvPr id="4" name="Table 3">
            <a:extLst>
              <a:ext uri="{FF2B5EF4-FFF2-40B4-BE49-F238E27FC236}">
                <a16:creationId xmlns:a16="http://schemas.microsoft.com/office/drawing/2014/main" id="{13B5DDC1-1CCC-9C44-BFD9-6FCEA7B109D0}"/>
              </a:ext>
            </a:extLst>
          </p:cNvPr>
          <p:cNvGraphicFramePr>
            <a:graphicFrameLocks noGrp="1"/>
          </p:cNvGraphicFramePr>
          <p:nvPr/>
        </p:nvGraphicFramePr>
        <p:xfrm>
          <a:off x="822960" y="2103120"/>
          <a:ext cx="8229600" cy="6803136"/>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566928">
                <a:tc>
                  <a:txBody>
                    <a:bodyPr/>
                    <a:lstStyle/>
                    <a:p>
                      <a:pPr>
                        <a:lnSpc>
                          <a:spcPct val="100000"/>
                        </a:lnSpc>
                      </a:pPr>
                      <a:r>
                        <a:rPr sz="2000" b="0" dirty="0">
                          <a:solidFill>
                            <a:srgbClr val="FFFFFF"/>
                          </a:solidFill>
                          <a:latin typeface="Museo 1"/>
                        </a:rPr>
                        <a:t>Valsts</a:t>
                      </a:r>
                    </a:p>
                  </a:txBody>
                  <a:tcPr marL="73152" marR="73152" marT="32004" marB="32004" anchor="ctr">
                    <a:solidFill>
                      <a:srgbClr val="303A92"/>
                    </a:solidFill>
                  </a:tcPr>
                </a:tc>
                <a:tc>
                  <a:txBody>
                    <a:bodyPr/>
                    <a:lstStyle/>
                    <a:p>
                      <a:pPr>
                        <a:lnSpc>
                          <a:spcPct val="100000"/>
                        </a:lnSpc>
                      </a:pPr>
                      <a:r>
                        <a:rPr sz="2000" b="0">
                          <a:solidFill>
                            <a:srgbClr val="FFFFFF"/>
                          </a:solidFill>
                          <a:latin typeface="Museo 1"/>
                        </a:rPr>
                        <a:t>Dokuments un statuss (ar saiti)</a:t>
                      </a:r>
                    </a:p>
                  </a:txBody>
                  <a:tcPr marL="73152" marR="73152" marT="32004" marB="32004" anchor="ctr">
                    <a:solidFill>
                      <a:srgbClr val="303A92"/>
                    </a:solidFill>
                  </a:tcPr>
                </a:tc>
                <a:extLst>
                  <a:ext uri="{0D108BD9-81ED-4DB2-BD59-A6C34878D82A}">
                    <a16:rowId xmlns:a16="http://schemas.microsoft.com/office/drawing/2014/main" val="10000"/>
                  </a:ext>
                </a:extLst>
              </a:tr>
              <a:tr h="566928">
                <a:tc>
                  <a:txBody>
                    <a:bodyPr/>
                    <a:lstStyle/>
                    <a:p>
                      <a:pPr>
                        <a:lnSpc>
                          <a:spcPct val="100000"/>
                        </a:lnSpc>
                      </a:pPr>
                      <a:r>
                        <a:rPr sz="1800" b="0" dirty="0" err="1">
                          <a:solidFill>
                            <a:srgbClr val="251E50"/>
                          </a:solidFill>
                          <a:latin typeface="Museo 1"/>
                        </a:rPr>
                        <a:t>Austrija</a:t>
                      </a:r>
                      <a:endParaRPr sz="1800" b="0" dirty="0">
                        <a:solidFill>
                          <a:srgbClr val="251E50"/>
                        </a:solidFill>
                        <a:latin typeface="Museo 1"/>
                      </a:endParaRP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3"/>
                        </a:rPr>
                        <a:t>Nav vienotas vīzijas; ilgtspēja Konstitūcijā kopš 2013</a:t>
                      </a:r>
                    </a:p>
                  </a:txBody>
                  <a:tcPr marL="73152" marR="73152" marT="32004" marB="32004" anchor="ctr">
                    <a:solidFill>
                      <a:srgbClr val="FFFFFF"/>
                    </a:solidFill>
                  </a:tcPr>
                </a:tc>
                <a:extLst>
                  <a:ext uri="{0D108BD9-81ED-4DB2-BD59-A6C34878D82A}">
                    <a16:rowId xmlns:a16="http://schemas.microsoft.com/office/drawing/2014/main" val="10001"/>
                  </a:ext>
                </a:extLst>
              </a:tr>
              <a:tr h="566928">
                <a:tc>
                  <a:txBody>
                    <a:bodyPr/>
                    <a:lstStyle/>
                    <a:p>
                      <a:pPr>
                        <a:lnSpc>
                          <a:spcPct val="100000"/>
                        </a:lnSpc>
                      </a:pPr>
                      <a:r>
                        <a:rPr sz="1800" b="0">
                          <a:solidFill>
                            <a:srgbClr val="251E50"/>
                          </a:solidFill>
                          <a:latin typeface="Museo 1"/>
                        </a:rPr>
                        <a:t>Beļģija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4"/>
                        </a:rPr>
                        <a:t>Federālā ilgtermiņa vīzija, valdība, 2013</a:t>
                      </a:r>
                    </a:p>
                  </a:txBody>
                  <a:tcPr marL="73152" marR="73152" marT="32004" marB="32004" anchor="ctr">
                    <a:solidFill>
                      <a:srgbClr val="EEF8FB"/>
                    </a:solidFill>
                  </a:tcPr>
                </a:tc>
                <a:extLst>
                  <a:ext uri="{0D108BD9-81ED-4DB2-BD59-A6C34878D82A}">
                    <a16:rowId xmlns:a16="http://schemas.microsoft.com/office/drawing/2014/main" val="10002"/>
                  </a:ext>
                </a:extLst>
              </a:tr>
              <a:tr h="566928">
                <a:tc>
                  <a:txBody>
                    <a:bodyPr/>
                    <a:lstStyle/>
                    <a:p>
                      <a:pPr>
                        <a:lnSpc>
                          <a:spcPct val="100000"/>
                        </a:lnSpc>
                      </a:pPr>
                      <a:r>
                        <a:rPr sz="1800" b="0">
                          <a:solidFill>
                            <a:srgbClr val="251E50"/>
                          </a:solidFill>
                          <a:latin typeface="Museo 1"/>
                        </a:rPr>
                        <a:t>Bulgārija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5"/>
                        </a:rPr>
                        <a:t>“Bulgārija 2030”, Ministru padome, 02.12.2020.</a:t>
                      </a:r>
                    </a:p>
                  </a:txBody>
                  <a:tcPr marL="73152" marR="73152" marT="32004" marB="32004" anchor="ctr">
                    <a:solidFill>
                      <a:srgbClr val="FFFFFF"/>
                    </a:solidFill>
                  </a:tcPr>
                </a:tc>
                <a:extLst>
                  <a:ext uri="{0D108BD9-81ED-4DB2-BD59-A6C34878D82A}">
                    <a16:rowId xmlns:a16="http://schemas.microsoft.com/office/drawing/2014/main" val="10003"/>
                  </a:ext>
                </a:extLst>
              </a:tr>
              <a:tr h="566928">
                <a:tc>
                  <a:txBody>
                    <a:bodyPr/>
                    <a:lstStyle/>
                    <a:p>
                      <a:pPr>
                        <a:lnSpc>
                          <a:spcPct val="100000"/>
                        </a:lnSpc>
                      </a:pPr>
                      <a:r>
                        <a:rPr sz="1800" b="0">
                          <a:solidFill>
                            <a:srgbClr val="251E50"/>
                          </a:solidFill>
                          <a:latin typeface="Museo 1"/>
                        </a:rPr>
                        <a:t>Kipra</a:t>
                      </a:r>
                    </a:p>
                  </a:txBody>
                  <a:tcPr marL="73152" marR="73152" marT="32004" marB="32004" anchor="ctr">
                    <a:solidFill>
                      <a:srgbClr val="EEF8FB"/>
                    </a:solidFill>
                  </a:tcPr>
                </a:tc>
                <a:tc>
                  <a:txBody>
                    <a:bodyPr/>
                    <a:lstStyle/>
                    <a:p>
                      <a:pPr>
                        <a:lnSpc>
                          <a:spcPct val="100000"/>
                        </a:lnSpc>
                      </a:pPr>
                      <a:r>
                        <a:rPr sz="1800" b="0" u="sng" dirty="0">
                          <a:solidFill>
                            <a:srgbClr val="303A92"/>
                          </a:solidFill>
                          <a:highlight>
                            <a:srgbClr val="FFFF00"/>
                          </a:highlight>
                          <a:latin typeface="Museo 2"/>
                          <a:hlinkClick r:id="rId6"/>
                        </a:rPr>
                        <a:t>“Vision 2035”, FM</a:t>
                      </a:r>
                    </a:p>
                  </a:txBody>
                  <a:tcPr marL="73152" marR="73152" marT="32004" marB="32004" anchor="ctr">
                    <a:solidFill>
                      <a:srgbClr val="EEF8FB"/>
                    </a:solidFill>
                  </a:tcPr>
                </a:tc>
                <a:extLst>
                  <a:ext uri="{0D108BD9-81ED-4DB2-BD59-A6C34878D82A}">
                    <a16:rowId xmlns:a16="http://schemas.microsoft.com/office/drawing/2014/main" val="10004"/>
                  </a:ext>
                </a:extLst>
              </a:tr>
              <a:tr h="566928">
                <a:tc>
                  <a:txBody>
                    <a:bodyPr/>
                    <a:lstStyle/>
                    <a:p>
                      <a:pPr>
                        <a:lnSpc>
                          <a:spcPct val="100000"/>
                        </a:lnSpc>
                      </a:pPr>
                      <a:r>
                        <a:rPr sz="1800" b="0">
                          <a:solidFill>
                            <a:srgbClr val="251E50"/>
                          </a:solidFill>
                          <a:latin typeface="Museo 1"/>
                        </a:rPr>
                        <a:t>Čehija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7"/>
                        </a:rPr>
                        <a:t>“ČR 2030”, valdība; atjaunots 2024</a:t>
                      </a:r>
                    </a:p>
                  </a:txBody>
                  <a:tcPr marL="73152" marR="73152" marT="32004" marB="32004" anchor="ctr">
                    <a:solidFill>
                      <a:srgbClr val="FFFFFF"/>
                    </a:solidFill>
                  </a:tcPr>
                </a:tc>
                <a:extLst>
                  <a:ext uri="{0D108BD9-81ED-4DB2-BD59-A6C34878D82A}">
                    <a16:rowId xmlns:a16="http://schemas.microsoft.com/office/drawing/2014/main" val="10005"/>
                  </a:ext>
                </a:extLst>
              </a:tr>
              <a:tr h="566928">
                <a:tc>
                  <a:txBody>
                    <a:bodyPr/>
                    <a:lstStyle/>
                    <a:p>
                      <a:pPr>
                        <a:lnSpc>
                          <a:spcPct val="100000"/>
                        </a:lnSpc>
                      </a:pPr>
                      <a:r>
                        <a:rPr sz="1800" b="0">
                          <a:solidFill>
                            <a:srgbClr val="251E50"/>
                          </a:solidFill>
                          <a:latin typeface="Museo 1"/>
                        </a:rPr>
                        <a:t>Dānija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8"/>
                        </a:rPr>
                        <a:t>“DK2030”, valdības plāns, 2023</a:t>
                      </a:r>
                    </a:p>
                  </a:txBody>
                  <a:tcPr marL="73152" marR="73152" marT="32004" marB="32004" anchor="ctr">
                    <a:solidFill>
                      <a:srgbClr val="EEF8FB"/>
                    </a:solidFill>
                  </a:tcPr>
                </a:tc>
                <a:extLst>
                  <a:ext uri="{0D108BD9-81ED-4DB2-BD59-A6C34878D82A}">
                    <a16:rowId xmlns:a16="http://schemas.microsoft.com/office/drawing/2014/main" val="10006"/>
                  </a:ext>
                </a:extLst>
              </a:tr>
              <a:tr h="566928">
                <a:tc>
                  <a:txBody>
                    <a:bodyPr/>
                    <a:lstStyle/>
                    <a:p>
                      <a:pPr>
                        <a:lnSpc>
                          <a:spcPct val="100000"/>
                        </a:lnSpc>
                      </a:pPr>
                      <a:r>
                        <a:rPr sz="1800" b="0">
                          <a:solidFill>
                            <a:srgbClr val="251E50"/>
                          </a:solidFill>
                          <a:latin typeface="Museo 1"/>
                        </a:rPr>
                        <a:t>Francija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9"/>
                        </a:rPr>
                        <a:t>“France 2030”, valdības investīciju plāns</a:t>
                      </a:r>
                    </a:p>
                  </a:txBody>
                  <a:tcPr marL="73152" marR="73152" marT="32004" marB="32004" anchor="ctr">
                    <a:solidFill>
                      <a:srgbClr val="FFFFFF"/>
                    </a:solidFill>
                  </a:tcPr>
                </a:tc>
                <a:extLst>
                  <a:ext uri="{0D108BD9-81ED-4DB2-BD59-A6C34878D82A}">
                    <a16:rowId xmlns:a16="http://schemas.microsoft.com/office/drawing/2014/main" val="10007"/>
                  </a:ext>
                </a:extLst>
              </a:tr>
              <a:tr h="566928">
                <a:tc>
                  <a:txBody>
                    <a:bodyPr/>
                    <a:lstStyle/>
                    <a:p>
                      <a:pPr>
                        <a:lnSpc>
                          <a:spcPct val="100000"/>
                        </a:lnSpc>
                      </a:pPr>
                      <a:r>
                        <a:rPr sz="1800" b="0">
                          <a:solidFill>
                            <a:srgbClr val="251E50"/>
                          </a:solidFill>
                          <a:latin typeface="Museo 1"/>
                        </a:rPr>
                        <a:t>Vācija</a:t>
                      </a:r>
                    </a:p>
                  </a:txBody>
                  <a:tcPr marL="73152" marR="73152" marT="32004" marB="32004" anchor="ctr">
                    <a:solidFill>
                      <a:srgbClr val="EEF8FB"/>
                    </a:solidFill>
                  </a:tcPr>
                </a:tc>
                <a:tc>
                  <a:txBody>
                    <a:bodyPr/>
                    <a:lstStyle/>
                    <a:p>
                      <a:pPr>
                        <a:lnSpc>
                          <a:spcPct val="100000"/>
                        </a:lnSpc>
                      </a:pPr>
                      <a:r>
                        <a:rPr sz="1800" b="0" u="sng" dirty="0" err="1">
                          <a:solidFill>
                            <a:srgbClr val="303A92"/>
                          </a:solidFill>
                          <a:highlight>
                            <a:srgbClr val="FFFF00"/>
                          </a:highlight>
                          <a:latin typeface="Museo 2"/>
                          <a:hlinkClick r:id="rId10"/>
                        </a:rPr>
                        <a:t>Ilgtspējīgas</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attīstības</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stratēģija</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federālā</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valdība</a:t>
                      </a:r>
                      <a:r>
                        <a:rPr sz="1800" b="0" u="sng" dirty="0">
                          <a:solidFill>
                            <a:srgbClr val="303A92"/>
                          </a:solidFill>
                          <a:highlight>
                            <a:srgbClr val="FFFF00"/>
                          </a:highlight>
                          <a:latin typeface="Museo 2"/>
                          <a:hlinkClick r:id="rId10"/>
                        </a:rPr>
                        <a:t>, 2025</a:t>
                      </a:r>
                    </a:p>
                  </a:txBody>
                  <a:tcPr marL="73152" marR="73152" marT="32004" marB="32004" anchor="ctr">
                    <a:solidFill>
                      <a:srgbClr val="EEF8FB"/>
                    </a:solidFill>
                  </a:tcPr>
                </a:tc>
                <a:extLst>
                  <a:ext uri="{0D108BD9-81ED-4DB2-BD59-A6C34878D82A}">
                    <a16:rowId xmlns:a16="http://schemas.microsoft.com/office/drawing/2014/main" val="10008"/>
                  </a:ext>
                </a:extLst>
              </a:tr>
              <a:tr h="566928">
                <a:tc>
                  <a:txBody>
                    <a:bodyPr/>
                    <a:lstStyle/>
                    <a:p>
                      <a:pPr>
                        <a:lnSpc>
                          <a:spcPct val="100000"/>
                        </a:lnSpc>
                      </a:pPr>
                      <a:r>
                        <a:rPr sz="1800" b="0">
                          <a:solidFill>
                            <a:srgbClr val="251E50"/>
                          </a:solidFill>
                          <a:latin typeface="Museo 1"/>
                        </a:rPr>
                        <a:t>Grieķija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11"/>
                        </a:rPr>
                        <a:t>Nacionālā izaugsmes stratēģija, valdība, 2018</a:t>
                      </a:r>
                    </a:p>
                  </a:txBody>
                  <a:tcPr marL="73152" marR="73152" marT="32004" marB="32004" anchor="ctr">
                    <a:solidFill>
                      <a:srgbClr val="FFFFFF"/>
                    </a:solidFill>
                  </a:tcPr>
                </a:tc>
                <a:extLst>
                  <a:ext uri="{0D108BD9-81ED-4DB2-BD59-A6C34878D82A}">
                    <a16:rowId xmlns:a16="http://schemas.microsoft.com/office/drawing/2014/main" val="10009"/>
                  </a:ext>
                </a:extLst>
              </a:tr>
              <a:tr h="566928">
                <a:tc>
                  <a:txBody>
                    <a:bodyPr/>
                    <a:lstStyle/>
                    <a:p>
                      <a:pPr>
                        <a:lnSpc>
                          <a:spcPct val="100000"/>
                        </a:lnSpc>
                      </a:pPr>
                      <a:r>
                        <a:rPr sz="1800" b="0">
                          <a:solidFill>
                            <a:srgbClr val="251E50"/>
                          </a:solidFill>
                          <a:latin typeface="Museo 1"/>
                        </a:rPr>
                        <a:t>Itālija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2"/>
                        </a:rPr>
                        <a:t>Ilgtspējīgas attīstības stratēģija, valdība, 2022</a:t>
                      </a:r>
                    </a:p>
                  </a:txBody>
                  <a:tcPr marL="73152" marR="73152" marT="32004" marB="32004" anchor="ctr">
                    <a:solidFill>
                      <a:srgbClr val="EEF8FB"/>
                    </a:solidFill>
                  </a:tcPr>
                </a:tc>
                <a:extLst>
                  <a:ext uri="{0D108BD9-81ED-4DB2-BD59-A6C34878D82A}">
                    <a16:rowId xmlns:a16="http://schemas.microsoft.com/office/drawing/2014/main" val="10010"/>
                  </a:ext>
                </a:extLst>
              </a:tr>
              <a:tr h="566928">
                <a:tc>
                  <a:txBody>
                    <a:bodyPr/>
                    <a:lstStyle/>
                    <a:p>
                      <a:pPr>
                        <a:lnSpc>
                          <a:spcPct val="100000"/>
                        </a:lnSpc>
                      </a:pPr>
                      <a:r>
                        <a:rPr sz="1800" b="0">
                          <a:solidFill>
                            <a:srgbClr val="251E50"/>
                          </a:solidFill>
                          <a:latin typeface="Museo 1"/>
                        </a:rPr>
                        <a:t>Luksemburga</a:t>
                      </a:r>
                    </a:p>
                  </a:txBody>
                  <a:tcPr marL="73152" marR="73152" marT="32004" marB="32004" anchor="ctr">
                    <a:solidFill>
                      <a:srgbClr val="FFFFFF"/>
                    </a:solidFill>
                  </a:tcPr>
                </a:tc>
                <a:tc>
                  <a:txBody>
                    <a:bodyPr/>
                    <a:lstStyle/>
                    <a:p>
                      <a:pPr>
                        <a:lnSpc>
                          <a:spcPct val="100000"/>
                        </a:lnSpc>
                      </a:pPr>
                      <a:r>
                        <a:rPr sz="1800" b="0" u="sng" dirty="0" err="1">
                          <a:solidFill>
                            <a:srgbClr val="303A92"/>
                          </a:solidFill>
                          <a:latin typeface="Museo 2"/>
                          <a:hlinkClick r:id="rId13"/>
                        </a:rPr>
                        <a:t>Ilgtermiņa</a:t>
                      </a:r>
                      <a:r>
                        <a:rPr sz="1800" b="0" u="sng" dirty="0">
                          <a:solidFill>
                            <a:srgbClr val="303A92"/>
                          </a:solidFill>
                          <a:latin typeface="Museo 2"/>
                          <a:hlinkClick r:id="rId13"/>
                        </a:rPr>
                        <a:t> </a:t>
                      </a:r>
                      <a:r>
                        <a:rPr sz="1800" b="0" u="sng" dirty="0" err="1">
                          <a:solidFill>
                            <a:srgbClr val="303A92"/>
                          </a:solidFill>
                          <a:latin typeface="Museo 2"/>
                          <a:hlinkClick r:id="rId13"/>
                        </a:rPr>
                        <a:t>klimata</a:t>
                      </a:r>
                      <a:r>
                        <a:rPr sz="1800" b="0" u="sng" dirty="0">
                          <a:solidFill>
                            <a:srgbClr val="303A92"/>
                          </a:solidFill>
                          <a:latin typeface="Museo 2"/>
                          <a:hlinkClick r:id="rId13"/>
                        </a:rPr>
                        <a:t> </a:t>
                      </a:r>
                      <a:r>
                        <a:rPr sz="1800" b="0" u="sng" dirty="0" err="1">
                          <a:solidFill>
                            <a:srgbClr val="303A92"/>
                          </a:solidFill>
                          <a:latin typeface="Museo 2"/>
                          <a:hlinkClick r:id="rId13"/>
                        </a:rPr>
                        <a:t>stratēģija</a:t>
                      </a:r>
                      <a:r>
                        <a:rPr sz="1800" b="0" u="sng" dirty="0">
                          <a:solidFill>
                            <a:srgbClr val="303A92"/>
                          </a:solidFill>
                          <a:latin typeface="Museo 2"/>
                          <a:hlinkClick r:id="rId13"/>
                        </a:rPr>
                        <a:t>, </a:t>
                      </a:r>
                      <a:r>
                        <a:rPr sz="1800" b="0" u="sng" dirty="0" err="1">
                          <a:solidFill>
                            <a:srgbClr val="303A92"/>
                          </a:solidFill>
                          <a:latin typeface="Museo 2"/>
                          <a:hlinkClick r:id="rId13"/>
                        </a:rPr>
                        <a:t>valdība</a:t>
                      </a:r>
                      <a:r>
                        <a:rPr sz="1800" b="0" u="sng" dirty="0">
                          <a:solidFill>
                            <a:srgbClr val="303A92"/>
                          </a:solidFill>
                          <a:latin typeface="Museo 2"/>
                          <a:hlinkClick r:id="rId13"/>
                        </a:rPr>
                        <a:t>, 2021</a:t>
                      </a:r>
                    </a:p>
                  </a:txBody>
                  <a:tcPr marL="73152" marR="73152" marT="32004" marB="32004" anchor="ctr">
                    <a:solidFill>
                      <a:srgbClr val="FFFFFF"/>
                    </a:solidFill>
                  </a:tcPr>
                </a:tc>
                <a:extLst>
                  <a:ext uri="{0D108BD9-81ED-4DB2-BD59-A6C34878D82A}">
                    <a16:rowId xmlns:a16="http://schemas.microsoft.com/office/drawing/2014/main" val="10011"/>
                  </a:ext>
                </a:extLst>
              </a:tr>
            </a:tbl>
          </a:graphicData>
        </a:graphic>
      </p:graphicFrame>
      <p:graphicFrame>
        <p:nvGraphicFramePr>
          <p:cNvPr id="5" name="Table 4">
            <a:extLst>
              <a:ext uri="{FF2B5EF4-FFF2-40B4-BE49-F238E27FC236}">
                <a16:creationId xmlns:a16="http://schemas.microsoft.com/office/drawing/2014/main" id="{0B722401-6FA5-5914-79B6-2D9B984B9255}"/>
              </a:ext>
            </a:extLst>
          </p:cNvPr>
          <p:cNvGraphicFramePr>
            <a:graphicFrameLocks noGrp="1"/>
          </p:cNvGraphicFramePr>
          <p:nvPr/>
        </p:nvGraphicFramePr>
        <p:xfrm>
          <a:off x="9281160" y="2103120"/>
          <a:ext cx="8229600" cy="6510528"/>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566928">
                <a:tc>
                  <a:txBody>
                    <a:bodyPr/>
                    <a:lstStyle/>
                    <a:p>
                      <a:pPr>
                        <a:lnSpc>
                          <a:spcPct val="100000"/>
                        </a:lnSpc>
                      </a:pPr>
                      <a:r>
                        <a:rPr sz="2000" b="0">
                          <a:solidFill>
                            <a:srgbClr val="FFFFFF"/>
                          </a:solidFill>
                          <a:latin typeface="Museo 1"/>
                        </a:rPr>
                        <a:t>Valsts</a:t>
                      </a:r>
                    </a:p>
                  </a:txBody>
                  <a:tcPr marL="73152" marR="73152" marT="32004" marB="32004" anchor="ctr">
                    <a:solidFill>
                      <a:srgbClr val="303A92"/>
                    </a:solidFill>
                  </a:tcPr>
                </a:tc>
                <a:tc>
                  <a:txBody>
                    <a:bodyPr/>
                    <a:lstStyle/>
                    <a:p>
                      <a:pPr>
                        <a:lnSpc>
                          <a:spcPct val="100000"/>
                        </a:lnSpc>
                      </a:pPr>
                      <a:r>
                        <a:rPr sz="2000" b="0">
                          <a:solidFill>
                            <a:srgbClr val="FFFFFF"/>
                          </a:solidFill>
                          <a:latin typeface="Museo 1"/>
                        </a:rPr>
                        <a:t>Dokuments un statuss (ar saiti)</a:t>
                      </a:r>
                    </a:p>
                  </a:txBody>
                  <a:tcPr marL="73152" marR="73152" marT="32004" marB="32004" anchor="ctr">
                    <a:solidFill>
                      <a:srgbClr val="303A92"/>
                    </a:solidFill>
                  </a:tcPr>
                </a:tc>
                <a:extLst>
                  <a:ext uri="{0D108BD9-81ED-4DB2-BD59-A6C34878D82A}">
                    <a16:rowId xmlns:a16="http://schemas.microsoft.com/office/drawing/2014/main" val="10000"/>
                  </a:ext>
                </a:extLst>
              </a:tr>
              <a:tr h="566928">
                <a:tc>
                  <a:txBody>
                    <a:bodyPr/>
                    <a:lstStyle/>
                    <a:p>
                      <a:pPr>
                        <a:lnSpc>
                          <a:spcPct val="100000"/>
                        </a:lnSpc>
                      </a:pPr>
                      <a:r>
                        <a:rPr sz="1800" b="0">
                          <a:solidFill>
                            <a:srgbClr val="251E50"/>
                          </a:solidFill>
                          <a:latin typeface="Museo 1"/>
                        </a:rPr>
                        <a:t>Malta</a:t>
                      </a:r>
                    </a:p>
                  </a:txBody>
                  <a:tcPr marL="73152" marR="73152" marT="32004" marB="32004" anchor="ctr">
                    <a:solidFill>
                      <a:srgbClr val="FFFFFF"/>
                    </a:solidFill>
                  </a:tcPr>
                </a:tc>
                <a:tc>
                  <a:txBody>
                    <a:bodyPr/>
                    <a:lstStyle/>
                    <a:p>
                      <a:pPr>
                        <a:lnSpc>
                          <a:spcPct val="100000"/>
                        </a:lnSpc>
                      </a:pPr>
                      <a:r>
                        <a:rPr sz="1800" b="0" u="sng" dirty="0">
                          <a:solidFill>
                            <a:srgbClr val="303A92"/>
                          </a:solidFill>
                          <a:latin typeface="Museo 2"/>
                          <a:hlinkClick r:id="rId14"/>
                        </a:rPr>
                        <a:t>“</a:t>
                      </a:r>
                      <a:r>
                        <a:rPr sz="1800" b="0" u="sng" dirty="0">
                          <a:solidFill>
                            <a:srgbClr val="303A92"/>
                          </a:solidFill>
                          <a:highlight>
                            <a:srgbClr val="FFFF00"/>
                          </a:highlight>
                          <a:latin typeface="Museo 2"/>
                          <a:hlinkClick r:id="rId14"/>
                        </a:rPr>
                        <a:t>Vision 2050”, </a:t>
                      </a:r>
                      <a:r>
                        <a:rPr sz="1800" b="0" u="sng" dirty="0" err="1">
                          <a:solidFill>
                            <a:srgbClr val="303A92"/>
                          </a:solidFill>
                          <a:highlight>
                            <a:srgbClr val="FFFF00"/>
                          </a:highlight>
                          <a:latin typeface="Museo 2"/>
                          <a:hlinkClick r:id="rId14"/>
                        </a:rPr>
                        <a:t>projekts</a:t>
                      </a:r>
                      <a:r>
                        <a:rPr sz="1800" b="0" u="sng" dirty="0">
                          <a:solidFill>
                            <a:srgbClr val="303A92"/>
                          </a:solidFill>
                          <a:highlight>
                            <a:srgbClr val="FFFF00"/>
                          </a:highlight>
                          <a:latin typeface="Museo 2"/>
                          <a:hlinkClick r:id="rId14"/>
                        </a:rPr>
                        <a:t> </a:t>
                      </a:r>
                      <a:r>
                        <a:rPr sz="1800" b="0" u="sng" dirty="0" err="1">
                          <a:solidFill>
                            <a:srgbClr val="303A92"/>
                          </a:solidFill>
                          <a:highlight>
                            <a:srgbClr val="FFFF00"/>
                          </a:highlight>
                          <a:latin typeface="Museo 2"/>
                          <a:hlinkClick r:id="rId14"/>
                        </a:rPr>
                        <a:t>apspriešanā</a:t>
                      </a:r>
                      <a:r>
                        <a:rPr sz="1800" b="0" u="sng" dirty="0">
                          <a:solidFill>
                            <a:srgbClr val="303A92"/>
                          </a:solidFill>
                          <a:highlight>
                            <a:srgbClr val="FFFF00"/>
                          </a:highlight>
                          <a:latin typeface="Museo 2"/>
                          <a:hlinkClick r:id="rId14"/>
                        </a:rPr>
                        <a:t>, 2025</a:t>
                      </a:r>
                    </a:p>
                  </a:txBody>
                  <a:tcPr marL="73152" marR="73152" marT="32004" marB="32004" anchor="ctr">
                    <a:solidFill>
                      <a:srgbClr val="FFFFFF"/>
                    </a:solidFill>
                  </a:tcPr>
                </a:tc>
                <a:extLst>
                  <a:ext uri="{0D108BD9-81ED-4DB2-BD59-A6C34878D82A}">
                    <a16:rowId xmlns:a16="http://schemas.microsoft.com/office/drawing/2014/main" val="10001"/>
                  </a:ext>
                </a:extLst>
              </a:tr>
              <a:tr h="566928">
                <a:tc>
                  <a:txBody>
                    <a:bodyPr/>
                    <a:lstStyle/>
                    <a:p>
                      <a:pPr>
                        <a:lnSpc>
                          <a:spcPct val="100000"/>
                        </a:lnSpc>
                      </a:pPr>
                      <a:r>
                        <a:rPr sz="1800" b="0">
                          <a:solidFill>
                            <a:srgbClr val="251E50"/>
                          </a:solidFill>
                          <a:latin typeface="Museo 1"/>
                        </a:rPr>
                        <a:t>Nīderlande</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5"/>
                        </a:rPr>
                        <a:t>Nacionālā vides vīzija NOVI, valdība, 2020</a:t>
                      </a:r>
                    </a:p>
                  </a:txBody>
                  <a:tcPr marL="73152" marR="73152" marT="32004" marB="32004" anchor="ctr">
                    <a:solidFill>
                      <a:srgbClr val="EEF8FB"/>
                    </a:solidFill>
                  </a:tcPr>
                </a:tc>
                <a:extLst>
                  <a:ext uri="{0D108BD9-81ED-4DB2-BD59-A6C34878D82A}">
                    <a16:rowId xmlns:a16="http://schemas.microsoft.com/office/drawing/2014/main" val="10002"/>
                  </a:ext>
                </a:extLst>
              </a:tr>
              <a:tr h="566928">
                <a:tc>
                  <a:txBody>
                    <a:bodyPr/>
                    <a:lstStyle/>
                    <a:p>
                      <a:pPr>
                        <a:lnSpc>
                          <a:spcPct val="100000"/>
                        </a:lnSpc>
                      </a:pPr>
                      <a:r>
                        <a:rPr sz="1800" b="0">
                          <a:solidFill>
                            <a:srgbClr val="251E50"/>
                          </a:solidFill>
                          <a:latin typeface="Museo 1"/>
                        </a:rPr>
                        <a:t>Polija</a:t>
                      </a:r>
                    </a:p>
                  </a:txBody>
                  <a:tcPr marL="73152" marR="73152" marT="32004" marB="32004" anchor="ctr">
                    <a:solidFill>
                      <a:srgbClr val="FFFFFF"/>
                    </a:solidFill>
                  </a:tcPr>
                </a:tc>
                <a:tc>
                  <a:txBody>
                    <a:bodyPr/>
                    <a:lstStyle/>
                    <a:p>
                      <a:pPr>
                        <a:lnSpc>
                          <a:spcPct val="100000"/>
                        </a:lnSpc>
                      </a:pPr>
                      <a:r>
                        <a:rPr sz="1800" b="0" u="sng" dirty="0">
                          <a:solidFill>
                            <a:srgbClr val="303A92"/>
                          </a:solidFill>
                          <a:highlight>
                            <a:srgbClr val="FFFF00"/>
                          </a:highlight>
                          <a:latin typeface="Museo 2"/>
                          <a:hlinkClick r:id="rId16"/>
                        </a:rPr>
                        <a:t>Valsts </a:t>
                      </a:r>
                      <a:r>
                        <a:rPr sz="1800" b="0" u="sng" dirty="0" err="1">
                          <a:solidFill>
                            <a:srgbClr val="303A92"/>
                          </a:solidFill>
                          <a:highlight>
                            <a:srgbClr val="FFFF00"/>
                          </a:highlight>
                          <a:latin typeface="Museo 2"/>
                          <a:hlinkClick r:id="rId16"/>
                        </a:rPr>
                        <a:t>attīstības</a:t>
                      </a:r>
                      <a:r>
                        <a:rPr sz="1800" b="0" u="sng" dirty="0">
                          <a:solidFill>
                            <a:srgbClr val="303A92"/>
                          </a:solidFill>
                          <a:highlight>
                            <a:srgbClr val="FFFF00"/>
                          </a:highlight>
                          <a:latin typeface="Museo 2"/>
                          <a:hlinkClick r:id="rId16"/>
                        </a:rPr>
                        <a:t> </a:t>
                      </a:r>
                      <a:r>
                        <a:rPr sz="1800" b="0" u="sng" dirty="0" err="1">
                          <a:solidFill>
                            <a:srgbClr val="303A92"/>
                          </a:solidFill>
                          <a:highlight>
                            <a:srgbClr val="FFFF00"/>
                          </a:highlight>
                          <a:latin typeface="Museo 2"/>
                          <a:hlinkClick r:id="rId16"/>
                        </a:rPr>
                        <a:t>koncepcija</a:t>
                      </a:r>
                      <a:r>
                        <a:rPr sz="1800" b="0" u="sng" dirty="0">
                          <a:solidFill>
                            <a:srgbClr val="303A92"/>
                          </a:solidFill>
                          <a:highlight>
                            <a:srgbClr val="FFFF00"/>
                          </a:highlight>
                          <a:latin typeface="Museo 2"/>
                          <a:hlinkClick r:id="rId16"/>
                        </a:rPr>
                        <a:t> 2050, </a:t>
                      </a:r>
                      <a:r>
                        <a:rPr sz="1800" b="0" u="sng" dirty="0" err="1">
                          <a:solidFill>
                            <a:srgbClr val="303A92"/>
                          </a:solidFill>
                          <a:highlight>
                            <a:srgbClr val="FFFF00"/>
                          </a:highlight>
                          <a:latin typeface="Museo 2"/>
                          <a:hlinkClick r:id="rId16"/>
                        </a:rPr>
                        <a:t>Ministru</a:t>
                      </a:r>
                      <a:r>
                        <a:rPr sz="1800" b="0" u="sng" dirty="0">
                          <a:solidFill>
                            <a:srgbClr val="303A92"/>
                          </a:solidFill>
                          <a:highlight>
                            <a:srgbClr val="FFFF00"/>
                          </a:highlight>
                          <a:latin typeface="Museo 2"/>
                          <a:hlinkClick r:id="rId16"/>
                        </a:rPr>
                        <a:t> padome, 25.07.2025.</a:t>
                      </a:r>
                    </a:p>
                  </a:txBody>
                  <a:tcPr marL="73152" marR="73152" marT="32004" marB="32004" anchor="ctr">
                    <a:solidFill>
                      <a:srgbClr val="FFFFFF"/>
                    </a:solidFill>
                  </a:tcPr>
                </a:tc>
                <a:extLst>
                  <a:ext uri="{0D108BD9-81ED-4DB2-BD59-A6C34878D82A}">
                    <a16:rowId xmlns:a16="http://schemas.microsoft.com/office/drawing/2014/main" val="10003"/>
                  </a:ext>
                </a:extLst>
              </a:tr>
              <a:tr h="566928">
                <a:tc>
                  <a:txBody>
                    <a:bodyPr/>
                    <a:lstStyle/>
                    <a:p>
                      <a:pPr>
                        <a:lnSpc>
                          <a:spcPct val="100000"/>
                        </a:lnSpc>
                      </a:pPr>
                      <a:r>
                        <a:rPr sz="1800" b="0">
                          <a:solidFill>
                            <a:srgbClr val="251E50"/>
                          </a:solidFill>
                          <a:latin typeface="Museo 1"/>
                        </a:rPr>
                        <a:t>Rumānija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7"/>
                        </a:rPr>
                        <a:t>Ilgtspējīgas attīstības stratēģija 2030, valdības lēmums 877/2018</a:t>
                      </a:r>
                    </a:p>
                  </a:txBody>
                  <a:tcPr marL="73152" marR="73152" marT="32004" marB="32004" anchor="ctr">
                    <a:solidFill>
                      <a:srgbClr val="EEF8FB"/>
                    </a:solidFill>
                  </a:tcPr>
                </a:tc>
                <a:extLst>
                  <a:ext uri="{0D108BD9-81ED-4DB2-BD59-A6C34878D82A}">
                    <a16:rowId xmlns:a16="http://schemas.microsoft.com/office/drawing/2014/main" val="10004"/>
                  </a:ext>
                </a:extLst>
              </a:tr>
              <a:tr h="566928">
                <a:tc>
                  <a:txBody>
                    <a:bodyPr/>
                    <a:lstStyle/>
                    <a:p>
                      <a:pPr>
                        <a:lnSpc>
                          <a:spcPct val="100000"/>
                        </a:lnSpc>
                      </a:pPr>
                      <a:r>
                        <a:rPr sz="1800" b="0">
                          <a:solidFill>
                            <a:srgbClr val="251E50"/>
                          </a:solidFill>
                          <a:latin typeface="Museo 1"/>
                        </a:rPr>
                        <a:t>Slovākija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18"/>
                        </a:rPr>
                        <a:t>“Slovākija 2030”, valdības rezolūcija 41/2021</a:t>
                      </a:r>
                    </a:p>
                  </a:txBody>
                  <a:tcPr marL="73152" marR="73152" marT="32004" marB="32004" anchor="ctr">
                    <a:solidFill>
                      <a:srgbClr val="FFFFFF"/>
                    </a:solidFill>
                  </a:tcPr>
                </a:tc>
                <a:extLst>
                  <a:ext uri="{0D108BD9-81ED-4DB2-BD59-A6C34878D82A}">
                    <a16:rowId xmlns:a16="http://schemas.microsoft.com/office/drawing/2014/main" val="10005"/>
                  </a:ext>
                </a:extLst>
              </a:tr>
              <a:tr h="566928">
                <a:tc>
                  <a:txBody>
                    <a:bodyPr/>
                    <a:lstStyle/>
                    <a:p>
                      <a:pPr>
                        <a:lnSpc>
                          <a:spcPct val="100000"/>
                        </a:lnSpc>
                      </a:pPr>
                      <a:r>
                        <a:rPr sz="1800" b="0">
                          <a:solidFill>
                            <a:srgbClr val="251E50"/>
                          </a:solidFill>
                          <a:latin typeface="Museo 1"/>
                        </a:rPr>
                        <a:t>Slovēnija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9"/>
                        </a:rPr>
                        <a:t>Attīstības stratēģija 2030, valdība, 07.12.2017.</a:t>
                      </a:r>
                    </a:p>
                  </a:txBody>
                  <a:tcPr marL="73152" marR="73152" marT="32004" marB="32004" anchor="ctr">
                    <a:solidFill>
                      <a:srgbClr val="EEF8FB"/>
                    </a:solidFill>
                  </a:tcPr>
                </a:tc>
                <a:extLst>
                  <a:ext uri="{0D108BD9-81ED-4DB2-BD59-A6C34878D82A}">
                    <a16:rowId xmlns:a16="http://schemas.microsoft.com/office/drawing/2014/main" val="10006"/>
                  </a:ext>
                </a:extLst>
              </a:tr>
              <a:tr h="566928">
                <a:tc>
                  <a:txBody>
                    <a:bodyPr/>
                    <a:lstStyle/>
                    <a:p>
                      <a:pPr>
                        <a:lnSpc>
                          <a:spcPct val="100000"/>
                        </a:lnSpc>
                      </a:pPr>
                      <a:r>
                        <a:rPr sz="1800" b="0">
                          <a:solidFill>
                            <a:srgbClr val="251E50"/>
                          </a:solidFill>
                          <a:latin typeface="Museo 1"/>
                        </a:rPr>
                        <a:t>Spānija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20"/>
                        </a:rPr>
                        <a:t>“España 2050”, valdības prognozēšanas ziņojums, nav stratēģija</a:t>
                      </a:r>
                    </a:p>
                  </a:txBody>
                  <a:tcPr marL="73152" marR="73152" marT="32004" marB="32004" anchor="ctr">
                    <a:solidFill>
                      <a:srgbClr val="FFFFFF"/>
                    </a:solidFill>
                  </a:tcPr>
                </a:tc>
                <a:extLst>
                  <a:ext uri="{0D108BD9-81ED-4DB2-BD59-A6C34878D82A}">
                    <a16:rowId xmlns:a16="http://schemas.microsoft.com/office/drawing/2014/main" val="10007"/>
                  </a:ext>
                </a:extLst>
              </a:tr>
              <a:tr h="566928">
                <a:tc>
                  <a:txBody>
                    <a:bodyPr/>
                    <a:lstStyle/>
                    <a:p>
                      <a:pPr>
                        <a:lnSpc>
                          <a:spcPct val="100000"/>
                        </a:lnSpc>
                      </a:pPr>
                      <a:r>
                        <a:rPr sz="1800" b="0" dirty="0" err="1">
                          <a:solidFill>
                            <a:srgbClr val="251E50"/>
                          </a:solidFill>
                          <a:latin typeface="Museo 1"/>
                        </a:rPr>
                        <a:t>Somija</a:t>
                      </a:r>
                      <a:endParaRPr sz="1800" b="0" dirty="0">
                        <a:solidFill>
                          <a:srgbClr val="251E50"/>
                        </a:solidFill>
                        <a:latin typeface="Museo 1"/>
                      </a:endParaRP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21"/>
                        </a:rPr>
                        <a:t>Valdības ziņojums par nākotni parlamentam katrā sasaukumā</a:t>
                      </a:r>
                    </a:p>
                  </a:txBody>
                  <a:tcPr marL="73152" marR="73152" marT="32004" marB="32004" anchor="ctr">
                    <a:solidFill>
                      <a:srgbClr val="EEF8FB"/>
                    </a:solidFill>
                  </a:tcPr>
                </a:tc>
                <a:extLst>
                  <a:ext uri="{0D108BD9-81ED-4DB2-BD59-A6C34878D82A}">
                    <a16:rowId xmlns:a16="http://schemas.microsoft.com/office/drawing/2014/main" val="10008"/>
                  </a:ext>
                </a:extLst>
              </a:tr>
              <a:tr h="566928">
                <a:tc>
                  <a:txBody>
                    <a:bodyPr/>
                    <a:lstStyle/>
                    <a:p>
                      <a:pPr>
                        <a:lnSpc>
                          <a:spcPct val="100000"/>
                        </a:lnSpc>
                      </a:pPr>
                      <a:r>
                        <a:rPr sz="1800" b="0">
                          <a:solidFill>
                            <a:srgbClr val="251E50"/>
                          </a:solidFill>
                          <a:latin typeface="Museo 1"/>
                        </a:rPr>
                        <a:t>Portugāle</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22"/>
                        </a:rPr>
                        <a:t>4 gadu “Lielo izvēļu” likums parlamentā; ilgtermiņa vīzijas nav</a:t>
                      </a:r>
                    </a:p>
                  </a:txBody>
                  <a:tcPr marL="73152" marR="73152" marT="32004" marB="32004" anchor="ctr">
                    <a:solidFill>
                      <a:srgbClr val="FFFFFF"/>
                    </a:solidFill>
                  </a:tcPr>
                </a:tc>
                <a:extLst>
                  <a:ext uri="{0D108BD9-81ED-4DB2-BD59-A6C34878D82A}">
                    <a16:rowId xmlns:a16="http://schemas.microsoft.com/office/drawing/2014/main" val="10009"/>
                  </a:ext>
                </a:extLst>
              </a:tr>
              <a:tr h="566928">
                <a:tc>
                  <a:txBody>
                    <a:bodyPr/>
                    <a:lstStyle/>
                    <a:p>
                      <a:pPr>
                        <a:lnSpc>
                          <a:spcPct val="100000"/>
                        </a:lnSpc>
                      </a:pPr>
                      <a:r>
                        <a:rPr sz="1800" b="0">
                          <a:solidFill>
                            <a:srgbClr val="251E50"/>
                          </a:solidFill>
                          <a:latin typeface="Museo 1"/>
                        </a:rPr>
                        <a:t>Zviedrija</a:t>
                      </a:r>
                    </a:p>
                  </a:txBody>
                  <a:tcPr marL="73152" marR="73152" marT="32004" marB="32004" anchor="ctr">
                    <a:solidFill>
                      <a:srgbClr val="EEF8FB"/>
                    </a:solidFill>
                  </a:tcPr>
                </a:tc>
                <a:tc>
                  <a:txBody>
                    <a:bodyPr/>
                    <a:lstStyle/>
                    <a:p>
                      <a:pPr>
                        <a:lnSpc>
                          <a:spcPct val="100000"/>
                        </a:lnSpc>
                      </a:pPr>
                      <a:r>
                        <a:rPr sz="1800" b="0" u="sng" dirty="0" err="1">
                          <a:solidFill>
                            <a:srgbClr val="303A92"/>
                          </a:solidFill>
                          <a:latin typeface="Museo 2"/>
                          <a:hlinkClick r:id="rId23"/>
                        </a:rPr>
                        <a:t>Riksdag</a:t>
                      </a:r>
                      <a:r>
                        <a:rPr sz="1800" b="0" u="sng" dirty="0">
                          <a:solidFill>
                            <a:srgbClr val="303A92"/>
                          </a:solidFill>
                          <a:latin typeface="Museo 2"/>
                          <a:hlinkClick r:id="rId23"/>
                        </a:rPr>
                        <a:t> </a:t>
                      </a:r>
                      <a:r>
                        <a:rPr sz="1800" b="0" u="sng" dirty="0" err="1">
                          <a:solidFill>
                            <a:srgbClr val="303A92"/>
                          </a:solidFill>
                          <a:latin typeface="Museo 2"/>
                          <a:hlinkClick r:id="rId23"/>
                        </a:rPr>
                        <a:t>apstiprina</a:t>
                      </a:r>
                      <a:r>
                        <a:rPr sz="1800" b="0" u="sng" dirty="0">
                          <a:solidFill>
                            <a:srgbClr val="303A92"/>
                          </a:solidFill>
                          <a:latin typeface="Museo 2"/>
                          <a:hlinkClick r:id="rId23"/>
                        </a:rPr>
                        <a:t> Agenda 2030 </a:t>
                      </a:r>
                      <a:r>
                        <a:rPr sz="1800" b="0" u="sng" dirty="0" err="1">
                          <a:solidFill>
                            <a:srgbClr val="303A92"/>
                          </a:solidFill>
                          <a:latin typeface="Museo 2"/>
                          <a:hlinkClick r:id="rId23"/>
                        </a:rPr>
                        <a:t>mērķi</a:t>
                      </a:r>
                      <a:r>
                        <a:rPr sz="1800" b="0" u="sng" dirty="0">
                          <a:solidFill>
                            <a:srgbClr val="303A92"/>
                          </a:solidFill>
                          <a:latin typeface="Museo 2"/>
                          <a:hlinkClick r:id="rId23"/>
                        </a:rPr>
                        <a:t>; </a:t>
                      </a:r>
                      <a:r>
                        <a:rPr sz="1800" b="0" u="sng" dirty="0" err="1">
                          <a:solidFill>
                            <a:srgbClr val="303A92"/>
                          </a:solidFill>
                          <a:latin typeface="Museo 2"/>
                          <a:hlinkClick r:id="rId23"/>
                        </a:rPr>
                        <a:t>vīzijas</a:t>
                      </a:r>
                      <a:r>
                        <a:rPr sz="1800" b="0" u="sng" dirty="0">
                          <a:solidFill>
                            <a:srgbClr val="303A92"/>
                          </a:solidFill>
                          <a:latin typeface="Museo 2"/>
                          <a:hlinkClick r:id="rId23"/>
                        </a:rPr>
                        <a:t> </a:t>
                      </a:r>
                      <a:r>
                        <a:rPr sz="1800" b="0" u="sng" dirty="0" err="1">
                          <a:solidFill>
                            <a:srgbClr val="303A92"/>
                          </a:solidFill>
                          <a:latin typeface="Museo 2"/>
                          <a:hlinkClick r:id="rId23"/>
                        </a:rPr>
                        <a:t>dokumenta</a:t>
                      </a:r>
                      <a:r>
                        <a:rPr sz="1800" b="0" u="sng" dirty="0">
                          <a:solidFill>
                            <a:srgbClr val="303A92"/>
                          </a:solidFill>
                          <a:latin typeface="Museo 2"/>
                          <a:hlinkClick r:id="rId23"/>
                        </a:rPr>
                        <a:t> nav</a:t>
                      </a:r>
                    </a:p>
                  </a:txBody>
                  <a:tcPr marL="73152" marR="73152" marT="32004" marB="32004" anchor="ctr">
                    <a:solidFill>
                      <a:srgbClr val="EEF8FB"/>
                    </a:solidFill>
                  </a:tcPr>
                </a:tc>
                <a:extLst>
                  <a:ext uri="{0D108BD9-81ED-4DB2-BD59-A6C34878D82A}">
                    <a16:rowId xmlns:a16="http://schemas.microsoft.com/office/drawing/2014/main" val="10010"/>
                  </a:ext>
                </a:extLst>
              </a:tr>
            </a:tbl>
          </a:graphicData>
        </a:graphic>
      </p:graphicFrame>
      <p:sp>
        <p:nvSpPr>
          <p:cNvPr id="6" name="TextBox 5">
            <a:extLst>
              <a:ext uri="{FF2B5EF4-FFF2-40B4-BE49-F238E27FC236}">
                <a16:creationId xmlns:a16="http://schemas.microsoft.com/office/drawing/2014/main" id="{6ACBCC97-20BF-A507-EE55-9BD897AA5840}"/>
              </a:ext>
            </a:extLst>
          </p:cNvPr>
          <p:cNvSpPr txBox="1"/>
          <p:nvPr/>
        </p:nvSpPr>
        <p:spPr>
          <a:xfrm>
            <a:off x="822960" y="9144000"/>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dirty="0" err="1">
                <a:ln>
                  <a:noFill/>
                </a:ln>
                <a:solidFill>
                  <a:srgbClr val="5F5F6E"/>
                </a:solidFill>
                <a:effectLst/>
                <a:uLnTx/>
                <a:uFillTx/>
                <a:latin typeface="Museo 2"/>
                <a:ea typeface="+mn-ea"/>
                <a:cs typeface="+mn-cs"/>
              </a:rPr>
              <a:t>Avoti</a:t>
            </a:r>
            <a:r>
              <a:rPr kumimoji="0" sz="1150" b="1"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oficiālās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valdību</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parlamentu</a:t>
            </a:r>
            <a:r>
              <a:rPr kumimoji="0" sz="1150" b="0" i="0" u="none" strike="noStrike" kern="1200" cap="none" spc="0" normalizeH="0" baseline="0" noProof="0" dirty="0">
                <a:ln>
                  <a:noFill/>
                </a:ln>
                <a:solidFill>
                  <a:srgbClr val="5F5F6E"/>
                </a:solidFill>
                <a:effectLst/>
                <a:uLnTx/>
                <a:uFillTx/>
                <a:latin typeface="Museo 2"/>
                <a:ea typeface="+mn-ea"/>
                <a:cs typeface="+mn-cs"/>
              </a:rPr>
              <a:t> un ESDN </a:t>
            </a:r>
            <a:r>
              <a:rPr kumimoji="0" sz="1150" b="0" i="0" u="none" strike="noStrike" kern="1200" cap="none" spc="0" normalizeH="0" baseline="0" noProof="0" dirty="0" err="1">
                <a:ln>
                  <a:noFill/>
                </a:ln>
                <a:solidFill>
                  <a:srgbClr val="5F5F6E"/>
                </a:solidFill>
                <a:effectLst/>
                <a:uLnTx/>
                <a:uFillTx/>
                <a:latin typeface="Museo 2"/>
                <a:ea typeface="+mn-ea"/>
                <a:cs typeface="+mn-cs"/>
              </a:rPr>
              <a:t>lapas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saites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tabulā</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Somija</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Portugāle</a:t>
            </a:r>
            <a:r>
              <a:rPr kumimoji="0" sz="1150" b="0" i="0" u="none" strike="noStrike" kern="1200" cap="none" spc="0" normalizeH="0" baseline="0" noProof="0" dirty="0">
                <a:ln>
                  <a:noFill/>
                </a:ln>
                <a:solidFill>
                  <a:srgbClr val="5F5F6E"/>
                </a:solidFill>
                <a:effectLst/>
                <a:uLnTx/>
                <a:uFillTx/>
                <a:latin typeface="Museo 2"/>
                <a:ea typeface="+mn-ea"/>
                <a:cs typeface="+mn-cs"/>
              </a:rPr>
              <a:t> un </a:t>
            </a:r>
            <a:r>
              <a:rPr kumimoji="0" sz="1150" b="0" i="0" u="none" strike="noStrike" kern="1200" cap="none" spc="0" normalizeH="0" baseline="0" noProof="0" dirty="0" err="1">
                <a:ln>
                  <a:noFill/>
                </a:ln>
                <a:solidFill>
                  <a:srgbClr val="5F5F6E"/>
                </a:solidFill>
                <a:effectLst/>
                <a:uLnTx/>
                <a:uFillTx/>
                <a:latin typeface="Museo 2"/>
                <a:ea typeface="+mn-ea"/>
                <a:cs typeface="+mn-cs"/>
              </a:rPr>
              <a:t>Zviedrija</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vērtētas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kā</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daļēji</a:t>
            </a:r>
            <a:r>
              <a:rPr kumimoji="0" sz="1150" b="0" i="0" u="none" strike="noStrike" kern="1200" cap="none" spc="0" normalizeH="0" baseline="0" noProof="0" dirty="0">
                <a:ln>
                  <a:noFill/>
                </a:ln>
                <a:solidFill>
                  <a:srgbClr val="5F5F6E"/>
                </a:solidFill>
                <a:effectLst/>
                <a:uLnTx/>
                <a:uFillTx/>
                <a:latin typeface="Museo 2"/>
                <a:ea typeface="+mn-ea"/>
                <a:cs typeface="+mn-cs"/>
              </a:rPr>
              <a:t>”</a:t>
            </a:r>
          </a:p>
        </p:txBody>
      </p:sp>
      <p:pic>
        <p:nvPicPr>
          <p:cNvPr id="7" name="Picture 6" descr="image.png">
            <a:extLst>
              <a:ext uri="{FF2B5EF4-FFF2-40B4-BE49-F238E27FC236}">
                <a16:creationId xmlns:a16="http://schemas.microsoft.com/office/drawing/2014/main" id="{800F6538-0473-84E7-913E-4F964EF61D4B}"/>
              </a:ext>
            </a:extLst>
          </p:cNvPr>
          <p:cNvPicPr>
            <a:picLocks noChangeAspect="1"/>
          </p:cNvPicPr>
          <p:nvPr/>
        </p:nvPicPr>
        <p:blipFill>
          <a:blip r:embed="rId24"/>
          <a:stretch>
            <a:fillRect/>
          </a:stretch>
        </p:blipFill>
        <p:spPr>
          <a:xfrm>
            <a:off x="16047720" y="9400032"/>
            <a:ext cx="1600200" cy="680085"/>
          </a:xfrm>
          <a:prstGeom prst="rect">
            <a:avLst/>
          </a:prstGeom>
        </p:spPr>
      </p:pic>
      <p:sp>
        <p:nvSpPr>
          <p:cNvPr id="8" name="TextBox 7">
            <a:extLst>
              <a:ext uri="{FF2B5EF4-FFF2-40B4-BE49-F238E27FC236}">
                <a16:creationId xmlns:a16="http://schemas.microsoft.com/office/drawing/2014/main" id="{8B21537A-CB4B-E5CF-15BC-1D3649FAB9AE}"/>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41</a:t>
            </a:r>
          </a:p>
        </p:txBody>
      </p:sp>
    </p:spTree>
    <p:extLst>
      <p:ext uri="{BB962C8B-B14F-4D97-AF65-F5344CB8AC3E}">
        <p14:creationId xmlns:p14="http://schemas.microsoft.com/office/powerpoint/2010/main" val="2871073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04208-CED6-FA7E-875F-9B2946D439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4496027-B633-89AA-53A3-270969144D5F}"/>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LABĀ PRAKSE • LIETUVA</a:t>
            </a:r>
          </a:p>
        </p:txBody>
      </p:sp>
      <p:sp>
        <p:nvSpPr>
          <p:cNvPr id="3" name="TextBox 2">
            <a:extLst>
              <a:ext uri="{FF2B5EF4-FFF2-40B4-BE49-F238E27FC236}">
                <a16:creationId xmlns:a16="http://schemas.microsoft.com/office/drawing/2014/main" id="{67FE33AA-12A5-541C-BDD8-ADE2D2D080F0}"/>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Lietuva: no Seima vīzijas līdz vienai investīciju sistēmai</a:t>
            </a:r>
          </a:p>
        </p:txBody>
      </p:sp>
      <p:sp>
        <p:nvSpPr>
          <p:cNvPr id="4" name="TextBox 3">
            <a:extLst>
              <a:ext uri="{FF2B5EF4-FFF2-40B4-BE49-F238E27FC236}">
                <a16:creationId xmlns:a16="http://schemas.microsoft.com/office/drawing/2014/main" id="{DAC5B8BA-6F86-57AE-327A-E221E10AE96A}"/>
              </a:ext>
            </a:extLst>
          </p:cNvPr>
          <p:cNvSpPr txBox="1"/>
          <p:nvPr/>
        </p:nvSpPr>
        <p:spPr>
          <a:xfrm>
            <a:off x="822960" y="1874519"/>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303A92"/>
                </a:solidFill>
                <a:effectLst/>
                <a:uLnTx/>
                <a:uFillTx/>
                <a:latin typeface="Museo 2"/>
                <a:ea typeface="+mn-ea"/>
                <a:cs typeface="+mn-cs"/>
              </a:rPr>
              <a:t>Vīzija, progresa plāns, budžeta pamatdarbības jomas un projektu kvalitātes filtrs ir viena ķēde.</a:t>
            </a:r>
          </a:p>
        </p:txBody>
      </p:sp>
      <p:sp>
        <p:nvSpPr>
          <p:cNvPr id="5" name="Rounded Rectangle 4">
            <a:extLst>
              <a:ext uri="{FF2B5EF4-FFF2-40B4-BE49-F238E27FC236}">
                <a16:creationId xmlns:a16="http://schemas.microsoft.com/office/drawing/2014/main" id="{0D0ED7E8-6D2F-06F6-F832-27D1C336DD15}"/>
              </a:ext>
            </a:extLst>
          </p:cNvPr>
          <p:cNvSpPr/>
          <p:nvPr/>
        </p:nvSpPr>
        <p:spPr>
          <a:xfrm>
            <a:off x="822960"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2A9AAB22-A0EF-B48B-4EF2-C2D9CAB04217}"/>
              </a:ext>
            </a:extLst>
          </p:cNvPr>
          <p:cNvSpPr txBox="1"/>
          <p:nvPr/>
        </p:nvSpPr>
        <p:spPr>
          <a:xfrm>
            <a:off x="1005840"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“Lietuva 2050”</a:t>
            </a:r>
          </a:p>
        </p:txBody>
      </p:sp>
      <p:sp>
        <p:nvSpPr>
          <p:cNvPr id="7" name="TextBox 6">
            <a:extLst>
              <a:ext uri="{FF2B5EF4-FFF2-40B4-BE49-F238E27FC236}">
                <a16:creationId xmlns:a16="http://schemas.microsoft.com/office/drawing/2014/main" id="{51F53AFE-9C9C-9168-65C9-B2E3ADD906C4}"/>
              </a:ext>
            </a:extLst>
          </p:cNvPr>
          <p:cNvSpPr txBox="1"/>
          <p:nvPr/>
        </p:nvSpPr>
        <p:spPr>
          <a:xfrm>
            <a:off x="1005840"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Seimas, 23.12.2023.</a:t>
            </a:r>
          </a:p>
        </p:txBody>
      </p:sp>
      <p:sp>
        <p:nvSpPr>
          <p:cNvPr id="8" name="Rounded Rectangle 7">
            <a:extLst>
              <a:ext uri="{FF2B5EF4-FFF2-40B4-BE49-F238E27FC236}">
                <a16:creationId xmlns:a16="http://schemas.microsoft.com/office/drawing/2014/main" id="{B25D1222-5CEA-6BD4-15CF-7D7D6DAC1BD6}"/>
              </a:ext>
            </a:extLst>
          </p:cNvPr>
          <p:cNvSpPr/>
          <p:nvPr/>
        </p:nvSpPr>
        <p:spPr>
          <a:xfrm>
            <a:off x="822960"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E9F460B2-BA85-659E-F839-E0B3AB6F5568}"/>
              </a:ext>
            </a:extLst>
          </p:cNvPr>
          <p:cNvSpPr txBox="1"/>
          <p:nvPr/>
        </p:nvSpPr>
        <p:spPr>
          <a:xfrm>
            <a:off x="1005840"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Seims apstiprina valsts progresa stratēģiju un aicina partijas uz nacionālu vienošanos par publiskām saistībām un finansējumu.</a:t>
            </a:r>
          </a:p>
        </p:txBody>
      </p:sp>
      <p:sp>
        <p:nvSpPr>
          <p:cNvPr id="10" name="TextBox 9">
            <a:extLst>
              <a:ext uri="{FF2B5EF4-FFF2-40B4-BE49-F238E27FC236}">
                <a16:creationId xmlns:a16="http://schemas.microsoft.com/office/drawing/2014/main" id="{A0F54A18-9578-6EBC-70CB-2CE719569E97}"/>
              </a:ext>
            </a:extLst>
          </p:cNvPr>
          <p:cNvSpPr txBox="1"/>
          <p:nvPr/>
        </p:nvSpPr>
        <p:spPr>
          <a:xfrm>
            <a:off x="1005840"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3"/>
              </a:rPr>
              <a:t>Seimas</a:t>
            </a:r>
          </a:p>
        </p:txBody>
      </p:sp>
      <p:sp>
        <p:nvSpPr>
          <p:cNvPr id="11" name="Chevron 10">
            <a:extLst>
              <a:ext uri="{FF2B5EF4-FFF2-40B4-BE49-F238E27FC236}">
                <a16:creationId xmlns:a16="http://schemas.microsoft.com/office/drawing/2014/main" id="{30C62C6E-D742-E52F-0965-D6FFA242E18E}"/>
              </a:ext>
            </a:extLst>
          </p:cNvPr>
          <p:cNvSpPr/>
          <p:nvPr/>
        </p:nvSpPr>
        <p:spPr>
          <a:xfrm>
            <a:off x="4789170"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ounded Rectangle 11">
            <a:extLst>
              <a:ext uri="{FF2B5EF4-FFF2-40B4-BE49-F238E27FC236}">
                <a16:creationId xmlns:a16="http://schemas.microsoft.com/office/drawing/2014/main" id="{C9999519-BF4F-4F05-3189-0D3876EEB780}"/>
              </a:ext>
            </a:extLst>
          </p:cNvPr>
          <p:cNvSpPr/>
          <p:nvPr/>
        </p:nvSpPr>
        <p:spPr>
          <a:xfrm>
            <a:off x="5081778"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63C84647-E837-0183-8651-D69DB05ABB92}"/>
              </a:ext>
            </a:extLst>
          </p:cNvPr>
          <p:cNvSpPr txBox="1"/>
          <p:nvPr/>
        </p:nvSpPr>
        <p:spPr>
          <a:xfrm>
            <a:off x="5264658"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Progresa plāns</a:t>
            </a:r>
          </a:p>
        </p:txBody>
      </p:sp>
      <p:sp>
        <p:nvSpPr>
          <p:cNvPr id="14" name="TextBox 13">
            <a:extLst>
              <a:ext uri="{FF2B5EF4-FFF2-40B4-BE49-F238E27FC236}">
                <a16:creationId xmlns:a16="http://schemas.microsoft.com/office/drawing/2014/main" id="{B314C0D4-CE36-671B-219A-FB240492627C}"/>
              </a:ext>
            </a:extLst>
          </p:cNvPr>
          <p:cNvSpPr txBox="1"/>
          <p:nvPr/>
        </p:nvSpPr>
        <p:spPr>
          <a:xfrm>
            <a:off x="5264658"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10 gadu rīcības plāns</a:t>
            </a:r>
          </a:p>
        </p:txBody>
      </p:sp>
      <p:sp>
        <p:nvSpPr>
          <p:cNvPr id="15" name="Rounded Rectangle 14">
            <a:extLst>
              <a:ext uri="{FF2B5EF4-FFF2-40B4-BE49-F238E27FC236}">
                <a16:creationId xmlns:a16="http://schemas.microsoft.com/office/drawing/2014/main" id="{9D86A253-5F30-2C1E-E705-30D0C2FD6E61}"/>
              </a:ext>
            </a:extLst>
          </p:cNvPr>
          <p:cNvSpPr/>
          <p:nvPr/>
        </p:nvSpPr>
        <p:spPr>
          <a:xfrm>
            <a:off x="5081778"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67B2E0B9-51CB-CDD6-4490-50D7390F7D7C}"/>
              </a:ext>
            </a:extLst>
          </p:cNvPr>
          <p:cNvSpPr txBox="1"/>
          <p:nvPr/>
        </p:nvSpPr>
        <p:spPr>
          <a:xfrm>
            <a:off x="5264658" y="3867912"/>
            <a:ext cx="3545586" cy="103618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Nacionālais progresa plāns ir stratēģijas īstenošanas instruments desmit gadiem.</a:t>
            </a:r>
          </a:p>
        </p:txBody>
      </p:sp>
      <p:sp>
        <p:nvSpPr>
          <p:cNvPr id="17" name="TextBox 16">
            <a:extLst>
              <a:ext uri="{FF2B5EF4-FFF2-40B4-BE49-F238E27FC236}">
                <a16:creationId xmlns:a16="http://schemas.microsoft.com/office/drawing/2014/main" id="{7563E59E-F976-225E-63A5-B85CDED3226F}"/>
              </a:ext>
            </a:extLst>
          </p:cNvPr>
          <p:cNvSpPr txBox="1"/>
          <p:nvPr/>
        </p:nvSpPr>
        <p:spPr>
          <a:xfrm>
            <a:off x="5264658"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4"/>
              </a:rPr>
              <a:t>VŽ, 23.12.2023.</a:t>
            </a:r>
          </a:p>
        </p:txBody>
      </p:sp>
      <p:sp>
        <p:nvSpPr>
          <p:cNvPr id="18" name="Chevron 17">
            <a:extLst>
              <a:ext uri="{FF2B5EF4-FFF2-40B4-BE49-F238E27FC236}">
                <a16:creationId xmlns:a16="http://schemas.microsoft.com/office/drawing/2014/main" id="{302AF4D5-E397-C750-DE23-05A774306EC6}"/>
              </a:ext>
            </a:extLst>
          </p:cNvPr>
          <p:cNvSpPr/>
          <p:nvPr/>
        </p:nvSpPr>
        <p:spPr>
          <a:xfrm>
            <a:off x="9047988"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ounded Rectangle 18">
            <a:extLst>
              <a:ext uri="{FF2B5EF4-FFF2-40B4-BE49-F238E27FC236}">
                <a16:creationId xmlns:a16="http://schemas.microsoft.com/office/drawing/2014/main" id="{89130254-5D9A-BBEC-647C-61D378BA1CC9}"/>
              </a:ext>
            </a:extLst>
          </p:cNvPr>
          <p:cNvSpPr/>
          <p:nvPr/>
        </p:nvSpPr>
        <p:spPr>
          <a:xfrm>
            <a:off x="9340596"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92EB13CF-56B6-E6CE-4A96-48F45F243F15}"/>
              </a:ext>
            </a:extLst>
          </p:cNvPr>
          <p:cNvSpPr txBox="1"/>
          <p:nvPr/>
        </p:nvSpPr>
        <p:spPr>
          <a:xfrm>
            <a:off x="9523476"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Budžets</a:t>
            </a:r>
          </a:p>
        </p:txBody>
      </p:sp>
      <p:sp>
        <p:nvSpPr>
          <p:cNvPr id="21" name="TextBox 20">
            <a:extLst>
              <a:ext uri="{FF2B5EF4-FFF2-40B4-BE49-F238E27FC236}">
                <a16:creationId xmlns:a16="http://schemas.microsoft.com/office/drawing/2014/main" id="{A9A651F9-6C55-4828-D96F-FF6D1473991C}"/>
              </a:ext>
            </a:extLst>
          </p:cNvPr>
          <p:cNvSpPr txBox="1"/>
          <p:nvPr/>
        </p:nvSpPr>
        <p:spPr>
          <a:xfrm>
            <a:off x="9523476"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15 jomas, 160 pasākumi</a:t>
            </a:r>
          </a:p>
        </p:txBody>
      </p:sp>
      <p:sp>
        <p:nvSpPr>
          <p:cNvPr id="22" name="Rounded Rectangle 21">
            <a:extLst>
              <a:ext uri="{FF2B5EF4-FFF2-40B4-BE49-F238E27FC236}">
                <a16:creationId xmlns:a16="http://schemas.microsoft.com/office/drawing/2014/main" id="{D51719CD-E135-8CCE-AE25-0BABD0AF39E9}"/>
              </a:ext>
            </a:extLst>
          </p:cNvPr>
          <p:cNvSpPr/>
          <p:nvPr/>
        </p:nvSpPr>
        <p:spPr>
          <a:xfrm>
            <a:off x="9340596"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0CD8A6C0-337E-CB18-1FE3-42A7AD45A167}"/>
              </a:ext>
            </a:extLst>
          </p:cNvPr>
          <p:cNvSpPr txBox="1"/>
          <p:nvPr/>
        </p:nvSpPr>
        <p:spPr>
          <a:xfrm>
            <a:off x="9523476"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15 valsts pamatdarbības jomas nemainās, mainoties valdībām; 160 attīstības pasākumi; kapitāla plāns sasaistīts ar budžetu.</a:t>
            </a:r>
          </a:p>
        </p:txBody>
      </p:sp>
      <p:sp>
        <p:nvSpPr>
          <p:cNvPr id="24" name="TextBox 23">
            <a:extLst>
              <a:ext uri="{FF2B5EF4-FFF2-40B4-BE49-F238E27FC236}">
                <a16:creationId xmlns:a16="http://schemas.microsoft.com/office/drawing/2014/main" id="{E1915CE5-19B6-1D97-C73F-CB2554B6960E}"/>
              </a:ext>
            </a:extLst>
          </p:cNvPr>
          <p:cNvSpPr txBox="1"/>
          <p:nvPr/>
        </p:nvSpPr>
        <p:spPr>
          <a:xfrm>
            <a:off x="9523476"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5"/>
              </a:rPr>
              <a:t>EK DP 243</a:t>
            </a:r>
          </a:p>
        </p:txBody>
      </p:sp>
      <p:sp>
        <p:nvSpPr>
          <p:cNvPr id="25" name="Chevron 24">
            <a:extLst>
              <a:ext uri="{FF2B5EF4-FFF2-40B4-BE49-F238E27FC236}">
                <a16:creationId xmlns:a16="http://schemas.microsoft.com/office/drawing/2014/main" id="{F88479E7-CD90-72C6-E762-7920E3B13A0D}"/>
              </a:ext>
            </a:extLst>
          </p:cNvPr>
          <p:cNvSpPr/>
          <p:nvPr/>
        </p:nvSpPr>
        <p:spPr>
          <a:xfrm>
            <a:off x="13306806"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6" name="Rounded Rectangle 25">
            <a:extLst>
              <a:ext uri="{FF2B5EF4-FFF2-40B4-BE49-F238E27FC236}">
                <a16:creationId xmlns:a16="http://schemas.microsoft.com/office/drawing/2014/main" id="{0AF3DF49-7EE4-5DCF-9532-F9CD62A26A92}"/>
              </a:ext>
            </a:extLst>
          </p:cNvPr>
          <p:cNvSpPr/>
          <p:nvPr/>
        </p:nvSpPr>
        <p:spPr>
          <a:xfrm>
            <a:off x="13599414"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65377F82-C141-DF43-7BE5-AAE8369D915A}"/>
              </a:ext>
            </a:extLst>
          </p:cNvPr>
          <p:cNvSpPr txBox="1"/>
          <p:nvPr/>
        </p:nvSpPr>
        <p:spPr>
          <a:xfrm>
            <a:off x="13782294"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Projektu kvalitāte</a:t>
            </a:r>
          </a:p>
        </p:txBody>
      </p:sp>
      <p:sp>
        <p:nvSpPr>
          <p:cNvPr id="28" name="TextBox 27">
            <a:extLst>
              <a:ext uri="{FF2B5EF4-FFF2-40B4-BE49-F238E27FC236}">
                <a16:creationId xmlns:a16="http://schemas.microsoft.com/office/drawing/2014/main" id="{C147A807-EECF-B21E-C336-BB33AD991607}"/>
              </a:ext>
            </a:extLst>
          </p:cNvPr>
          <p:cNvSpPr txBox="1"/>
          <p:nvPr/>
        </p:nvSpPr>
        <p:spPr>
          <a:xfrm>
            <a:off x="13782294"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CPVA kopš 2010</a:t>
            </a:r>
          </a:p>
        </p:txBody>
      </p:sp>
      <p:sp>
        <p:nvSpPr>
          <p:cNvPr id="29" name="Rounded Rectangle 28">
            <a:extLst>
              <a:ext uri="{FF2B5EF4-FFF2-40B4-BE49-F238E27FC236}">
                <a16:creationId xmlns:a16="http://schemas.microsoft.com/office/drawing/2014/main" id="{C56DCDA4-DEC0-AEE3-937E-41FBF2613CAC}"/>
              </a:ext>
            </a:extLst>
          </p:cNvPr>
          <p:cNvSpPr/>
          <p:nvPr/>
        </p:nvSpPr>
        <p:spPr>
          <a:xfrm>
            <a:off x="13599414"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7E0D5882-4646-629A-EF6A-4E2F780CF33E}"/>
              </a:ext>
            </a:extLst>
          </p:cNvPr>
          <p:cNvSpPr txBox="1"/>
          <p:nvPr/>
        </p:nvSpPr>
        <p:spPr>
          <a:xfrm>
            <a:off x="13782294" y="3867912"/>
            <a:ext cx="3545586" cy="203337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Kompetences centrs FM uzdevumā; vairāk nekā puse attīstības projektu iziet alternatīvu analīzi; uzturēšanas izmaksu metodika.</a:t>
            </a:r>
          </a:p>
        </p:txBody>
      </p:sp>
      <p:sp>
        <p:nvSpPr>
          <p:cNvPr id="31" name="TextBox 30">
            <a:extLst>
              <a:ext uri="{FF2B5EF4-FFF2-40B4-BE49-F238E27FC236}">
                <a16:creationId xmlns:a16="http://schemas.microsoft.com/office/drawing/2014/main" id="{3BF4D271-FFAE-F6E2-9EC7-0EC90D0A577D}"/>
              </a:ext>
            </a:extLst>
          </p:cNvPr>
          <p:cNvSpPr txBox="1"/>
          <p:nvPr/>
        </p:nvSpPr>
        <p:spPr>
          <a:xfrm>
            <a:off x="13782294"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5"/>
              </a:rPr>
              <a:t>EK DP 243</a:t>
            </a:r>
          </a:p>
        </p:txBody>
      </p:sp>
      <p:sp>
        <p:nvSpPr>
          <p:cNvPr id="32" name="Rounded Rectangle 31">
            <a:extLst>
              <a:ext uri="{FF2B5EF4-FFF2-40B4-BE49-F238E27FC236}">
                <a16:creationId xmlns:a16="http://schemas.microsoft.com/office/drawing/2014/main" id="{345C5139-9E96-757D-3EFA-D03C263D981D}"/>
              </a:ext>
            </a:extLst>
          </p:cNvPr>
          <p:cNvSpPr/>
          <p:nvPr/>
        </p:nvSpPr>
        <p:spPr>
          <a:xfrm>
            <a:off x="822960" y="7132320"/>
            <a:ext cx="4572000" cy="2103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B95F775E-196A-7B51-4A8C-76531E5B9CEF}"/>
              </a:ext>
            </a:extLst>
          </p:cNvPr>
          <p:cNvSpPr txBox="1"/>
          <p:nvPr/>
        </p:nvSpPr>
        <p:spPr>
          <a:xfrm>
            <a:off x="1097280" y="7315200"/>
            <a:ext cx="402336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4400" b="0" i="0" u="none" strike="noStrike" kern="1200" cap="none" spc="0" normalizeH="0" baseline="0" noProof="0">
                <a:ln>
                  <a:noFill/>
                </a:ln>
                <a:solidFill>
                  <a:srgbClr val="FFFFFF"/>
                </a:solidFill>
                <a:effectLst/>
                <a:uLnTx/>
                <a:uFillTx/>
                <a:latin typeface="Museo 1"/>
                <a:ea typeface="+mn-ea"/>
                <a:cs typeface="+mn-cs"/>
              </a:rPr>
              <a:t>1,42</a:t>
            </a:r>
          </a:p>
        </p:txBody>
      </p:sp>
      <p:sp>
        <p:nvSpPr>
          <p:cNvPr id="34" name="TextBox 33">
            <a:extLst>
              <a:ext uri="{FF2B5EF4-FFF2-40B4-BE49-F238E27FC236}">
                <a16:creationId xmlns:a16="http://schemas.microsoft.com/office/drawing/2014/main" id="{638B8C51-22B5-4F2A-50B5-F4401CFB1902}"/>
              </a:ext>
            </a:extLst>
          </p:cNvPr>
          <p:cNvSpPr txBox="1"/>
          <p:nvPr/>
        </p:nvSpPr>
        <p:spPr>
          <a:xfrm>
            <a:off x="1097280" y="8339327"/>
            <a:ext cx="4023360" cy="77723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500" b="0" i="0" u="none" strike="noStrike" kern="1200" cap="none" spc="0" normalizeH="0" baseline="0" noProof="0">
                <a:ln>
                  <a:noFill/>
                </a:ln>
                <a:solidFill>
                  <a:srgbClr val="FFFFFF"/>
                </a:solidFill>
                <a:effectLst/>
                <a:uLnTx/>
                <a:uFillTx/>
                <a:latin typeface="Museo 2"/>
                <a:ea typeface="+mn-ea"/>
                <a:cs typeface="+mn-cs"/>
              </a:rPr>
              <a:t>labākais kopējais izdevumu efektivitātes rādītājs ES (EK)</a:t>
            </a:r>
          </a:p>
        </p:txBody>
      </p:sp>
      <p:sp>
        <p:nvSpPr>
          <p:cNvPr id="35" name="Rounded Rectangle 34">
            <a:extLst>
              <a:ext uri="{FF2B5EF4-FFF2-40B4-BE49-F238E27FC236}">
                <a16:creationId xmlns:a16="http://schemas.microsoft.com/office/drawing/2014/main" id="{778CFBB1-B27A-8C42-9602-38691886AD2D}"/>
              </a:ext>
            </a:extLst>
          </p:cNvPr>
          <p:cNvSpPr/>
          <p:nvPr/>
        </p:nvSpPr>
        <p:spPr>
          <a:xfrm>
            <a:off x="5623560" y="7132320"/>
            <a:ext cx="11887200" cy="21031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5">
            <a:extLst>
              <a:ext uri="{FF2B5EF4-FFF2-40B4-BE49-F238E27FC236}">
                <a16:creationId xmlns:a16="http://schemas.microsoft.com/office/drawing/2014/main" id="{98110ABD-472E-86DE-692E-EF93D16B8163}"/>
              </a:ext>
            </a:extLst>
          </p:cNvPr>
          <p:cNvSpPr txBox="1"/>
          <p:nvPr/>
        </p:nvSpPr>
        <p:spPr>
          <a:xfrm>
            <a:off x="5897880" y="7665790"/>
            <a:ext cx="1143000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303A92"/>
                </a:solidFill>
                <a:effectLst/>
                <a:uLnTx/>
                <a:uFillTx/>
                <a:latin typeface="Museo 1"/>
                <a:ea typeface="+mn-ea"/>
                <a:cs typeface="+mn-cs"/>
              </a:rPr>
              <a:t>Mācība</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err="1">
                <a:ln>
                  <a:noFill/>
                </a:ln>
                <a:solidFill>
                  <a:srgbClr val="303A92"/>
                </a:solidFill>
                <a:effectLst/>
                <a:uLnTx/>
                <a:uFillTx/>
                <a:latin typeface="Museo 1"/>
                <a:ea typeface="+mn-ea"/>
                <a:cs typeface="+mn-cs"/>
              </a:rPr>
              <a:t>Latvijai</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a:ln>
                  <a:noFill/>
                </a:ln>
                <a:solidFill>
                  <a:srgbClr val="251E50"/>
                </a:solidFill>
                <a:effectLst/>
                <a:uLnTx/>
                <a:uFillTx/>
                <a:latin typeface="Museo 2"/>
                <a:ea typeface="+mn-ea"/>
                <a:cs typeface="+mn-cs"/>
              </a:rPr>
              <a:t>Lietuva </a:t>
            </a:r>
            <a:r>
              <a:rPr kumimoji="0" sz="2000" b="0" i="0" u="none" strike="noStrike" kern="1200" cap="none" spc="0" normalizeH="0" baseline="0" noProof="0" dirty="0" err="1">
                <a:ln>
                  <a:noFill/>
                </a:ln>
                <a:solidFill>
                  <a:srgbClr val="251E50"/>
                </a:solidFill>
                <a:effectLst/>
                <a:uLnTx/>
                <a:uFillTx/>
                <a:latin typeface="Museo 2"/>
                <a:ea typeface="+mn-ea"/>
                <a:cs typeface="+mn-cs"/>
              </a:rPr>
              <a:t>reformu</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sāka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pati</a:t>
            </a:r>
            <a:r>
              <a:rPr kumimoji="0" sz="2000" b="0" i="0" u="none" strike="noStrike" kern="1200" cap="none" spc="0" normalizeH="0" baseline="0" noProof="0" dirty="0">
                <a:ln>
                  <a:noFill/>
                </a:ln>
                <a:solidFill>
                  <a:srgbClr val="251E50"/>
                </a:solidFill>
                <a:effectLst/>
                <a:uLnTx/>
                <a:uFillTx/>
                <a:latin typeface="Museo 2"/>
                <a:ea typeface="+mn-ea"/>
                <a:cs typeface="+mn-cs"/>
              </a:rPr>
              <a:t>, bez ES </a:t>
            </a:r>
            <a:r>
              <a:rPr kumimoji="0" sz="2000" b="0" i="0" u="none" strike="noStrike" kern="1200" cap="none" spc="0" normalizeH="0" baseline="0" noProof="0" dirty="0" err="1">
                <a:ln>
                  <a:noFill/>
                </a:ln>
                <a:solidFill>
                  <a:srgbClr val="251E50"/>
                </a:solidFill>
                <a:effectLst/>
                <a:uLnTx/>
                <a:uFillTx/>
                <a:latin typeface="Museo 2"/>
                <a:ea typeface="+mn-ea"/>
                <a:cs typeface="+mn-cs"/>
              </a:rPr>
              <a:t>atbalsta</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apvienoja</a:t>
            </a:r>
            <a:r>
              <a:rPr kumimoji="0" sz="2000" b="0" i="0" u="none" strike="noStrike" kern="1200" cap="none" spc="0" normalizeH="0" baseline="0" noProof="0" dirty="0">
                <a:ln>
                  <a:noFill/>
                </a:ln>
                <a:solidFill>
                  <a:srgbClr val="251E50"/>
                </a:solidFill>
                <a:effectLst/>
                <a:uLnTx/>
                <a:uFillTx/>
                <a:latin typeface="Museo 2"/>
                <a:ea typeface="+mn-ea"/>
                <a:cs typeface="+mn-cs"/>
              </a:rPr>
              <a:t> ES un </a:t>
            </a:r>
            <a:r>
              <a:rPr kumimoji="0" sz="2000" b="0" i="0" u="none" strike="noStrike" kern="1200" cap="none" spc="0" normalizeH="0" baseline="0" noProof="0" dirty="0" err="1">
                <a:ln>
                  <a:noFill/>
                </a:ln>
                <a:solidFill>
                  <a:srgbClr val="251E50"/>
                </a:solidFill>
                <a:effectLst/>
                <a:uLnTx/>
                <a:uFillTx/>
                <a:latin typeface="Museo 2"/>
                <a:ea typeface="+mn-ea"/>
                <a:cs typeface="+mn-cs"/>
              </a:rPr>
              <a:t>nacionālās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investīcijas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vienā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sistēmā</a:t>
            </a:r>
            <a:r>
              <a:rPr kumimoji="0" sz="2000" b="0" i="0" u="none" strike="noStrike" kern="1200" cap="none" spc="0" normalizeH="0" baseline="0" noProof="0" dirty="0">
                <a:ln>
                  <a:noFill/>
                </a:ln>
                <a:solidFill>
                  <a:srgbClr val="251E50"/>
                </a:solidFill>
                <a:effectLst/>
                <a:uLnTx/>
                <a:uFillTx/>
                <a:latin typeface="Museo 2"/>
                <a:ea typeface="+mn-ea"/>
                <a:cs typeface="+mn-cs"/>
              </a:rPr>
              <a:t>. Valsts </a:t>
            </a:r>
            <a:r>
              <a:rPr kumimoji="0" sz="2000" b="0" i="0" u="none" strike="noStrike" kern="1200" cap="none" spc="0" normalizeH="0" baseline="0" noProof="0" dirty="0" err="1">
                <a:ln>
                  <a:noFill/>
                </a:ln>
                <a:solidFill>
                  <a:srgbClr val="251E50"/>
                </a:solidFill>
                <a:effectLst/>
                <a:uLnTx/>
                <a:uFillTx/>
                <a:latin typeface="Museo 2"/>
                <a:ea typeface="+mn-ea"/>
                <a:cs typeface="+mn-cs"/>
              </a:rPr>
              <a:t>pamatdarbības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jomas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kā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stabils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budžeta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karkass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ļauj</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vīzijai</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pārdzīvot</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politiskos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ciklus</a:t>
            </a:r>
            <a:r>
              <a:rPr kumimoji="0" sz="20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37" name="TextBox 36">
            <a:extLst>
              <a:ext uri="{FF2B5EF4-FFF2-40B4-BE49-F238E27FC236}">
                <a16:creationId xmlns:a16="http://schemas.microsoft.com/office/drawing/2014/main" id="{46A28CFA-3103-AE8F-28B5-996ED7ECF7A4}"/>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5"/>
              </a:rPr>
              <a:t>EK DP 243 (2026), 5., 13., 22.–23. lpp.</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6"/>
              </a:rPr>
              <a:t>EK, Public Finances in EMU 2026, 30., 75. lpp.</a:t>
            </a:r>
          </a:p>
        </p:txBody>
      </p:sp>
      <p:pic>
        <p:nvPicPr>
          <p:cNvPr id="38" name="Picture 37" descr="image.png">
            <a:extLst>
              <a:ext uri="{FF2B5EF4-FFF2-40B4-BE49-F238E27FC236}">
                <a16:creationId xmlns:a16="http://schemas.microsoft.com/office/drawing/2014/main" id="{CB4A5138-5CC1-4721-571C-034BA5C9C89C}"/>
              </a:ext>
            </a:extLst>
          </p:cNvPr>
          <p:cNvPicPr>
            <a:picLocks noChangeAspect="1"/>
          </p:cNvPicPr>
          <p:nvPr/>
        </p:nvPicPr>
        <p:blipFill>
          <a:blip r:embed="rId7"/>
          <a:stretch>
            <a:fillRect/>
          </a:stretch>
        </p:blipFill>
        <p:spPr>
          <a:xfrm>
            <a:off x="16047720" y="9400032"/>
            <a:ext cx="1600200" cy="680085"/>
          </a:xfrm>
          <a:prstGeom prst="rect">
            <a:avLst/>
          </a:prstGeom>
        </p:spPr>
      </p:pic>
      <p:sp>
        <p:nvSpPr>
          <p:cNvPr id="39" name="TextBox 38">
            <a:extLst>
              <a:ext uri="{FF2B5EF4-FFF2-40B4-BE49-F238E27FC236}">
                <a16:creationId xmlns:a16="http://schemas.microsoft.com/office/drawing/2014/main" id="{A44BDEDA-ADCC-F305-E96D-36F1A7A7C6FC}"/>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44</a:t>
            </a:r>
          </a:p>
        </p:txBody>
      </p:sp>
    </p:spTree>
    <p:extLst>
      <p:ext uri="{BB962C8B-B14F-4D97-AF65-F5344CB8AC3E}">
        <p14:creationId xmlns:p14="http://schemas.microsoft.com/office/powerpoint/2010/main" val="790465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B2C70"/>
        </a:solidFill>
        <a:effectLst/>
      </p:bgPr>
    </p:bg>
    <p:spTree>
      <p:nvGrpSpPr>
        <p:cNvPr id="1" name=""/>
        <p:cNvGrpSpPr/>
        <p:nvPr/>
      </p:nvGrpSpPr>
      <p:grpSpPr>
        <a:xfrm>
          <a:off x="0" y="0"/>
          <a:ext cx="0" cy="0"/>
          <a:chOff x="0" y="0"/>
          <a:chExt cx="0" cy="0"/>
        </a:xfrm>
      </p:grpSpPr>
      <p:sp>
        <p:nvSpPr>
          <p:cNvPr id="2" name="Freeform 2"/>
          <p:cNvSpPr/>
          <p:nvPr/>
        </p:nvSpPr>
        <p:spPr>
          <a:xfrm rot="5400000">
            <a:off x="-552308" y="552308"/>
            <a:ext cx="10248616" cy="9144000"/>
          </a:xfrm>
          <a:custGeom>
            <a:avLst/>
            <a:gdLst/>
            <a:ahLst/>
            <a:cxnLst/>
            <a:rect l="l" t="t" r="r" b="b"/>
            <a:pathLst>
              <a:path w="10248616" h="9144000">
                <a:moveTo>
                  <a:pt x="0" y="0"/>
                </a:moveTo>
                <a:lnTo>
                  <a:pt x="10248616" y="0"/>
                </a:lnTo>
                <a:lnTo>
                  <a:pt x="10248616" y="9144000"/>
                </a:lnTo>
                <a:lnTo>
                  <a:pt x="0" y="9144000"/>
                </a:lnTo>
                <a:lnTo>
                  <a:pt x="0" y="0"/>
                </a:lnTo>
                <a:close/>
              </a:path>
            </a:pathLst>
          </a:custGeom>
          <a:blipFill>
            <a:blip r:embed="rId3"/>
            <a:stretch>
              <a:fillRect l="-16895" r="-16895"/>
            </a:stretch>
          </a:blipFill>
        </p:spPr>
        <p:txBody>
          <a:bodyPr/>
          <a:lstStyle/>
          <a:p>
            <a:endParaRPr lang="en-US"/>
          </a:p>
        </p:txBody>
      </p:sp>
      <p:sp>
        <p:nvSpPr>
          <p:cNvPr id="3" name="TextBox 2"/>
          <p:cNvSpPr txBox="1"/>
          <p:nvPr/>
        </p:nvSpPr>
        <p:spPr>
          <a:xfrm>
            <a:off x="10661904" y="1726872"/>
            <a:ext cx="6766560" cy="3028008"/>
          </a:xfrm>
          <a:prstGeom prst="rect">
            <a:avLst/>
          </a:prstGeom>
          <a:noFill/>
        </p:spPr>
        <p:txBody>
          <a:bodyPr wrap="square" lIns="45720" tIns="27432" rIns="45720" bIns="27432" anchor="b">
            <a:spAutoFit/>
          </a:bodyPr>
          <a:lstStyle/>
          <a:p>
            <a:pPr algn="l">
              <a:lnSpc>
                <a:spcPct val="98000"/>
              </a:lnSpc>
              <a:spcAft>
                <a:spcPts val="600"/>
              </a:spcAft>
            </a:pPr>
            <a:r>
              <a:rPr lang="lv-LV" sz="4800" b="0" dirty="0">
                <a:solidFill>
                  <a:srgbClr val="FFFFFF"/>
                </a:solidFill>
                <a:latin typeface="Museo 1"/>
              </a:rPr>
              <a:t>2</a:t>
            </a:r>
            <a:r>
              <a:rPr sz="4800" b="0" dirty="0">
                <a:solidFill>
                  <a:srgbClr val="FFFFFF"/>
                </a:solidFill>
                <a:latin typeface="Museo 1"/>
              </a:rPr>
              <a:t>. </a:t>
            </a:r>
            <a:r>
              <a:rPr sz="4800" b="0" dirty="0" err="1">
                <a:solidFill>
                  <a:srgbClr val="FFFFFF"/>
                </a:solidFill>
                <a:latin typeface="Museo 1"/>
              </a:rPr>
              <a:t>Diagnoze</a:t>
            </a:r>
            <a:r>
              <a:rPr sz="4800" b="0" dirty="0">
                <a:solidFill>
                  <a:srgbClr val="FFFFFF"/>
                </a:solidFill>
                <a:latin typeface="Museo 1"/>
              </a:rPr>
              <a:t>:</a:t>
            </a:r>
          </a:p>
          <a:p>
            <a:pPr algn="l">
              <a:lnSpc>
                <a:spcPct val="98000"/>
              </a:lnSpc>
              <a:spcAft>
                <a:spcPts val="600"/>
              </a:spcAft>
            </a:pPr>
            <a:r>
              <a:rPr lang="lv-LV" sz="4800" b="0" dirty="0">
                <a:solidFill>
                  <a:srgbClr val="FFFFFF"/>
                </a:solidFill>
                <a:latin typeface="Museo 1"/>
              </a:rPr>
              <a:t>salīdzinoš</a:t>
            </a:r>
            <a:r>
              <a:rPr lang="lv-LV" sz="4800" dirty="0">
                <a:solidFill>
                  <a:srgbClr val="FFFFFF"/>
                </a:solidFill>
                <a:latin typeface="Museo 1"/>
              </a:rPr>
              <a:t>i </a:t>
            </a:r>
            <a:r>
              <a:rPr sz="4800" b="0" dirty="0" err="1">
                <a:solidFill>
                  <a:srgbClr val="FFFFFF"/>
                </a:solidFill>
                <a:latin typeface="Museo 1"/>
              </a:rPr>
              <a:t>daudz</a:t>
            </a:r>
            <a:r>
              <a:rPr sz="4800" b="0" dirty="0">
                <a:solidFill>
                  <a:srgbClr val="FFFFFF"/>
                </a:solidFill>
                <a:latin typeface="Museo 1"/>
              </a:rPr>
              <a:t> </a:t>
            </a:r>
            <a:r>
              <a:rPr sz="4800" b="0" dirty="0" err="1">
                <a:solidFill>
                  <a:srgbClr val="FFFFFF"/>
                </a:solidFill>
                <a:latin typeface="Museo 1"/>
              </a:rPr>
              <a:t>naudas</a:t>
            </a:r>
            <a:r>
              <a:rPr sz="4800" b="0" dirty="0">
                <a:solidFill>
                  <a:srgbClr val="FFFFFF"/>
                </a:solidFill>
                <a:latin typeface="Museo 1"/>
              </a:rPr>
              <a:t>, </a:t>
            </a:r>
            <a:r>
              <a:rPr sz="4800" b="0" dirty="0" err="1">
                <a:solidFill>
                  <a:srgbClr val="FFFFFF"/>
                </a:solidFill>
                <a:latin typeface="Museo 1"/>
              </a:rPr>
              <a:t>maz</a:t>
            </a:r>
            <a:r>
              <a:rPr sz="4800" b="0" dirty="0">
                <a:solidFill>
                  <a:srgbClr val="FFFFFF"/>
                </a:solidFill>
                <a:latin typeface="Museo 1"/>
              </a:rPr>
              <a:t> </a:t>
            </a:r>
            <a:r>
              <a:rPr sz="4800" b="0" dirty="0" err="1">
                <a:solidFill>
                  <a:srgbClr val="FFFFFF"/>
                </a:solidFill>
                <a:latin typeface="Museo 1"/>
              </a:rPr>
              <a:t>izaugsmes</a:t>
            </a:r>
            <a:endParaRPr sz="4800" b="0" dirty="0">
              <a:solidFill>
                <a:srgbClr val="FFFFFF"/>
              </a:solidFill>
              <a:latin typeface="Museo 1"/>
            </a:endParaRPr>
          </a:p>
        </p:txBody>
      </p:sp>
      <p:sp>
        <p:nvSpPr>
          <p:cNvPr id="4" name="TextBox 3"/>
          <p:cNvSpPr txBox="1"/>
          <p:nvPr/>
        </p:nvSpPr>
        <p:spPr>
          <a:xfrm>
            <a:off x="10661904" y="5120640"/>
            <a:ext cx="6400800" cy="2765181"/>
          </a:xfrm>
          <a:prstGeom prst="rect">
            <a:avLst/>
          </a:prstGeom>
          <a:noFill/>
        </p:spPr>
        <p:txBody>
          <a:bodyPr wrap="square" lIns="45720" tIns="27432" rIns="45720" bIns="27432" anchor="t">
            <a:spAutoFit/>
          </a:bodyPr>
          <a:lstStyle/>
          <a:p>
            <a:pPr algn="l">
              <a:lnSpc>
                <a:spcPct val="108000"/>
              </a:lnSpc>
              <a:spcAft>
                <a:spcPts val="600"/>
              </a:spcAft>
            </a:pPr>
            <a:r>
              <a:rPr sz="3200" b="0" dirty="0" err="1">
                <a:solidFill>
                  <a:srgbClr val="FFFFFF"/>
                </a:solidFill>
                <a:latin typeface="Museo 2"/>
              </a:rPr>
              <a:t>Latvija</a:t>
            </a:r>
            <a:r>
              <a:rPr sz="3200" b="0" dirty="0">
                <a:solidFill>
                  <a:srgbClr val="FFFFFF"/>
                </a:solidFill>
                <a:latin typeface="Museo 2"/>
              </a:rPr>
              <a:t> </a:t>
            </a:r>
            <a:r>
              <a:rPr sz="3200" b="0" dirty="0" err="1">
                <a:solidFill>
                  <a:srgbClr val="FFFFFF"/>
                </a:solidFill>
                <a:latin typeface="Museo 2"/>
              </a:rPr>
              <a:t>investē</a:t>
            </a:r>
            <a:r>
              <a:rPr sz="3200" b="0" dirty="0">
                <a:solidFill>
                  <a:srgbClr val="FFFFFF"/>
                </a:solidFill>
                <a:latin typeface="Museo 2"/>
              </a:rPr>
              <a:t> </a:t>
            </a:r>
            <a:r>
              <a:rPr sz="3200" b="0" dirty="0" err="1">
                <a:solidFill>
                  <a:srgbClr val="FFFFFF"/>
                </a:solidFill>
                <a:latin typeface="Museo 2"/>
              </a:rPr>
              <a:t>vairāk</a:t>
            </a:r>
            <a:r>
              <a:rPr sz="3200" b="0" dirty="0">
                <a:solidFill>
                  <a:srgbClr val="FFFFFF"/>
                </a:solidFill>
                <a:latin typeface="Museo 2"/>
              </a:rPr>
              <a:t> </a:t>
            </a:r>
            <a:r>
              <a:rPr sz="3200" b="0" dirty="0" err="1">
                <a:solidFill>
                  <a:srgbClr val="FFFFFF"/>
                </a:solidFill>
                <a:latin typeface="Museo 2"/>
              </a:rPr>
              <a:t>nekā</a:t>
            </a:r>
            <a:r>
              <a:rPr sz="3200" b="0" dirty="0">
                <a:solidFill>
                  <a:srgbClr val="FFFFFF"/>
                </a:solidFill>
                <a:latin typeface="Museo 2"/>
              </a:rPr>
              <a:t> </a:t>
            </a:r>
            <a:r>
              <a:rPr sz="3200" b="0" dirty="0" err="1">
                <a:solidFill>
                  <a:srgbClr val="FFFFFF"/>
                </a:solidFill>
                <a:latin typeface="Museo 2"/>
              </a:rPr>
              <a:t>lielākā</a:t>
            </a:r>
            <a:r>
              <a:rPr sz="3200" b="0" dirty="0">
                <a:solidFill>
                  <a:srgbClr val="FFFFFF"/>
                </a:solidFill>
                <a:latin typeface="Museo 2"/>
              </a:rPr>
              <a:t> </a:t>
            </a:r>
            <a:r>
              <a:rPr sz="3200" b="0" dirty="0" err="1">
                <a:solidFill>
                  <a:srgbClr val="FFFFFF"/>
                </a:solidFill>
                <a:latin typeface="Museo 2"/>
              </a:rPr>
              <a:t>daļa</a:t>
            </a:r>
            <a:r>
              <a:rPr sz="3200" b="0" dirty="0">
                <a:solidFill>
                  <a:srgbClr val="FFFFFF"/>
                </a:solidFill>
                <a:latin typeface="Museo 2"/>
              </a:rPr>
              <a:t> ES, bet </a:t>
            </a:r>
            <a:r>
              <a:rPr sz="3200" b="0" dirty="0" err="1">
                <a:solidFill>
                  <a:srgbClr val="FFFFFF"/>
                </a:solidFill>
                <a:latin typeface="Museo 2"/>
              </a:rPr>
              <a:t>konverģē</a:t>
            </a:r>
            <a:r>
              <a:rPr sz="3200" b="0" dirty="0">
                <a:solidFill>
                  <a:srgbClr val="FFFFFF"/>
                </a:solidFill>
                <a:latin typeface="Museo 2"/>
              </a:rPr>
              <a:t> </a:t>
            </a:r>
            <a:r>
              <a:rPr sz="3200" b="0" dirty="0" err="1">
                <a:solidFill>
                  <a:srgbClr val="FFFFFF"/>
                </a:solidFill>
                <a:latin typeface="Museo 2"/>
              </a:rPr>
              <a:t>lēnāk</a:t>
            </a:r>
            <a:r>
              <a:rPr sz="3200" b="0" dirty="0">
                <a:solidFill>
                  <a:srgbClr val="FFFFFF"/>
                </a:solidFill>
                <a:latin typeface="Museo 2"/>
              </a:rPr>
              <a:t> </a:t>
            </a:r>
            <a:r>
              <a:rPr sz="3200" b="0" dirty="0" err="1">
                <a:solidFill>
                  <a:srgbClr val="FFFFFF"/>
                </a:solidFill>
                <a:latin typeface="Museo 2"/>
              </a:rPr>
              <a:t>nekā</a:t>
            </a:r>
            <a:r>
              <a:rPr sz="3200" b="0" dirty="0">
                <a:solidFill>
                  <a:srgbClr val="FFFFFF"/>
                </a:solidFill>
                <a:latin typeface="Museo 2"/>
              </a:rPr>
              <a:t> </a:t>
            </a:r>
            <a:r>
              <a:rPr sz="3200" b="0" dirty="0" err="1">
                <a:solidFill>
                  <a:srgbClr val="FFFFFF"/>
                </a:solidFill>
                <a:latin typeface="Museo 2"/>
              </a:rPr>
              <a:t>kaimiņi</a:t>
            </a:r>
            <a:r>
              <a:rPr sz="3200" b="0" dirty="0">
                <a:solidFill>
                  <a:srgbClr val="FFFFFF"/>
                </a:solidFill>
                <a:latin typeface="Museo 2"/>
              </a:rPr>
              <a:t>. </a:t>
            </a:r>
            <a:endParaRPr lang="lv-LV" sz="3200" b="0" dirty="0">
              <a:solidFill>
                <a:srgbClr val="FFFFFF"/>
              </a:solidFill>
              <a:latin typeface="Museo 2"/>
            </a:endParaRPr>
          </a:p>
          <a:p>
            <a:pPr algn="l">
              <a:lnSpc>
                <a:spcPct val="108000"/>
              </a:lnSpc>
              <a:spcAft>
                <a:spcPts val="600"/>
              </a:spcAft>
            </a:pPr>
            <a:r>
              <a:rPr sz="3200" b="0" dirty="0" err="1">
                <a:solidFill>
                  <a:srgbClr val="FFFFFF"/>
                </a:solidFill>
                <a:latin typeface="Museo 2"/>
              </a:rPr>
              <a:t>Problēma</a:t>
            </a:r>
            <a:r>
              <a:rPr sz="3200" b="0" dirty="0">
                <a:solidFill>
                  <a:srgbClr val="FFFFFF"/>
                </a:solidFill>
                <a:latin typeface="Museo 2"/>
              </a:rPr>
              <a:t> </a:t>
            </a:r>
            <a:r>
              <a:rPr sz="3200" b="0" dirty="0" err="1">
                <a:solidFill>
                  <a:srgbClr val="FFFFFF"/>
                </a:solidFill>
                <a:latin typeface="Museo 2"/>
              </a:rPr>
              <a:t>ir</a:t>
            </a:r>
            <a:r>
              <a:rPr sz="3200" b="0" dirty="0">
                <a:solidFill>
                  <a:srgbClr val="FFFFFF"/>
                </a:solidFill>
                <a:latin typeface="Museo 2"/>
              </a:rPr>
              <a:t> </a:t>
            </a:r>
            <a:r>
              <a:rPr sz="3200" b="0" dirty="0" err="1">
                <a:solidFill>
                  <a:srgbClr val="FFFFFF"/>
                </a:solidFill>
                <a:latin typeface="Museo 2"/>
              </a:rPr>
              <a:t>nevis</a:t>
            </a:r>
            <a:r>
              <a:rPr sz="3200" b="0" dirty="0">
                <a:solidFill>
                  <a:srgbClr val="FFFFFF"/>
                </a:solidFill>
                <a:latin typeface="Museo 2"/>
              </a:rPr>
              <a:t> </a:t>
            </a:r>
            <a:r>
              <a:rPr sz="3200" b="0" dirty="0" err="1">
                <a:solidFill>
                  <a:srgbClr val="FFFFFF"/>
                </a:solidFill>
                <a:latin typeface="Museo 2"/>
              </a:rPr>
              <a:t>apjomā</a:t>
            </a:r>
            <a:r>
              <a:rPr sz="3200" b="0" dirty="0">
                <a:solidFill>
                  <a:srgbClr val="FFFFFF"/>
                </a:solidFill>
                <a:latin typeface="Museo 2"/>
              </a:rPr>
              <a:t>, bet </a:t>
            </a:r>
            <a:r>
              <a:rPr sz="3200" b="0" dirty="0" err="1">
                <a:solidFill>
                  <a:srgbClr val="FFFFFF"/>
                </a:solidFill>
                <a:latin typeface="Museo 2"/>
              </a:rPr>
              <a:t>izvēlē</a:t>
            </a:r>
            <a:r>
              <a:rPr sz="3200" b="0" dirty="0">
                <a:solidFill>
                  <a:srgbClr val="FFFFFF"/>
                </a:solidFill>
                <a:latin typeface="Museo 2"/>
              </a:rPr>
              <a:t> un </a:t>
            </a:r>
            <a:r>
              <a:rPr sz="3200" b="0" dirty="0" err="1">
                <a:solidFill>
                  <a:srgbClr val="FFFFFF"/>
                </a:solidFill>
                <a:latin typeface="Museo 2"/>
              </a:rPr>
              <a:t>pārvaldībā</a:t>
            </a:r>
            <a:r>
              <a:rPr sz="3200" b="0" dirty="0">
                <a:solidFill>
                  <a:srgbClr val="FFFFFF"/>
                </a:solidFill>
                <a:latin typeface="Museo 2"/>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Paradokss: investējam vairāk, konverģējam lēnāk</a:t>
            </a:r>
          </a:p>
        </p:txBody>
      </p:sp>
      <p:sp>
        <p:nvSpPr>
          <p:cNvPr id="3" name="TextBox 2"/>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Valdības bruto pamatkapitāla veidošana (summa 2014–2025, % no IKP) un IKP uz iedzīvotāju pēc PPS (ES = 100) pārmaiņa.</a:t>
            </a:r>
          </a:p>
        </p:txBody>
      </p:sp>
      <p:graphicFrame>
        <p:nvGraphicFramePr>
          <p:cNvPr id="4" name="Chart 3"/>
          <p:cNvGraphicFramePr>
            <a:graphicFrameLocks noGrp="1"/>
          </p:cNvGraphicFramePr>
          <p:nvPr/>
        </p:nvGraphicFramePr>
        <p:xfrm>
          <a:off x="822960" y="2743200"/>
          <a:ext cx="7863840" cy="5852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noGrp="1"/>
          </p:cNvGraphicFramePr>
          <p:nvPr/>
        </p:nvGraphicFramePr>
        <p:xfrm>
          <a:off x="8961120" y="2743200"/>
          <a:ext cx="5120640" cy="5852160"/>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5"/>
          <p:cNvSpPr/>
          <p:nvPr/>
        </p:nvSpPr>
        <p:spPr>
          <a:xfrm>
            <a:off x="14401800" y="2834640"/>
            <a:ext cx="3108960" cy="2743200"/>
          </a:xfrm>
          <a:prstGeom prst="roundRect">
            <a:avLst>
              <a:gd name="adj" fmla="val 8000"/>
            </a:avLst>
          </a:prstGeom>
          <a:solidFill>
            <a:srgbClr val="EEF8FB"/>
          </a:solidFill>
          <a:ln>
            <a:noFill/>
          </a:ln>
          <a:effectLst/>
        </p:spPr>
        <p:txBody>
          <a:bodyPr rtlCol="0" anchor="ctr"/>
          <a:lstStyle/>
          <a:p>
            <a:endParaRPr/>
          </a:p>
        </p:txBody>
      </p:sp>
      <p:sp>
        <p:nvSpPr>
          <p:cNvPr id="7" name="TextBox 6"/>
          <p:cNvSpPr txBox="1"/>
          <p:nvPr/>
        </p:nvSpPr>
        <p:spPr>
          <a:xfrm>
            <a:off x="14676120" y="3017520"/>
            <a:ext cx="2560320" cy="960120"/>
          </a:xfrm>
          <a:prstGeom prst="rect">
            <a:avLst/>
          </a:prstGeom>
          <a:noFill/>
        </p:spPr>
        <p:txBody>
          <a:bodyPr wrap="square" lIns="45720" tIns="27432" rIns="45720" bIns="27432" anchor="b">
            <a:spAutoFit/>
          </a:bodyPr>
          <a:lstStyle/>
          <a:p>
            <a:pPr algn="l">
              <a:lnSpc>
                <a:spcPct val="108000"/>
              </a:lnSpc>
              <a:spcAft>
                <a:spcPts val="0"/>
              </a:spcAft>
            </a:pPr>
            <a:r>
              <a:rPr sz="4600" b="0">
                <a:solidFill>
                  <a:srgbClr val="303A92"/>
                </a:solidFill>
                <a:latin typeface="Museo 1"/>
              </a:rPr>
              <a:t>6,3%</a:t>
            </a:r>
          </a:p>
        </p:txBody>
      </p:sp>
      <p:sp>
        <p:nvSpPr>
          <p:cNvPr id="8" name="TextBox 7"/>
          <p:cNvSpPr txBox="1"/>
          <p:nvPr/>
        </p:nvSpPr>
        <p:spPr>
          <a:xfrm>
            <a:off x="14676120" y="4041648"/>
            <a:ext cx="2560320" cy="889026"/>
          </a:xfrm>
          <a:prstGeom prst="rect">
            <a:avLst/>
          </a:prstGeom>
          <a:noFill/>
        </p:spPr>
        <p:txBody>
          <a:bodyPr wrap="square" lIns="45720" tIns="27432" rIns="45720" bIns="27432" anchor="t">
            <a:spAutoFit/>
          </a:bodyPr>
          <a:lstStyle/>
          <a:p>
            <a:pPr algn="l">
              <a:lnSpc>
                <a:spcPct val="108000"/>
              </a:lnSpc>
              <a:spcAft>
                <a:spcPts val="0"/>
              </a:spcAft>
            </a:pPr>
            <a:r>
              <a:rPr sz="1700" b="0" dirty="0">
                <a:solidFill>
                  <a:srgbClr val="251E50"/>
                </a:solidFill>
                <a:latin typeface="Museo 2"/>
              </a:rPr>
              <a:t>Latvijas </a:t>
            </a:r>
            <a:r>
              <a:rPr sz="1700" b="0" dirty="0" err="1">
                <a:solidFill>
                  <a:srgbClr val="251E50"/>
                </a:solidFill>
                <a:latin typeface="Museo 2"/>
              </a:rPr>
              <a:t>publiskās</a:t>
            </a:r>
            <a:r>
              <a:rPr sz="1700" b="0" dirty="0">
                <a:solidFill>
                  <a:srgbClr val="251E50"/>
                </a:solidFill>
                <a:latin typeface="Museo 2"/>
              </a:rPr>
              <a:t> </a:t>
            </a:r>
            <a:r>
              <a:rPr sz="1700" b="0" dirty="0" err="1">
                <a:solidFill>
                  <a:srgbClr val="251E50"/>
                </a:solidFill>
                <a:latin typeface="Museo 2"/>
              </a:rPr>
              <a:t>investīcijas</a:t>
            </a:r>
            <a:r>
              <a:rPr sz="1700" b="0" dirty="0">
                <a:solidFill>
                  <a:srgbClr val="251E50"/>
                </a:solidFill>
                <a:latin typeface="Museo 2"/>
              </a:rPr>
              <a:t> 2025. </a:t>
            </a:r>
            <a:r>
              <a:rPr sz="1700" b="0" dirty="0" err="1">
                <a:solidFill>
                  <a:srgbClr val="251E50"/>
                </a:solidFill>
                <a:latin typeface="Museo 2"/>
              </a:rPr>
              <a:t>gadā</a:t>
            </a:r>
            <a:r>
              <a:rPr sz="1700" b="0" dirty="0">
                <a:solidFill>
                  <a:srgbClr val="251E50"/>
                </a:solidFill>
                <a:latin typeface="Museo 2"/>
              </a:rPr>
              <a:t> </a:t>
            </a:r>
            <a:r>
              <a:rPr sz="1700" b="0" dirty="0" err="1">
                <a:solidFill>
                  <a:srgbClr val="251E50"/>
                </a:solidFill>
                <a:latin typeface="Museo 2"/>
              </a:rPr>
              <a:t>pret</a:t>
            </a:r>
            <a:r>
              <a:rPr sz="1700" b="0" dirty="0">
                <a:solidFill>
                  <a:srgbClr val="251E50"/>
                </a:solidFill>
                <a:latin typeface="Museo 2"/>
              </a:rPr>
              <a:t> 3,9% </a:t>
            </a:r>
            <a:r>
              <a:rPr lang="lv-LV" sz="1700" b="0" dirty="0" err="1">
                <a:solidFill>
                  <a:srgbClr val="251E50"/>
                </a:solidFill>
                <a:latin typeface="Museo 2"/>
              </a:rPr>
              <a:t>ni</a:t>
            </a:r>
            <a:r>
              <a:rPr lang="lv-LV" sz="1700" b="0" dirty="0">
                <a:solidFill>
                  <a:srgbClr val="251E50"/>
                </a:solidFill>
                <a:latin typeface="Museo 2"/>
              </a:rPr>
              <a:t> IKP </a:t>
            </a:r>
            <a:r>
              <a:rPr sz="1700" b="0" dirty="0">
                <a:solidFill>
                  <a:srgbClr val="251E50"/>
                </a:solidFill>
                <a:latin typeface="Museo 2"/>
              </a:rPr>
              <a:t>ES </a:t>
            </a:r>
            <a:r>
              <a:rPr sz="1700" b="0" dirty="0" err="1">
                <a:solidFill>
                  <a:srgbClr val="251E50"/>
                </a:solidFill>
                <a:latin typeface="Museo 2"/>
              </a:rPr>
              <a:t>vidēji</a:t>
            </a:r>
            <a:endParaRPr sz="1700" b="0" dirty="0">
              <a:solidFill>
                <a:srgbClr val="251E50"/>
              </a:solidFill>
              <a:latin typeface="Museo 2"/>
            </a:endParaRPr>
          </a:p>
        </p:txBody>
      </p:sp>
      <p:sp>
        <p:nvSpPr>
          <p:cNvPr id="9" name="Rounded Rectangle 8"/>
          <p:cNvSpPr/>
          <p:nvPr/>
        </p:nvSpPr>
        <p:spPr>
          <a:xfrm>
            <a:off x="14401800" y="5806440"/>
            <a:ext cx="3108960" cy="2743200"/>
          </a:xfrm>
          <a:prstGeom prst="roundRect">
            <a:avLst>
              <a:gd name="adj" fmla="val 8000"/>
            </a:avLst>
          </a:prstGeom>
          <a:solidFill>
            <a:srgbClr val="EEF8FB"/>
          </a:solidFill>
          <a:ln>
            <a:noFill/>
          </a:ln>
          <a:effectLst/>
        </p:spPr>
        <p:txBody>
          <a:bodyPr rtlCol="0" anchor="ctr"/>
          <a:lstStyle/>
          <a:p>
            <a:endParaRPr/>
          </a:p>
        </p:txBody>
      </p:sp>
      <p:sp>
        <p:nvSpPr>
          <p:cNvPr id="10" name="TextBox 9"/>
          <p:cNvSpPr txBox="1"/>
          <p:nvPr/>
        </p:nvSpPr>
        <p:spPr>
          <a:xfrm>
            <a:off x="14676120" y="5989320"/>
            <a:ext cx="2560320" cy="960120"/>
          </a:xfrm>
          <a:prstGeom prst="rect">
            <a:avLst/>
          </a:prstGeom>
          <a:noFill/>
        </p:spPr>
        <p:txBody>
          <a:bodyPr wrap="square" lIns="45720" tIns="27432" rIns="45720" bIns="27432" anchor="b">
            <a:spAutoFit/>
          </a:bodyPr>
          <a:lstStyle/>
          <a:p>
            <a:pPr algn="l">
              <a:lnSpc>
                <a:spcPct val="108000"/>
              </a:lnSpc>
              <a:spcAft>
                <a:spcPts val="0"/>
              </a:spcAft>
            </a:pPr>
            <a:r>
              <a:rPr sz="4000" b="0">
                <a:solidFill>
                  <a:srgbClr val="303A92"/>
                </a:solidFill>
                <a:latin typeface="Museo 1"/>
              </a:rPr>
              <a:t>+10 p.p.</a:t>
            </a:r>
          </a:p>
        </p:txBody>
      </p:sp>
      <p:sp>
        <p:nvSpPr>
          <p:cNvPr id="11" name="TextBox 10"/>
          <p:cNvSpPr txBox="1"/>
          <p:nvPr/>
        </p:nvSpPr>
        <p:spPr>
          <a:xfrm>
            <a:off x="14676120" y="7013448"/>
            <a:ext cx="2560320" cy="1417320"/>
          </a:xfrm>
          <a:prstGeom prst="rect">
            <a:avLst/>
          </a:prstGeom>
          <a:noFill/>
        </p:spPr>
        <p:txBody>
          <a:bodyPr wrap="square" lIns="45720" tIns="27432" rIns="45720" bIns="27432" anchor="t">
            <a:spAutoFit/>
          </a:bodyPr>
          <a:lstStyle/>
          <a:p>
            <a:pPr algn="l">
              <a:lnSpc>
                <a:spcPct val="108000"/>
              </a:lnSpc>
              <a:spcAft>
                <a:spcPts val="0"/>
              </a:spcAft>
            </a:pPr>
            <a:r>
              <a:rPr sz="1700" b="0">
                <a:solidFill>
                  <a:srgbClr val="251E50"/>
                </a:solidFill>
                <a:latin typeface="Museo 2"/>
              </a:rPr>
              <a:t>Latvija pret ES (PPS): no 61 līdz 71; Lietuva no 75 līdz 87 (+12 p.p.)</a:t>
            </a:r>
          </a:p>
        </p:txBody>
      </p:sp>
      <p:sp>
        <p:nvSpPr>
          <p:cNvPr id="12" name="TextBox 11"/>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5"/>
              </a:rPr>
              <a:t>Eurostat, gov GFCF</a:t>
            </a:r>
            <a:r>
              <a:rPr sz="1150" b="0">
                <a:solidFill>
                  <a:srgbClr val="5F5F6E"/>
                </a:solidFill>
                <a:latin typeface="Museo 2"/>
              </a:rPr>
              <a:t>; </a:t>
            </a:r>
            <a:r>
              <a:rPr sz="1150" b="0" u="sng">
                <a:solidFill>
                  <a:srgbClr val="5F5F6E"/>
                </a:solidFill>
                <a:latin typeface="Museo 2"/>
                <a:hlinkClick r:id="rId6"/>
              </a:rPr>
              <a:t>Eurostat, IKP uz iedz. PPS</a:t>
            </a:r>
            <a:r>
              <a:rPr sz="1150" b="0">
                <a:solidFill>
                  <a:srgbClr val="5F5F6E"/>
                </a:solidFill>
                <a:latin typeface="Museo 2"/>
              </a:rPr>
              <a:t>; PROVIDUS aprēķins</a:t>
            </a:r>
          </a:p>
        </p:txBody>
      </p:sp>
      <p:pic>
        <p:nvPicPr>
          <p:cNvPr id="13" name="Picture 12" descr="image.png"/>
          <p:cNvPicPr>
            <a:picLocks noChangeAspect="1"/>
          </p:cNvPicPr>
          <p:nvPr/>
        </p:nvPicPr>
        <p:blipFill>
          <a:blip r:embed="rId7"/>
          <a:stretch>
            <a:fillRect/>
          </a:stretch>
        </p:blipFill>
        <p:spPr>
          <a:xfrm>
            <a:off x="16047720" y="9400032"/>
            <a:ext cx="1600200" cy="680085"/>
          </a:xfrm>
          <a:prstGeom prst="rect">
            <a:avLst/>
          </a:prstGeom>
        </p:spPr>
      </p:pic>
      <p:sp>
        <p:nvSpPr>
          <p:cNvPr id="14" name="TextBox 13"/>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APJOMS • EUROSTAT UN ECB</a:t>
            </a:r>
          </a:p>
        </p:txBody>
      </p:sp>
      <p:sp>
        <p:nvSpPr>
          <p:cNvPr id="3" name="TextBox 2"/>
          <p:cNvSpPr txBox="1"/>
          <p:nvPr/>
        </p:nvSpPr>
        <p:spPr>
          <a:xfrm>
            <a:off x="822960" y="566916"/>
            <a:ext cx="16642080" cy="1261884"/>
          </a:xfrm>
          <a:prstGeom prst="rect">
            <a:avLst/>
          </a:prstGeom>
          <a:noFill/>
        </p:spPr>
        <p:txBody>
          <a:bodyPr wrap="square" lIns="45720" tIns="27432" rIns="45720" bIns="27432" anchor="b">
            <a:spAutoFit/>
          </a:bodyPr>
          <a:lstStyle/>
          <a:p>
            <a:pPr algn="l">
              <a:lnSpc>
                <a:spcPct val="98000"/>
              </a:lnSpc>
              <a:spcAft>
                <a:spcPts val="0"/>
              </a:spcAft>
            </a:pPr>
            <a:r>
              <a:rPr sz="4000" b="0" dirty="0" err="1">
                <a:solidFill>
                  <a:srgbClr val="303A92"/>
                </a:solidFill>
                <a:latin typeface="Museo 1"/>
              </a:rPr>
              <a:t>Latvijā</a:t>
            </a:r>
            <a:r>
              <a:rPr sz="4000" b="0" dirty="0">
                <a:solidFill>
                  <a:srgbClr val="303A92"/>
                </a:solidFill>
                <a:latin typeface="Museo 1"/>
              </a:rPr>
              <a:t> </a:t>
            </a:r>
            <a:r>
              <a:rPr sz="4000" b="0" dirty="0" err="1">
                <a:solidFill>
                  <a:srgbClr val="303A92"/>
                </a:solidFill>
                <a:latin typeface="Museo 1"/>
              </a:rPr>
              <a:t>valdības</a:t>
            </a:r>
            <a:r>
              <a:rPr sz="4000" b="0" dirty="0">
                <a:solidFill>
                  <a:srgbClr val="303A92"/>
                </a:solidFill>
                <a:latin typeface="Museo 1"/>
              </a:rPr>
              <a:t> </a:t>
            </a:r>
            <a:r>
              <a:rPr sz="4000" b="0" dirty="0" err="1">
                <a:solidFill>
                  <a:srgbClr val="303A92"/>
                </a:solidFill>
                <a:latin typeface="Museo 1"/>
              </a:rPr>
              <a:t>investīciju</a:t>
            </a:r>
            <a:r>
              <a:rPr sz="4000" b="0" dirty="0">
                <a:solidFill>
                  <a:srgbClr val="303A92"/>
                </a:solidFill>
                <a:latin typeface="Museo 1"/>
              </a:rPr>
              <a:t> </a:t>
            </a:r>
            <a:r>
              <a:rPr sz="4000" b="0" dirty="0" err="1">
                <a:solidFill>
                  <a:srgbClr val="303A92"/>
                </a:solidFill>
                <a:latin typeface="Museo 1"/>
              </a:rPr>
              <a:t>īpatsvars</a:t>
            </a:r>
            <a:r>
              <a:rPr sz="4000" b="0" dirty="0">
                <a:solidFill>
                  <a:srgbClr val="303A92"/>
                </a:solidFill>
                <a:latin typeface="Museo 1"/>
              </a:rPr>
              <a:t> 2025. </a:t>
            </a:r>
            <a:r>
              <a:rPr sz="4000" b="0" dirty="0" err="1">
                <a:solidFill>
                  <a:srgbClr val="303A92"/>
                </a:solidFill>
                <a:latin typeface="Museo 1"/>
              </a:rPr>
              <a:t>gadā</a:t>
            </a:r>
            <a:r>
              <a:rPr sz="4000" b="0" dirty="0">
                <a:solidFill>
                  <a:srgbClr val="303A92"/>
                </a:solidFill>
                <a:latin typeface="Museo 1"/>
              </a:rPr>
              <a:t> </a:t>
            </a:r>
            <a:r>
              <a:rPr lang="lv-LV" sz="4000" b="0" dirty="0">
                <a:solidFill>
                  <a:srgbClr val="303A92"/>
                </a:solidFill>
                <a:latin typeface="Museo 1"/>
              </a:rPr>
              <a:t>bija</a:t>
            </a:r>
            <a:r>
              <a:rPr sz="4000" b="0" dirty="0">
                <a:solidFill>
                  <a:srgbClr val="303A92"/>
                </a:solidFill>
                <a:latin typeface="Museo 1"/>
              </a:rPr>
              <a:t> </a:t>
            </a:r>
            <a:r>
              <a:rPr sz="4000" b="0" dirty="0" err="1">
                <a:solidFill>
                  <a:srgbClr val="303A92"/>
                </a:solidFill>
                <a:latin typeface="Museo 1"/>
              </a:rPr>
              <a:t>otrais</a:t>
            </a:r>
            <a:r>
              <a:rPr sz="4000" b="0" dirty="0">
                <a:solidFill>
                  <a:srgbClr val="303A92"/>
                </a:solidFill>
                <a:latin typeface="Museo 1"/>
              </a:rPr>
              <a:t> </a:t>
            </a:r>
            <a:r>
              <a:rPr sz="4000" b="0" dirty="0" err="1">
                <a:solidFill>
                  <a:srgbClr val="303A92"/>
                </a:solidFill>
                <a:latin typeface="Museo 1"/>
              </a:rPr>
              <a:t>augstākais</a:t>
            </a:r>
            <a:r>
              <a:rPr sz="4000" b="0" dirty="0">
                <a:solidFill>
                  <a:srgbClr val="303A92"/>
                </a:solidFill>
                <a:latin typeface="Museo 1"/>
              </a:rPr>
              <a:t> ES</a:t>
            </a:r>
          </a:p>
        </p:txBody>
      </p:sp>
      <p:sp>
        <p:nvSpPr>
          <p:cNvPr id="4" name="TextBox 3"/>
          <p:cNvSpPr txBox="1"/>
          <p:nvPr/>
        </p:nvSpPr>
        <p:spPr>
          <a:xfrm>
            <a:off x="822960" y="2369820"/>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dirty="0" err="1">
                <a:solidFill>
                  <a:srgbClr val="303A92"/>
                </a:solidFill>
                <a:latin typeface="Museo 2"/>
              </a:rPr>
              <a:t>Valdības</a:t>
            </a:r>
            <a:r>
              <a:rPr sz="2100" b="0" dirty="0">
                <a:solidFill>
                  <a:srgbClr val="303A92"/>
                </a:solidFill>
                <a:latin typeface="Museo 2"/>
              </a:rPr>
              <a:t> </a:t>
            </a:r>
            <a:r>
              <a:rPr sz="2100" b="0" dirty="0" err="1">
                <a:solidFill>
                  <a:srgbClr val="303A92"/>
                </a:solidFill>
                <a:latin typeface="Museo 2"/>
              </a:rPr>
              <a:t>bruto</a:t>
            </a:r>
            <a:r>
              <a:rPr sz="2100" b="0" dirty="0">
                <a:solidFill>
                  <a:srgbClr val="303A92"/>
                </a:solidFill>
                <a:latin typeface="Museo 2"/>
              </a:rPr>
              <a:t> </a:t>
            </a:r>
            <a:r>
              <a:rPr sz="2100" b="0" dirty="0" err="1">
                <a:solidFill>
                  <a:srgbClr val="303A92"/>
                </a:solidFill>
                <a:latin typeface="Museo 2"/>
              </a:rPr>
              <a:t>pamatkapitāla</a:t>
            </a:r>
            <a:r>
              <a:rPr sz="2100" b="0" dirty="0">
                <a:solidFill>
                  <a:srgbClr val="303A92"/>
                </a:solidFill>
                <a:latin typeface="Museo 2"/>
              </a:rPr>
              <a:t> </a:t>
            </a:r>
            <a:r>
              <a:rPr sz="2100" b="0" dirty="0" err="1">
                <a:solidFill>
                  <a:srgbClr val="303A92"/>
                </a:solidFill>
                <a:latin typeface="Museo 2"/>
              </a:rPr>
              <a:t>veidošana</a:t>
            </a:r>
            <a:r>
              <a:rPr sz="2100" b="0" dirty="0">
                <a:solidFill>
                  <a:srgbClr val="303A92"/>
                </a:solidFill>
                <a:latin typeface="Museo 2"/>
              </a:rPr>
              <a:t> 2025. </a:t>
            </a:r>
            <a:r>
              <a:rPr sz="2100" b="0" dirty="0" err="1">
                <a:solidFill>
                  <a:srgbClr val="303A92"/>
                </a:solidFill>
                <a:latin typeface="Museo 2"/>
              </a:rPr>
              <a:t>gadā</a:t>
            </a:r>
            <a:r>
              <a:rPr sz="2100" b="0" dirty="0">
                <a:solidFill>
                  <a:srgbClr val="303A92"/>
                </a:solidFill>
                <a:latin typeface="Museo 2"/>
              </a:rPr>
              <a:t>, % no IKP.</a:t>
            </a:r>
          </a:p>
        </p:txBody>
      </p:sp>
      <p:graphicFrame>
        <p:nvGraphicFramePr>
          <p:cNvPr id="5" name="Chart 4"/>
          <p:cNvGraphicFramePr>
            <a:graphicFrameLocks noGrp="1"/>
          </p:cNvGraphicFramePr>
          <p:nvPr/>
        </p:nvGraphicFramePr>
        <p:xfrm>
          <a:off x="822960" y="2697480"/>
          <a:ext cx="10241280" cy="6492240"/>
        </p:xfrm>
        <a:graphic>
          <a:graphicData uri="http://schemas.openxmlformats.org/drawingml/2006/chart">
            <c:chart xmlns:c="http://schemas.openxmlformats.org/drawingml/2006/chart" xmlns:r="http://schemas.openxmlformats.org/officeDocument/2006/relationships" r:id="rId3"/>
          </a:graphicData>
        </a:graphic>
      </p:graphicFrame>
      <p:sp>
        <p:nvSpPr>
          <p:cNvPr id="10" name="Rounded Rectangle 9"/>
          <p:cNvSpPr/>
          <p:nvPr/>
        </p:nvSpPr>
        <p:spPr>
          <a:xfrm>
            <a:off x="11430000" y="7132320"/>
            <a:ext cx="6080760" cy="2057400"/>
          </a:xfrm>
          <a:prstGeom prst="roundRect">
            <a:avLst>
              <a:gd name="adj" fmla="val 8000"/>
            </a:avLst>
          </a:prstGeom>
          <a:solidFill>
            <a:srgbClr val="EEF8FB"/>
          </a:solidFill>
          <a:ln>
            <a:noFill/>
          </a:ln>
          <a:effectLst/>
        </p:spPr>
        <p:txBody>
          <a:bodyPr rtlCol="0" anchor="ctr"/>
          <a:lstStyle/>
          <a:p>
            <a:endParaRPr/>
          </a:p>
        </p:txBody>
      </p:sp>
      <p:sp>
        <p:nvSpPr>
          <p:cNvPr id="11" name="TextBox 10"/>
          <p:cNvSpPr txBox="1"/>
          <p:nvPr/>
        </p:nvSpPr>
        <p:spPr>
          <a:xfrm>
            <a:off x="11658600" y="7399852"/>
            <a:ext cx="5669280" cy="1568058"/>
          </a:xfrm>
          <a:prstGeom prst="rect">
            <a:avLst/>
          </a:prstGeom>
          <a:noFill/>
        </p:spPr>
        <p:txBody>
          <a:bodyPr wrap="square" lIns="45720" tIns="27432" rIns="45720" bIns="27432" anchor="ctr">
            <a:spAutoFit/>
          </a:bodyPr>
          <a:lstStyle/>
          <a:p>
            <a:pPr algn="l">
              <a:lnSpc>
                <a:spcPct val="108000"/>
              </a:lnSpc>
              <a:spcAft>
                <a:spcPts val="0"/>
              </a:spcAft>
            </a:pPr>
            <a:r>
              <a:rPr sz="2400" b="0" dirty="0" err="1">
                <a:solidFill>
                  <a:srgbClr val="303A92"/>
                </a:solidFill>
                <a:latin typeface="Museo 1"/>
              </a:rPr>
              <a:t>Efektivitāte</a:t>
            </a:r>
            <a:r>
              <a:rPr sz="2400" b="0" dirty="0">
                <a:solidFill>
                  <a:srgbClr val="303A92"/>
                </a:solidFill>
                <a:latin typeface="Museo 1"/>
              </a:rPr>
              <a:t> ES </a:t>
            </a:r>
            <a:r>
              <a:rPr sz="2400" b="0" dirty="0" err="1">
                <a:solidFill>
                  <a:srgbClr val="303A92"/>
                </a:solidFill>
                <a:latin typeface="Museo 1"/>
              </a:rPr>
              <a:t>kopumā</a:t>
            </a:r>
            <a:r>
              <a:rPr sz="2400" b="0" dirty="0">
                <a:solidFill>
                  <a:srgbClr val="303A92"/>
                </a:solidFill>
                <a:latin typeface="Museo 1"/>
              </a:rPr>
              <a:t> </a:t>
            </a:r>
            <a:r>
              <a:rPr sz="2400" b="0" dirty="0" err="1">
                <a:solidFill>
                  <a:srgbClr val="303A92"/>
                </a:solidFill>
                <a:latin typeface="Museo 1"/>
              </a:rPr>
              <a:t>zema</a:t>
            </a:r>
            <a:r>
              <a:rPr sz="2400" b="0" dirty="0">
                <a:solidFill>
                  <a:srgbClr val="303A92"/>
                </a:solidFill>
                <a:latin typeface="Museo 1"/>
              </a:rPr>
              <a:t>. </a:t>
            </a:r>
            <a:r>
              <a:rPr sz="2400" b="0" dirty="0" err="1">
                <a:solidFill>
                  <a:srgbClr val="251E50"/>
                </a:solidFill>
                <a:latin typeface="Museo 2"/>
              </a:rPr>
              <a:t>Transporta</a:t>
            </a:r>
            <a:r>
              <a:rPr sz="2400" b="0" dirty="0">
                <a:solidFill>
                  <a:srgbClr val="251E50"/>
                </a:solidFill>
                <a:latin typeface="Museo 2"/>
              </a:rPr>
              <a:t> </a:t>
            </a:r>
            <a:r>
              <a:rPr sz="2400" b="0" dirty="0" err="1">
                <a:solidFill>
                  <a:srgbClr val="251E50"/>
                </a:solidFill>
                <a:latin typeface="Museo 2"/>
              </a:rPr>
              <a:t>investīcijās</a:t>
            </a:r>
            <a:r>
              <a:rPr sz="2400" b="0" dirty="0">
                <a:solidFill>
                  <a:srgbClr val="251E50"/>
                </a:solidFill>
                <a:latin typeface="Museo 2"/>
              </a:rPr>
              <a:t> ES </a:t>
            </a:r>
            <a:r>
              <a:rPr sz="2400" b="0" dirty="0" err="1">
                <a:solidFill>
                  <a:srgbClr val="251E50"/>
                </a:solidFill>
                <a:latin typeface="Museo 2"/>
              </a:rPr>
              <a:t>mediāna</a:t>
            </a:r>
            <a:r>
              <a:rPr sz="2400" b="0" dirty="0">
                <a:solidFill>
                  <a:srgbClr val="251E50"/>
                </a:solidFill>
                <a:latin typeface="Museo 2"/>
              </a:rPr>
              <a:t> </a:t>
            </a:r>
            <a:r>
              <a:rPr sz="2400" b="0" dirty="0" err="1">
                <a:solidFill>
                  <a:srgbClr val="251E50"/>
                </a:solidFill>
                <a:latin typeface="Museo 2"/>
              </a:rPr>
              <a:t>ir</a:t>
            </a:r>
            <a:r>
              <a:rPr sz="2400" b="0" dirty="0">
                <a:solidFill>
                  <a:srgbClr val="251E50"/>
                </a:solidFill>
                <a:latin typeface="Museo 2"/>
              </a:rPr>
              <a:t> ap 50% no </a:t>
            </a:r>
            <a:r>
              <a:rPr sz="2400" b="0" dirty="0" err="1">
                <a:solidFill>
                  <a:srgbClr val="251E50"/>
                </a:solidFill>
                <a:latin typeface="Museo 2"/>
              </a:rPr>
              <a:t>efektivitātes</a:t>
            </a:r>
            <a:r>
              <a:rPr sz="2400" b="0" dirty="0">
                <a:solidFill>
                  <a:srgbClr val="251E50"/>
                </a:solidFill>
                <a:latin typeface="Museo 2"/>
              </a:rPr>
              <a:t> </a:t>
            </a:r>
            <a:r>
              <a:rPr sz="2400" b="0" dirty="0" err="1">
                <a:solidFill>
                  <a:srgbClr val="251E50"/>
                </a:solidFill>
                <a:latin typeface="Museo 2"/>
              </a:rPr>
              <a:t>robežas</a:t>
            </a:r>
            <a:r>
              <a:rPr sz="2400" b="0" dirty="0">
                <a:solidFill>
                  <a:srgbClr val="251E50"/>
                </a:solidFill>
                <a:latin typeface="Museo 2"/>
              </a:rPr>
              <a:t> </a:t>
            </a:r>
            <a:r>
              <a:rPr b="0" i="1" dirty="0">
                <a:solidFill>
                  <a:srgbClr val="251E50"/>
                </a:solidFill>
                <a:latin typeface="Museo 2"/>
              </a:rPr>
              <a:t>(ECB, 4. </a:t>
            </a:r>
            <a:r>
              <a:rPr b="0" i="1" dirty="0" err="1">
                <a:solidFill>
                  <a:srgbClr val="251E50"/>
                </a:solidFill>
                <a:latin typeface="Museo 2"/>
              </a:rPr>
              <a:t>sadaļa</a:t>
            </a:r>
            <a:r>
              <a:rPr b="0" i="1" dirty="0">
                <a:solidFill>
                  <a:srgbClr val="251E50"/>
                </a:solidFill>
                <a:latin typeface="Museo 2"/>
              </a:rPr>
              <a:t>).</a:t>
            </a:r>
            <a:endParaRPr sz="2400" b="0" i="1" dirty="0">
              <a:solidFill>
                <a:srgbClr val="251E50"/>
              </a:solidFill>
              <a:latin typeface="Museo 2"/>
            </a:endParaRPr>
          </a:p>
        </p:txBody>
      </p:sp>
      <p:sp>
        <p:nvSpPr>
          <p:cNvPr id="12" name="TextBox 11"/>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Eurostat, gov_10a_main, P51G, S13</a:t>
            </a:r>
            <a:r>
              <a:rPr sz="1150" b="0">
                <a:solidFill>
                  <a:srgbClr val="5F5F6E"/>
                </a:solidFill>
                <a:latin typeface="Museo 2"/>
              </a:rPr>
              <a:t>; </a:t>
            </a:r>
            <a:r>
              <a:rPr sz="1150" b="0" u="sng">
                <a:solidFill>
                  <a:srgbClr val="5F5F6E"/>
                </a:solidFill>
                <a:latin typeface="Museo 2"/>
                <a:hlinkClick r:id="rId5"/>
              </a:rPr>
              <a:t>ECB Economic Bulletin 2/2026, 2. un 4. sadaļa</a:t>
            </a:r>
          </a:p>
        </p:txBody>
      </p:sp>
      <p:pic>
        <p:nvPicPr>
          <p:cNvPr id="13" name="Picture 12" descr="image.png"/>
          <p:cNvPicPr>
            <a:picLocks noChangeAspect="1"/>
          </p:cNvPicPr>
          <p:nvPr/>
        </p:nvPicPr>
        <p:blipFill>
          <a:blip r:embed="rId6"/>
          <a:stretch>
            <a:fillRect/>
          </a:stretch>
        </p:blipFill>
        <p:spPr>
          <a:xfrm>
            <a:off x="16047720" y="9400032"/>
            <a:ext cx="1600200" cy="680085"/>
          </a:xfrm>
          <a:prstGeom prst="rect">
            <a:avLst/>
          </a:prstGeom>
        </p:spPr>
      </p:pic>
      <p:sp>
        <p:nvSpPr>
          <p:cNvPr id="14" name="TextBox 13"/>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p:cNvGrpSpPr/>
        <p:nvPr/>
      </p:nvGrpSpPr>
      <p:grpSpPr>
        <a:xfrm>
          <a:off x="0" y="0"/>
          <a:ext cx="0" cy="0"/>
          <a:chOff x="0" y="0"/>
          <a:chExt cx="0" cy="0"/>
        </a:xfrm>
      </p:grpSpPr>
      <p:sp>
        <p:nvSpPr>
          <p:cNvPr id="2" name="TextBox 1"/>
          <p:cNvSpPr txBox="1"/>
          <p:nvPr/>
        </p:nvSpPr>
        <p:spPr>
          <a:xfrm>
            <a:off x="822960" y="19050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dirty="0">
                <a:solidFill>
                  <a:srgbClr val="303A92"/>
                </a:solidFill>
                <a:latin typeface="Museo 1"/>
              </a:rPr>
              <a:t>LU </a:t>
            </a:r>
            <a:r>
              <a:rPr sz="4000" b="0" dirty="0" err="1">
                <a:solidFill>
                  <a:srgbClr val="303A92"/>
                </a:solidFill>
                <a:latin typeface="Museo 1"/>
              </a:rPr>
              <a:t>pētnieki</a:t>
            </a:r>
            <a:r>
              <a:rPr sz="4000" b="0" dirty="0">
                <a:solidFill>
                  <a:srgbClr val="303A92"/>
                </a:solidFill>
                <a:latin typeface="Museo 1"/>
              </a:rPr>
              <a:t> </a:t>
            </a:r>
            <a:r>
              <a:rPr sz="4000" b="0" dirty="0" err="1">
                <a:solidFill>
                  <a:srgbClr val="303A92"/>
                </a:solidFill>
                <a:latin typeface="Museo 1"/>
              </a:rPr>
              <a:t>saka</a:t>
            </a:r>
            <a:r>
              <a:rPr sz="4000" b="0" dirty="0">
                <a:solidFill>
                  <a:srgbClr val="303A92"/>
                </a:solidFill>
                <a:latin typeface="Museo 1"/>
              </a:rPr>
              <a:t> to </a:t>
            </a:r>
            <a:r>
              <a:rPr sz="4000" b="0" dirty="0" err="1">
                <a:solidFill>
                  <a:srgbClr val="303A92"/>
                </a:solidFill>
                <a:latin typeface="Museo 1"/>
              </a:rPr>
              <a:t>pašu</a:t>
            </a:r>
            <a:r>
              <a:rPr sz="4000" b="0" dirty="0">
                <a:solidFill>
                  <a:srgbClr val="303A92"/>
                </a:solidFill>
                <a:latin typeface="Museo 1"/>
              </a:rPr>
              <a:t>: </a:t>
            </a:r>
            <a:r>
              <a:rPr sz="4000" b="0" dirty="0" err="1">
                <a:solidFill>
                  <a:srgbClr val="303A92"/>
                </a:solidFill>
                <a:latin typeface="Museo 1"/>
              </a:rPr>
              <a:t>produktivitātes</a:t>
            </a:r>
            <a:r>
              <a:rPr sz="4000" b="0" dirty="0">
                <a:solidFill>
                  <a:srgbClr val="303A92"/>
                </a:solidFill>
                <a:latin typeface="Museo 1"/>
              </a:rPr>
              <a:t> </a:t>
            </a:r>
            <a:r>
              <a:rPr sz="4000" b="0" dirty="0" err="1">
                <a:solidFill>
                  <a:srgbClr val="303A92"/>
                </a:solidFill>
                <a:latin typeface="Museo 1"/>
              </a:rPr>
              <a:t>konverģence</a:t>
            </a:r>
            <a:r>
              <a:rPr sz="4000" b="0" dirty="0">
                <a:solidFill>
                  <a:srgbClr val="303A92"/>
                </a:solidFill>
                <a:latin typeface="Museo 1"/>
              </a:rPr>
              <a:t> </a:t>
            </a:r>
            <a:r>
              <a:rPr sz="4000" b="0" dirty="0" err="1">
                <a:solidFill>
                  <a:srgbClr val="303A92"/>
                </a:solidFill>
                <a:latin typeface="Museo 1"/>
              </a:rPr>
              <a:t>palēninās</a:t>
            </a:r>
            <a:endParaRPr sz="4000" b="0" dirty="0">
              <a:solidFill>
                <a:srgbClr val="303A92"/>
              </a:solidFill>
              <a:latin typeface="Museo 1"/>
            </a:endParaRPr>
          </a:p>
        </p:txBody>
      </p:sp>
      <p:sp>
        <p:nvSpPr>
          <p:cNvPr id="3" name="TextBox 2"/>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LU domnīca LV PEAK (2026): valsts atbalstā "dominē formāli atbilstības kritēriji".</a:t>
            </a:r>
          </a:p>
        </p:txBody>
      </p:sp>
      <p:graphicFrame>
        <p:nvGraphicFramePr>
          <p:cNvPr id="4" name="Chart 3"/>
          <p:cNvGraphicFramePr>
            <a:graphicFrameLocks noGrp="1"/>
          </p:cNvGraphicFramePr>
          <p:nvPr/>
        </p:nvGraphicFramePr>
        <p:xfrm>
          <a:off x="822960" y="2743200"/>
          <a:ext cx="5669280" cy="603504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6858000" y="2834640"/>
            <a:ext cx="4937760" cy="2651760"/>
          </a:xfrm>
          <a:prstGeom prst="roundRect">
            <a:avLst>
              <a:gd name="adj" fmla="val 8000"/>
            </a:avLst>
          </a:prstGeom>
          <a:solidFill>
            <a:srgbClr val="FFFFFF"/>
          </a:solidFill>
          <a:ln>
            <a:noFill/>
          </a:ln>
          <a:effectLst/>
        </p:spPr>
        <p:txBody>
          <a:bodyPr rtlCol="0" anchor="ctr"/>
          <a:lstStyle/>
          <a:p>
            <a:endParaRPr/>
          </a:p>
        </p:txBody>
      </p:sp>
      <p:sp>
        <p:nvSpPr>
          <p:cNvPr id="6" name="TextBox 5"/>
          <p:cNvSpPr txBox="1"/>
          <p:nvPr/>
        </p:nvSpPr>
        <p:spPr>
          <a:xfrm>
            <a:off x="7132320" y="3017520"/>
            <a:ext cx="4389120" cy="960120"/>
          </a:xfrm>
          <a:prstGeom prst="rect">
            <a:avLst/>
          </a:prstGeom>
          <a:noFill/>
        </p:spPr>
        <p:txBody>
          <a:bodyPr wrap="square" lIns="45720" tIns="27432" rIns="45720" bIns="27432" anchor="b">
            <a:spAutoFit/>
          </a:bodyPr>
          <a:lstStyle/>
          <a:p>
            <a:pPr algn="l">
              <a:lnSpc>
                <a:spcPct val="108000"/>
              </a:lnSpc>
              <a:spcAft>
                <a:spcPts val="0"/>
              </a:spcAft>
            </a:pPr>
            <a:r>
              <a:rPr sz="4600" b="0">
                <a:solidFill>
                  <a:srgbClr val="303A92"/>
                </a:solidFill>
                <a:latin typeface="Museo 1"/>
              </a:rPr>
              <a:t>54,1%</a:t>
            </a:r>
          </a:p>
        </p:txBody>
      </p:sp>
      <p:sp>
        <p:nvSpPr>
          <p:cNvPr id="7" name="TextBox 6"/>
          <p:cNvSpPr txBox="1"/>
          <p:nvPr/>
        </p:nvSpPr>
        <p:spPr>
          <a:xfrm>
            <a:off x="7132320" y="4041648"/>
            <a:ext cx="4389120" cy="1325880"/>
          </a:xfrm>
          <a:prstGeom prst="rect">
            <a:avLst/>
          </a:prstGeom>
          <a:noFill/>
        </p:spPr>
        <p:txBody>
          <a:bodyPr wrap="square" lIns="45720" tIns="27432" rIns="45720" bIns="27432" anchor="t">
            <a:spAutoFit/>
          </a:bodyPr>
          <a:lstStyle/>
          <a:p>
            <a:pPr algn="l">
              <a:lnSpc>
                <a:spcPct val="108000"/>
              </a:lnSpc>
              <a:spcAft>
                <a:spcPts val="0"/>
              </a:spcAft>
            </a:pPr>
            <a:r>
              <a:rPr sz="1700" b="0">
                <a:solidFill>
                  <a:srgbClr val="251E50"/>
                </a:solidFill>
                <a:latin typeface="Museo 2"/>
              </a:rPr>
              <a:t>Latvijas produktivitāte 2024. gadā no ES vidējās faktiskajās cenās (72,8% pēc PPS)</a:t>
            </a:r>
          </a:p>
        </p:txBody>
      </p:sp>
      <p:sp>
        <p:nvSpPr>
          <p:cNvPr id="8" name="Rounded Rectangle 7"/>
          <p:cNvSpPr/>
          <p:nvPr/>
        </p:nvSpPr>
        <p:spPr>
          <a:xfrm>
            <a:off x="6858000" y="5760720"/>
            <a:ext cx="4937760" cy="2651760"/>
          </a:xfrm>
          <a:prstGeom prst="roundRect">
            <a:avLst>
              <a:gd name="adj" fmla="val 8000"/>
            </a:avLst>
          </a:prstGeom>
          <a:solidFill>
            <a:srgbClr val="FFFFFF"/>
          </a:solidFill>
          <a:ln>
            <a:noFill/>
          </a:ln>
          <a:effectLst/>
        </p:spPr>
        <p:txBody>
          <a:bodyPr rtlCol="0" anchor="ctr"/>
          <a:lstStyle/>
          <a:p>
            <a:endParaRPr/>
          </a:p>
        </p:txBody>
      </p:sp>
      <p:sp>
        <p:nvSpPr>
          <p:cNvPr id="9" name="TextBox 8"/>
          <p:cNvSpPr txBox="1"/>
          <p:nvPr/>
        </p:nvSpPr>
        <p:spPr>
          <a:xfrm>
            <a:off x="7132320" y="5943600"/>
            <a:ext cx="4389120" cy="960120"/>
          </a:xfrm>
          <a:prstGeom prst="rect">
            <a:avLst/>
          </a:prstGeom>
          <a:noFill/>
        </p:spPr>
        <p:txBody>
          <a:bodyPr wrap="square" lIns="45720" tIns="27432" rIns="45720" bIns="27432" anchor="b">
            <a:spAutoFit/>
          </a:bodyPr>
          <a:lstStyle/>
          <a:p>
            <a:pPr algn="l">
              <a:lnSpc>
                <a:spcPct val="108000"/>
              </a:lnSpc>
              <a:spcAft>
                <a:spcPts val="0"/>
              </a:spcAft>
            </a:pPr>
            <a:r>
              <a:rPr sz="4000" b="0">
                <a:solidFill>
                  <a:srgbClr val="303A92"/>
                </a:solidFill>
                <a:latin typeface="Museo 1"/>
              </a:rPr>
              <a:t>24,6 pret 11,3</a:t>
            </a:r>
          </a:p>
        </p:txBody>
      </p:sp>
      <p:sp>
        <p:nvSpPr>
          <p:cNvPr id="10" name="TextBox 9"/>
          <p:cNvSpPr txBox="1"/>
          <p:nvPr/>
        </p:nvSpPr>
        <p:spPr>
          <a:xfrm>
            <a:off x="7132320" y="6967728"/>
            <a:ext cx="4389120" cy="1325880"/>
          </a:xfrm>
          <a:prstGeom prst="rect">
            <a:avLst/>
          </a:prstGeom>
          <a:noFill/>
        </p:spPr>
        <p:txBody>
          <a:bodyPr wrap="square" lIns="45720" tIns="27432" rIns="45720" bIns="27432" anchor="t">
            <a:spAutoFit/>
          </a:bodyPr>
          <a:lstStyle/>
          <a:p>
            <a:pPr algn="l">
              <a:lnSpc>
                <a:spcPct val="108000"/>
              </a:lnSpc>
              <a:spcAft>
                <a:spcPts val="0"/>
              </a:spcAft>
            </a:pPr>
            <a:r>
              <a:rPr sz="1700" b="0">
                <a:solidFill>
                  <a:srgbClr val="251E50"/>
                </a:solidFill>
                <a:latin typeface="Museo 2"/>
              </a:rPr>
              <a:t>p.p., par cik sarukusi plaisa ar ES: 1998–2008 pret 2014–2025</a:t>
            </a:r>
          </a:p>
        </p:txBody>
      </p:sp>
      <p:sp>
        <p:nvSpPr>
          <p:cNvPr id="11" name="Rounded Rectangle 10"/>
          <p:cNvSpPr/>
          <p:nvPr/>
        </p:nvSpPr>
        <p:spPr>
          <a:xfrm>
            <a:off x="12161520" y="2834640"/>
            <a:ext cx="5349240" cy="5577840"/>
          </a:xfrm>
          <a:prstGeom prst="roundRect">
            <a:avLst>
              <a:gd name="adj" fmla="val 8000"/>
            </a:avLst>
          </a:prstGeom>
          <a:solidFill>
            <a:srgbClr val="FFFFFF"/>
          </a:solidFill>
          <a:ln>
            <a:noFill/>
          </a:ln>
          <a:effectLst/>
        </p:spPr>
        <p:txBody>
          <a:bodyPr rtlCol="0" anchor="ctr"/>
          <a:lstStyle/>
          <a:p>
            <a:endParaRPr/>
          </a:p>
        </p:txBody>
      </p:sp>
      <p:sp>
        <p:nvSpPr>
          <p:cNvPr id="12" name="TextBox 11"/>
          <p:cNvSpPr txBox="1"/>
          <p:nvPr/>
        </p:nvSpPr>
        <p:spPr>
          <a:xfrm>
            <a:off x="12435840" y="3017520"/>
            <a:ext cx="4846320" cy="548640"/>
          </a:xfrm>
          <a:prstGeom prst="rect">
            <a:avLst/>
          </a:prstGeom>
          <a:noFill/>
        </p:spPr>
        <p:txBody>
          <a:bodyPr wrap="square" lIns="45720" tIns="27432" rIns="45720" bIns="27432" anchor="t">
            <a:spAutoFit/>
          </a:bodyPr>
          <a:lstStyle/>
          <a:p>
            <a:pPr algn="l">
              <a:lnSpc>
                <a:spcPct val="108000"/>
              </a:lnSpc>
              <a:spcAft>
                <a:spcPts val="600"/>
              </a:spcAft>
            </a:pPr>
            <a:r>
              <a:rPr sz="2200" b="0">
                <a:solidFill>
                  <a:srgbClr val="303A92"/>
                </a:solidFill>
                <a:latin typeface="Museo 1"/>
              </a:rPr>
              <a:t>LV PEAK ieteikumi</a:t>
            </a:r>
          </a:p>
        </p:txBody>
      </p:sp>
      <p:sp>
        <p:nvSpPr>
          <p:cNvPr id="13" name="TextBox 12"/>
          <p:cNvSpPr txBox="1"/>
          <p:nvPr/>
        </p:nvSpPr>
        <p:spPr>
          <a:xfrm>
            <a:off x="12435840" y="3703320"/>
            <a:ext cx="4892040" cy="4409349"/>
          </a:xfrm>
          <a:prstGeom prst="rect">
            <a:avLst/>
          </a:prstGeom>
          <a:noFill/>
        </p:spPr>
        <p:txBody>
          <a:bodyPr wrap="square" lIns="45720" tIns="27432" rIns="45720" bIns="27432" anchor="t">
            <a:spAutoFit/>
          </a:bodyPr>
          <a:lstStyle/>
          <a:p>
            <a:pPr marL="292608" indent="-292608" algn="l">
              <a:lnSpc>
                <a:spcPct val="108000"/>
              </a:lnSpc>
              <a:spcAft>
                <a:spcPts val="1000"/>
              </a:spcAft>
              <a:buClr>
                <a:srgbClr val="251E50"/>
              </a:buClr>
              <a:buFont typeface="Arial"/>
              <a:buChar char="•"/>
            </a:pPr>
            <a:r>
              <a:rPr sz="2400" b="0" dirty="0" err="1">
                <a:solidFill>
                  <a:srgbClr val="251E50"/>
                </a:solidFill>
                <a:latin typeface="Museo 2"/>
              </a:rPr>
              <a:t>datos</a:t>
            </a:r>
            <a:r>
              <a:rPr sz="2400" b="0" dirty="0">
                <a:solidFill>
                  <a:srgbClr val="251E50"/>
                </a:solidFill>
                <a:latin typeface="Museo 2"/>
              </a:rPr>
              <a:t> </a:t>
            </a:r>
            <a:r>
              <a:rPr sz="2400" b="0" dirty="0" err="1">
                <a:solidFill>
                  <a:srgbClr val="251E50"/>
                </a:solidFill>
                <a:latin typeface="Museo 2"/>
              </a:rPr>
              <a:t>balstīts</a:t>
            </a:r>
            <a:r>
              <a:rPr sz="2400" b="0" dirty="0">
                <a:solidFill>
                  <a:srgbClr val="251E50"/>
                </a:solidFill>
                <a:latin typeface="Museo 2"/>
              </a:rPr>
              <a:t> </a:t>
            </a:r>
            <a:r>
              <a:rPr sz="2400" b="0" dirty="0" err="1">
                <a:solidFill>
                  <a:srgbClr val="251E50"/>
                </a:solidFill>
                <a:latin typeface="Museo 2"/>
              </a:rPr>
              <a:t>divpakāpju</a:t>
            </a:r>
            <a:r>
              <a:rPr sz="2400" b="0" dirty="0">
                <a:solidFill>
                  <a:srgbClr val="251E50"/>
                </a:solidFill>
                <a:latin typeface="Museo 2"/>
              </a:rPr>
              <a:t> atlases </a:t>
            </a:r>
            <a:r>
              <a:rPr sz="2400" b="0" dirty="0" err="1">
                <a:solidFill>
                  <a:srgbClr val="251E50"/>
                </a:solidFill>
                <a:latin typeface="Museo 2"/>
              </a:rPr>
              <a:t>modelis</a:t>
            </a:r>
            <a:r>
              <a:rPr sz="2400" b="0" dirty="0">
                <a:solidFill>
                  <a:srgbClr val="251E50"/>
                </a:solidFill>
                <a:latin typeface="Museo 2"/>
              </a:rPr>
              <a:t> </a:t>
            </a:r>
            <a:r>
              <a:rPr sz="2400" b="0" dirty="0" err="1">
                <a:solidFill>
                  <a:srgbClr val="251E50"/>
                </a:solidFill>
                <a:latin typeface="Museo 2"/>
              </a:rPr>
              <a:t>valsts</a:t>
            </a:r>
            <a:r>
              <a:rPr sz="2400" b="0" dirty="0">
                <a:solidFill>
                  <a:srgbClr val="251E50"/>
                </a:solidFill>
                <a:latin typeface="Museo 2"/>
              </a:rPr>
              <a:t> </a:t>
            </a:r>
            <a:r>
              <a:rPr sz="2400" b="0" dirty="0" err="1">
                <a:solidFill>
                  <a:srgbClr val="251E50"/>
                </a:solidFill>
                <a:latin typeface="Museo 2"/>
              </a:rPr>
              <a:t>atbalstam</a:t>
            </a:r>
            <a:endParaRPr sz="2400" b="0" dirty="0">
              <a:solidFill>
                <a:srgbClr val="251E50"/>
              </a:solidFill>
              <a:latin typeface="Museo 2"/>
            </a:endParaRPr>
          </a:p>
          <a:p>
            <a:pPr marL="292608" indent="-292608" algn="l">
              <a:lnSpc>
                <a:spcPct val="108000"/>
              </a:lnSpc>
              <a:spcAft>
                <a:spcPts val="1000"/>
              </a:spcAft>
              <a:buClr>
                <a:srgbClr val="251E50"/>
              </a:buClr>
              <a:buFont typeface="Arial"/>
              <a:buChar char="•"/>
            </a:pPr>
            <a:r>
              <a:rPr sz="2400" b="0" dirty="0" err="1">
                <a:solidFill>
                  <a:srgbClr val="251E50"/>
                </a:solidFill>
                <a:latin typeface="Museo 2"/>
              </a:rPr>
              <a:t>sistemātisks</a:t>
            </a:r>
            <a:r>
              <a:rPr sz="2400" b="0" dirty="0">
                <a:solidFill>
                  <a:srgbClr val="251E50"/>
                </a:solidFill>
                <a:latin typeface="Museo 2"/>
              </a:rPr>
              <a:t> ex-ante un ex-post </a:t>
            </a:r>
            <a:r>
              <a:rPr sz="2400" b="0" dirty="0" err="1">
                <a:solidFill>
                  <a:srgbClr val="251E50"/>
                </a:solidFill>
                <a:latin typeface="Museo 2"/>
              </a:rPr>
              <a:t>ietekmes</a:t>
            </a:r>
            <a:r>
              <a:rPr sz="2400" b="0" dirty="0">
                <a:solidFill>
                  <a:srgbClr val="251E50"/>
                </a:solidFill>
                <a:latin typeface="Museo 2"/>
              </a:rPr>
              <a:t> </a:t>
            </a:r>
            <a:r>
              <a:rPr sz="2400" b="0" dirty="0" err="1">
                <a:solidFill>
                  <a:srgbClr val="251E50"/>
                </a:solidFill>
                <a:latin typeface="Museo 2"/>
              </a:rPr>
              <a:t>novērtējums</a:t>
            </a:r>
            <a:endParaRPr sz="2400" b="0" dirty="0">
              <a:solidFill>
                <a:srgbClr val="251E50"/>
              </a:solidFill>
              <a:latin typeface="Museo 2"/>
            </a:endParaRPr>
          </a:p>
          <a:p>
            <a:pPr marL="292608" indent="-292608" algn="l">
              <a:lnSpc>
                <a:spcPct val="108000"/>
              </a:lnSpc>
              <a:spcAft>
                <a:spcPts val="1000"/>
              </a:spcAft>
              <a:buClr>
                <a:srgbClr val="251E50"/>
              </a:buClr>
              <a:buFont typeface="Arial"/>
              <a:buChar char="•"/>
            </a:pPr>
            <a:r>
              <a:rPr sz="2400" b="0" dirty="0" err="1">
                <a:solidFill>
                  <a:srgbClr val="251E50"/>
                </a:solidFill>
                <a:latin typeface="Museo 2"/>
              </a:rPr>
              <a:t>selektīvas</a:t>
            </a:r>
            <a:r>
              <a:rPr sz="2400" b="0" dirty="0">
                <a:solidFill>
                  <a:srgbClr val="251E50"/>
                </a:solidFill>
                <a:latin typeface="Museo 2"/>
              </a:rPr>
              <a:t> </a:t>
            </a:r>
            <a:r>
              <a:rPr sz="2400" b="0" dirty="0" err="1">
                <a:solidFill>
                  <a:srgbClr val="251E50"/>
                </a:solidFill>
                <a:latin typeface="Museo 2"/>
              </a:rPr>
              <a:t>investīcijas</a:t>
            </a:r>
            <a:r>
              <a:rPr sz="2400" b="0" dirty="0">
                <a:solidFill>
                  <a:srgbClr val="251E50"/>
                </a:solidFill>
                <a:latin typeface="Museo 2"/>
              </a:rPr>
              <a:t> </a:t>
            </a:r>
            <a:r>
              <a:rPr sz="2400" b="0" dirty="0" err="1">
                <a:solidFill>
                  <a:srgbClr val="251E50"/>
                </a:solidFill>
                <a:latin typeface="Museo 2"/>
              </a:rPr>
              <a:t>digitalizācijā</a:t>
            </a:r>
            <a:r>
              <a:rPr sz="2400" b="0" dirty="0">
                <a:solidFill>
                  <a:srgbClr val="251E50"/>
                </a:solidFill>
                <a:latin typeface="Museo 2"/>
              </a:rPr>
              <a:t> un </a:t>
            </a:r>
            <a:r>
              <a:rPr sz="2400" b="0" dirty="0" err="1">
                <a:solidFill>
                  <a:srgbClr val="251E50"/>
                </a:solidFill>
                <a:latin typeface="Museo 2"/>
              </a:rPr>
              <a:t>saskaņotas</a:t>
            </a:r>
            <a:r>
              <a:rPr sz="2400" b="0" dirty="0">
                <a:solidFill>
                  <a:srgbClr val="251E50"/>
                </a:solidFill>
                <a:latin typeface="Museo 2"/>
              </a:rPr>
              <a:t> </a:t>
            </a:r>
            <a:r>
              <a:rPr sz="2400" b="0" dirty="0" err="1">
                <a:solidFill>
                  <a:srgbClr val="251E50"/>
                </a:solidFill>
                <a:latin typeface="Museo 2"/>
              </a:rPr>
              <a:t>institucionālās</a:t>
            </a:r>
            <a:r>
              <a:rPr sz="2400" b="0" dirty="0">
                <a:solidFill>
                  <a:srgbClr val="251E50"/>
                </a:solidFill>
                <a:latin typeface="Museo 2"/>
              </a:rPr>
              <a:t> </a:t>
            </a:r>
            <a:r>
              <a:rPr sz="2400" b="0" dirty="0" err="1">
                <a:solidFill>
                  <a:srgbClr val="251E50"/>
                </a:solidFill>
                <a:latin typeface="Museo 2"/>
              </a:rPr>
              <a:t>reformas</a:t>
            </a:r>
            <a:endParaRPr sz="2400" b="0" dirty="0">
              <a:solidFill>
                <a:srgbClr val="251E50"/>
              </a:solidFill>
              <a:latin typeface="Museo 2"/>
            </a:endParaRPr>
          </a:p>
          <a:p>
            <a:pPr marL="292608" indent="-292608" algn="l">
              <a:lnSpc>
                <a:spcPct val="108000"/>
              </a:lnSpc>
              <a:spcAft>
                <a:spcPts val="1000"/>
              </a:spcAft>
              <a:buClr>
                <a:srgbClr val="251E50"/>
              </a:buClr>
              <a:buFont typeface="Arial"/>
              <a:buChar char="•"/>
            </a:pPr>
            <a:r>
              <a:rPr sz="2400" b="0" dirty="0" err="1">
                <a:solidFill>
                  <a:srgbClr val="251E50"/>
                </a:solidFill>
                <a:latin typeface="Museo 2"/>
              </a:rPr>
              <a:t>mērķis</a:t>
            </a:r>
            <a:r>
              <a:rPr sz="2400" b="0" dirty="0">
                <a:solidFill>
                  <a:srgbClr val="251E50"/>
                </a:solidFill>
                <a:latin typeface="Museo 2"/>
              </a:rPr>
              <a:t>: </a:t>
            </a:r>
            <a:r>
              <a:rPr sz="2400" b="0" dirty="0" err="1">
                <a:solidFill>
                  <a:srgbClr val="251E50"/>
                </a:solidFill>
                <a:latin typeface="Museo 2"/>
              </a:rPr>
              <a:t>izkļūt</a:t>
            </a:r>
            <a:r>
              <a:rPr sz="2400" b="0" dirty="0">
                <a:solidFill>
                  <a:srgbClr val="251E50"/>
                </a:solidFill>
                <a:latin typeface="Museo 2"/>
              </a:rPr>
              <a:t> no "</a:t>
            </a:r>
            <a:r>
              <a:rPr sz="2400" b="0" dirty="0" err="1">
                <a:solidFill>
                  <a:srgbClr val="251E50"/>
                </a:solidFill>
                <a:latin typeface="Museo 2"/>
              </a:rPr>
              <a:t>vidējo</a:t>
            </a:r>
            <a:r>
              <a:rPr sz="2400" b="0" dirty="0">
                <a:solidFill>
                  <a:srgbClr val="251E50"/>
                </a:solidFill>
                <a:latin typeface="Museo 2"/>
              </a:rPr>
              <a:t> </a:t>
            </a:r>
            <a:r>
              <a:rPr sz="2400" b="0" dirty="0" err="1">
                <a:solidFill>
                  <a:srgbClr val="251E50"/>
                </a:solidFill>
                <a:latin typeface="Museo 2"/>
              </a:rPr>
              <a:t>ienākumu</a:t>
            </a:r>
            <a:r>
              <a:rPr sz="2400" b="0" dirty="0">
                <a:solidFill>
                  <a:srgbClr val="251E50"/>
                </a:solidFill>
                <a:latin typeface="Museo 2"/>
              </a:rPr>
              <a:t> </a:t>
            </a:r>
            <a:r>
              <a:rPr sz="2400" b="0" dirty="0" err="1">
                <a:solidFill>
                  <a:srgbClr val="251E50"/>
                </a:solidFill>
                <a:latin typeface="Museo 2"/>
              </a:rPr>
              <a:t>slazda</a:t>
            </a:r>
            <a:r>
              <a:rPr sz="2400" b="0" dirty="0">
                <a:solidFill>
                  <a:srgbClr val="251E50"/>
                </a:solidFill>
                <a:latin typeface="Museo 2"/>
              </a:rPr>
              <a:t>" </a:t>
            </a:r>
            <a:r>
              <a:rPr sz="2400" b="0" dirty="0" err="1">
                <a:solidFill>
                  <a:srgbClr val="251E50"/>
                </a:solidFill>
                <a:latin typeface="Museo 2"/>
              </a:rPr>
              <a:t>riska</a:t>
            </a:r>
            <a:endParaRPr sz="2400" b="0" dirty="0">
              <a:solidFill>
                <a:srgbClr val="251E50"/>
              </a:solidFill>
              <a:latin typeface="Museo 2"/>
            </a:endParaRPr>
          </a:p>
        </p:txBody>
      </p:sp>
      <p:sp>
        <p:nvSpPr>
          <p:cNvPr id="14" name="TextBox 13"/>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LU LV PEAK, "Latvijas produktivitātes veicināšanas praktiskie aspekti", 2026</a:t>
            </a:r>
            <a:r>
              <a:rPr sz="1150" b="0">
                <a:solidFill>
                  <a:srgbClr val="5F5F6E"/>
                </a:solidFill>
                <a:latin typeface="Museo 2"/>
              </a:rPr>
              <a:t>; Eurostat</a:t>
            </a:r>
          </a:p>
        </p:txBody>
      </p:sp>
      <p:pic>
        <p:nvPicPr>
          <p:cNvPr id="15" name="Picture 14" descr="image.png"/>
          <p:cNvPicPr>
            <a:picLocks noChangeAspect="1"/>
          </p:cNvPicPr>
          <p:nvPr/>
        </p:nvPicPr>
        <p:blipFill>
          <a:blip r:embed="rId5"/>
          <a:stretch>
            <a:fillRect/>
          </a:stretch>
        </p:blipFill>
        <p:spPr>
          <a:xfrm>
            <a:off x="16047720" y="9400032"/>
            <a:ext cx="1600200" cy="680085"/>
          </a:xfrm>
          <a:prstGeom prst="rect">
            <a:avLst/>
          </a:prstGeom>
        </p:spPr>
      </p:pic>
      <p:sp>
        <p:nvSpPr>
          <p:cNvPr id="16" name="TextBox 15"/>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941542"/>
            <a:ext cx="17129760" cy="1382558"/>
          </a:xfrm>
          <a:prstGeom prst="rect">
            <a:avLst/>
          </a:prstGeom>
          <a:noFill/>
        </p:spPr>
        <p:txBody>
          <a:bodyPr wrap="square" lIns="45720" tIns="27432" rIns="45720" bIns="27432" anchor="b">
            <a:spAutoFit/>
          </a:bodyPr>
          <a:lstStyle/>
          <a:p>
            <a:pPr algn="l">
              <a:lnSpc>
                <a:spcPct val="98000"/>
              </a:lnSpc>
              <a:spcAft>
                <a:spcPts val="0"/>
              </a:spcAft>
            </a:pPr>
            <a:r>
              <a:rPr sz="4400" b="0" dirty="0" err="1">
                <a:solidFill>
                  <a:srgbClr val="303A92"/>
                </a:solidFill>
                <a:latin typeface="Museo 1"/>
              </a:rPr>
              <a:t>Efektivitātes</a:t>
            </a:r>
            <a:r>
              <a:rPr sz="4400" b="0" dirty="0">
                <a:solidFill>
                  <a:srgbClr val="303A92"/>
                </a:solidFill>
                <a:latin typeface="Museo 1"/>
              </a:rPr>
              <a:t> </a:t>
            </a:r>
            <a:r>
              <a:rPr sz="4400" b="0" dirty="0" err="1">
                <a:solidFill>
                  <a:srgbClr val="303A92"/>
                </a:solidFill>
                <a:latin typeface="Museo 1"/>
              </a:rPr>
              <a:t>plaisa</a:t>
            </a:r>
            <a:r>
              <a:rPr sz="4400" b="0" dirty="0">
                <a:solidFill>
                  <a:srgbClr val="303A92"/>
                </a:solidFill>
                <a:latin typeface="Museo 1"/>
              </a:rPr>
              <a:t>: ne </a:t>
            </a:r>
            <a:r>
              <a:rPr sz="4400" b="0" dirty="0" err="1">
                <a:solidFill>
                  <a:srgbClr val="303A92"/>
                </a:solidFill>
                <a:latin typeface="Museo 1"/>
              </a:rPr>
              <a:t>naudas</a:t>
            </a:r>
            <a:r>
              <a:rPr sz="4400" b="0" dirty="0">
                <a:solidFill>
                  <a:srgbClr val="303A92"/>
                </a:solidFill>
                <a:latin typeface="Museo 1"/>
              </a:rPr>
              <a:t> </a:t>
            </a:r>
            <a:r>
              <a:rPr sz="4400" b="0" dirty="0" err="1">
                <a:solidFill>
                  <a:srgbClr val="303A92"/>
                </a:solidFill>
                <a:latin typeface="Museo 1"/>
              </a:rPr>
              <a:t>trūkums</a:t>
            </a:r>
            <a:r>
              <a:rPr sz="4400" b="0" dirty="0">
                <a:solidFill>
                  <a:srgbClr val="303A92"/>
                </a:solidFill>
                <a:latin typeface="Museo 1"/>
              </a:rPr>
              <a:t>, bet </a:t>
            </a:r>
            <a:r>
              <a:rPr sz="4400" b="0" dirty="0" err="1">
                <a:solidFill>
                  <a:srgbClr val="303A92"/>
                </a:solidFill>
                <a:latin typeface="Museo 1"/>
              </a:rPr>
              <a:t>pārvaldības</a:t>
            </a:r>
            <a:r>
              <a:rPr sz="4400" b="0" dirty="0">
                <a:solidFill>
                  <a:srgbClr val="303A92"/>
                </a:solidFill>
                <a:latin typeface="Museo 1"/>
              </a:rPr>
              <a:t> </a:t>
            </a:r>
            <a:r>
              <a:rPr sz="4400" b="0" dirty="0" err="1">
                <a:solidFill>
                  <a:srgbClr val="303A92"/>
                </a:solidFill>
                <a:latin typeface="Museo 1"/>
              </a:rPr>
              <a:t>trūkums</a:t>
            </a:r>
            <a:endParaRPr sz="4400" b="0" dirty="0">
              <a:solidFill>
                <a:srgbClr val="303A92"/>
              </a:solidFill>
              <a:latin typeface="Museo 1"/>
            </a:endParaRPr>
          </a:p>
        </p:txBody>
      </p:sp>
      <p:sp>
        <p:nvSpPr>
          <p:cNvPr id="3" name="TextBox 2"/>
          <p:cNvSpPr txBox="1"/>
          <p:nvPr/>
        </p:nvSpPr>
        <p:spPr>
          <a:xfrm>
            <a:off x="822960" y="2476500"/>
            <a:ext cx="15941040" cy="434606"/>
          </a:xfrm>
          <a:prstGeom prst="rect">
            <a:avLst/>
          </a:prstGeom>
          <a:noFill/>
        </p:spPr>
        <p:txBody>
          <a:bodyPr wrap="square" lIns="45720" tIns="27432" rIns="45720" bIns="27432" anchor="t">
            <a:spAutoFit/>
          </a:bodyPr>
          <a:lstStyle/>
          <a:p>
            <a:pPr algn="l">
              <a:lnSpc>
                <a:spcPct val="108000"/>
              </a:lnSpc>
              <a:spcAft>
                <a:spcPts val="0"/>
              </a:spcAft>
            </a:pPr>
            <a:r>
              <a:rPr sz="2400" b="0" dirty="0" err="1">
                <a:solidFill>
                  <a:srgbClr val="303A92"/>
                </a:solidFill>
                <a:latin typeface="Museo 2"/>
              </a:rPr>
              <a:t>Valstis</a:t>
            </a:r>
            <a:r>
              <a:rPr sz="2400" b="0" dirty="0">
                <a:solidFill>
                  <a:srgbClr val="303A92"/>
                </a:solidFill>
                <a:latin typeface="Museo 2"/>
              </a:rPr>
              <a:t> </a:t>
            </a:r>
            <a:r>
              <a:rPr sz="2400" b="0" dirty="0" err="1">
                <a:solidFill>
                  <a:srgbClr val="303A92"/>
                </a:solidFill>
                <a:latin typeface="Museo 2"/>
              </a:rPr>
              <a:t>ar</a:t>
            </a:r>
            <a:r>
              <a:rPr sz="2400" b="0" dirty="0">
                <a:solidFill>
                  <a:srgbClr val="303A92"/>
                </a:solidFill>
                <a:latin typeface="Museo 2"/>
              </a:rPr>
              <a:t> </a:t>
            </a:r>
            <a:r>
              <a:rPr sz="2400" b="0" dirty="0" err="1">
                <a:solidFill>
                  <a:srgbClr val="303A92"/>
                </a:solidFill>
                <a:latin typeface="Museo 2"/>
              </a:rPr>
              <a:t>spēcīgu</a:t>
            </a:r>
            <a:r>
              <a:rPr sz="2400" b="0" dirty="0">
                <a:solidFill>
                  <a:srgbClr val="303A92"/>
                </a:solidFill>
                <a:latin typeface="Museo 2"/>
              </a:rPr>
              <a:t> </a:t>
            </a:r>
            <a:r>
              <a:rPr sz="2400" b="0" dirty="0" err="1">
                <a:solidFill>
                  <a:srgbClr val="303A92"/>
                </a:solidFill>
                <a:latin typeface="Museo 2"/>
              </a:rPr>
              <a:t>publisko</a:t>
            </a:r>
            <a:r>
              <a:rPr sz="2400" b="0" dirty="0">
                <a:solidFill>
                  <a:srgbClr val="303A92"/>
                </a:solidFill>
                <a:latin typeface="Museo 2"/>
              </a:rPr>
              <a:t> </a:t>
            </a:r>
            <a:r>
              <a:rPr sz="2400" b="0" dirty="0" err="1">
                <a:solidFill>
                  <a:srgbClr val="303A92"/>
                </a:solidFill>
                <a:latin typeface="Museo 2"/>
              </a:rPr>
              <a:t>investīciju</a:t>
            </a:r>
            <a:r>
              <a:rPr sz="2400" b="0" dirty="0">
                <a:solidFill>
                  <a:srgbClr val="303A92"/>
                </a:solidFill>
                <a:latin typeface="Museo 2"/>
              </a:rPr>
              <a:t> </a:t>
            </a:r>
            <a:r>
              <a:rPr sz="2400" b="0" dirty="0" err="1">
                <a:solidFill>
                  <a:srgbClr val="303A92"/>
                </a:solidFill>
                <a:latin typeface="Museo 2"/>
              </a:rPr>
              <a:t>pārvaldību</a:t>
            </a:r>
            <a:r>
              <a:rPr sz="2400" b="0" dirty="0">
                <a:solidFill>
                  <a:srgbClr val="303A92"/>
                </a:solidFill>
                <a:latin typeface="Museo 2"/>
              </a:rPr>
              <a:t> no </a:t>
            </a:r>
            <a:r>
              <a:rPr sz="2400" b="0" dirty="0" err="1">
                <a:solidFill>
                  <a:srgbClr val="303A92"/>
                </a:solidFill>
                <a:latin typeface="Museo 2"/>
              </a:rPr>
              <a:t>tās</a:t>
            </a:r>
            <a:r>
              <a:rPr sz="2400" b="0" dirty="0">
                <a:solidFill>
                  <a:srgbClr val="303A92"/>
                </a:solidFill>
                <a:latin typeface="Museo 2"/>
              </a:rPr>
              <a:t> </a:t>
            </a:r>
            <a:r>
              <a:rPr sz="2400" b="0" dirty="0" err="1">
                <a:solidFill>
                  <a:srgbClr val="303A92"/>
                </a:solidFill>
                <a:latin typeface="Museo 2"/>
              </a:rPr>
              <a:t>pašas</a:t>
            </a:r>
            <a:r>
              <a:rPr sz="2400" b="0" dirty="0">
                <a:solidFill>
                  <a:srgbClr val="303A92"/>
                </a:solidFill>
                <a:latin typeface="Museo 2"/>
              </a:rPr>
              <a:t> </a:t>
            </a:r>
            <a:r>
              <a:rPr sz="2400" b="0" dirty="0" err="1">
                <a:solidFill>
                  <a:srgbClr val="303A92"/>
                </a:solidFill>
                <a:latin typeface="Museo 2"/>
              </a:rPr>
              <a:t>investīcijas</a:t>
            </a:r>
            <a:r>
              <a:rPr sz="2400" b="0" dirty="0">
                <a:solidFill>
                  <a:srgbClr val="303A92"/>
                </a:solidFill>
                <a:latin typeface="Museo 2"/>
              </a:rPr>
              <a:t> </a:t>
            </a:r>
            <a:r>
              <a:rPr sz="2400" b="0" dirty="0" err="1">
                <a:solidFill>
                  <a:srgbClr val="303A92"/>
                </a:solidFill>
                <a:latin typeface="Museo 2"/>
              </a:rPr>
              <a:t>iegūst</a:t>
            </a:r>
            <a:r>
              <a:rPr sz="2400" b="0" dirty="0">
                <a:solidFill>
                  <a:srgbClr val="303A92"/>
                </a:solidFill>
                <a:latin typeface="Museo 2"/>
              </a:rPr>
              <a:t> </a:t>
            </a:r>
            <a:r>
              <a:rPr sz="2400" b="0" dirty="0" err="1">
                <a:solidFill>
                  <a:srgbClr val="303A92"/>
                </a:solidFill>
                <a:latin typeface="Museo 2"/>
              </a:rPr>
              <a:t>divreiz</a:t>
            </a:r>
            <a:r>
              <a:rPr sz="2400" b="0" dirty="0">
                <a:solidFill>
                  <a:srgbClr val="303A92"/>
                </a:solidFill>
                <a:latin typeface="Museo 2"/>
              </a:rPr>
              <a:t> </a:t>
            </a:r>
            <a:r>
              <a:rPr sz="2400" b="0" dirty="0" err="1">
                <a:solidFill>
                  <a:srgbClr val="303A92"/>
                </a:solidFill>
                <a:latin typeface="Museo 2"/>
              </a:rPr>
              <a:t>lielāku</a:t>
            </a:r>
            <a:r>
              <a:rPr sz="2400" b="0" dirty="0">
                <a:solidFill>
                  <a:srgbClr val="303A92"/>
                </a:solidFill>
                <a:latin typeface="Museo 2"/>
              </a:rPr>
              <a:t> </a:t>
            </a:r>
            <a:r>
              <a:rPr sz="2400" b="0" dirty="0" err="1">
                <a:solidFill>
                  <a:srgbClr val="303A92"/>
                </a:solidFill>
                <a:latin typeface="Museo 2"/>
              </a:rPr>
              <a:t>efektu</a:t>
            </a:r>
            <a:r>
              <a:rPr sz="2400" b="0" dirty="0">
                <a:solidFill>
                  <a:srgbClr val="303A92"/>
                </a:solidFill>
                <a:latin typeface="Museo 2"/>
              </a:rPr>
              <a:t>.</a:t>
            </a:r>
            <a:endParaRPr lang="lv-LV" sz="2400" b="0" dirty="0">
              <a:solidFill>
                <a:srgbClr val="303A92"/>
              </a:solidFill>
              <a:latin typeface="Museo 2"/>
            </a:endParaRPr>
          </a:p>
        </p:txBody>
      </p:sp>
      <p:sp>
        <p:nvSpPr>
          <p:cNvPr id="4" name="Rounded Rectangle 3"/>
          <p:cNvSpPr/>
          <p:nvPr/>
        </p:nvSpPr>
        <p:spPr>
          <a:xfrm>
            <a:off x="822960" y="3314700"/>
            <a:ext cx="3931920" cy="2788920"/>
          </a:xfrm>
          <a:prstGeom prst="roundRect">
            <a:avLst>
              <a:gd name="adj" fmla="val 8000"/>
            </a:avLst>
          </a:prstGeom>
          <a:solidFill>
            <a:srgbClr val="EEF8FB"/>
          </a:solidFill>
          <a:ln>
            <a:noFill/>
          </a:ln>
          <a:effectLst/>
        </p:spPr>
        <p:txBody>
          <a:bodyPr rtlCol="0" anchor="ctr"/>
          <a:lstStyle/>
          <a:p>
            <a:endParaRPr sz="2000"/>
          </a:p>
        </p:txBody>
      </p:sp>
      <p:sp>
        <p:nvSpPr>
          <p:cNvPr id="5" name="TextBox 4"/>
          <p:cNvSpPr txBox="1"/>
          <p:nvPr/>
        </p:nvSpPr>
        <p:spPr>
          <a:xfrm>
            <a:off x="1097280" y="3643887"/>
            <a:ext cx="3383279" cy="813813"/>
          </a:xfrm>
          <a:prstGeom prst="rect">
            <a:avLst/>
          </a:prstGeom>
          <a:noFill/>
        </p:spPr>
        <p:txBody>
          <a:bodyPr wrap="square" lIns="45720" tIns="27432" rIns="45720" bIns="27432" anchor="b">
            <a:spAutoFit/>
          </a:bodyPr>
          <a:lstStyle/>
          <a:p>
            <a:pPr algn="l">
              <a:lnSpc>
                <a:spcPct val="108000"/>
              </a:lnSpc>
              <a:spcAft>
                <a:spcPts val="0"/>
              </a:spcAft>
            </a:pPr>
            <a:r>
              <a:rPr sz="4800" b="0">
                <a:solidFill>
                  <a:srgbClr val="303A92"/>
                </a:solidFill>
                <a:latin typeface="Museo 1"/>
              </a:rPr>
              <a:t>~30%</a:t>
            </a:r>
          </a:p>
        </p:txBody>
      </p:sp>
      <p:sp>
        <p:nvSpPr>
          <p:cNvPr id="6" name="TextBox 5"/>
          <p:cNvSpPr txBox="1"/>
          <p:nvPr/>
        </p:nvSpPr>
        <p:spPr>
          <a:xfrm>
            <a:off x="1097280" y="4521708"/>
            <a:ext cx="3383279" cy="1368580"/>
          </a:xfrm>
          <a:prstGeom prst="rect">
            <a:avLst/>
          </a:prstGeom>
          <a:noFill/>
        </p:spPr>
        <p:txBody>
          <a:bodyPr wrap="square" lIns="45720" tIns="27432" rIns="45720" bIns="27432" anchor="t">
            <a:spAutoFit/>
          </a:bodyPr>
          <a:lstStyle/>
          <a:p>
            <a:pPr algn="l">
              <a:lnSpc>
                <a:spcPct val="108000"/>
              </a:lnSpc>
              <a:spcAft>
                <a:spcPts val="0"/>
              </a:spcAft>
            </a:pPr>
            <a:r>
              <a:rPr sz="2000" b="0" dirty="0" err="1">
                <a:solidFill>
                  <a:srgbClr val="251E50"/>
                </a:solidFill>
                <a:latin typeface="Museo 2"/>
              </a:rPr>
              <a:t>vidēji</a:t>
            </a:r>
            <a:r>
              <a:rPr sz="2000" b="0" dirty="0">
                <a:solidFill>
                  <a:srgbClr val="251E50"/>
                </a:solidFill>
                <a:latin typeface="Museo 2"/>
              </a:rPr>
              <a:t> </a:t>
            </a:r>
            <a:r>
              <a:rPr sz="2000" b="0" dirty="0" err="1">
                <a:solidFill>
                  <a:srgbClr val="251E50"/>
                </a:solidFill>
                <a:latin typeface="Museo 2"/>
              </a:rPr>
              <a:t>zaudēts</a:t>
            </a:r>
            <a:r>
              <a:rPr sz="2000" b="0" dirty="0">
                <a:solidFill>
                  <a:srgbClr val="251E50"/>
                </a:solidFill>
                <a:latin typeface="Museo 2"/>
              </a:rPr>
              <a:t> </a:t>
            </a:r>
            <a:r>
              <a:rPr sz="2000" b="0" dirty="0" err="1">
                <a:solidFill>
                  <a:srgbClr val="251E50"/>
                </a:solidFill>
                <a:latin typeface="Museo 2"/>
              </a:rPr>
              <a:t>publisko</a:t>
            </a:r>
            <a:r>
              <a:rPr sz="2000" b="0" dirty="0">
                <a:solidFill>
                  <a:srgbClr val="251E50"/>
                </a:solidFill>
                <a:latin typeface="Museo 2"/>
              </a:rPr>
              <a:t> </a:t>
            </a:r>
            <a:r>
              <a:rPr sz="2000" b="0" dirty="0" err="1">
                <a:solidFill>
                  <a:srgbClr val="251E50"/>
                </a:solidFill>
                <a:latin typeface="Museo 2"/>
              </a:rPr>
              <a:t>investīciju</a:t>
            </a:r>
            <a:r>
              <a:rPr sz="2000" b="0" dirty="0">
                <a:solidFill>
                  <a:srgbClr val="251E50"/>
                </a:solidFill>
                <a:latin typeface="Museo 2"/>
              </a:rPr>
              <a:t> </a:t>
            </a:r>
            <a:r>
              <a:rPr sz="2000" b="0" dirty="0" err="1">
                <a:solidFill>
                  <a:srgbClr val="251E50"/>
                </a:solidFill>
                <a:latin typeface="Museo 2"/>
              </a:rPr>
              <a:t>potenciālais</a:t>
            </a:r>
            <a:r>
              <a:rPr sz="2000" b="0" dirty="0">
                <a:solidFill>
                  <a:srgbClr val="251E50"/>
                </a:solidFill>
                <a:latin typeface="Museo 2"/>
              </a:rPr>
              <a:t> </a:t>
            </a:r>
            <a:r>
              <a:rPr sz="2000" b="0" dirty="0" err="1">
                <a:solidFill>
                  <a:srgbClr val="251E50"/>
                </a:solidFill>
                <a:latin typeface="Museo 2"/>
              </a:rPr>
              <a:t>ieguvums</a:t>
            </a:r>
            <a:r>
              <a:rPr sz="2000" b="0" dirty="0">
                <a:solidFill>
                  <a:srgbClr val="251E50"/>
                </a:solidFill>
                <a:latin typeface="Museo 2"/>
              </a:rPr>
              <a:t> </a:t>
            </a:r>
            <a:r>
              <a:rPr sz="2000" b="0" dirty="0" err="1">
                <a:solidFill>
                  <a:srgbClr val="251E50"/>
                </a:solidFill>
                <a:latin typeface="Museo 2"/>
              </a:rPr>
              <a:t>neefektivitātes</a:t>
            </a:r>
            <a:r>
              <a:rPr sz="2000" b="0" dirty="0">
                <a:solidFill>
                  <a:srgbClr val="251E50"/>
                </a:solidFill>
                <a:latin typeface="Museo 2"/>
              </a:rPr>
              <a:t> </a:t>
            </a:r>
            <a:r>
              <a:rPr sz="2000" b="0" dirty="0" err="1">
                <a:solidFill>
                  <a:srgbClr val="251E50"/>
                </a:solidFill>
                <a:latin typeface="Museo 2"/>
              </a:rPr>
              <a:t>dēļ</a:t>
            </a:r>
            <a:r>
              <a:rPr sz="2000" b="0" dirty="0">
                <a:solidFill>
                  <a:srgbClr val="251E50"/>
                </a:solidFill>
                <a:latin typeface="Museo 2"/>
              </a:rPr>
              <a:t> (SVF)</a:t>
            </a:r>
          </a:p>
        </p:txBody>
      </p:sp>
      <p:sp>
        <p:nvSpPr>
          <p:cNvPr id="7" name="Rounded Rectangle 6"/>
          <p:cNvSpPr/>
          <p:nvPr/>
        </p:nvSpPr>
        <p:spPr>
          <a:xfrm>
            <a:off x="822960" y="6332220"/>
            <a:ext cx="3931920" cy="2788920"/>
          </a:xfrm>
          <a:prstGeom prst="roundRect">
            <a:avLst>
              <a:gd name="adj" fmla="val 8000"/>
            </a:avLst>
          </a:prstGeom>
          <a:solidFill>
            <a:srgbClr val="EEF8FB"/>
          </a:solidFill>
          <a:ln>
            <a:noFill/>
          </a:ln>
          <a:effectLst/>
        </p:spPr>
        <p:txBody>
          <a:bodyPr rtlCol="0" anchor="ctr"/>
          <a:lstStyle/>
          <a:p>
            <a:endParaRPr sz="2000"/>
          </a:p>
        </p:txBody>
      </p:sp>
      <p:sp>
        <p:nvSpPr>
          <p:cNvPr id="8" name="TextBox 7"/>
          <p:cNvSpPr txBox="1"/>
          <p:nvPr/>
        </p:nvSpPr>
        <p:spPr>
          <a:xfrm>
            <a:off x="1097280" y="6736080"/>
            <a:ext cx="3383279" cy="624210"/>
          </a:xfrm>
          <a:prstGeom prst="rect">
            <a:avLst/>
          </a:prstGeom>
          <a:noFill/>
        </p:spPr>
        <p:txBody>
          <a:bodyPr wrap="square" lIns="45720" tIns="27432" rIns="45720" bIns="27432" anchor="b">
            <a:spAutoFit/>
          </a:bodyPr>
          <a:lstStyle/>
          <a:p>
            <a:pPr algn="l">
              <a:lnSpc>
                <a:spcPct val="108000"/>
              </a:lnSpc>
              <a:spcAft>
                <a:spcPts val="0"/>
              </a:spcAft>
            </a:pPr>
            <a:r>
              <a:rPr sz="3600" b="0" dirty="0">
                <a:solidFill>
                  <a:srgbClr val="303A92"/>
                </a:solidFill>
                <a:latin typeface="Museo 1"/>
              </a:rPr>
              <a:t>0,6</a:t>
            </a:r>
            <a:r>
              <a:rPr lang="lv-LV" sz="3600" b="0" dirty="0">
                <a:solidFill>
                  <a:srgbClr val="303A92"/>
                </a:solidFill>
                <a:latin typeface="Museo 1"/>
              </a:rPr>
              <a:t>%</a:t>
            </a:r>
            <a:r>
              <a:rPr sz="3600" b="0" dirty="0">
                <a:solidFill>
                  <a:srgbClr val="303A92"/>
                </a:solidFill>
                <a:latin typeface="Museo 1"/>
              </a:rPr>
              <a:t> </a:t>
            </a:r>
            <a:r>
              <a:rPr sz="3600" b="0" dirty="0" err="1">
                <a:solidFill>
                  <a:srgbClr val="303A92"/>
                </a:solidFill>
                <a:latin typeface="Museo 1"/>
              </a:rPr>
              <a:t>pret</a:t>
            </a:r>
            <a:r>
              <a:rPr sz="3600" b="0" dirty="0">
                <a:solidFill>
                  <a:srgbClr val="303A92"/>
                </a:solidFill>
                <a:latin typeface="Museo 1"/>
              </a:rPr>
              <a:t> 0,3</a:t>
            </a:r>
            <a:r>
              <a:rPr lang="lv-LV" sz="3600" b="0" dirty="0">
                <a:solidFill>
                  <a:srgbClr val="303A92"/>
                </a:solidFill>
                <a:latin typeface="Museo 1"/>
              </a:rPr>
              <a:t>%</a:t>
            </a:r>
            <a:endParaRPr sz="3600" b="0" dirty="0">
              <a:solidFill>
                <a:srgbClr val="303A92"/>
              </a:solidFill>
              <a:latin typeface="Museo 1"/>
            </a:endParaRPr>
          </a:p>
        </p:txBody>
      </p:sp>
      <p:sp>
        <p:nvSpPr>
          <p:cNvPr id="9" name="TextBox 8"/>
          <p:cNvSpPr txBox="1"/>
          <p:nvPr/>
        </p:nvSpPr>
        <p:spPr>
          <a:xfrm>
            <a:off x="1097280" y="7539228"/>
            <a:ext cx="3383279" cy="1036181"/>
          </a:xfrm>
          <a:prstGeom prst="rect">
            <a:avLst/>
          </a:prstGeom>
          <a:noFill/>
        </p:spPr>
        <p:txBody>
          <a:bodyPr wrap="square" lIns="45720" tIns="27432" rIns="45720" bIns="27432" anchor="t">
            <a:spAutoFit/>
          </a:bodyPr>
          <a:lstStyle/>
          <a:p>
            <a:pPr algn="l">
              <a:lnSpc>
                <a:spcPct val="108000"/>
              </a:lnSpc>
              <a:spcAft>
                <a:spcPts val="0"/>
              </a:spcAft>
            </a:pPr>
            <a:r>
              <a:rPr sz="2000" b="0" dirty="0" err="1">
                <a:solidFill>
                  <a:srgbClr val="251E50"/>
                </a:solidFill>
                <a:latin typeface="Museo 2"/>
              </a:rPr>
              <a:t>izlaides</a:t>
            </a:r>
            <a:r>
              <a:rPr sz="2000" b="0" dirty="0">
                <a:solidFill>
                  <a:srgbClr val="251E50"/>
                </a:solidFill>
                <a:latin typeface="Museo 2"/>
              </a:rPr>
              <a:t> </a:t>
            </a:r>
            <a:r>
              <a:rPr sz="2000" b="0" dirty="0" err="1">
                <a:solidFill>
                  <a:srgbClr val="251E50"/>
                </a:solidFill>
                <a:latin typeface="Museo 2"/>
              </a:rPr>
              <a:t>pieaugums</a:t>
            </a:r>
            <a:r>
              <a:rPr sz="2000" b="0" dirty="0">
                <a:solidFill>
                  <a:srgbClr val="251E50"/>
                </a:solidFill>
                <a:latin typeface="Museo 2"/>
              </a:rPr>
              <a:t> no 1% IKP </a:t>
            </a:r>
            <a:r>
              <a:rPr sz="2000" b="0" dirty="0" err="1">
                <a:solidFill>
                  <a:srgbClr val="251E50"/>
                </a:solidFill>
                <a:latin typeface="Museo 2"/>
              </a:rPr>
              <a:t>investīcijām</a:t>
            </a:r>
            <a:r>
              <a:rPr sz="2000" b="0" dirty="0">
                <a:solidFill>
                  <a:srgbClr val="251E50"/>
                </a:solidFill>
                <a:latin typeface="Museo 2"/>
              </a:rPr>
              <a:t>: </a:t>
            </a:r>
            <a:r>
              <a:rPr sz="2000" b="0" dirty="0" err="1">
                <a:solidFill>
                  <a:srgbClr val="251E50"/>
                </a:solidFill>
                <a:latin typeface="Museo 2"/>
              </a:rPr>
              <a:t>efektīvas</a:t>
            </a:r>
            <a:r>
              <a:rPr sz="2000" b="0" dirty="0">
                <a:solidFill>
                  <a:srgbClr val="251E50"/>
                </a:solidFill>
                <a:latin typeface="Museo 2"/>
              </a:rPr>
              <a:t> un </a:t>
            </a:r>
            <a:r>
              <a:rPr sz="2000" b="0" dirty="0" err="1">
                <a:solidFill>
                  <a:srgbClr val="251E50"/>
                </a:solidFill>
                <a:latin typeface="Museo 2"/>
              </a:rPr>
              <a:t>neefektīvas</a:t>
            </a:r>
            <a:r>
              <a:rPr sz="2000" b="0" dirty="0">
                <a:solidFill>
                  <a:srgbClr val="251E50"/>
                </a:solidFill>
                <a:latin typeface="Museo 2"/>
              </a:rPr>
              <a:t> </a:t>
            </a:r>
            <a:r>
              <a:rPr sz="2000" b="0" dirty="0" err="1">
                <a:solidFill>
                  <a:srgbClr val="251E50"/>
                </a:solidFill>
                <a:latin typeface="Museo 2"/>
              </a:rPr>
              <a:t>valstis</a:t>
            </a:r>
            <a:r>
              <a:rPr sz="2000" b="0" dirty="0">
                <a:solidFill>
                  <a:srgbClr val="251E50"/>
                </a:solidFill>
                <a:latin typeface="Museo 2"/>
              </a:rPr>
              <a:t> (SVF)</a:t>
            </a:r>
          </a:p>
        </p:txBody>
      </p:sp>
      <p:sp>
        <p:nvSpPr>
          <p:cNvPr id="10" name="Rounded Rectangle 9"/>
          <p:cNvSpPr/>
          <p:nvPr/>
        </p:nvSpPr>
        <p:spPr>
          <a:xfrm>
            <a:off x="4983480" y="3314700"/>
            <a:ext cx="3931920" cy="2788920"/>
          </a:xfrm>
          <a:prstGeom prst="roundRect">
            <a:avLst>
              <a:gd name="adj" fmla="val 8000"/>
            </a:avLst>
          </a:prstGeom>
          <a:solidFill>
            <a:srgbClr val="ACE4F1"/>
          </a:solidFill>
          <a:ln>
            <a:noFill/>
          </a:ln>
          <a:effectLst/>
        </p:spPr>
        <p:txBody>
          <a:bodyPr rtlCol="0" anchor="ctr"/>
          <a:lstStyle/>
          <a:p>
            <a:endParaRPr sz="2000"/>
          </a:p>
        </p:txBody>
      </p:sp>
      <p:sp>
        <p:nvSpPr>
          <p:cNvPr id="11" name="TextBox 10"/>
          <p:cNvSpPr txBox="1"/>
          <p:nvPr/>
        </p:nvSpPr>
        <p:spPr>
          <a:xfrm>
            <a:off x="5257800" y="3643887"/>
            <a:ext cx="3383279" cy="813813"/>
          </a:xfrm>
          <a:prstGeom prst="rect">
            <a:avLst/>
          </a:prstGeom>
          <a:noFill/>
        </p:spPr>
        <p:txBody>
          <a:bodyPr wrap="square" lIns="45720" tIns="27432" rIns="45720" bIns="27432" anchor="b">
            <a:spAutoFit/>
          </a:bodyPr>
          <a:lstStyle/>
          <a:p>
            <a:pPr algn="l">
              <a:lnSpc>
                <a:spcPct val="108000"/>
              </a:lnSpc>
              <a:spcAft>
                <a:spcPts val="0"/>
              </a:spcAft>
            </a:pPr>
            <a:r>
              <a:rPr sz="4800" b="0" dirty="0">
                <a:solidFill>
                  <a:srgbClr val="303A92"/>
                </a:solidFill>
                <a:latin typeface="Museo 1"/>
              </a:rPr>
              <a:t>~5</a:t>
            </a:r>
            <a:r>
              <a:rPr lang="lv-LV" sz="4800" dirty="0">
                <a:solidFill>
                  <a:srgbClr val="303A92"/>
                </a:solidFill>
                <a:latin typeface="Museo 1"/>
              </a:rPr>
              <a:t>0</a:t>
            </a:r>
            <a:r>
              <a:rPr sz="4800" b="0" dirty="0">
                <a:solidFill>
                  <a:srgbClr val="303A92"/>
                </a:solidFill>
                <a:latin typeface="Museo 1"/>
              </a:rPr>
              <a:t>%</a:t>
            </a:r>
          </a:p>
        </p:txBody>
      </p:sp>
      <p:sp>
        <p:nvSpPr>
          <p:cNvPr id="12" name="TextBox 11"/>
          <p:cNvSpPr txBox="1"/>
          <p:nvPr/>
        </p:nvSpPr>
        <p:spPr>
          <a:xfrm>
            <a:off x="5257800" y="4521708"/>
            <a:ext cx="3383279" cy="703782"/>
          </a:xfrm>
          <a:prstGeom prst="rect">
            <a:avLst/>
          </a:prstGeom>
          <a:noFill/>
        </p:spPr>
        <p:txBody>
          <a:bodyPr wrap="square" lIns="45720" tIns="27432" rIns="45720" bIns="27432" anchor="t">
            <a:spAutoFit/>
          </a:bodyPr>
          <a:lstStyle/>
          <a:p>
            <a:pPr algn="l">
              <a:lnSpc>
                <a:spcPct val="108000"/>
              </a:lnSpc>
              <a:spcAft>
                <a:spcPts val="0"/>
              </a:spcAft>
            </a:pPr>
            <a:r>
              <a:rPr sz="2000" b="0" dirty="0">
                <a:solidFill>
                  <a:srgbClr val="251E50"/>
                </a:solidFill>
                <a:latin typeface="Museo 2"/>
              </a:rPr>
              <a:t>Latvijas </a:t>
            </a:r>
            <a:r>
              <a:rPr sz="2000" b="0" dirty="0" err="1">
                <a:solidFill>
                  <a:srgbClr val="251E50"/>
                </a:solidFill>
                <a:latin typeface="Museo 2"/>
              </a:rPr>
              <a:t>efektivitātes</a:t>
            </a:r>
            <a:r>
              <a:rPr sz="2000" b="0" dirty="0">
                <a:solidFill>
                  <a:srgbClr val="251E50"/>
                </a:solidFill>
                <a:latin typeface="Museo 2"/>
              </a:rPr>
              <a:t> </a:t>
            </a:r>
            <a:r>
              <a:rPr sz="2000" b="0" dirty="0" err="1">
                <a:solidFill>
                  <a:srgbClr val="251E50"/>
                </a:solidFill>
                <a:latin typeface="Museo 2"/>
              </a:rPr>
              <a:t>plaisa</a:t>
            </a:r>
            <a:r>
              <a:rPr lang="lv-LV" sz="2000" dirty="0">
                <a:solidFill>
                  <a:srgbClr val="251E50"/>
                </a:solidFill>
                <a:latin typeface="Museo 2"/>
              </a:rPr>
              <a:t>; un </a:t>
            </a:r>
            <a:r>
              <a:rPr sz="2000" b="0" dirty="0" err="1">
                <a:solidFill>
                  <a:srgbClr val="251E50"/>
                </a:solidFill>
                <a:latin typeface="Museo 2"/>
              </a:rPr>
              <a:t>tā</a:t>
            </a:r>
            <a:r>
              <a:rPr sz="2000" b="0" dirty="0">
                <a:solidFill>
                  <a:srgbClr val="251E50"/>
                </a:solidFill>
                <a:latin typeface="Museo 2"/>
              </a:rPr>
              <a:t> </a:t>
            </a:r>
            <a:r>
              <a:rPr sz="2000" b="0" dirty="0" err="1">
                <a:solidFill>
                  <a:srgbClr val="251E50"/>
                </a:solidFill>
                <a:latin typeface="Museo 2"/>
              </a:rPr>
              <a:t>ir</a:t>
            </a:r>
            <a:r>
              <a:rPr sz="2000" b="0" dirty="0">
                <a:solidFill>
                  <a:srgbClr val="251E50"/>
                </a:solidFill>
                <a:latin typeface="Museo 2"/>
              </a:rPr>
              <a:t> </a:t>
            </a:r>
            <a:r>
              <a:rPr lang="lv-LV" sz="2000" b="0" dirty="0">
                <a:solidFill>
                  <a:srgbClr val="251E50"/>
                </a:solidFill>
                <a:latin typeface="Museo 2"/>
              </a:rPr>
              <a:t>adresējama</a:t>
            </a:r>
            <a:endParaRPr sz="2000" b="0" dirty="0">
              <a:solidFill>
                <a:srgbClr val="251E50"/>
              </a:solidFill>
              <a:latin typeface="Museo 2"/>
            </a:endParaRPr>
          </a:p>
        </p:txBody>
      </p:sp>
      <p:sp>
        <p:nvSpPr>
          <p:cNvPr id="13" name="Rounded Rectangle 12"/>
          <p:cNvSpPr/>
          <p:nvPr/>
        </p:nvSpPr>
        <p:spPr>
          <a:xfrm>
            <a:off x="4983480" y="6332220"/>
            <a:ext cx="3931920" cy="2788920"/>
          </a:xfrm>
          <a:prstGeom prst="roundRect">
            <a:avLst>
              <a:gd name="adj" fmla="val 8000"/>
            </a:avLst>
          </a:prstGeom>
          <a:solidFill>
            <a:srgbClr val="ACE4F1"/>
          </a:solidFill>
          <a:ln>
            <a:noFill/>
          </a:ln>
          <a:effectLst/>
        </p:spPr>
        <p:txBody>
          <a:bodyPr rtlCol="0" anchor="ctr"/>
          <a:lstStyle/>
          <a:p>
            <a:endParaRPr sz="2000"/>
          </a:p>
        </p:txBody>
      </p:sp>
      <p:sp>
        <p:nvSpPr>
          <p:cNvPr id="14" name="TextBox 13"/>
          <p:cNvSpPr txBox="1"/>
          <p:nvPr/>
        </p:nvSpPr>
        <p:spPr>
          <a:xfrm>
            <a:off x="5257800" y="6784693"/>
            <a:ext cx="3505200" cy="560987"/>
          </a:xfrm>
          <a:prstGeom prst="rect">
            <a:avLst/>
          </a:prstGeom>
          <a:noFill/>
        </p:spPr>
        <p:txBody>
          <a:bodyPr wrap="square" lIns="45720" tIns="27432" rIns="45720" bIns="27432" anchor="b">
            <a:spAutoFit/>
          </a:bodyPr>
          <a:lstStyle/>
          <a:p>
            <a:pPr>
              <a:lnSpc>
                <a:spcPct val="108000"/>
              </a:lnSpc>
            </a:pPr>
            <a:r>
              <a:rPr lang="lv-LV" sz="3200" dirty="0">
                <a:solidFill>
                  <a:srgbClr val="303A92"/>
                </a:solidFill>
                <a:latin typeface="Museo 1"/>
              </a:rPr>
              <a:t>0/4 PIM elementi</a:t>
            </a:r>
            <a:endParaRPr lang="lv-LV" sz="4800" dirty="0">
              <a:solidFill>
                <a:srgbClr val="303A92"/>
              </a:solidFill>
              <a:latin typeface="Museo 1"/>
            </a:endParaRPr>
          </a:p>
        </p:txBody>
      </p:sp>
      <p:sp>
        <p:nvSpPr>
          <p:cNvPr id="15" name="TextBox 14"/>
          <p:cNvSpPr txBox="1"/>
          <p:nvPr/>
        </p:nvSpPr>
        <p:spPr>
          <a:xfrm>
            <a:off x="5257800" y="7539228"/>
            <a:ext cx="3383279" cy="1536574"/>
          </a:xfrm>
          <a:prstGeom prst="rect">
            <a:avLst/>
          </a:prstGeom>
          <a:noFill/>
        </p:spPr>
        <p:txBody>
          <a:bodyPr wrap="square" lIns="45720" tIns="27432" rIns="45720" bIns="27432" anchor="t">
            <a:spAutoFit/>
          </a:bodyPr>
          <a:lstStyle/>
          <a:p>
            <a:pPr>
              <a:lnSpc>
                <a:spcPct val="108000"/>
              </a:lnSpc>
            </a:pPr>
            <a:r>
              <a:rPr lang="en-US" dirty="0">
                <a:solidFill>
                  <a:srgbClr val="251E50"/>
                </a:solidFill>
                <a:latin typeface="Museo 2"/>
              </a:rPr>
              <a:t>EK </a:t>
            </a:r>
            <a:r>
              <a:rPr lang="en-US" dirty="0" err="1">
                <a:solidFill>
                  <a:srgbClr val="251E50"/>
                </a:solidFill>
                <a:latin typeface="Museo 2"/>
              </a:rPr>
              <a:t>aptaujā</a:t>
            </a:r>
            <a:r>
              <a:rPr lang="en-US" dirty="0">
                <a:solidFill>
                  <a:srgbClr val="251E50"/>
                </a:solidFill>
                <a:latin typeface="Museo 2"/>
              </a:rPr>
              <a:t> </a:t>
            </a:r>
            <a:r>
              <a:rPr lang="en-US" dirty="0" err="1">
                <a:solidFill>
                  <a:srgbClr val="251E50"/>
                </a:solidFill>
                <a:latin typeface="Museo 2"/>
              </a:rPr>
              <a:t>fiksē</a:t>
            </a:r>
            <a:r>
              <a:rPr lang="en-US" dirty="0">
                <a:solidFill>
                  <a:srgbClr val="251E50"/>
                </a:solidFill>
                <a:latin typeface="Museo 2"/>
              </a:rPr>
              <a:t> </a:t>
            </a:r>
            <a:r>
              <a:rPr lang="en-US" dirty="0" err="1">
                <a:solidFill>
                  <a:srgbClr val="251E50"/>
                </a:solidFill>
                <a:latin typeface="Museo 2"/>
              </a:rPr>
              <a:t>būtiskus</a:t>
            </a:r>
            <a:r>
              <a:rPr lang="en-US" dirty="0">
                <a:solidFill>
                  <a:srgbClr val="251E50"/>
                </a:solidFill>
                <a:latin typeface="Museo 2"/>
              </a:rPr>
              <a:t> </a:t>
            </a:r>
            <a:r>
              <a:rPr lang="en-US" dirty="0" err="1">
                <a:solidFill>
                  <a:srgbClr val="251E50"/>
                </a:solidFill>
                <a:latin typeface="Museo 2"/>
              </a:rPr>
              <a:t>trūkumus</a:t>
            </a:r>
            <a:r>
              <a:rPr lang="en-US" dirty="0">
                <a:solidFill>
                  <a:srgbClr val="251E50"/>
                </a:solidFill>
                <a:latin typeface="Museo 2"/>
              </a:rPr>
              <a:t> </a:t>
            </a:r>
            <a:r>
              <a:rPr lang="en-US" dirty="0" err="1">
                <a:solidFill>
                  <a:srgbClr val="251E50"/>
                </a:solidFill>
                <a:latin typeface="Museo 2"/>
              </a:rPr>
              <a:t>publisko</a:t>
            </a:r>
            <a:r>
              <a:rPr lang="en-US" dirty="0">
                <a:solidFill>
                  <a:srgbClr val="251E50"/>
                </a:solidFill>
                <a:latin typeface="Museo 2"/>
              </a:rPr>
              <a:t> </a:t>
            </a:r>
            <a:r>
              <a:rPr lang="en-US" dirty="0" err="1">
                <a:solidFill>
                  <a:srgbClr val="251E50"/>
                </a:solidFill>
                <a:latin typeface="Museo 2"/>
              </a:rPr>
              <a:t>investīciju</a:t>
            </a:r>
            <a:r>
              <a:rPr lang="en-US" dirty="0">
                <a:solidFill>
                  <a:srgbClr val="251E50"/>
                </a:solidFill>
                <a:latin typeface="Museo 2"/>
              </a:rPr>
              <a:t> </a:t>
            </a:r>
            <a:r>
              <a:rPr lang="en-US" dirty="0" err="1">
                <a:solidFill>
                  <a:srgbClr val="251E50"/>
                </a:solidFill>
                <a:latin typeface="Museo 2"/>
              </a:rPr>
              <a:t>pārvaldības</a:t>
            </a:r>
            <a:r>
              <a:rPr lang="en-US" dirty="0">
                <a:solidFill>
                  <a:srgbClr val="251E50"/>
                </a:solidFill>
                <a:latin typeface="Museo 2"/>
              </a:rPr>
              <a:t> </a:t>
            </a:r>
            <a:r>
              <a:rPr lang="en-US" dirty="0" err="1">
                <a:solidFill>
                  <a:srgbClr val="251E50"/>
                </a:solidFill>
                <a:latin typeface="Museo 2"/>
              </a:rPr>
              <a:t>elementu</a:t>
            </a:r>
            <a:r>
              <a:rPr lang="en-US" dirty="0">
                <a:solidFill>
                  <a:srgbClr val="251E50"/>
                </a:solidFill>
                <a:latin typeface="Museo 2"/>
              </a:rPr>
              <a:t> </a:t>
            </a:r>
            <a:r>
              <a:rPr lang="en-US" dirty="0" err="1">
                <a:solidFill>
                  <a:srgbClr val="251E50"/>
                </a:solidFill>
                <a:latin typeface="Museo 2"/>
              </a:rPr>
              <a:t>klātbūtnē</a:t>
            </a:r>
            <a:r>
              <a:rPr lang="en-US" dirty="0">
                <a:solidFill>
                  <a:srgbClr val="251E50"/>
                </a:solidFill>
                <a:latin typeface="Museo 2"/>
              </a:rPr>
              <a:t>  </a:t>
            </a:r>
            <a:r>
              <a:rPr lang="en-US" dirty="0" err="1">
                <a:solidFill>
                  <a:srgbClr val="251E50"/>
                </a:solidFill>
                <a:latin typeface="Museo 2"/>
              </a:rPr>
              <a:t>Latvijā</a:t>
            </a:r>
            <a:r>
              <a:rPr lang="en-US" dirty="0">
                <a:solidFill>
                  <a:srgbClr val="251E50"/>
                </a:solidFill>
                <a:latin typeface="Museo 2"/>
              </a:rPr>
              <a:t> </a:t>
            </a:r>
            <a:r>
              <a:rPr lang="en-US" i="1" dirty="0">
                <a:solidFill>
                  <a:srgbClr val="251E50"/>
                </a:solidFill>
                <a:latin typeface="Museo 2"/>
              </a:rPr>
              <a:t>(Public Finances in EMU 2026)</a:t>
            </a:r>
          </a:p>
        </p:txBody>
      </p:sp>
      <p:graphicFrame>
        <p:nvGraphicFramePr>
          <p:cNvPr id="16" name="Table 15"/>
          <p:cNvGraphicFramePr>
            <a:graphicFrameLocks noGrp="1"/>
          </p:cNvGraphicFramePr>
          <p:nvPr>
            <p:extLst>
              <p:ext uri="{D42A27DB-BD31-4B8C-83A1-F6EECF244321}">
                <p14:modId xmlns:p14="http://schemas.microsoft.com/office/powerpoint/2010/main" val="2329329327"/>
              </p:ext>
            </p:extLst>
          </p:nvPr>
        </p:nvGraphicFramePr>
        <p:xfrm>
          <a:off x="9525000" y="4305300"/>
          <a:ext cx="8275320" cy="4773168"/>
        </p:xfrm>
        <a:graphic>
          <a:graphicData uri="http://schemas.openxmlformats.org/drawingml/2006/table">
            <a:tbl>
              <a:tblPr firstRow="1" bandRow="1">
                <a:tableStyleId>{5C22544A-7EE6-4342-B048-85BDC9FD1C3A}</a:tableStyleId>
              </a:tblPr>
              <a:tblGrid>
                <a:gridCol w="480060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149352">
                <a:tc>
                  <a:txBody>
                    <a:bodyPr/>
                    <a:lstStyle/>
                    <a:p>
                      <a:r>
                        <a:rPr sz="2400" b="0" dirty="0">
                          <a:solidFill>
                            <a:srgbClr val="FFFFFF"/>
                          </a:solidFill>
                          <a:latin typeface="Museo 1"/>
                        </a:rPr>
                        <a:t>EK 2025. gada </a:t>
                      </a:r>
                      <a:r>
                        <a:rPr sz="2400" b="0" dirty="0" err="1">
                          <a:solidFill>
                            <a:srgbClr val="FFFFFF"/>
                          </a:solidFill>
                          <a:latin typeface="Museo 1"/>
                        </a:rPr>
                        <a:t>aptauja</a:t>
                      </a:r>
                      <a:r>
                        <a:rPr sz="2400" b="0" dirty="0">
                          <a:solidFill>
                            <a:srgbClr val="FFFFFF"/>
                          </a:solidFill>
                          <a:latin typeface="Museo 1"/>
                        </a:rPr>
                        <a:t> (24 </a:t>
                      </a:r>
                      <a:r>
                        <a:rPr sz="2400" b="0" dirty="0" err="1">
                          <a:solidFill>
                            <a:srgbClr val="FFFFFF"/>
                          </a:solidFill>
                          <a:latin typeface="Museo 1"/>
                        </a:rPr>
                        <a:t>valstis</a:t>
                      </a:r>
                      <a:r>
                        <a:rPr sz="2400" b="0" dirty="0">
                          <a:solidFill>
                            <a:srgbClr val="FFFFFF"/>
                          </a:solidFill>
                          <a:latin typeface="Museo 1"/>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03A92"/>
                    </a:solidFill>
                  </a:tcPr>
                </a:tc>
                <a:tc>
                  <a:txBody>
                    <a:bodyPr/>
                    <a:lstStyle/>
                    <a:p>
                      <a:r>
                        <a:rPr sz="3200" b="0" dirty="0">
                          <a:solidFill>
                            <a:srgbClr val="FFFFFF"/>
                          </a:solidFill>
                          <a:latin typeface="Museo 1"/>
                        </a:rPr>
                        <a:t>ES</a:t>
                      </a:r>
                      <a:endParaRPr sz="2400" b="0" dirty="0">
                        <a:solidFill>
                          <a:srgbClr val="FFFFFF"/>
                        </a:solidFill>
                        <a:latin typeface="Museo 1"/>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303A92"/>
                    </a:solidFill>
                  </a:tcPr>
                </a:tc>
                <a:tc>
                  <a:txBody>
                    <a:bodyPr/>
                    <a:lstStyle/>
                    <a:p>
                      <a:r>
                        <a:rPr sz="3200" b="0" dirty="0" err="1">
                          <a:solidFill>
                            <a:srgbClr val="FFFFFF"/>
                          </a:solidFill>
                          <a:latin typeface="Museo 1"/>
                        </a:rPr>
                        <a:t>Latvija</a:t>
                      </a:r>
                      <a:endParaRPr sz="2400" b="0" dirty="0">
                        <a:solidFill>
                          <a:srgbClr val="FFFFFF"/>
                        </a:solidFill>
                        <a:latin typeface="Museo 1"/>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303A92"/>
                    </a:solidFill>
                  </a:tcPr>
                </a:tc>
                <a:extLst>
                  <a:ext uri="{0D108BD9-81ED-4DB2-BD59-A6C34878D82A}">
                    <a16:rowId xmlns:a16="http://schemas.microsoft.com/office/drawing/2014/main" val="10000"/>
                  </a:ext>
                </a:extLst>
              </a:tr>
              <a:tr h="987552">
                <a:tc>
                  <a:txBody>
                    <a:bodyPr/>
                    <a:lstStyle/>
                    <a:p>
                      <a:r>
                        <a:rPr sz="2400" b="0">
                          <a:solidFill>
                            <a:srgbClr val="251E50"/>
                          </a:solidFill>
                          <a:latin typeface="Museo 2"/>
                        </a:rPr>
                        <a:t>Formāli "vārti" pirms projekta izvērtēšanas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FF"/>
                    </a:solidFill>
                  </a:tcPr>
                </a:tc>
                <a:tc>
                  <a:txBody>
                    <a:bodyPr/>
                    <a:lstStyle/>
                    <a:p>
                      <a:r>
                        <a:rPr sz="2400" b="0" dirty="0">
                          <a:solidFill>
                            <a:srgbClr val="251E50"/>
                          </a:solidFill>
                          <a:latin typeface="Museo 2"/>
                        </a:rPr>
                        <a:t>9 </a:t>
                      </a:r>
                      <a:r>
                        <a:rPr sz="2400" b="0" dirty="0" err="1">
                          <a:solidFill>
                            <a:srgbClr val="251E50"/>
                          </a:solidFill>
                          <a:latin typeface="Museo 2"/>
                        </a:rPr>
                        <a:t>valstis</a:t>
                      </a:r>
                      <a:endParaRPr sz="2400" b="0" dirty="0">
                        <a:solidFill>
                          <a:srgbClr val="251E50"/>
                        </a:solidFill>
                        <a:latin typeface="Museo 2"/>
                      </a:endParaRPr>
                    </a:p>
                  </a:txBody>
                  <a:tcPr anchor="ctr">
                    <a:solidFill>
                      <a:srgbClr val="FFFFFF"/>
                    </a:solidFill>
                  </a:tcPr>
                </a:tc>
                <a:tc>
                  <a:txBody>
                    <a:bodyPr/>
                    <a:lstStyle/>
                    <a:p>
                      <a:r>
                        <a:rPr sz="2400" b="0">
                          <a:solidFill>
                            <a:srgbClr val="251E50"/>
                          </a:solidFill>
                          <a:latin typeface="Museo 1"/>
                        </a:rPr>
                        <a:t>nav</a:t>
                      </a:r>
                    </a:p>
                  </a:txBody>
                  <a:tcPr anchor="ctr">
                    <a:lnR w="12700" cap="flat" cmpd="sng" algn="ctr">
                      <a:solidFill>
                        <a:schemeClr val="tx1"/>
                      </a:solidFill>
                      <a:prstDash val="solid"/>
                      <a:round/>
                      <a:headEnd type="none" w="med" len="med"/>
                      <a:tailEnd type="none" w="med" len="med"/>
                    </a:lnR>
                    <a:solidFill>
                      <a:srgbClr val="FFFFFF"/>
                    </a:solidFill>
                  </a:tcPr>
                </a:tc>
                <a:extLst>
                  <a:ext uri="{0D108BD9-81ED-4DB2-BD59-A6C34878D82A}">
                    <a16:rowId xmlns:a16="http://schemas.microsoft.com/office/drawing/2014/main" val="10001"/>
                  </a:ext>
                </a:extLst>
              </a:tr>
              <a:tr h="987552">
                <a:tc>
                  <a:txBody>
                    <a:bodyPr/>
                    <a:lstStyle/>
                    <a:p>
                      <a:r>
                        <a:rPr sz="2400" b="0" dirty="0" err="1">
                          <a:solidFill>
                            <a:srgbClr val="251E50"/>
                          </a:solidFill>
                          <a:latin typeface="Museo 2"/>
                        </a:rPr>
                        <a:t>Vidēja</a:t>
                      </a:r>
                      <a:r>
                        <a:rPr sz="2400" b="0" dirty="0">
                          <a:solidFill>
                            <a:srgbClr val="251E50"/>
                          </a:solidFill>
                          <a:latin typeface="Museo 2"/>
                        </a:rPr>
                        <a:t> </a:t>
                      </a:r>
                      <a:r>
                        <a:rPr sz="2400" b="0" dirty="0" err="1">
                          <a:solidFill>
                            <a:srgbClr val="251E50"/>
                          </a:solidFill>
                          <a:latin typeface="Museo 2"/>
                        </a:rPr>
                        <a:t>termiņa</a:t>
                      </a:r>
                      <a:r>
                        <a:rPr sz="2400" b="0" dirty="0">
                          <a:solidFill>
                            <a:srgbClr val="251E50"/>
                          </a:solidFill>
                          <a:latin typeface="Museo 2"/>
                        </a:rPr>
                        <a:t> </a:t>
                      </a:r>
                      <a:r>
                        <a:rPr sz="2400" b="0" dirty="0" err="1">
                          <a:solidFill>
                            <a:srgbClr val="251E50"/>
                          </a:solidFill>
                          <a:latin typeface="Museo 2"/>
                        </a:rPr>
                        <a:t>kapitāla</a:t>
                      </a:r>
                      <a:r>
                        <a:rPr sz="2400" b="0" dirty="0">
                          <a:solidFill>
                            <a:srgbClr val="251E50"/>
                          </a:solidFill>
                          <a:latin typeface="Museo 2"/>
                        </a:rPr>
                        <a:t> </a:t>
                      </a:r>
                      <a:r>
                        <a:rPr sz="2400" b="0" dirty="0" err="1">
                          <a:solidFill>
                            <a:srgbClr val="251E50"/>
                          </a:solidFill>
                          <a:latin typeface="Museo 2"/>
                        </a:rPr>
                        <a:t>plāns</a:t>
                      </a:r>
                      <a:r>
                        <a:rPr sz="2400" b="0" dirty="0">
                          <a:solidFill>
                            <a:srgbClr val="251E50"/>
                          </a:solidFill>
                          <a:latin typeface="Museo 2"/>
                        </a:rPr>
                        <a:t>, </a:t>
                      </a:r>
                      <a:r>
                        <a:rPr sz="2400" b="0" dirty="0" err="1">
                          <a:solidFill>
                            <a:srgbClr val="251E50"/>
                          </a:solidFill>
                          <a:latin typeface="Museo 2"/>
                        </a:rPr>
                        <a:t>sasaistīts</a:t>
                      </a:r>
                      <a:r>
                        <a:rPr sz="2400" b="0" dirty="0">
                          <a:solidFill>
                            <a:srgbClr val="251E50"/>
                          </a:solidFill>
                          <a:latin typeface="Museo 2"/>
                        </a:rPr>
                        <a:t> </a:t>
                      </a:r>
                      <a:r>
                        <a:rPr sz="2400" b="0" dirty="0" err="1">
                          <a:solidFill>
                            <a:srgbClr val="251E50"/>
                          </a:solidFill>
                          <a:latin typeface="Museo 2"/>
                        </a:rPr>
                        <a:t>ar</a:t>
                      </a:r>
                      <a:r>
                        <a:rPr sz="2400" b="0" dirty="0">
                          <a:solidFill>
                            <a:srgbClr val="251E50"/>
                          </a:solidFill>
                          <a:latin typeface="Museo 2"/>
                        </a:rPr>
                        <a:t> </a:t>
                      </a:r>
                      <a:r>
                        <a:rPr sz="2400" b="0" dirty="0" err="1">
                          <a:solidFill>
                            <a:srgbClr val="251E50"/>
                          </a:solidFill>
                          <a:latin typeface="Museo 2"/>
                        </a:rPr>
                        <a:t>budžetu</a:t>
                      </a:r>
                      <a:endParaRPr sz="2400" b="0" dirty="0">
                        <a:solidFill>
                          <a:srgbClr val="251E50"/>
                        </a:solidFill>
                        <a:latin typeface="Museo 2"/>
                      </a:endParaRPr>
                    </a:p>
                  </a:txBody>
                  <a:tcPr anchor="ctr">
                    <a:lnL w="12700" cap="flat" cmpd="sng" algn="ctr">
                      <a:solidFill>
                        <a:schemeClr val="tx1"/>
                      </a:solidFill>
                      <a:prstDash val="solid"/>
                      <a:round/>
                      <a:headEnd type="none" w="med" len="med"/>
                      <a:tailEnd type="none" w="med" len="med"/>
                    </a:lnL>
                    <a:solidFill>
                      <a:srgbClr val="EEF8FB"/>
                    </a:solidFill>
                  </a:tcPr>
                </a:tc>
                <a:tc>
                  <a:txBody>
                    <a:bodyPr/>
                    <a:lstStyle/>
                    <a:p>
                      <a:r>
                        <a:rPr sz="2400" b="0">
                          <a:solidFill>
                            <a:srgbClr val="251E50"/>
                          </a:solidFill>
                          <a:latin typeface="Museo 2"/>
                        </a:rPr>
                        <a:t>13 valstis</a:t>
                      </a:r>
                    </a:p>
                  </a:txBody>
                  <a:tcPr anchor="ctr">
                    <a:solidFill>
                      <a:srgbClr val="EEF8FB"/>
                    </a:solidFill>
                  </a:tcPr>
                </a:tc>
                <a:tc>
                  <a:txBody>
                    <a:bodyPr/>
                    <a:lstStyle/>
                    <a:p>
                      <a:r>
                        <a:rPr sz="2400" b="0">
                          <a:solidFill>
                            <a:srgbClr val="251E50"/>
                          </a:solidFill>
                          <a:latin typeface="Museo 1"/>
                        </a:rPr>
                        <a:t>nav</a:t>
                      </a:r>
                    </a:p>
                  </a:txBody>
                  <a:tcPr anchor="ctr">
                    <a:lnR w="12700" cap="flat" cmpd="sng" algn="ctr">
                      <a:solidFill>
                        <a:schemeClr val="tx1"/>
                      </a:solidFill>
                      <a:prstDash val="solid"/>
                      <a:round/>
                      <a:headEnd type="none" w="med" len="med"/>
                      <a:tailEnd type="none" w="med" len="med"/>
                    </a:lnR>
                    <a:solidFill>
                      <a:srgbClr val="EEF8FB"/>
                    </a:solidFill>
                  </a:tcPr>
                </a:tc>
                <a:extLst>
                  <a:ext uri="{0D108BD9-81ED-4DB2-BD59-A6C34878D82A}">
                    <a16:rowId xmlns:a16="http://schemas.microsoft.com/office/drawing/2014/main" val="10002"/>
                  </a:ext>
                </a:extLst>
              </a:tr>
              <a:tr h="987552">
                <a:tc>
                  <a:txBody>
                    <a:bodyPr/>
                    <a:lstStyle/>
                    <a:p>
                      <a:r>
                        <a:rPr sz="2400" b="0" dirty="0" err="1">
                          <a:solidFill>
                            <a:srgbClr val="251E50"/>
                          </a:solidFill>
                          <a:latin typeface="Museo 2"/>
                        </a:rPr>
                        <a:t>Neatkarīgs</a:t>
                      </a:r>
                      <a:r>
                        <a:rPr sz="2400" b="0" dirty="0">
                          <a:solidFill>
                            <a:srgbClr val="251E50"/>
                          </a:solidFill>
                          <a:latin typeface="Museo 2"/>
                        </a:rPr>
                        <a:t> </a:t>
                      </a:r>
                      <a:r>
                        <a:rPr sz="2400" b="0" dirty="0" err="1">
                          <a:solidFill>
                            <a:srgbClr val="251E50"/>
                          </a:solidFill>
                          <a:latin typeface="Museo 2"/>
                        </a:rPr>
                        <a:t>ārējs</a:t>
                      </a:r>
                      <a:r>
                        <a:rPr sz="2400" b="0" dirty="0">
                          <a:solidFill>
                            <a:srgbClr val="251E50"/>
                          </a:solidFill>
                          <a:latin typeface="Museo 2"/>
                        </a:rPr>
                        <a:t> </a:t>
                      </a:r>
                      <a:r>
                        <a:rPr sz="2400" b="0" dirty="0" err="1">
                          <a:solidFill>
                            <a:srgbClr val="251E50"/>
                          </a:solidFill>
                          <a:latin typeface="Museo 2"/>
                        </a:rPr>
                        <a:t>projektu</a:t>
                      </a:r>
                      <a:r>
                        <a:rPr sz="2400" b="0" dirty="0">
                          <a:solidFill>
                            <a:srgbClr val="251E50"/>
                          </a:solidFill>
                          <a:latin typeface="Museo 2"/>
                        </a:rPr>
                        <a:t> </a:t>
                      </a:r>
                      <a:r>
                        <a:rPr sz="2400" b="0" dirty="0" err="1">
                          <a:solidFill>
                            <a:srgbClr val="251E50"/>
                          </a:solidFill>
                          <a:latin typeface="Museo 2"/>
                        </a:rPr>
                        <a:t>izvērtējums</a:t>
                      </a:r>
                      <a:endParaRPr sz="2400" b="0" dirty="0">
                        <a:solidFill>
                          <a:srgbClr val="251E50"/>
                        </a:solidFill>
                        <a:latin typeface="Museo 2"/>
                      </a:endParaRPr>
                    </a:p>
                  </a:txBody>
                  <a:tcPr anchor="ctr">
                    <a:lnL w="12700" cap="flat" cmpd="sng" algn="ctr">
                      <a:solidFill>
                        <a:schemeClr val="tx1"/>
                      </a:solidFill>
                      <a:prstDash val="solid"/>
                      <a:round/>
                      <a:headEnd type="none" w="med" len="med"/>
                      <a:tailEnd type="none" w="med" len="med"/>
                    </a:lnL>
                    <a:solidFill>
                      <a:srgbClr val="FFFFFF"/>
                    </a:solidFill>
                  </a:tcPr>
                </a:tc>
                <a:tc>
                  <a:txBody>
                    <a:bodyPr/>
                    <a:lstStyle/>
                    <a:p>
                      <a:r>
                        <a:rPr sz="2400" b="0">
                          <a:solidFill>
                            <a:srgbClr val="251E50"/>
                          </a:solidFill>
                          <a:latin typeface="Museo 2"/>
                        </a:rPr>
                        <a:t>9 valstis</a:t>
                      </a:r>
                    </a:p>
                  </a:txBody>
                  <a:tcPr anchor="ctr">
                    <a:solidFill>
                      <a:srgbClr val="FFFFFF"/>
                    </a:solidFill>
                  </a:tcPr>
                </a:tc>
                <a:tc>
                  <a:txBody>
                    <a:bodyPr/>
                    <a:lstStyle/>
                    <a:p>
                      <a:r>
                        <a:rPr sz="2400" b="0">
                          <a:solidFill>
                            <a:srgbClr val="251E50"/>
                          </a:solidFill>
                          <a:latin typeface="Museo 1"/>
                        </a:rPr>
                        <a:t>nav</a:t>
                      </a:r>
                    </a:p>
                  </a:txBody>
                  <a:tcPr anchor="ctr">
                    <a:lnR w="12700" cap="flat" cmpd="sng" algn="ctr">
                      <a:solidFill>
                        <a:schemeClr val="tx1"/>
                      </a:solidFill>
                      <a:prstDash val="solid"/>
                      <a:round/>
                      <a:headEnd type="none" w="med" len="med"/>
                      <a:tailEnd type="none" w="med" len="med"/>
                    </a:lnR>
                    <a:solidFill>
                      <a:srgbClr val="FFFFFF"/>
                    </a:solidFill>
                  </a:tcPr>
                </a:tc>
                <a:extLst>
                  <a:ext uri="{0D108BD9-81ED-4DB2-BD59-A6C34878D82A}">
                    <a16:rowId xmlns:a16="http://schemas.microsoft.com/office/drawing/2014/main" val="10003"/>
                  </a:ext>
                </a:extLst>
              </a:tr>
              <a:tr h="987552">
                <a:tc>
                  <a:txBody>
                    <a:bodyPr/>
                    <a:lstStyle/>
                    <a:p>
                      <a:r>
                        <a:rPr sz="2400" b="0" dirty="0" err="1">
                          <a:solidFill>
                            <a:srgbClr val="251E50"/>
                          </a:solidFill>
                          <a:latin typeface="Museo 2"/>
                        </a:rPr>
                        <a:t>Obligāts</a:t>
                      </a:r>
                      <a:r>
                        <a:rPr sz="2400" b="0" dirty="0">
                          <a:solidFill>
                            <a:srgbClr val="251E50"/>
                          </a:solidFill>
                          <a:latin typeface="Museo 2"/>
                        </a:rPr>
                        <a:t> ex-post </a:t>
                      </a:r>
                      <a:r>
                        <a:rPr sz="2400" b="0" dirty="0" err="1">
                          <a:solidFill>
                            <a:srgbClr val="251E50"/>
                          </a:solidFill>
                          <a:latin typeface="Museo 2"/>
                        </a:rPr>
                        <a:t>izvērtējums</a:t>
                      </a:r>
                      <a:endParaRPr sz="2400" b="0" dirty="0">
                        <a:solidFill>
                          <a:srgbClr val="251E50"/>
                        </a:solidFill>
                        <a:latin typeface="Museo 2"/>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EEF8FB"/>
                    </a:solidFill>
                  </a:tcPr>
                </a:tc>
                <a:tc>
                  <a:txBody>
                    <a:bodyPr/>
                    <a:lstStyle/>
                    <a:p>
                      <a:r>
                        <a:rPr sz="2400" b="0">
                          <a:solidFill>
                            <a:srgbClr val="251E50"/>
                          </a:solidFill>
                          <a:latin typeface="Museo 2"/>
                        </a:rPr>
                        <a:t>reti</a:t>
                      </a:r>
                    </a:p>
                  </a:txBody>
                  <a:tcPr anchor="ctr">
                    <a:lnB w="12700" cap="flat" cmpd="sng" algn="ctr">
                      <a:solidFill>
                        <a:schemeClr val="tx1"/>
                      </a:solidFill>
                      <a:prstDash val="solid"/>
                      <a:round/>
                      <a:headEnd type="none" w="med" len="med"/>
                      <a:tailEnd type="none" w="med" len="med"/>
                    </a:lnB>
                    <a:solidFill>
                      <a:srgbClr val="EEF8FB"/>
                    </a:solidFill>
                  </a:tcPr>
                </a:tc>
                <a:tc>
                  <a:txBody>
                    <a:bodyPr/>
                    <a:lstStyle/>
                    <a:p>
                      <a:r>
                        <a:rPr sz="2400" b="0" dirty="0">
                          <a:solidFill>
                            <a:srgbClr val="251E50"/>
                          </a:solidFill>
                          <a:latin typeface="Museo 1"/>
                        </a:rPr>
                        <a:t>nav</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EF8FB"/>
                    </a:solidFill>
                  </a:tcPr>
                </a:tc>
                <a:extLst>
                  <a:ext uri="{0D108BD9-81ED-4DB2-BD59-A6C34878D82A}">
                    <a16:rowId xmlns:a16="http://schemas.microsoft.com/office/drawing/2014/main" val="10004"/>
                  </a:ext>
                </a:extLst>
              </a:tr>
            </a:tbl>
          </a:graphicData>
        </a:graphic>
      </p:graphicFrame>
      <p:sp>
        <p:nvSpPr>
          <p:cNvPr id="18" name="TextBox 17"/>
          <p:cNvSpPr txBox="1"/>
          <p:nvPr/>
        </p:nvSpPr>
        <p:spPr>
          <a:xfrm>
            <a:off x="1524000" y="9791953"/>
            <a:ext cx="6324600" cy="240066"/>
          </a:xfrm>
          <a:prstGeom prst="rect">
            <a:avLst/>
          </a:prstGeom>
          <a:noFill/>
        </p:spPr>
        <p:txBody>
          <a:bodyPr wrap="square" lIns="45720" tIns="27432" rIns="45720" bIns="27432" anchor="t">
            <a:spAutoFit/>
          </a:bodyPr>
          <a:lstStyle/>
          <a:p>
            <a:pPr algn="l">
              <a:lnSpc>
                <a:spcPct val="100000"/>
              </a:lnSpc>
              <a:spcAft>
                <a:spcPts val="0"/>
              </a:spcAft>
            </a:pPr>
            <a:r>
              <a:rPr sz="1200" b="1" dirty="0" err="1">
                <a:solidFill>
                  <a:srgbClr val="5F5F6E"/>
                </a:solidFill>
                <a:latin typeface="Museo 2"/>
              </a:rPr>
              <a:t>Avoti</a:t>
            </a:r>
            <a:r>
              <a:rPr sz="1200" b="1" dirty="0">
                <a:solidFill>
                  <a:srgbClr val="5F5F6E"/>
                </a:solidFill>
                <a:latin typeface="Museo 2"/>
              </a:rPr>
              <a:t>: </a:t>
            </a:r>
            <a:r>
              <a:rPr sz="1200" b="0" u="sng" dirty="0">
                <a:solidFill>
                  <a:srgbClr val="5F5F6E"/>
                </a:solidFill>
                <a:latin typeface="Museo 2"/>
                <a:hlinkClick r:id="rId3"/>
              </a:rPr>
              <a:t>SVF, 2015</a:t>
            </a:r>
            <a:r>
              <a:rPr sz="1200" b="0" dirty="0">
                <a:solidFill>
                  <a:srgbClr val="5F5F6E"/>
                </a:solidFill>
                <a:latin typeface="Museo 2"/>
              </a:rPr>
              <a:t>; </a:t>
            </a:r>
            <a:r>
              <a:rPr sz="1200" b="0" u="sng" dirty="0">
                <a:solidFill>
                  <a:srgbClr val="5F5F6E"/>
                </a:solidFill>
                <a:latin typeface="Museo 2"/>
                <a:hlinkClick r:id="rId4"/>
              </a:rPr>
              <a:t>SVF, </a:t>
            </a:r>
            <a:r>
              <a:rPr sz="1200" b="0" u="sng" dirty="0" err="1">
                <a:solidFill>
                  <a:srgbClr val="5F5F6E"/>
                </a:solidFill>
                <a:latin typeface="Museo 2"/>
                <a:hlinkClick r:id="rId4"/>
              </a:rPr>
              <a:t>kopsavilkums</a:t>
            </a:r>
            <a:r>
              <a:rPr sz="1200" b="0" dirty="0">
                <a:solidFill>
                  <a:srgbClr val="5F5F6E"/>
                </a:solidFill>
                <a:latin typeface="Museo 2"/>
              </a:rPr>
              <a:t>; </a:t>
            </a:r>
            <a:r>
              <a:rPr sz="1200" b="0" u="sng" dirty="0">
                <a:solidFill>
                  <a:srgbClr val="5F5F6E"/>
                </a:solidFill>
                <a:latin typeface="Museo 2"/>
                <a:hlinkClick r:id="rId5"/>
              </a:rPr>
              <a:t>EK, Report on Public Finances in EMU 2026, III </a:t>
            </a:r>
            <a:r>
              <a:rPr sz="1200" b="0" u="sng" dirty="0" err="1">
                <a:solidFill>
                  <a:srgbClr val="5F5F6E"/>
                </a:solidFill>
                <a:latin typeface="Museo 2"/>
                <a:hlinkClick r:id="rId5"/>
              </a:rPr>
              <a:t>daļa</a:t>
            </a:r>
            <a:endParaRPr sz="1200" b="0" u="sng" dirty="0">
              <a:solidFill>
                <a:srgbClr val="5F5F6E"/>
              </a:solidFill>
              <a:latin typeface="Museo 2"/>
              <a:hlinkClick r:id="rId5"/>
            </a:endParaRPr>
          </a:p>
        </p:txBody>
      </p:sp>
      <p:pic>
        <p:nvPicPr>
          <p:cNvPr id="19" name="Picture 18" descr="image.png"/>
          <p:cNvPicPr>
            <a:picLocks noChangeAspect="1"/>
          </p:cNvPicPr>
          <p:nvPr/>
        </p:nvPicPr>
        <p:blipFill>
          <a:blip r:embed="rId6"/>
          <a:stretch>
            <a:fillRect/>
          </a:stretch>
        </p:blipFill>
        <p:spPr>
          <a:xfrm>
            <a:off x="-47065" y="9555480"/>
            <a:ext cx="1600200" cy="680085"/>
          </a:xfrm>
          <a:prstGeom prst="rect">
            <a:avLst/>
          </a:prstGeom>
        </p:spPr>
      </p:pic>
      <p:sp>
        <p:nvSpPr>
          <p:cNvPr id="20" name="TextBox 19"/>
          <p:cNvSpPr txBox="1"/>
          <p:nvPr/>
        </p:nvSpPr>
        <p:spPr>
          <a:xfrm>
            <a:off x="17602200" y="9555480"/>
            <a:ext cx="457200" cy="245003"/>
          </a:xfrm>
          <a:prstGeom prst="rect">
            <a:avLst/>
          </a:prstGeom>
          <a:noFill/>
        </p:spPr>
        <p:txBody>
          <a:bodyPr wrap="square" lIns="45720" tIns="27432" rIns="45720" bIns="27432" anchor="t">
            <a:spAutoFit/>
          </a:bodyPr>
          <a:lstStyle/>
          <a:p>
            <a:pPr algn="r">
              <a:lnSpc>
                <a:spcPct val="108000"/>
              </a:lnSpc>
              <a:spcAft>
                <a:spcPts val="600"/>
              </a:spcAft>
            </a:pPr>
            <a:r>
              <a:rPr sz="1200" b="0">
                <a:solidFill>
                  <a:srgbClr val="5F5F6E"/>
                </a:solidFill>
                <a:latin typeface="Museo 2"/>
              </a:rPr>
              <a:t>10</a:t>
            </a:r>
          </a:p>
        </p:txBody>
      </p:sp>
      <p:sp>
        <p:nvSpPr>
          <p:cNvPr id="24" name="TextBox 23">
            <a:extLst>
              <a:ext uri="{FF2B5EF4-FFF2-40B4-BE49-F238E27FC236}">
                <a16:creationId xmlns:a16="http://schemas.microsoft.com/office/drawing/2014/main" id="{3625EFCE-7A47-5A36-9398-B6C210209B0B}"/>
              </a:ext>
            </a:extLst>
          </p:cNvPr>
          <p:cNvSpPr txBox="1"/>
          <p:nvPr/>
        </p:nvSpPr>
        <p:spPr>
          <a:xfrm>
            <a:off x="152400" y="11430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dirty="0">
                <a:solidFill>
                  <a:srgbClr val="5B8FC9"/>
                </a:solidFill>
                <a:latin typeface="Museo 1"/>
              </a:rPr>
              <a:t>EFEKTIVITĀTE • SVF UN EK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IZDEVUMU EFEKTIVITĀTE • VISI VALDĪBAS IZDEVUMI</a:t>
            </a:r>
          </a:p>
        </p:txBody>
      </p:sp>
      <p:sp>
        <p:nvSpPr>
          <p:cNvPr id="3" name="TextBox 2"/>
          <p:cNvSpPr txBox="1"/>
          <p:nvPr/>
        </p:nvSpPr>
        <p:spPr>
          <a:xfrm>
            <a:off x="822960" y="-38100"/>
            <a:ext cx="16642080" cy="1325880"/>
          </a:xfrm>
          <a:prstGeom prst="rect">
            <a:avLst/>
          </a:prstGeom>
          <a:noFill/>
        </p:spPr>
        <p:txBody>
          <a:bodyPr wrap="square" lIns="45720" tIns="27432" rIns="45720" bIns="27432" anchor="b">
            <a:spAutoFit/>
          </a:bodyPr>
          <a:lstStyle/>
          <a:p>
            <a:pPr algn="l">
              <a:lnSpc>
                <a:spcPct val="98000"/>
              </a:lnSpc>
              <a:spcAft>
                <a:spcPts val="0"/>
              </a:spcAft>
            </a:pPr>
            <a:r>
              <a:rPr sz="3600" b="0">
                <a:solidFill>
                  <a:srgbClr val="303A92"/>
                </a:solidFill>
                <a:latin typeface="Museo 1"/>
              </a:rPr>
              <a:t>Lietuvai mazākā novirze no efektivitātes robežas, Latvija ES vidējā līmenī</a:t>
            </a:r>
          </a:p>
        </p:txBody>
      </p:sp>
      <p:sp>
        <p:nvSpPr>
          <p:cNvPr id="4" name="TextBox 3"/>
          <p:cNvSpPr txBox="1"/>
          <p:nvPr/>
        </p:nvSpPr>
        <p:spPr>
          <a:xfrm>
            <a:off x="822960" y="1790700"/>
            <a:ext cx="8229600" cy="736227"/>
          </a:xfrm>
          <a:prstGeom prst="rect">
            <a:avLst/>
          </a:prstGeom>
          <a:noFill/>
        </p:spPr>
        <p:txBody>
          <a:bodyPr wrap="square" lIns="45720" tIns="27432" rIns="45720" bIns="27432" anchor="t">
            <a:spAutoFit/>
          </a:bodyPr>
          <a:lstStyle/>
          <a:p>
            <a:pPr algn="l">
              <a:lnSpc>
                <a:spcPct val="108000"/>
              </a:lnSpc>
              <a:spcAft>
                <a:spcPts val="0"/>
              </a:spcAft>
            </a:pPr>
            <a:r>
              <a:rPr sz="2100" b="0" dirty="0">
                <a:solidFill>
                  <a:srgbClr val="303A92"/>
                </a:solidFill>
                <a:latin typeface="Museo 2"/>
              </a:rPr>
              <a:t>Par </a:t>
            </a:r>
            <a:r>
              <a:rPr sz="2100" b="0" dirty="0" err="1">
                <a:solidFill>
                  <a:srgbClr val="303A92"/>
                </a:solidFill>
                <a:latin typeface="Museo 2"/>
              </a:rPr>
              <a:t>cik</a:t>
            </a:r>
            <a:r>
              <a:rPr sz="2100" b="0" dirty="0">
                <a:solidFill>
                  <a:srgbClr val="303A92"/>
                </a:solidFill>
                <a:latin typeface="Museo 2"/>
              </a:rPr>
              <a:t> </a:t>
            </a:r>
            <a:r>
              <a:rPr sz="2100" b="0" dirty="0" err="1">
                <a:solidFill>
                  <a:srgbClr val="303A92"/>
                </a:solidFill>
                <a:latin typeface="Museo 2"/>
              </a:rPr>
              <a:t>procentiem</a:t>
            </a:r>
            <a:r>
              <a:rPr sz="2100" b="0" dirty="0">
                <a:solidFill>
                  <a:srgbClr val="303A92"/>
                </a:solidFill>
                <a:latin typeface="Museo 2"/>
              </a:rPr>
              <a:t> </a:t>
            </a:r>
            <a:r>
              <a:rPr sz="2100" b="0" dirty="0" err="1">
                <a:solidFill>
                  <a:srgbClr val="303A92"/>
                </a:solidFill>
                <a:latin typeface="Museo 2"/>
              </a:rPr>
              <a:t>vairāk</a:t>
            </a:r>
            <a:r>
              <a:rPr sz="2100" b="0" dirty="0">
                <a:solidFill>
                  <a:srgbClr val="303A92"/>
                </a:solidFill>
                <a:latin typeface="Museo 2"/>
              </a:rPr>
              <a:t> </a:t>
            </a:r>
            <a:r>
              <a:rPr sz="2100" b="0" dirty="0" err="1">
                <a:solidFill>
                  <a:srgbClr val="303A92"/>
                </a:solidFill>
                <a:latin typeface="Museo 2"/>
              </a:rPr>
              <a:t>valsts</a:t>
            </a:r>
            <a:r>
              <a:rPr sz="2100" b="0" dirty="0">
                <a:solidFill>
                  <a:srgbClr val="303A92"/>
                </a:solidFill>
                <a:latin typeface="Museo 2"/>
              </a:rPr>
              <a:t> </a:t>
            </a:r>
            <a:r>
              <a:rPr sz="2100" b="0" dirty="0" err="1">
                <a:solidFill>
                  <a:srgbClr val="303A92"/>
                </a:solidFill>
                <a:latin typeface="Museo 2"/>
              </a:rPr>
              <a:t>tērē</a:t>
            </a:r>
            <a:r>
              <a:rPr sz="2100" b="0" dirty="0">
                <a:solidFill>
                  <a:srgbClr val="303A92"/>
                </a:solidFill>
                <a:latin typeface="Museo 2"/>
              </a:rPr>
              <a:t>, lai </a:t>
            </a:r>
            <a:r>
              <a:rPr sz="2100" b="0" dirty="0" err="1">
                <a:solidFill>
                  <a:srgbClr val="303A92"/>
                </a:solidFill>
                <a:latin typeface="Museo 2"/>
              </a:rPr>
              <a:t>sasniegtu</a:t>
            </a:r>
            <a:r>
              <a:rPr sz="2100" b="0" dirty="0">
                <a:solidFill>
                  <a:srgbClr val="303A92"/>
                </a:solidFill>
                <a:latin typeface="Museo 2"/>
              </a:rPr>
              <a:t> </a:t>
            </a:r>
            <a:r>
              <a:rPr sz="2100" b="0" dirty="0" err="1">
                <a:solidFill>
                  <a:srgbClr val="303A92"/>
                </a:solidFill>
                <a:latin typeface="Museo 2"/>
              </a:rPr>
              <a:t>efektīvāko</a:t>
            </a:r>
            <a:r>
              <a:rPr sz="2100" b="0" dirty="0">
                <a:solidFill>
                  <a:srgbClr val="303A92"/>
                </a:solidFill>
                <a:latin typeface="Museo 2"/>
              </a:rPr>
              <a:t> </a:t>
            </a:r>
            <a:r>
              <a:rPr sz="2100" b="0" dirty="0" err="1">
                <a:solidFill>
                  <a:srgbClr val="303A92"/>
                </a:solidFill>
                <a:latin typeface="Museo 2"/>
              </a:rPr>
              <a:t>valstu</a:t>
            </a:r>
            <a:r>
              <a:rPr sz="2100" b="0" dirty="0">
                <a:solidFill>
                  <a:srgbClr val="303A92"/>
                </a:solidFill>
                <a:latin typeface="Museo 2"/>
              </a:rPr>
              <a:t> </a:t>
            </a:r>
            <a:r>
              <a:rPr sz="2100" b="0" dirty="0" err="1">
                <a:solidFill>
                  <a:srgbClr val="303A92"/>
                </a:solidFill>
                <a:latin typeface="Museo 2"/>
              </a:rPr>
              <a:t>rezultātu</a:t>
            </a:r>
            <a:r>
              <a:rPr sz="2100" b="0" dirty="0">
                <a:solidFill>
                  <a:srgbClr val="303A92"/>
                </a:solidFill>
                <a:latin typeface="Museo 2"/>
              </a:rPr>
              <a:t> (10 </a:t>
            </a:r>
            <a:r>
              <a:rPr sz="2100" b="0" dirty="0" err="1">
                <a:solidFill>
                  <a:srgbClr val="303A92"/>
                </a:solidFill>
                <a:latin typeface="Museo 2"/>
              </a:rPr>
              <a:t>kategoriju</a:t>
            </a:r>
            <a:r>
              <a:rPr sz="2100" b="0" dirty="0">
                <a:solidFill>
                  <a:srgbClr val="303A92"/>
                </a:solidFill>
                <a:latin typeface="Museo 2"/>
              </a:rPr>
              <a:t> </a:t>
            </a:r>
            <a:r>
              <a:rPr sz="2100" b="0" dirty="0" err="1">
                <a:solidFill>
                  <a:srgbClr val="303A92"/>
                </a:solidFill>
                <a:latin typeface="Museo 2"/>
              </a:rPr>
              <a:t>svērtais</a:t>
            </a:r>
            <a:r>
              <a:rPr sz="2100" b="0" dirty="0">
                <a:solidFill>
                  <a:srgbClr val="303A92"/>
                </a:solidFill>
                <a:latin typeface="Museo 2"/>
              </a:rPr>
              <a:t> </a:t>
            </a:r>
            <a:r>
              <a:rPr sz="2100" b="0" dirty="0" err="1">
                <a:solidFill>
                  <a:srgbClr val="303A92"/>
                </a:solidFill>
                <a:latin typeface="Museo 2"/>
              </a:rPr>
              <a:t>vidējais</a:t>
            </a:r>
            <a:r>
              <a:rPr sz="2100" b="0" dirty="0">
                <a:solidFill>
                  <a:srgbClr val="303A92"/>
                </a:solidFill>
                <a:latin typeface="Museo 2"/>
              </a:rPr>
              <a:t>)</a:t>
            </a:r>
            <a:r>
              <a:rPr lang="lv-LV" sz="2100" b="0" dirty="0">
                <a:solidFill>
                  <a:srgbClr val="303A92"/>
                </a:solidFill>
                <a:latin typeface="Museo 2"/>
              </a:rPr>
              <a:t>. 2026</a:t>
            </a:r>
            <a:r>
              <a:rPr sz="2100" b="0" dirty="0">
                <a:solidFill>
                  <a:srgbClr val="303A92"/>
                </a:solidFill>
                <a:latin typeface="Museo 2"/>
              </a:rPr>
              <a:t>.</a:t>
            </a:r>
          </a:p>
        </p:txBody>
      </p:sp>
      <p:graphicFrame>
        <p:nvGraphicFramePr>
          <p:cNvPr id="5" name="Chart 4"/>
          <p:cNvGraphicFramePr>
            <a:graphicFrameLocks noGrp="1"/>
          </p:cNvGraphicFramePr>
          <p:nvPr/>
        </p:nvGraphicFramePr>
        <p:xfrm>
          <a:off x="822960" y="2560320"/>
          <a:ext cx="1115568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10820400" y="1333500"/>
            <a:ext cx="7239000" cy="8490466"/>
          </a:xfrm>
          <a:prstGeom prst="roundRect">
            <a:avLst>
              <a:gd name="adj" fmla="val 8000"/>
            </a:avLst>
          </a:prstGeom>
          <a:solidFill>
            <a:srgbClr val="EEF8FB"/>
          </a:solidFill>
          <a:ln>
            <a:noFill/>
          </a:ln>
          <a:effectLst/>
        </p:spPr>
        <p:txBody>
          <a:bodyPr rtlCol="0" anchor="ctr"/>
          <a:lstStyle/>
          <a:p>
            <a:endParaRPr/>
          </a:p>
        </p:txBody>
      </p:sp>
      <p:sp>
        <p:nvSpPr>
          <p:cNvPr id="7" name="TextBox 6"/>
          <p:cNvSpPr txBox="1"/>
          <p:nvPr/>
        </p:nvSpPr>
        <p:spPr>
          <a:xfrm>
            <a:off x="11125200" y="1595792"/>
            <a:ext cx="6934200" cy="7985199"/>
          </a:xfrm>
          <a:prstGeom prst="rect">
            <a:avLst/>
          </a:prstGeom>
          <a:noFill/>
        </p:spPr>
        <p:txBody>
          <a:bodyPr wrap="square" lIns="45720" tIns="27432" rIns="45720" bIns="27432" anchor="t">
            <a:spAutoFit/>
          </a:bodyPr>
          <a:lstStyle/>
          <a:p>
            <a:pPr marL="292608" indent="-292608" algn="l">
              <a:lnSpc>
                <a:spcPct val="108000"/>
              </a:lnSpc>
              <a:spcAft>
                <a:spcPts val="1200"/>
              </a:spcAft>
              <a:buClr>
                <a:srgbClr val="251E50"/>
              </a:buClr>
              <a:buFont typeface="Arial"/>
              <a:buChar char="•"/>
            </a:pPr>
            <a:r>
              <a:rPr sz="2400" b="0" dirty="0">
                <a:solidFill>
                  <a:srgbClr val="303A92"/>
                </a:solidFill>
                <a:latin typeface="Museo 1"/>
              </a:rPr>
              <a:t>Lietuva </a:t>
            </a:r>
            <a:r>
              <a:rPr sz="2400" b="0" dirty="0">
                <a:solidFill>
                  <a:srgbClr val="251E50"/>
                </a:solidFill>
                <a:latin typeface="Museo 2"/>
              </a:rPr>
              <a:t>+42%: </a:t>
            </a:r>
            <a:r>
              <a:rPr sz="2400" b="0" dirty="0" err="1">
                <a:solidFill>
                  <a:srgbClr val="251E50"/>
                </a:solidFill>
                <a:latin typeface="Museo 2"/>
              </a:rPr>
              <a:t>labākais</a:t>
            </a:r>
            <a:r>
              <a:rPr sz="2400" b="0" dirty="0">
                <a:solidFill>
                  <a:srgbClr val="251E50"/>
                </a:solidFill>
                <a:latin typeface="Museo 2"/>
              </a:rPr>
              <a:t> </a:t>
            </a:r>
            <a:r>
              <a:rPr sz="2400" b="0" dirty="0" err="1">
                <a:solidFill>
                  <a:srgbClr val="251E50"/>
                </a:solidFill>
                <a:latin typeface="Museo 2"/>
              </a:rPr>
              <a:t>rādītājs</a:t>
            </a:r>
            <a:r>
              <a:rPr sz="2400" b="0" dirty="0">
                <a:solidFill>
                  <a:srgbClr val="251E50"/>
                </a:solidFill>
                <a:latin typeface="Museo 2"/>
              </a:rPr>
              <a:t> ES.</a:t>
            </a:r>
          </a:p>
          <a:p>
            <a:pPr marL="292608" indent="-292608" algn="l">
              <a:lnSpc>
                <a:spcPct val="108000"/>
              </a:lnSpc>
              <a:spcAft>
                <a:spcPts val="1200"/>
              </a:spcAft>
              <a:buClr>
                <a:srgbClr val="251E50"/>
              </a:buClr>
              <a:buFont typeface="Arial"/>
              <a:buChar char="•"/>
            </a:pPr>
            <a:r>
              <a:rPr sz="2400" b="0" dirty="0" err="1">
                <a:solidFill>
                  <a:srgbClr val="303A92"/>
                </a:solidFill>
                <a:latin typeface="Museo 1"/>
              </a:rPr>
              <a:t>Igaunija</a:t>
            </a:r>
            <a:r>
              <a:rPr sz="2400" b="0" dirty="0">
                <a:solidFill>
                  <a:srgbClr val="303A92"/>
                </a:solidFill>
                <a:latin typeface="Museo 1"/>
              </a:rPr>
              <a:t> </a:t>
            </a:r>
            <a:r>
              <a:rPr sz="2400" b="0" dirty="0">
                <a:solidFill>
                  <a:srgbClr val="251E50"/>
                </a:solidFill>
                <a:latin typeface="Museo 2"/>
              </a:rPr>
              <a:t>+66%: </a:t>
            </a:r>
            <a:r>
              <a:rPr sz="2400" b="0" dirty="0" err="1">
                <a:solidFill>
                  <a:srgbClr val="251E50"/>
                </a:solidFill>
                <a:latin typeface="Museo 2"/>
              </a:rPr>
              <a:t>otrā</a:t>
            </a:r>
            <a:r>
              <a:rPr sz="2400" b="0" dirty="0">
                <a:solidFill>
                  <a:srgbClr val="251E50"/>
                </a:solidFill>
                <a:latin typeface="Museo 2"/>
              </a:rPr>
              <a:t> </a:t>
            </a:r>
            <a:r>
              <a:rPr sz="2400" b="0" dirty="0" err="1">
                <a:solidFill>
                  <a:srgbClr val="251E50"/>
                </a:solidFill>
                <a:latin typeface="Museo 2"/>
              </a:rPr>
              <a:t>labākā</a:t>
            </a:r>
            <a:r>
              <a:rPr sz="2400" b="0" dirty="0">
                <a:solidFill>
                  <a:srgbClr val="251E50"/>
                </a:solidFill>
                <a:latin typeface="Museo 2"/>
              </a:rPr>
              <a:t>.</a:t>
            </a:r>
          </a:p>
          <a:p>
            <a:pPr marL="292608" indent="-292608" algn="l">
              <a:lnSpc>
                <a:spcPct val="108000"/>
              </a:lnSpc>
              <a:spcAft>
                <a:spcPts val="1200"/>
              </a:spcAft>
              <a:buClr>
                <a:srgbClr val="251E50"/>
              </a:buClr>
              <a:buFont typeface="Arial"/>
              <a:buChar char="•"/>
            </a:pPr>
            <a:r>
              <a:rPr sz="2400" b="0" dirty="0" err="1">
                <a:solidFill>
                  <a:srgbClr val="303A92"/>
                </a:solidFill>
                <a:latin typeface="Museo 1"/>
              </a:rPr>
              <a:t>Latvija</a:t>
            </a:r>
            <a:r>
              <a:rPr sz="2400" b="0" dirty="0">
                <a:solidFill>
                  <a:srgbClr val="303A92"/>
                </a:solidFill>
                <a:latin typeface="Museo 1"/>
              </a:rPr>
              <a:t> </a:t>
            </a:r>
            <a:r>
              <a:rPr sz="2400" b="0" dirty="0">
                <a:solidFill>
                  <a:srgbClr val="251E50"/>
                </a:solidFill>
                <a:latin typeface="Museo 2"/>
              </a:rPr>
              <a:t>+99%: </a:t>
            </a:r>
            <a:r>
              <a:rPr sz="2400" b="0" dirty="0" err="1">
                <a:solidFill>
                  <a:srgbClr val="251E50"/>
                </a:solidFill>
                <a:latin typeface="Museo 2"/>
              </a:rPr>
              <a:t>praktiski</a:t>
            </a:r>
            <a:r>
              <a:rPr sz="2400" b="0" dirty="0">
                <a:solidFill>
                  <a:srgbClr val="251E50"/>
                </a:solidFill>
                <a:latin typeface="Museo 2"/>
              </a:rPr>
              <a:t> ES </a:t>
            </a:r>
            <a:r>
              <a:rPr sz="2400" b="0" dirty="0" err="1">
                <a:solidFill>
                  <a:srgbClr val="251E50"/>
                </a:solidFill>
                <a:latin typeface="Museo 2"/>
              </a:rPr>
              <a:t>vidējā</a:t>
            </a:r>
            <a:r>
              <a:rPr sz="2400" b="0" dirty="0">
                <a:solidFill>
                  <a:srgbClr val="251E50"/>
                </a:solidFill>
                <a:latin typeface="Museo 2"/>
              </a:rPr>
              <a:t> </a:t>
            </a:r>
            <a:r>
              <a:rPr sz="2400" b="0" dirty="0" err="1">
                <a:solidFill>
                  <a:srgbClr val="251E50"/>
                </a:solidFill>
                <a:latin typeface="Museo 2"/>
              </a:rPr>
              <a:t>līmenī</a:t>
            </a:r>
            <a:r>
              <a:rPr sz="2400" b="0" dirty="0">
                <a:solidFill>
                  <a:srgbClr val="251E50"/>
                </a:solidFill>
                <a:latin typeface="Museo 2"/>
              </a:rPr>
              <a:t> (ES-27 +100%).</a:t>
            </a:r>
          </a:p>
          <a:p>
            <a:pPr marL="292608" indent="-292608" algn="l">
              <a:lnSpc>
                <a:spcPct val="108000"/>
              </a:lnSpc>
              <a:spcAft>
                <a:spcPts val="1200"/>
              </a:spcAft>
              <a:buClr>
                <a:srgbClr val="251E50"/>
              </a:buClr>
              <a:buFont typeface="Arial"/>
              <a:buChar char="•"/>
            </a:pPr>
            <a:r>
              <a:rPr lang="lv-LV" sz="2400" dirty="0">
                <a:solidFill>
                  <a:srgbClr val="251E50"/>
                </a:solidFill>
                <a:latin typeface="Museo 2"/>
              </a:rPr>
              <a:t>V</a:t>
            </a:r>
            <a:r>
              <a:rPr sz="2400" b="0" dirty="0" err="1">
                <a:solidFill>
                  <a:srgbClr val="251E50"/>
                </a:solidFill>
                <a:latin typeface="Museo 2"/>
              </a:rPr>
              <a:t>isu</a:t>
            </a:r>
            <a:r>
              <a:rPr sz="2400" b="0" dirty="0">
                <a:solidFill>
                  <a:srgbClr val="251E50"/>
                </a:solidFill>
                <a:latin typeface="Museo 2"/>
              </a:rPr>
              <a:t> </a:t>
            </a:r>
            <a:r>
              <a:rPr sz="2400" b="0" dirty="0" err="1">
                <a:solidFill>
                  <a:srgbClr val="251E50"/>
                </a:solidFill>
                <a:latin typeface="Museo 2"/>
              </a:rPr>
              <a:t>izdevumu</a:t>
            </a:r>
            <a:r>
              <a:rPr sz="2400" b="0" dirty="0">
                <a:solidFill>
                  <a:srgbClr val="251E50"/>
                </a:solidFill>
                <a:latin typeface="Museo 2"/>
              </a:rPr>
              <a:t> </a:t>
            </a:r>
            <a:r>
              <a:rPr sz="2400" b="0" dirty="0" err="1">
                <a:solidFill>
                  <a:srgbClr val="251E50"/>
                </a:solidFill>
                <a:latin typeface="Museo 2"/>
              </a:rPr>
              <a:t>vidējais</a:t>
            </a:r>
            <a:r>
              <a:rPr sz="2400" b="0" dirty="0">
                <a:solidFill>
                  <a:srgbClr val="251E50"/>
                </a:solidFill>
                <a:latin typeface="Museo 2"/>
              </a:rPr>
              <a:t>, </a:t>
            </a:r>
            <a:r>
              <a:rPr sz="2400" b="0" dirty="0" err="1">
                <a:solidFill>
                  <a:srgbClr val="251E50"/>
                </a:solidFill>
                <a:latin typeface="Museo 2"/>
              </a:rPr>
              <a:t>nevis</a:t>
            </a:r>
            <a:r>
              <a:rPr sz="2400" b="0" dirty="0">
                <a:solidFill>
                  <a:srgbClr val="251E50"/>
                </a:solidFill>
                <a:latin typeface="Museo 2"/>
              </a:rPr>
              <a:t> </a:t>
            </a:r>
            <a:r>
              <a:rPr sz="2400" b="0" dirty="0" err="1">
                <a:solidFill>
                  <a:srgbClr val="251E50"/>
                </a:solidFill>
                <a:latin typeface="Museo 2"/>
              </a:rPr>
              <a:t>tikai</a:t>
            </a:r>
            <a:r>
              <a:rPr sz="2400" b="0" dirty="0">
                <a:solidFill>
                  <a:srgbClr val="251E50"/>
                </a:solidFill>
                <a:latin typeface="Museo 2"/>
              </a:rPr>
              <a:t> </a:t>
            </a:r>
            <a:r>
              <a:rPr sz="2400" b="0" dirty="0" err="1">
                <a:solidFill>
                  <a:srgbClr val="251E50"/>
                </a:solidFill>
                <a:latin typeface="Museo 2"/>
              </a:rPr>
              <a:t>investīcijas</a:t>
            </a:r>
            <a:r>
              <a:rPr sz="2400" b="0" dirty="0">
                <a:solidFill>
                  <a:srgbClr val="251E50"/>
                </a:solidFill>
                <a:latin typeface="Museo 2"/>
              </a:rPr>
              <a:t>.</a:t>
            </a:r>
            <a:endParaRPr lang="lv-LV" sz="2400" b="0" dirty="0">
              <a:solidFill>
                <a:srgbClr val="251E50"/>
              </a:solidFill>
              <a:latin typeface="Museo 2"/>
            </a:endParaRPr>
          </a:p>
          <a:p>
            <a:pPr marL="292608" indent="-292608">
              <a:lnSpc>
                <a:spcPct val="108000"/>
              </a:lnSpc>
              <a:spcAft>
                <a:spcPts val="600"/>
              </a:spcAft>
              <a:buClr>
                <a:srgbClr val="251E50"/>
              </a:buClr>
              <a:buFont typeface="Arial"/>
              <a:buChar char="•"/>
            </a:pPr>
            <a:r>
              <a:rPr lang="en-US" sz="2400" b="1" dirty="0">
                <a:solidFill>
                  <a:srgbClr val="251E50"/>
                </a:solidFill>
                <a:latin typeface="Museo 2"/>
              </a:rPr>
              <a:t>EK </a:t>
            </a:r>
            <a:r>
              <a:rPr lang="en-US" sz="2400" b="1" dirty="0" err="1">
                <a:solidFill>
                  <a:srgbClr val="251E50"/>
                </a:solidFill>
                <a:latin typeface="Museo 2"/>
              </a:rPr>
              <a:t>secinājums</a:t>
            </a:r>
            <a:r>
              <a:rPr lang="en-US" sz="2400" b="1" dirty="0">
                <a:solidFill>
                  <a:srgbClr val="251E50"/>
                </a:solidFill>
                <a:latin typeface="Museo 2"/>
              </a:rPr>
              <a:t>: </a:t>
            </a:r>
            <a:r>
              <a:rPr lang="en-US" sz="2400" dirty="0" err="1">
                <a:solidFill>
                  <a:srgbClr val="251E50"/>
                </a:solidFill>
                <a:latin typeface="Museo 2"/>
              </a:rPr>
              <a:t>izdevumu</a:t>
            </a:r>
            <a:r>
              <a:rPr lang="en-US" sz="2400" dirty="0">
                <a:solidFill>
                  <a:srgbClr val="251E50"/>
                </a:solidFill>
                <a:latin typeface="Museo 2"/>
              </a:rPr>
              <a:t> </a:t>
            </a:r>
            <a:r>
              <a:rPr lang="en-US" sz="2400" dirty="0" err="1">
                <a:solidFill>
                  <a:srgbClr val="251E50"/>
                </a:solidFill>
                <a:latin typeface="Museo 2"/>
              </a:rPr>
              <a:t>efektivitātes</a:t>
            </a:r>
            <a:r>
              <a:rPr lang="en-US" sz="2400" dirty="0">
                <a:solidFill>
                  <a:srgbClr val="251E50"/>
                </a:solidFill>
                <a:latin typeface="Museo 2"/>
              </a:rPr>
              <a:t> un </a:t>
            </a:r>
            <a:r>
              <a:rPr lang="en-US" sz="2400" dirty="0" err="1">
                <a:solidFill>
                  <a:srgbClr val="251E50"/>
                </a:solidFill>
                <a:latin typeface="Museo 2"/>
              </a:rPr>
              <a:t>kvalitātes</a:t>
            </a:r>
            <a:r>
              <a:rPr lang="en-US" sz="2400" dirty="0">
                <a:solidFill>
                  <a:srgbClr val="251E50"/>
                </a:solidFill>
                <a:latin typeface="Museo 2"/>
              </a:rPr>
              <a:t> </a:t>
            </a:r>
            <a:r>
              <a:rPr lang="en-US" sz="2400" dirty="0" err="1">
                <a:solidFill>
                  <a:srgbClr val="251E50"/>
                </a:solidFill>
                <a:latin typeface="Museo 2"/>
              </a:rPr>
              <a:t>uzlabošana</a:t>
            </a:r>
            <a:r>
              <a:rPr lang="en-US" sz="2400" dirty="0">
                <a:solidFill>
                  <a:srgbClr val="251E50"/>
                </a:solidFill>
                <a:latin typeface="Museo 2"/>
              </a:rPr>
              <a:t> </a:t>
            </a:r>
            <a:r>
              <a:rPr lang="en-US" sz="2400" dirty="0" err="1">
                <a:solidFill>
                  <a:srgbClr val="251E50"/>
                </a:solidFill>
                <a:latin typeface="Museo 2"/>
              </a:rPr>
              <a:t>ir</a:t>
            </a:r>
            <a:r>
              <a:rPr lang="en-US" sz="2400" dirty="0">
                <a:solidFill>
                  <a:srgbClr val="251E50"/>
                </a:solidFill>
                <a:latin typeface="Museo 2"/>
              </a:rPr>
              <a:t> </a:t>
            </a:r>
            <a:r>
              <a:rPr lang="en-US" sz="2400" dirty="0" err="1">
                <a:solidFill>
                  <a:srgbClr val="251E50"/>
                </a:solidFill>
                <a:latin typeface="Museo 2"/>
              </a:rPr>
              <a:t>galvenais</a:t>
            </a:r>
            <a:r>
              <a:rPr lang="en-US" sz="2400" dirty="0">
                <a:solidFill>
                  <a:srgbClr val="251E50"/>
                </a:solidFill>
                <a:latin typeface="Museo 2"/>
              </a:rPr>
              <a:t> </a:t>
            </a:r>
            <a:r>
              <a:rPr lang="en-US" sz="2400" dirty="0" err="1">
                <a:solidFill>
                  <a:srgbClr val="251E50"/>
                </a:solidFill>
                <a:latin typeface="Museo 2"/>
              </a:rPr>
              <a:t>veids</a:t>
            </a:r>
            <a:r>
              <a:rPr lang="en-US" sz="2400" dirty="0">
                <a:solidFill>
                  <a:srgbClr val="251E50"/>
                </a:solidFill>
                <a:latin typeface="Museo 2"/>
              </a:rPr>
              <a:t>, </a:t>
            </a:r>
            <a:r>
              <a:rPr lang="en-US" sz="2400" dirty="0" err="1">
                <a:solidFill>
                  <a:srgbClr val="251E50"/>
                </a:solidFill>
                <a:latin typeface="Museo 2"/>
              </a:rPr>
              <a:t>kā</a:t>
            </a:r>
            <a:r>
              <a:rPr lang="en-US" sz="2400" dirty="0">
                <a:solidFill>
                  <a:srgbClr val="251E50"/>
                </a:solidFill>
                <a:latin typeface="Museo 2"/>
              </a:rPr>
              <a:t> </a:t>
            </a:r>
            <a:r>
              <a:rPr lang="en-US" sz="2400" dirty="0" err="1">
                <a:solidFill>
                  <a:srgbClr val="251E50"/>
                </a:solidFill>
                <a:latin typeface="Museo 2"/>
              </a:rPr>
              <a:t>radīt</a:t>
            </a:r>
            <a:r>
              <a:rPr lang="en-US" sz="2400" dirty="0">
                <a:solidFill>
                  <a:srgbClr val="251E50"/>
                </a:solidFill>
                <a:latin typeface="Museo 2"/>
              </a:rPr>
              <a:t> </a:t>
            </a:r>
            <a:r>
              <a:rPr lang="en-US" sz="2400" dirty="0" err="1">
                <a:solidFill>
                  <a:srgbClr val="251E50"/>
                </a:solidFill>
                <a:latin typeface="Museo 2"/>
              </a:rPr>
              <a:t>papildu</a:t>
            </a:r>
            <a:r>
              <a:rPr lang="en-US" sz="2400" dirty="0">
                <a:solidFill>
                  <a:srgbClr val="251E50"/>
                </a:solidFill>
                <a:latin typeface="Museo 2"/>
              </a:rPr>
              <a:t> </a:t>
            </a:r>
            <a:r>
              <a:rPr lang="en-US" sz="2400" dirty="0" err="1">
                <a:solidFill>
                  <a:srgbClr val="251E50"/>
                </a:solidFill>
                <a:latin typeface="Museo 2"/>
              </a:rPr>
              <a:t>fiskālo</a:t>
            </a:r>
            <a:r>
              <a:rPr lang="en-US" sz="2400" dirty="0">
                <a:solidFill>
                  <a:srgbClr val="251E50"/>
                </a:solidFill>
                <a:latin typeface="Museo 2"/>
              </a:rPr>
              <a:t> </a:t>
            </a:r>
            <a:r>
              <a:rPr lang="en-US" sz="2400" dirty="0" err="1">
                <a:solidFill>
                  <a:srgbClr val="251E50"/>
                </a:solidFill>
                <a:latin typeface="Museo 2"/>
              </a:rPr>
              <a:t>telpu</a:t>
            </a:r>
            <a:r>
              <a:rPr lang="en-US" sz="2400" dirty="0">
                <a:solidFill>
                  <a:srgbClr val="251E50"/>
                </a:solidFill>
                <a:latin typeface="Museo 2"/>
              </a:rPr>
              <a:t>.</a:t>
            </a:r>
            <a:endParaRPr lang="lv-LV" sz="2400" dirty="0">
              <a:solidFill>
                <a:srgbClr val="251E50"/>
              </a:solidFill>
              <a:latin typeface="Museo 2"/>
            </a:endParaRPr>
          </a:p>
          <a:p>
            <a:pPr marL="292608" indent="-292608">
              <a:lnSpc>
                <a:spcPct val="108000"/>
              </a:lnSpc>
              <a:spcAft>
                <a:spcPts val="600"/>
              </a:spcAft>
              <a:buClr>
                <a:srgbClr val="251E50"/>
              </a:buClr>
              <a:buFont typeface="Arial"/>
              <a:buChar char="•"/>
            </a:pPr>
            <a:r>
              <a:rPr lang="lv-LV" sz="2400" b="1" dirty="0">
                <a:solidFill>
                  <a:srgbClr val="251E50"/>
                </a:solidFill>
                <a:latin typeface="Museo 2"/>
              </a:rPr>
              <a:t>Sistēmiskās nepilnības LV investīciju sadaļā: </a:t>
            </a:r>
            <a:r>
              <a:rPr lang="lv-LV" sz="2400" dirty="0">
                <a:solidFill>
                  <a:srgbClr val="251E50"/>
                </a:solidFill>
                <a:latin typeface="Museo 2"/>
              </a:rPr>
              <a:t>nav konsolidēta nacionālā infrastruktūras plāna; nav vidēja termiņa kapitāla budžeta pa ministrijām; lielo projektu kopējās izmaksas netiek publiskotas.</a:t>
            </a:r>
          </a:p>
          <a:p>
            <a:pPr marL="292608" indent="-292608">
              <a:lnSpc>
                <a:spcPct val="108000"/>
              </a:lnSpc>
              <a:spcAft>
                <a:spcPts val="600"/>
              </a:spcAft>
              <a:buClr>
                <a:srgbClr val="251E50"/>
              </a:buClr>
              <a:buFont typeface="Arial"/>
              <a:buChar char="•"/>
            </a:pPr>
            <a:r>
              <a:rPr lang="en-US" sz="2400" b="1" dirty="0" err="1">
                <a:solidFill>
                  <a:srgbClr val="251E50"/>
                </a:solidFill>
                <a:latin typeface="Museo 2"/>
              </a:rPr>
              <a:t>Labā</a:t>
            </a:r>
            <a:r>
              <a:rPr lang="en-US" sz="2400" b="1" dirty="0">
                <a:solidFill>
                  <a:srgbClr val="251E50"/>
                </a:solidFill>
                <a:latin typeface="Museo 2"/>
              </a:rPr>
              <a:t> </a:t>
            </a:r>
            <a:r>
              <a:rPr lang="en-US" sz="2400" b="1" dirty="0" err="1">
                <a:solidFill>
                  <a:srgbClr val="251E50"/>
                </a:solidFill>
                <a:latin typeface="Museo 2"/>
              </a:rPr>
              <a:t>prakse</a:t>
            </a:r>
            <a:r>
              <a:rPr lang="en-US" sz="2400" b="1" dirty="0">
                <a:solidFill>
                  <a:srgbClr val="251E50"/>
                </a:solidFill>
                <a:latin typeface="Museo 2"/>
              </a:rPr>
              <a:t>: </a:t>
            </a:r>
            <a:r>
              <a:rPr lang="en-US" sz="2400" dirty="0" err="1">
                <a:solidFill>
                  <a:srgbClr val="303A92"/>
                </a:solidFill>
                <a:latin typeface="Museo 1"/>
              </a:rPr>
              <a:t>Lietuvai</a:t>
            </a:r>
            <a:r>
              <a:rPr lang="en-US" sz="2400" dirty="0">
                <a:solidFill>
                  <a:srgbClr val="251E50"/>
                </a:solidFill>
                <a:latin typeface="Museo 2"/>
              </a:rPr>
              <a:t> </a:t>
            </a:r>
            <a:r>
              <a:rPr lang="en-US" sz="2400" dirty="0" err="1">
                <a:solidFill>
                  <a:srgbClr val="251E50"/>
                </a:solidFill>
                <a:latin typeface="Museo 2"/>
              </a:rPr>
              <a:t>ir</a:t>
            </a:r>
            <a:r>
              <a:rPr lang="en-US" sz="2400" dirty="0">
                <a:solidFill>
                  <a:srgbClr val="251E50"/>
                </a:solidFill>
                <a:latin typeface="Museo 2"/>
              </a:rPr>
              <a:t> </a:t>
            </a:r>
            <a:r>
              <a:rPr lang="en-US" sz="2400" dirty="0" err="1">
                <a:solidFill>
                  <a:srgbClr val="251E50"/>
                </a:solidFill>
                <a:latin typeface="Museo 2"/>
              </a:rPr>
              <a:t>labākais</a:t>
            </a:r>
            <a:r>
              <a:rPr lang="en-US" sz="2400" dirty="0">
                <a:solidFill>
                  <a:srgbClr val="251E50"/>
                </a:solidFill>
                <a:latin typeface="Museo 2"/>
              </a:rPr>
              <a:t> </a:t>
            </a:r>
            <a:r>
              <a:rPr lang="en-US" sz="2400" dirty="0" err="1">
                <a:solidFill>
                  <a:srgbClr val="251E50"/>
                </a:solidFill>
                <a:latin typeface="Museo 2"/>
              </a:rPr>
              <a:t>kopējais</a:t>
            </a:r>
            <a:r>
              <a:rPr lang="en-US" sz="2400" dirty="0">
                <a:solidFill>
                  <a:srgbClr val="251E50"/>
                </a:solidFill>
                <a:latin typeface="Museo 2"/>
              </a:rPr>
              <a:t> </a:t>
            </a:r>
            <a:r>
              <a:rPr lang="en-US" sz="2400" dirty="0" err="1">
                <a:solidFill>
                  <a:srgbClr val="251E50"/>
                </a:solidFill>
                <a:latin typeface="Museo 2"/>
              </a:rPr>
              <a:t>izdevumu</a:t>
            </a:r>
            <a:r>
              <a:rPr lang="en-US" sz="2400" dirty="0">
                <a:solidFill>
                  <a:srgbClr val="251E50"/>
                </a:solidFill>
                <a:latin typeface="Museo 2"/>
              </a:rPr>
              <a:t> </a:t>
            </a:r>
            <a:r>
              <a:rPr lang="en-US" sz="2400" dirty="0" err="1">
                <a:solidFill>
                  <a:srgbClr val="251E50"/>
                </a:solidFill>
                <a:latin typeface="Museo 2"/>
              </a:rPr>
              <a:t>efektivitātes</a:t>
            </a:r>
            <a:r>
              <a:rPr lang="en-US" sz="2400" dirty="0">
                <a:solidFill>
                  <a:srgbClr val="251E50"/>
                </a:solidFill>
                <a:latin typeface="Museo 2"/>
              </a:rPr>
              <a:t> </a:t>
            </a:r>
            <a:r>
              <a:rPr lang="en-US" sz="2400" dirty="0" err="1">
                <a:solidFill>
                  <a:srgbClr val="251E50"/>
                </a:solidFill>
                <a:latin typeface="Museo 2"/>
              </a:rPr>
              <a:t>rādītājs</a:t>
            </a:r>
            <a:r>
              <a:rPr lang="en-US" sz="2400" dirty="0">
                <a:solidFill>
                  <a:srgbClr val="251E50"/>
                </a:solidFill>
                <a:latin typeface="Museo 2"/>
              </a:rPr>
              <a:t> ES (1,42), </a:t>
            </a:r>
            <a:r>
              <a:rPr lang="en-US" sz="2400" dirty="0" err="1">
                <a:solidFill>
                  <a:srgbClr val="251E50"/>
                </a:solidFill>
                <a:latin typeface="Museo 2"/>
              </a:rPr>
              <a:t>tās</a:t>
            </a:r>
            <a:r>
              <a:rPr lang="en-US" sz="2400" dirty="0">
                <a:solidFill>
                  <a:srgbClr val="251E50"/>
                </a:solidFill>
                <a:latin typeface="Museo 2"/>
              </a:rPr>
              <a:t> </a:t>
            </a:r>
            <a:r>
              <a:rPr lang="en-US" sz="2400" dirty="0" err="1">
                <a:solidFill>
                  <a:srgbClr val="251E50"/>
                </a:solidFill>
                <a:latin typeface="Museo 2"/>
              </a:rPr>
              <a:t>investīciju</a:t>
            </a:r>
            <a:r>
              <a:rPr lang="en-US" sz="2400" dirty="0">
                <a:solidFill>
                  <a:srgbClr val="251E50"/>
                </a:solidFill>
                <a:latin typeface="Museo 2"/>
              </a:rPr>
              <a:t> </a:t>
            </a:r>
            <a:r>
              <a:rPr lang="en-US" sz="2400" dirty="0" err="1">
                <a:solidFill>
                  <a:srgbClr val="251E50"/>
                </a:solidFill>
                <a:latin typeface="Museo 2"/>
              </a:rPr>
              <a:t>kompetences</a:t>
            </a:r>
            <a:r>
              <a:rPr lang="en-US" sz="2400" dirty="0">
                <a:solidFill>
                  <a:srgbClr val="251E50"/>
                </a:solidFill>
                <a:latin typeface="Museo 2"/>
              </a:rPr>
              <a:t> centrs </a:t>
            </a:r>
            <a:r>
              <a:rPr lang="en-US" sz="2400" dirty="0" err="1">
                <a:solidFill>
                  <a:srgbClr val="251E50"/>
                </a:solidFill>
                <a:latin typeface="Museo 2"/>
              </a:rPr>
              <a:t>strādā</a:t>
            </a:r>
            <a:r>
              <a:rPr lang="en-US" sz="2400" dirty="0">
                <a:solidFill>
                  <a:srgbClr val="251E50"/>
                </a:solidFill>
                <a:latin typeface="Museo 2"/>
              </a:rPr>
              <a:t> FM </a:t>
            </a:r>
            <a:r>
              <a:rPr lang="en-US" sz="2400" dirty="0" err="1">
                <a:solidFill>
                  <a:srgbClr val="251E50"/>
                </a:solidFill>
                <a:latin typeface="Museo 2"/>
              </a:rPr>
              <a:t>uzdevumā</a:t>
            </a:r>
            <a:r>
              <a:rPr lang="lv-LV" sz="2400" dirty="0">
                <a:solidFill>
                  <a:srgbClr val="251E50"/>
                </a:solidFill>
                <a:latin typeface="Museo 2"/>
              </a:rPr>
              <a:t>.</a:t>
            </a:r>
            <a:endParaRPr lang="en-US" sz="2400" dirty="0">
              <a:solidFill>
                <a:srgbClr val="251E50"/>
              </a:solidFill>
              <a:latin typeface="Museo 2"/>
            </a:endParaRPr>
          </a:p>
        </p:txBody>
      </p:sp>
      <p:sp>
        <p:nvSpPr>
          <p:cNvPr id="8" name="TextBox 7"/>
          <p:cNvSpPr txBox="1"/>
          <p:nvPr/>
        </p:nvSpPr>
        <p:spPr>
          <a:xfrm>
            <a:off x="899159" y="9406929"/>
            <a:ext cx="7285169" cy="417037"/>
          </a:xfrm>
          <a:prstGeom prst="rect">
            <a:avLst/>
          </a:prstGeom>
          <a:noFill/>
        </p:spPr>
        <p:txBody>
          <a:bodyPr wrap="square" lIns="45720" tIns="27432" rIns="45720" bIns="27432" anchor="t">
            <a:spAutoFit/>
          </a:bodyPr>
          <a:lstStyle/>
          <a:p>
            <a:pPr marL="292608" indent="-292608">
              <a:buClr>
                <a:srgbClr val="251E50"/>
              </a:buClr>
              <a:buFont typeface="Arial"/>
              <a:buChar char="•"/>
            </a:pPr>
            <a:r>
              <a:rPr sz="1150" b="1" dirty="0" err="1">
                <a:solidFill>
                  <a:srgbClr val="5F5F6E"/>
                </a:solidFill>
                <a:latin typeface="Museo 2"/>
              </a:rPr>
              <a:t>Avoti</a:t>
            </a:r>
            <a:r>
              <a:rPr sz="1150" b="1" dirty="0">
                <a:solidFill>
                  <a:srgbClr val="5F5F6E"/>
                </a:solidFill>
                <a:latin typeface="Museo 2"/>
              </a:rPr>
              <a:t>: </a:t>
            </a:r>
            <a:r>
              <a:rPr sz="1150" b="0" u="sng" dirty="0">
                <a:solidFill>
                  <a:srgbClr val="5F5F6E"/>
                </a:solidFill>
                <a:latin typeface="Museo 2"/>
                <a:hlinkClick r:id="rId4"/>
              </a:rPr>
              <a:t>EK, Public Finances in EMU 2026, II.1.1. tabula, 29.–30. </a:t>
            </a:r>
            <a:r>
              <a:rPr sz="1150" b="0" u="sng" dirty="0" err="1">
                <a:solidFill>
                  <a:srgbClr val="5F5F6E"/>
                </a:solidFill>
                <a:latin typeface="Museo 2"/>
                <a:hlinkClick r:id="rId4"/>
              </a:rPr>
              <a:t>lpp</a:t>
            </a:r>
            <a:r>
              <a:rPr sz="1150" b="0" u="sng" dirty="0">
                <a:solidFill>
                  <a:srgbClr val="5F5F6E"/>
                </a:solidFill>
                <a:latin typeface="Museo 2"/>
                <a:hlinkClick r:id="rId4"/>
              </a:rPr>
              <a:t>.; 1,00 = </a:t>
            </a:r>
            <a:r>
              <a:rPr sz="1150" b="0" u="sng" dirty="0" err="1">
                <a:solidFill>
                  <a:srgbClr val="5F5F6E"/>
                </a:solidFill>
                <a:latin typeface="Museo 2"/>
                <a:hlinkClick r:id="rId4"/>
              </a:rPr>
              <a:t>efektivitātes</a:t>
            </a:r>
            <a:r>
              <a:rPr sz="1150" b="0" u="sng" dirty="0">
                <a:solidFill>
                  <a:srgbClr val="5F5F6E"/>
                </a:solidFill>
                <a:latin typeface="Museo 2"/>
                <a:hlinkClick r:id="rId4"/>
              </a:rPr>
              <a:t> </a:t>
            </a:r>
            <a:r>
              <a:rPr sz="1150" b="0" u="sng" dirty="0" err="1">
                <a:solidFill>
                  <a:srgbClr val="5F5F6E"/>
                </a:solidFill>
                <a:latin typeface="Museo 2"/>
                <a:hlinkClick r:id="rId4"/>
              </a:rPr>
              <a:t>robeža</a:t>
            </a:r>
            <a:r>
              <a:rPr lang="lv-LV" sz="1150" b="0" u="sng" dirty="0">
                <a:solidFill>
                  <a:srgbClr val="5F5F6E"/>
                </a:solidFill>
                <a:latin typeface="Museo 2"/>
                <a:hlinkClick r:id="rId4"/>
              </a:rPr>
              <a:t>   </a:t>
            </a:r>
            <a:r>
              <a:rPr lang="en-US" sz="1200" dirty="0" err="1">
                <a:solidFill>
                  <a:srgbClr val="251E50"/>
                </a:solidFill>
                <a:latin typeface="Museo 2"/>
              </a:rPr>
              <a:t>Ticamības</a:t>
            </a:r>
            <a:r>
              <a:rPr lang="en-US" sz="1200" dirty="0">
                <a:solidFill>
                  <a:srgbClr val="251E50"/>
                </a:solidFill>
                <a:latin typeface="Museo 2"/>
              </a:rPr>
              <a:t> </a:t>
            </a:r>
            <a:r>
              <a:rPr lang="en-US" sz="1200" dirty="0" err="1">
                <a:solidFill>
                  <a:srgbClr val="251E50"/>
                </a:solidFill>
                <a:latin typeface="Museo 2"/>
              </a:rPr>
              <a:t>intervāli</a:t>
            </a:r>
            <a:r>
              <a:rPr lang="en-US" sz="1200" dirty="0">
                <a:solidFill>
                  <a:srgbClr val="251E50"/>
                </a:solidFill>
                <a:latin typeface="Museo 2"/>
              </a:rPr>
              <a:t> </a:t>
            </a:r>
            <a:r>
              <a:rPr lang="en-US" sz="1200" dirty="0" err="1">
                <a:solidFill>
                  <a:srgbClr val="251E50"/>
                </a:solidFill>
                <a:latin typeface="Museo 2"/>
              </a:rPr>
              <a:t>plaši</a:t>
            </a:r>
            <a:r>
              <a:rPr lang="en-US" sz="1200" dirty="0">
                <a:solidFill>
                  <a:srgbClr val="251E50"/>
                </a:solidFill>
                <a:latin typeface="Museo 2"/>
              </a:rPr>
              <a:t>: </a:t>
            </a:r>
            <a:r>
              <a:rPr lang="en-US" sz="1200" dirty="0" err="1">
                <a:solidFill>
                  <a:srgbClr val="251E50"/>
                </a:solidFill>
                <a:latin typeface="Museo 2"/>
              </a:rPr>
              <a:t>lietot</a:t>
            </a:r>
            <a:r>
              <a:rPr lang="en-US" sz="1200" dirty="0">
                <a:solidFill>
                  <a:srgbClr val="251E50"/>
                </a:solidFill>
                <a:latin typeface="Museo 2"/>
              </a:rPr>
              <a:t> </a:t>
            </a:r>
            <a:r>
              <a:rPr lang="en-US" sz="1200" dirty="0" err="1">
                <a:solidFill>
                  <a:srgbClr val="251E50"/>
                </a:solidFill>
                <a:latin typeface="Museo 2"/>
              </a:rPr>
              <a:t>kā</a:t>
            </a:r>
            <a:r>
              <a:rPr lang="en-US" sz="1200" dirty="0">
                <a:solidFill>
                  <a:srgbClr val="251E50"/>
                </a:solidFill>
                <a:latin typeface="Museo 2"/>
              </a:rPr>
              <a:t> </a:t>
            </a:r>
            <a:r>
              <a:rPr lang="en-US" sz="1200" dirty="0" err="1">
                <a:solidFill>
                  <a:srgbClr val="251E50"/>
                </a:solidFill>
                <a:latin typeface="Museo 2"/>
              </a:rPr>
              <a:t>virzienu</a:t>
            </a:r>
            <a:r>
              <a:rPr lang="en-US" sz="1200" dirty="0">
                <a:solidFill>
                  <a:srgbClr val="251E50"/>
                </a:solidFill>
                <a:latin typeface="Museo 2"/>
              </a:rPr>
              <a:t>, </a:t>
            </a:r>
            <a:r>
              <a:rPr lang="en-US" sz="1200" dirty="0" err="1">
                <a:solidFill>
                  <a:srgbClr val="251E50"/>
                </a:solidFill>
                <a:latin typeface="Museo 2"/>
              </a:rPr>
              <a:t>nevis</a:t>
            </a:r>
            <a:r>
              <a:rPr lang="en-US" sz="1200" dirty="0">
                <a:solidFill>
                  <a:srgbClr val="251E50"/>
                </a:solidFill>
                <a:latin typeface="Museo 2"/>
              </a:rPr>
              <a:t> </a:t>
            </a:r>
            <a:r>
              <a:rPr lang="en-US" sz="1200" dirty="0" err="1">
                <a:solidFill>
                  <a:srgbClr val="251E50"/>
                </a:solidFill>
                <a:latin typeface="Museo 2"/>
              </a:rPr>
              <a:t>precīzu</a:t>
            </a:r>
            <a:r>
              <a:rPr lang="en-US" sz="1200" dirty="0">
                <a:solidFill>
                  <a:srgbClr val="251E50"/>
                </a:solidFill>
                <a:latin typeface="Museo 2"/>
              </a:rPr>
              <a:t> </a:t>
            </a:r>
            <a:r>
              <a:rPr lang="en-US" sz="1200" dirty="0" err="1">
                <a:solidFill>
                  <a:srgbClr val="251E50"/>
                </a:solidFill>
                <a:latin typeface="Museo 2"/>
              </a:rPr>
              <a:t>rangu</a:t>
            </a:r>
            <a:r>
              <a:rPr lang="en-US" sz="1200" dirty="0">
                <a:solidFill>
                  <a:srgbClr val="251E50"/>
                </a:solidFill>
                <a:latin typeface="Museo 2"/>
              </a:rPr>
              <a:t>.</a:t>
            </a:r>
          </a:p>
        </p:txBody>
      </p:sp>
      <p:pic>
        <p:nvPicPr>
          <p:cNvPr id="9" name="Picture 8" descr="image.png"/>
          <p:cNvPicPr>
            <a:picLocks noChangeAspect="1"/>
          </p:cNvPicPr>
          <p:nvPr/>
        </p:nvPicPr>
        <p:blipFill>
          <a:blip r:embed="rId5"/>
          <a:stretch>
            <a:fillRect/>
          </a:stretch>
        </p:blipFill>
        <p:spPr>
          <a:xfrm>
            <a:off x="16459200" y="9721215"/>
            <a:ext cx="1600200" cy="680085"/>
          </a:xfrm>
          <a:prstGeom prst="rect">
            <a:avLst/>
          </a:prstGeom>
        </p:spPr>
      </p:pic>
      <p:sp>
        <p:nvSpPr>
          <p:cNvPr id="10" name="TextBox 9"/>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IZDEVUMU EFEKTIVITĀTE • EKONOMIKAS LIETAS (INFRASTRUKTŪRA)</a:t>
            </a:r>
          </a:p>
        </p:txBody>
      </p:sp>
      <p:sp>
        <p:nvSpPr>
          <p:cNvPr id="3" name="TextBox 2"/>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3600" b="0">
                <a:solidFill>
                  <a:srgbClr val="303A92"/>
                </a:solidFill>
                <a:latin typeface="Museo 1"/>
              </a:rPr>
              <a:t>Infrastruktūrā Lietuva ir otrā efektīvākā ES valsts, Latvija trešā no beigām</a:t>
            </a:r>
          </a:p>
        </p:txBody>
      </p:sp>
      <p:sp>
        <p:nvSpPr>
          <p:cNvPr id="4" name="TextBox 3"/>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Par cik procentiem vairāk valsts tērē transportam, enerģētikai un sakariem nekā efektīvākās valstis.</a:t>
            </a:r>
          </a:p>
        </p:txBody>
      </p:sp>
      <p:graphicFrame>
        <p:nvGraphicFramePr>
          <p:cNvPr id="5" name="Chart 4"/>
          <p:cNvGraphicFramePr>
            <a:graphicFrameLocks noGrp="1"/>
          </p:cNvGraphicFramePr>
          <p:nvPr/>
        </p:nvGraphicFramePr>
        <p:xfrm>
          <a:off x="822960" y="2560320"/>
          <a:ext cx="1115568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12161520" y="2743200"/>
            <a:ext cx="5349240" cy="6400800"/>
          </a:xfrm>
          <a:prstGeom prst="roundRect">
            <a:avLst>
              <a:gd name="adj" fmla="val 8000"/>
            </a:avLst>
          </a:prstGeom>
          <a:solidFill>
            <a:srgbClr val="EEF8FB"/>
          </a:solidFill>
          <a:ln>
            <a:noFill/>
          </a:ln>
          <a:effectLst/>
        </p:spPr>
        <p:txBody>
          <a:bodyPr rtlCol="0" anchor="ctr"/>
          <a:lstStyle/>
          <a:p>
            <a:endParaRPr/>
          </a:p>
        </p:txBody>
      </p:sp>
      <p:sp>
        <p:nvSpPr>
          <p:cNvPr id="7" name="TextBox 6"/>
          <p:cNvSpPr txBox="1"/>
          <p:nvPr/>
        </p:nvSpPr>
        <p:spPr>
          <a:xfrm>
            <a:off x="12390120" y="2926080"/>
            <a:ext cx="4937760" cy="5437964"/>
          </a:xfrm>
          <a:prstGeom prst="rect">
            <a:avLst/>
          </a:prstGeom>
          <a:noFill/>
        </p:spPr>
        <p:txBody>
          <a:bodyPr wrap="square" lIns="45720" tIns="27432" rIns="45720" bIns="27432" anchor="t">
            <a:spAutoFit/>
          </a:bodyPr>
          <a:lstStyle/>
          <a:p>
            <a:pPr marL="292608" indent="-292608" algn="l">
              <a:lnSpc>
                <a:spcPct val="108000"/>
              </a:lnSpc>
              <a:spcAft>
                <a:spcPts val="1200"/>
              </a:spcAft>
              <a:buClr>
                <a:srgbClr val="251E50"/>
              </a:buClr>
              <a:buFont typeface="Arial"/>
              <a:buChar char="•"/>
            </a:pPr>
            <a:r>
              <a:rPr sz="2400" b="0" dirty="0" err="1">
                <a:solidFill>
                  <a:srgbClr val="303A92"/>
                </a:solidFill>
                <a:latin typeface="Museo 1"/>
              </a:rPr>
              <a:t>Dānija</a:t>
            </a:r>
            <a:r>
              <a:rPr sz="2400" b="0" dirty="0">
                <a:solidFill>
                  <a:srgbClr val="303A92"/>
                </a:solidFill>
                <a:latin typeface="Museo 1"/>
              </a:rPr>
              <a:t> </a:t>
            </a:r>
            <a:r>
              <a:rPr sz="2400" b="0" dirty="0">
                <a:solidFill>
                  <a:srgbClr val="251E50"/>
                </a:solidFill>
                <a:latin typeface="Museo 2"/>
              </a:rPr>
              <a:t>+7%, Lietuva +16%: ES </a:t>
            </a:r>
            <a:r>
              <a:rPr sz="2400" b="0" dirty="0" err="1">
                <a:solidFill>
                  <a:srgbClr val="251E50"/>
                </a:solidFill>
                <a:latin typeface="Museo 2"/>
              </a:rPr>
              <a:t>labākās</a:t>
            </a:r>
            <a:r>
              <a:rPr sz="2400" b="0" dirty="0">
                <a:solidFill>
                  <a:srgbClr val="251E50"/>
                </a:solidFill>
                <a:latin typeface="Museo 2"/>
              </a:rPr>
              <a:t>.</a:t>
            </a:r>
          </a:p>
          <a:p>
            <a:pPr marL="292608" indent="-292608" algn="l">
              <a:lnSpc>
                <a:spcPct val="108000"/>
              </a:lnSpc>
              <a:spcAft>
                <a:spcPts val="1200"/>
              </a:spcAft>
              <a:buClr>
                <a:srgbClr val="251E50"/>
              </a:buClr>
              <a:buFont typeface="Arial"/>
              <a:buChar char="•"/>
            </a:pPr>
            <a:r>
              <a:rPr sz="2400" b="0" dirty="0" err="1">
                <a:solidFill>
                  <a:srgbClr val="303A92"/>
                </a:solidFill>
                <a:latin typeface="Museo 1"/>
              </a:rPr>
              <a:t>Igaunija</a:t>
            </a:r>
            <a:r>
              <a:rPr sz="2400" b="0" dirty="0">
                <a:solidFill>
                  <a:srgbClr val="303A92"/>
                </a:solidFill>
                <a:latin typeface="Museo 1"/>
              </a:rPr>
              <a:t> </a:t>
            </a:r>
            <a:r>
              <a:rPr sz="2400" b="0" dirty="0">
                <a:solidFill>
                  <a:srgbClr val="251E50"/>
                </a:solidFill>
                <a:latin typeface="Museo 2"/>
              </a:rPr>
              <a:t>+46%, ES-27 +63%.</a:t>
            </a:r>
          </a:p>
          <a:p>
            <a:pPr marL="292608" indent="-292608" algn="l">
              <a:lnSpc>
                <a:spcPct val="108000"/>
              </a:lnSpc>
              <a:spcAft>
                <a:spcPts val="1200"/>
              </a:spcAft>
              <a:buClr>
                <a:srgbClr val="251E50"/>
              </a:buClr>
              <a:buFont typeface="Arial"/>
              <a:buChar char="•"/>
            </a:pPr>
            <a:r>
              <a:rPr sz="2400" b="0" dirty="0" err="1">
                <a:solidFill>
                  <a:srgbClr val="303A92"/>
                </a:solidFill>
                <a:latin typeface="Museo 1"/>
              </a:rPr>
              <a:t>Latvija</a:t>
            </a:r>
            <a:r>
              <a:rPr sz="2400" b="0" dirty="0">
                <a:solidFill>
                  <a:srgbClr val="303A92"/>
                </a:solidFill>
                <a:latin typeface="Museo 1"/>
              </a:rPr>
              <a:t> </a:t>
            </a:r>
            <a:r>
              <a:rPr sz="2400" b="0" dirty="0">
                <a:solidFill>
                  <a:srgbClr val="251E50"/>
                </a:solidFill>
                <a:latin typeface="Museo 2"/>
              </a:rPr>
              <a:t>+106%: 25. </a:t>
            </a:r>
            <a:r>
              <a:rPr sz="2400" b="0" dirty="0" err="1">
                <a:solidFill>
                  <a:srgbClr val="251E50"/>
                </a:solidFill>
                <a:latin typeface="Museo 2"/>
              </a:rPr>
              <a:t>vieta</a:t>
            </a:r>
            <a:r>
              <a:rPr sz="2400" b="0" dirty="0">
                <a:solidFill>
                  <a:srgbClr val="251E50"/>
                </a:solidFill>
                <a:latin typeface="Museo 2"/>
              </a:rPr>
              <a:t> no 27; </a:t>
            </a:r>
            <a:r>
              <a:rPr sz="2400" b="0" dirty="0" err="1">
                <a:solidFill>
                  <a:srgbClr val="251E50"/>
                </a:solidFill>
                <a:latin typeface="Museo 2"/>
              </a:rPr>
              <a:t>aiz</a:t>
            </a:r>
            <a:r>
              <a:rPr sz="2400" b="0" dirty="0">
                <a:solidFill>
                  <a:srgbClr val="251E50"/>
                </a:solidFill>
                <a:latin typeface="Museo 2"/>
              </a:rPr>
              <a:t> </a:t>
            </a:r>
            <a:r>
              <a:rPr sz="2400" b="0" dirty="0" err="1">
                <a:solidFill>
                  <a:srgbClr val="251E50"/>
                </a:solidFill>
                <a:latin typeface="Museo 2"/>
              </a:rPr>
              <a:t>tās</a:t>
            </a:r>
            <a:r>
              <a:rPr sz="2400" b="0" dirty="0">
                <a:solidFill>
                  <a:srgbClr val="251E50"/>
                </a:solidFill>
                <a:latin typeface="Museo 2"/>
              </a:rPr>
              <a:t> </a:t>
            </a:r>
            <a:r>
              <a:rPr sz="2400" b="0" dirty="0" err="1">
                <a:solidFill>
                  <a:srgbClr val="251E50"/>
                </a:solidFill>
                <a:latin typeface="Museo 2"/>
              </a:rPr>
              <a:t>tikai</a:t>
            </a:r>
            <a:r>
              <a:rPr sz="2400" b="0" dirty="0">
                <a:solidFill>
                  <a:srgbClr val="251E50"/>
                </a:solidFill>
                <a:latin typeface="Museo 2"/>
              </a:rPr>
              <a:t> </a:t>
            </a:r>
            <a:r>
              <a:rPr sz="2400" b="0" dirty="0" err="1">
                <a:solidFill>
                  <a:srgbClr val="251E50"/>
                </a:solidFill>
                <a:latin typeface="Museo 2"/>
              </a:rPr>
              <a:t>Horvātija</a:t>
            </a:r>
            <a:r>
              <a:rPr sz="2400" b="0" dirty="0">
                <a:solidFill>
                  <a:srgbClr val="251E50"/>
                </a:solidFill>
                <a:latin typeface="Museo 2"/>
              </a:rPr>
              <a:t> un </a:t>
            </a:r>
            <a:r>
              <a:rPr sz="2400" b="0" dirty="0" err="1">
                <a:solidFill>
                  <a:srgbClr val="251E50"/>
                </a:solidFill>
                <a:latin typeface="Museo 2"/>
              </a:rPr>
              <a:t>Ungārija</a:t>
            </a:r>
            <a:r>
              <a:rPr sz="2400" b="0" dirty="0">
                <a:solidFill>
                  <a:srgbClr val="251E50"/>
                </a:solidFill>
                <a:latin typeface="Museo 2"/>
              </a:rPr>
              <a:t>.</a:t>
            </a:r>
          </a:p>
          <a:p>
            <a:pPr marL="292608" indent="-292608" algn="l">
              <a:lnSpc>
                <a:spcPct val="108000"/>
              </a:lnSpc>
              <a:spcAft>
                <a:spcPts val="1200"/>
              </a:spcAft>
              <a:buClr>
                <a:srgbClr val="251E50"/>
              </a:buClr>
              <a:buFont typeface="Arial"/>
              <a:buChar char="•"/>
            </a:pPr>
            <a:r>
              <a:rPr sz="2400" b="0" dirty="0" err="1">
                <a:solidFill>
                  <a:srgbClr val="251E50"/>
                </a:solidFill>
                <a:latin typeface="Museo 2"/>
              </a:rPr>
              <a:t>Šī</a:t>
            </a:r>
            <a:r>
              <a:rPr sz="2400" b="0" dirty="0">
                <a:solidFill>
                  <a:srgbClr val="251E50"/>
                </a:solidFill>
                <a:latin typeface="Museo 2"/>
              </a:rPr>
              <a:t> </a:t>
            </a:r>
            <a:r>
              <a:rPr sz="2400" b="0" dirty="0" err="1">
                <a:solidFill>
                  <a:srgbClr val="251E50"/>
                </a:solidFill>
                <a:latin typeface="Museo 2"/>
              </a:rPr>
              <a:t>ir</a:t>
            </a:r>
            <a:r>
              <a:rPr sz="2400" b="0" dirty="0">
                <a:solidFill>
                  <a:srgbClr val="251E50"/>
                </a:solidFill>
                <a:latin typeface="Museo 2"/>
              </a:rPr>
              <a:t> </a:t>
            </a:r>
            <a:r>
              <a:rPr sz="2400" b="0" dirty="0" err="1">
                <a:solidFill>
                  <a:srgbClr val="251E50"/>
                </a:solidFill>
                <a:latin typeface="Museo 2"/>
              </a:rPr>
              <a:t>investīcijām</a:t>
            </a:r>
            <a:r>
              <a:rPr sz="2400" b="0" dirty="0">
                <a:solidFill>
                  <a:srgbClr val="251E50"/>
                </a:solidFill>
                <a:latin typeface="Museo 2"/>
              </a:rPr>
              <a:t> </a:t>
            </a:r>
            <a:r>
              <a:rPr sz="2400" b="0" dirty="0" err="1">
                <a:solidFill>
                  <a:srgbClr val="251E50"/>
                </a:solidFill>
                <a:latin typeface="Museo 2"/>
              </a:rPr>
              <a:t>tuvākā</a:t>
            </a:r>
            <a:r>
              <a:rPr sz="2400" b="0" dirty="0">
                <a:solidFill>
                  <a:srgbClr val="251E50"/>
                </a:solidFill>
                <a:latin typeface="Museo 2"/>
              </a:rPr>
              <a:t> </a:t>
            </a:r>
            <a:r>
              <a:rPr sz="2400" b="0" dirty="0" err="1">
                <a:solidFill>
                  <a:srgbClr val="251E50"/>
                </a:solidFill>
                <a:latin typeface="Museo 2"/>
              </a:rPr>
              <a:t>kategorija</a:t>
            </a:r>
            <a:r>
              <a:rPr sz="2400" b="0" dirty="0">
                <a:solidFill>
                  <a:srgbClr val="251E50"/>
                </a:solidFill>
                <a:latin typeface="Museo 2"/>
              </a:rPr>
              <a:t>.</a:t>
            </a:r>
          </a:p>
          <a:p>
            <a:pPr marL="292608" indent="-292608" algn="l">
              <a:lnSpc>
                <a:spcPct val="108000"/>
              </a:lnSpc>
              <a:spcAft>
                <a:spcPts val="1200"/>
              </a:spcAft>
              <a:buClr>
                <a:srgbClr val="251E50"/>
              </a:buClr>
              <a:buFont typeface="Arial"/>
              <a:buChar char="•"/>
            </a:pPr>
            <a:r>
              <a:rPr sz="2400" b="0" dirty="0" err="1">
                <a:solidFill>
                  <a:srgbClr val="251E50"/>
                </a:solidFill>
                <a:latin typeface="Museo 2"/>
              </a:rPr>
              <a:t>Infrastruktūras</a:t>
            </a:r>
            <a:r>
              <a:rPr sz="2400" b="0" dirty="0">
                <a:solidFill>
                  <a:srgbClr val="251E50"/>
                </a:solidFill>
                <a:latin typeface="Museo 2"/>
              </a:rPr>
              <a:t> </a:t>
            </a:r>
            <a:r>
              <a:rPr sz="2400" b="0" dirty="0" err="1">
                <a:solidFill>
                  <a:srgbClr val="251E50"/>
                </a:solidFill>
                <a:latin typeface="Museo 2"/>
              </a:rPr>
              <a:t>efektivitāte</a:t>
            </a:r>
            <a:r>
              <a:rPr sz="2400" b="0" dirty="0">
                <a:solidFill>
                  <a:srgbClr val="251E50"/>
                </a:solidFill>
                <a:latin typeface="Museo 2"/>
              </a:rPr>
              <a:t> </a:t>
            </a:r>
            <a:r>
              <a:rPr sz="2400" b="0" dirty="0" err="1">
                <a:solidFill>
                  <a:srgbClr val="251E50"/>
                </a:solidFill>
                <a:latin typeface="Museo 2"/>
              </a:rPr>
              <a:t>kopumā</a:t>
            </a:r>
            <a:r>
              <a:rPr sz="2400" b="0" dirty="0">
                <a:solidFill>
                  <a:srgbClr val="251E50"/>
                </a:solidFill>
                <a:latin typeface="Museo 2"/>
              </a:rPr>
              <a:t> </a:t>
            </a:r>
            <a:r>
              <a:rPr sz="2400" b="0" dirty="0" err="1">
                <a:solidFill>
                  <a:srgbClr val="251E50"/>
                </a:solidFill>
                <a:latin typeface="Museo 2"/>
              </a:rPr>
              <a:t>zemāka</a:t>
            </a:r>
            <a:r>
              <a:rPr sz="2400" b="0" dirty="0">
                <a:solidFill>
                  <a:srgbClr val="251E50"/>
                </a:solidFill>
                <a:latin typeface="Museo 2"/>
              </a:rPr>
              <a:t> </a:t>
            </a:r>
            <a:r>
              <a:rPr sz="2400" b="0" dirty="0" err="1">
                <a:solidFill>
                  <a:srgbClr val="251E50"/>
                </a:solidFill>
                <a:latin typeface="Museo 2"/>
              </a:rPr>
              <a:t>nekā</a:t>
            </a:r>
            <a:r>
              <a:rPr sz="2400" b="0" dirty="0">
                <a:solidFill>
                  <a:srgbClr val="251E50"/>
                </a:solidFill>
                <a:latin typeface="Museo 2"/>
              </a:rPr>
              <a:t> </a:t>
            </a:r>
            <a:r>
              <a:rPr sz="2400" b="0" dirty="0" err="1">
                <a:solidFill>
                  <a:srgbClr val="251E50"/>
                </a:solidFill>
                <a:latin typeface="Museo 2"/>
              </a:rPr>
              <a:t>izglītībā</a:t>
            </a:r>
            <a:r>
              <a:rPr sz="2400" b="0" dirty="0">
                <a:solidFill>
                  <a:srgbClr val="251E50"/>
                </a:solidFill>
                <a:latin typeface="Museo 2"/>
              </a:rPr>
              <a:t>, jo </a:t>
            </a:r>
            <a:r>
              <a:rPr sz="2400" b="0" dirty="0" err="1">
                <a:solidFill>
                  <a:srgbClr val="251E50"/>
                </a:solidFill>
                <a:latin typeface="Museo 2"/>
              </a:rPr>
              <a:t>projekti</a:t>
            </a:r>
            <a:r>
              <a:rPr sz="2400" b="0" dirty="0">
                <a:solidFill>
                  <a:srgbClr val="251E50"/>
                </a:solidFill>
                <a:latin typeface="Museo 2"/>
              </a:rPr>
              <a:t> </a:t>
            </a:r>
            <a:r>
              <a:rPr sz="2400" b="0" dirty="0" err="1">
                <a:solidFill>
                  <a:srgbClr val="251E50"/>
                </a:solidFill>
                <a:latin typeface="Museo 2"/>
              </a:rPr>
              <a:t>ir</a:t>
            </a:r>
            <a:r>
              <a:rPr sz="2400" b="0" dirty="0">
                <a:solidFill>
                  <a:srgbClr val="251E50"/>
                </a:solidFill>
                <a:latin typeface="Museo 2"/>
              </a:rPr>
              <a:t> </a:t>
            </a:r>
            <a:r>
              <a:rPr sz="2400" b="0" dirty="0" err="1">
                <a:solidFill>
                  <a:srgbClr val="251E50"/>
                </a:solidFill>
                <a:latin typeface="Museo 2"/>
              </a:rPr>
              <a:t>lielāki</a:t>
            </a:r>
            <a:r>
              <a:rPr sz="2400" b="0" dirty="0">
                <a:solidFill>
                  <a:srgbClr val="251E50"/>
                </a:solidFill>
                <a:latin typeface="Museo 2"/>
              </a:rPr>
              <a:t> un </a:t>
            </a:r>
            <a:r>
              <a:rPr sz="2400" b="0" dirty="0" err="1">
                <a:solidFill>
                  <a:srgbClr val="251E50"/>
                </a:solidFill>
                <a:latin typeface="Museo 2"/>
              </a:rPr>
              <a:t>sarežģītāki</a:t>
            </a:r>
            <a:r>
              <a:rPr sz="2400" b="0" dirty="0">
                <a:solidFill>
                  <a:srgbClr val="251E50"/>
                </a:solidFill>
                <a:latin typeface="Museo 2"/>
              </a:rPr>
              <a:t>.</a:t>
            </a:r>
          </a:p>
        </p:txBody>
      </p:sp>
      <p:sp>
        <p:nvSpPr>
          <p:cNvPr id="8" name="TextBox 7"/>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EK, Public Finances in EMU 2026, II.1.1. tabula, 30. lpp.; kategorija “Economic affairs”</a:t>
            </a:r>
          </a:p>
        </p:txBody>
      </p:sp>
      <p:pic>
        <p:nvPicPr>
          <p:cNvPr id="9" name="Picture 8" descr="image.png"/>
          <p:cNvPicPr>
            <a:picLocks noChangeAspect="1"/>
          </p:cNvPicPr>
          <p:nvPr/>
        </p:nvPicPr>
        <p:blipFill>
          <a:blip r:embed="rId5"/>
          <a:stretch>
            <a:fillRect/>
          </a:stretch>
        </p:blipFill>
        <p:spPr>
          <a:xfrm>
            <a:off x="16047720" y="9400032"/>
            <a:ext cx="1600200" cy="680085"/>
          </a:xfrm>
          <a:prstGeom prst="rect">
            <a:avLst/>
          </a:prstGeom>
        </p:spPr>
      </p:pic>
      <p:sp>
        <p:nvSpPr>
          <p:cNvPr id="10" name="TextBox 9"/>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dirty="0">
                <a:solidFill>
                  <a:srgbClr val="5B8FC9"/>
                </a:solidFill>
                <a:latin typeface="Museo 1"/>
              </a:rPr>
              <a:t>PĀRDALE • SVF</a:t>
            </a:r>
          </a:p>
        </p:txBody>
      </p:sp>
      <p:sp>
        <p:nvSpPr>
          <p:cNvPr id="3" name="TextBox 2"/>
          <p:cNvSpPr txBox="1"/>
          <p:nvPr/>
        </p:nvSpPr>
        <p:spPr>
          <a:xfrm>
            <a:off x="822960" y="605016"/>
            <a:ext cx="16642080" cy="1261884"/>
          </a:xfrm>
          <a:prstGeom prst="rect">
            <a:avLst/>
          </a:prstGeom>
          <a:noFill/>
        </p:spPr>
        <p:txBody>
          <a:bodyPr wrap="square" lIns="45720" tIns="27432" rIns="45720" bIns="27432" anchor="b">
            <a:spAutoFit/>
          </a:bodyPr>
          <a:lstStyle/>
          <a:p>
            <a:pPr algn="l">
              <a:lnSpc>
                <a:spcPct val="98000"/>
              </a:lnSpc>
              <a:spcAft>
                <a:spcPts val="0"/>
              </a:spcAft>
            </a:pPr>
            <a:r>
              <a:rPr lang="lv-LV" sz="4000" b="0" dirty="0">
                <a:solidFill>
                  <a:srgbClr val="303A92"/>
                </a:solidFill>
                <a:latin typeface="Museo 1"/>
              </a:rPr>
              <a:t>Līdzekļu pārvirzīšana </a:t>
            </a:r>
            <a:r>
              <a:rPr sz="4000" b="0" dirty="0">
                <a:solidFill>
                  <a:srgbClr val="303A92"/>
                </a:solidFill>
                <a:latin typeface="Museo 1"/>
              </a:rPr>
              <a:t>un </a:t>
            </a:r>
            <a:r>
              <a:rPr sz="4000" b="0" dirty="0" err="1">
                <a:solidFill>
                  <a:srgbClr val="303A92"/>
                </a:solidFill>
                <a:latin typeface="Museo 1"/>
              </a:rPr>
              <a:t>efektivitāte</a:t>
            </a:r>
            <a:r>
              <a:rPr sz="4000" b="0" dirty="0">
                <a:solidFill>
                  <a:srgbClr val="303A92"/>
                </a:solidFill>
                <a:latin typeface="Museo 1"/>
              </a:rPr>
              <a:t> var dot 1,5–3% </a:t>
            </a:r>
            <a:r>
              <a:rPr sz="4000" b="0" dirty="0" err="1">
                <a:solidFill>
                  <a:srgbClr val="303A92"/>
                </a:solidFill>
                <a:latin typeface="Museo 1"/>
              </a:rPr>
              <a:t>lielāku</a:t>
            </a:r>
            <a:r>
              <a:rPr sz="4000" b="0" dirty="0">
                <a:solidFill>
                  <a:srgbClr val="303A92"/>
                </a:solidFill>
                <a:latin typeface="Museo 1"/>
              </a:rPr>
              <a:t> IKP </a:t>
            </a:r>
            <a:r>
              <a:rPr sz="4000" b="0" dirty="0" err="1">
                <a:solidFill>
                  <a:srgbClr val="303A92"/>
                </a:solidFill>
                <a:latin typeface="Museo 1"/>
              </a:rPr>
              <a:t>ilgtermiņā</a:t>
            </a:r>
            <a:endParaRPr sz="4000" b="0" dirty="0">
              <a:solidFill>
                <a:srgbClr val="303A92"/>
              </a:solidFill>
              <a:latin typeface="Museo 1"/>
            </a:endParaRPr>
          </a:p>
        </p:txBody>
      </p:sp>
      <p:sp>
        <p:nvSpPr>
          <p:cNvPr id="4" name="TextBox 3"/>
          <p:cNvSpPr txBox="1"/>
          <p:nvPr/>
        </p:nvSpPr>
        <p:spPr>
          <a:xfrm>
            <a:off x="822960" y="2021564"/>
            <a:ext cx="16642080" cy="387222"/>
          </a:xfrm>
          <a:prstGeom prst="rect">
            <a:avLst/>
          </a:prstGeom>
          <a:noFill/>
        </p:spPr>
        <p:txBody>
          <a:bodyPr wrap="square" lIns="45720" tIns="27432" rIns="45720" bIns="27432" anchor="t">
            <a:spAutoFit/>
          </a:bodyPr>
          <a:lstStyle/>
          <a:p>
            <a:pPr algn="l">
              <a:lnSpc>
                <a:spcPct val="108000"/>
              </a:lnSpc>
              <a:spcAft>
                <a:spcPts val="0"/>
              </a:spcAft>
            </a:pPr>
            <a:r>
              <a:rPr sz="2100" b="0" dirty="0" err="1">
                <a:solidFill>
                  <a:srgbClr val="303A92"/>
                </a:solidFill>
                <a:latin typeface="Museo 2"/>
              </a:rPr>
              <a:t>Attīstītās</a:t>
            </a:r>
            <a:r>
              <a:rPr sz="2100" b="0" dirty="0">
                <a:solidFill>
                  <a:srgbClr val="303A92"/>
                </a:solidFill>
                <a:latin typeface="Museo 2"/>
              </a:rPr>
              <a:t> </a:t>
            </a:r>
            <a:r>
              <a:rPr sz="2100" b="0" dirty="0" err="1">
                <a:solidFill>
                  <a:srgbClr val="303A92"/>
                </a:solidFill>
                <a:latin typeface="Museo 2"/>
              </a:rPr>
              <a:t>valstis</a:t>
            </a:r>
            <a:r>
              <a:rPr sz="2100" b="0" dirty="0">
                <a:solidFill>
                  <a:srgbClr val="303A92"/>
                </a:solidFill>
                <a:latin typeface="Museo 2"/>
              </a:rPr>
              <a:t>: IKP </a:t>
            </a:r>
            <a:r>
              <a:rPr sz="2100" b="0" dirty="0" err="1">
                <a:solidFill>
                  <a:srgbClr val="303A92"/>
                </a:solidFill>
                <a:latin typeface="Museo 2"/>
              </a:rPr>
              <a:t>pieaugums</a:t>
            </a:r>
            <a:r>
              <a:rPr sz="2100" b="0" dirty="0">
                <a:solidFill>
                  <a:srgbClr val="303A92"/>
                </a:solidFill>
                <a:latin typeface="Museo 2"/>
              </a:rPr>
              <a:t> </a:t>
            </a:r>
            <a:r>
              <a:rPr sz="2100" b="0" dirty="0" err="1">
                <a:solidFill>
                  <a:srgbClr val="303A92"/>
                </a:solidFill>
                <a:latin typeface="Museo 2"/>
              </a:rPr>
              <a:t>ilgtermiņā</a:t>
            </a:r>
            <a:r>
              <a:rPr sz="2100" b="0" dirty="0">
                <a:solidFill>
                  <a:srgbClr val="303A92"/>
                </a:solidFill>
                <a:latin typeface="Museo 2"/>
              </a:rPr>
              <a:t>, </a:t>
            </a:r>
            <a:r>
              <a:rPr sz="2100" b="0" dirty="0" err="1">
                <a:solidFill>
                  <a:srgbClr val="303A92"/>
                </a:solidFill>
                <a:latin typeface="Museo 2"/>
              </a:rPr>
              <a:t>pār</a:t>
            </a:r>
            <a:r>
              <a:rPr lang="lv-LV" sz="2100" b="0" dirty="0">
                <a:solidFill>
                  <a:srgbClr val="303A92"/>
                </a:solidFill>
                <a:latin typeface="Museo 2"/>
              </a:rPr>
              <a:t>virzot</a:t>
            </a:r>
            <a:r>
              <a:rPr sz="2100" b="0" dirty="0">
                <a:solidFill>
                  <a:srgbClr val="303A92"/>
                </a:solidFill>
                <a:latin typeface="Museo 2"/>
              </a:rPr>
              <a:t> 1% no IKP par </a:t>
            </a:r>
            <a:r>
              <a:rPr sz="2100" b="0" dirty="0" err="1">
                <a:solidFill>
                  <a:srgbClr val="303A92"/>
                </a:solidFill>
                <a:latin typeface="Museo 2"/>
              </a:rPr>
              <a:t>labu</a:t>
            </a:r>
            <a:r>
              <a:rPr sz="2100" b="0" dirty="0">
                <a:solidFill>
                  <a:srgbClr val="303A92"/>
                </a:solidFill>
                <a:latin typeface="Museo 2"/>
              </a:rPr>
              <a:t> </a:t>
            </a:r>
            <a:r>
              <a:rPr sz="2100" b="0" dirty="0" err="1">
                <a:solidFill>
                  <a:srgbClr val="303A92"/>
                </a:solidFill>
                <a:latin typeface="Museo 2"/>
              </a:rPr>
              <a:t>attiecīgajai</a:t>
            </a:r>
            <a:r>
              <a:rPr sz="2100" b="0" dirty="0">
                <a:solidFill>
                  <a:srgbClr val="303A92"/>
                </a:solidFill>
                <a:latin typeface="Museo 2"/>
              </a:rPr>
              <a:t> </a:t>
            </a:r>
            <a:r>
              <a:rPr sz="2100" b="0" dirty="0" err="1">
                <a:solidFill>
                  <a:srgbClr val="303A92"/>
                </a:solidFill>
                <a:latin typeface="Museo 2"/>
              </a:rPr>
              <a:t>jomai</a:t>
            </a:r>
            <a:r>
              <a:rPr sz="2100" b="0" dirty="0">
                <a:solidFill>
                  <a:srgbClr val="303A92"/>
                </a:solidFill>
                <a:latin typeface="Museo 2"/>
              </a:rPr>
              <a:t>, %.</a:t>
            </a:r>
          </a:p>
        </p:txBody>
      </p:sp>
      <p:graphicFrame>
        <p:nvGraphicFramePr>
          <p:cNvPr id="5" name="Chart 4"/>
          <p:cNvGraphicFramePr>
            <a:graphicFrameLocks noGrp="1"/>
          </p:cNvGraphicFramePr>
          <p:nvPr>
            <p:extLst>
              <p:ext uri="{D42A27DB-BD31-4B8C-83A1-F6EECF244321}">
                <p14:modId xmlns:p14="http://schemas.microsoft.com/office/powerpoint/2010/main" val="2148906033"/>
              </p:ext>
            </p:extLst>
          </p:nvPr>
        </p:nvGraphicFramePr>
        <p:xfrm>
          <a:off x="822960" y="2697480"/>
          <a:ext cx="10058400" cy="6492240"/>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10867913" y="2627100"/>
            <a:ext cx="7191488" cy="3659400"/>
          </a:xfrm>
          <a:prstGeom prst="roundRect">
            <a:avLst>
              <a:gd name="adj" fmla="val 8000"/>
            </a:avLst>
          </a:prstGeom>
          <a:solidFill>
            <a:srgbClr val="EEF8FB"/>
          </a:solidFill>
          <a:ln>
            <a:noFill/>
          </a:ln>
          <a:effectLst/>
        </p:spPr>
        <p:txBody>
          <a:bodyPr rtlCol="0" anchor="ctr"/>
          <a:lstStyle/>
          <a:p>
            <a:endParaRPr/>
          </a:p>
        </p:txBody>
      </p:sp>
      <p:sp>
        <p:nvSpPr>
          <p:cNvPr id="7" name="TextBox 6"/>
          <p:cNvSpPr txBox="1"/>
          <p:nvPr/>
        </p:nvSpPr>
        <p:spPr>
          <a:xfrm>
            <a:off x="11521440" y="2939518"/>
            <a:ext cx="5715000" cy="908582"/>
          </a:xfrm>
          <a:prstGeom prst="rect">
            <a:avLst/>
          </a:prstGeom>
          <a:noFill/>
        </p:spPr>
        <p:txBody>
          <a:bodyPr wrap="square" lIns="45720" tIns="27432" rIns="45720" bIns="27432" anchor="b">
            <a:spAutoFit/>
          </a:bodyPr>
          <a:lstStyle/>
          <a:p>
            <a:pPr algn="ctr">
              <a:lnSpc>
                <a:spcPct val="108000"/>
              </a:lnSpc>
              <a:spcAft>
                <a:spcPts val="0"/>
              </a:spcAft>
            </a:pPr>
            <a:r>
              <a:rPr lang="en-US" sz="5400" b="0" dirty="0">
                <a:solidFill>
                  <a:srgbClr val="303A92"/>
                </a:solidFill>
                <a:latin typeface="Museo 1"/>
              </a:rPr>
              <a:t>31%</a:t>
            </a:r>
            <a:endParaRPr sz="5400" b="0" dirty="0">
              <a:solidFill>
                <a:srgbClr val="303A92"/>
              </a:solidFill>
              <a:latin typeface="Museo 1"/>
            </a:endParaRPr>
          </a:p>
        </p:txBody>
      </p:sp>
      <p:sp>
        <p:nvSpPr>
          <p:cNvPr id="8" name="TextBox 7"/>
          <p:cNvSpPr txBox="1"/>
          <p:nvPr/>
        </p:nvSpPr>
        <p:spPr>
          <a:xfrm>
            <a:off x="11142232" y="4040053"/>
            <a:ext cx="6499728" cy="2030171"/>
          </a:xfrm>
          <a:prstGeom prst="rect">
            <a:avLst/>
          </a:prstGeom>
          <a:noFill/>
        </p:spPr>
        <p:txBody>
          <a:bodyPr wrap="square" lIns="45720" tIns="27432" rIns="45720" bIns="27432" anchor="t">
            <a:spAutoFit/>
          </a:bodyPr>
          <a:lstStyle/>
          <a:p>
            <a:pPr algn="ctr">
              <a:lnSpc>
                <a:spcPct val="108000"/>
              </a:lnSpc>
            </a:pPr>
            <a:r>
              <a:rPr sz="2400" b="0" dirty="0" err="1">
                <a:solidFill>
                  <a:srgbClr val="251E50"/>
                </a:solidFill>
                <a:latin typeface="Museo 2"/>
              </a:rPr>
              <a:t>vidējā</a:t>
            </a:r>
            <a:r>
              <a:rPr sz="2400" b="0" dirty="0">
                <a:solidFill>
                  <a:srgbClr val="251E50"/>
                </a:solidFill>
                <a:latin typeface="Museo 2"/>
              </a:rPr>
              <a:t> </a:t>
            </a:r>
            <a:r>
              <a:rPr sz="2400" b="0" dirty="0" err="1">
                <a:solidFill>
                  <a:srgbClr val="251E50"/>
                </a:solidFill>
                <a:latin typeface="Museo 2"/>
              </a:rPr>
              <a:t>efektivitātes</a:t>
            </a:r>
            <a:r>
              <a:rPr sz="2400" b="0" dirty="0">
                <a:solidFill>
                  <a:srgbClr val="251E50"/>
                </a:solidFill>
                <a:latin typeface="Museo 2"/>
              </a:rPr>
              <a:t> </a:t>
            </a:r>
            <a:r>
              <a:rPr sz="2400" b="0" dirty="0" err="1">
                <a:solidFill>
                  <a:srgbClr val="251E50"/>
                </a:solidFill>
                <a:latin typeface="Museo 2"/>
              </a:rPr>
              <a:t>nepilnība</a:t>
            </a:r>
            <a:r>
              <a:rPr sz="2400" b="0" dirty="0">
                <a:solidFill>
                  <a:srgbClr val="251E50"/>
                </a:solidFill>
                <a:latin typeface="Museo 2"/>
              </a:rPr>
              <a:t> </a:t>
            </a:r>
            <a:r>
              <a:rPr sz="2400" b="0" dirty="0" err="1">
                <a:solidFill>
                  <a:srgbClr val="251E50"/>
                </a:solidFill>
                <a:latin typeface="Museo 2"/>
              </a:rPr>
              <a:t>attīstītajās</a:t>
            </a:r>
            <a:r>
              <a:rPr sz="2400" b="0" dirty="0">
                <a:solidFill>
                  <a:srgbClr val="251E50"/>
                </a:solidFill>
                <a:latin typeface="Museo 2"/>
              </a:rPr>
              <a:t> </a:t>
            </a:r>
            <a:r>
              <a:rPr sz="2400" b="0" dirty="0" err="1">
                <a:solidFill>
                  <a:srgbClr val="251E50"/>
                </a:solidFill>
                <a:latin typeface="Museo 2"/>
              </a:rPr>
              <a:t>valstīs</a:t>
            </a:r>
            <a:r>
              <a:rPr sz="2400" b="0" dirty="0">
                <a:solidFill>
                  <a:srgbClr val="251E50"/>
                </a:solidFill>
                <a:latin typeface="Museo 2"/>
              </a:rPr>
              <a:t>: </a:t>
            </a:r>
            <a:r>
              <a:rPr sz="2400" b="0" dirty="0" err="1">
                <a:solidFill>
                  <a:srgbClr val="251E50"/>
                </a:solidFill>
                <a:latin typeface="Museo 2"/>
              </a:rPr>
              <a:t>starpība</a:t>
            </a:r>
            <a:r>
              <a:rPr sz="2400" b="0" dirty="0">
                <a:solidFill>
                  <a:srgbClr val="251E50"/>
                </a:solidFill>
                <a:latin typeface="Museo 2"/>
              </a:rPr>
              <a:t> </a:t>
            </a:r>
            <a:r>
              <a:rPr sz="2400" b="0" dirty="0" err="1">
                <a:solidFill>
                  <a:srgbClr val="251E50"/>
                </a:solidFill>
                <a:latin typeface="Museo 2"/>
              </a:rPr>
              <a:t>starp</a:t>
            </a:r>
            <a:r>
              <a:rPr sz="2400" b="0" dirty="0">
                <a:solidFill>
                  <a:srgbClr val="251E50"/>
                </a:solidFill>
                <a:latin typeface="Museo 2"/>
              </a:rPr>
              <a:t> </a:t>
            </a:r>
            <a:r>
              <a:rPr sz="2400" b="0" dirty="0" err="1">
                <a:solidFill>
                  <a:srgbClr val="251E50"/>
                </a:solidFill>
                <a:latin typeface="Museo 2"/>
              </a:rPr>
              <a:t>faktiskajiem</a:t>
            </a:r>
            <a:r>
              <a:rPr sz="2400" b="0" dirty="0">
                <a:solidFill>
                  <a:srgbClr val="251E50"/>
                </a:solidFill>
                <a:latin typeface="Museo 2"/>
              </a:rPr>
              <a:t> </a:t>
            </a:r>
            <a:r>
              <a:rPr sz="2400" b="0" dirty="0" err="1">
                <a:solidFill>
                  <a:srgbClr val="251E50"/>
                </a:solidFill>
                <a:latin typeface="Museo 2"/>
              </a:rPr>
              <a:t>rezultātiem</a:t>
            </a:r>
            <a:r>
              <a:rPr sz="2400" b="0" dirty="0">
                <a:solidFill>
                  <a:srgbClr val="251E50"/>
                </a:solidFill>
                <a:latin typeface="Museo 2"/>
              </a:rPr>
              <a:t> un </a:t>
            </a:r>
            <a:r>
              <a:rPr sz="2400" b="0" dirty="0" err="1">
                <a:solidFill>
                  <a:srgbClr val="251E50"/>
                </a:solidFill>
                <a:latin typeface="Museo 2"/>
              </a:rPr>
              <a:t>labākajiem</a:t>
            </a:r>
            <a:r>
              <a:rPr sz="2400" b="0" dirty="0">
                <a:solidFill>
                  <a:srgbClr val="251E50"/>
                </a:solidFill>
                <a:latin typeface="Museo 2"/>
              </a:rPr>
              <a:t>, </a:t>
            </a:r>
            <a:r>
              <a:rPr sz="2400" b="1" u="sng" dirty="0">
                <a:solidFill>
                  <a:srgbClr val="251E50"/>
                </a:solidFill>
                <a:latin typeface="Museo 2"/>
              </a:rPr>
              <a:t>ko var </a:t>
            </a:r>
            <a:r>
              <a:rPr sz="2400" b="1" u="sng" dirty="0" err="1">
                <a:solidFill>
                  <a:srgbClr val="251E50"/>
                </a:solidFill>
                <a:latin typeface="Museo 2"/>
              </a:rPr>
              <a:t>sasniegt</a:t>
            </a:r>
            <a:r>
              <a:rPr sz="2400" b="1" u="sng" dirty="0">
                <a:solidFill>
                  <a:srgbClr val="251E50"/>
                </a:solidFill>
                <a:latin typeface="Museo 2"/>
              </a:rPr>
              <a:t> </a:t>
            </a:r>
            <a:r>
              <a:rPr sz="2400" b="1" u="sng" dirty="0" err="1">
                <a:solidFill>
                  <a:srgbClr val="251E50"/>
                </a:solidFill>
                <a:latin typeface="Museo 2"/>
              </a:rPr>
              <a:t>ar</a:t>
            </a:r>
            <a:r>
              <a:rPr sz="2400" b="1" u="sng" dirty="0">
                <a:solidFill>
                  <a:srgbClr val="251E50"/>
                </a:solidFill>
                <a:latin typeface="Museo 2"/>
              </a:rPr>
              <a:t> </a:t>
            </a:r>
            <a:r>
              <a:rPr sz="2400" b="1" u="sng" dirty="0" err="1">
                <a:solidFill>
                  <a:srgbClr val="251E50"/>
                </a:solidFill>
                <a:latin typeface="Museo 2"/>
              </a:rPr>
              <a:t>tiem</a:t>
            </a:r>
            <a:r>
              <a:rPr sz="2400" b="1" u="sng" dirty="0">
                <a:solidFill>
                  <a:srgbClr val="251E50"/>
                </a:solidFill>
                <a:latin typeface="Museo 2"/>
              </a:rPr>
              <a:t> </a:t>
            </a:r>
            <a:r>
              <a:rPr sz="2400" b="1" u="sng" dirty="0" err="1">
                <a:solidFill>
                  <a:srgbClr val="251E50"/>
                </a:solidFill>
                <a:latin typeface="Museo 2"/>
              </a:rPr>
              <a:t>pašiem</a:t>
            </a:r>
            <a:r>
              <a:rPr sz="2400" b="1" u="sng" dirty="0">
                <a:solidFill>
                  <a:srgbClr val="251E50"/>
                </a:solidFill>
                <a:latin typeface="Museo 2"/>
              </a:rPr>
              <a:t> </a:t>
            </a:r>
            <a:r>
              <a:rPr sz="2400" b="1" u="sng" dirty="0" err="1">
                <a:solidFill>
                  <a:srgbClr val="251E50"/>
                </a:solidFill>
                <a:latin typeface="Museo 2"/>
              </a:rPr>
              <a:t>resursiem</a:t>
            </a:r>
            <a:r>
              <a:rPr sz="2400" b="1" u="sng" dirty="0">
                <a:solidFill>
                  <a:srgbClr val="251E50"/>
                </a:solidFill>
                <a:latin typeface="Museo 2"/>
              </a:rPr>
              <a:t> </a:t>
            </a:r>
            <a:r>
              <a:rPr sz="2400" b="0" dirty="0">
                <a:solidFill>
                  <a:srgbClr val="251E50"/>
                </a:solidFill>
                <a:latin typeface="Museo 2"/>
              </a:rPr>
              <a:t>(SVF, x. </a:t>
            </a:r>
            <a:r>
              <a:rPr sz="2400" dirty="0" err="1">
                <a:solidFill>
                  <a:srgbClr val="251E50"/>
                </a:solidFill>
                <a:latin typeface="Museo 2"/>
              </a:rPr>
              <a:t>lpp</a:t>
            </a:r>
            <a:r>
              <a:rPr sz="2400" dirty="0">
                <a:solidFill>
                  <a:srgbClr val="251E50"/>
                </a:solidFill>
                <a:latin typeface="Museo 2"/>
              </a:rPr>
              <a:t>.)</a:t>
            </a:r>
            <a:r>
              <a:rPr lang="lv-LV" sz="2400" dirty="0">
                <a:solidFill>
                  <a:srgbClr val="251E50"/>
                </a:solidFill>
                <a:latin typeface="Museo 2"/>
              </a:rPr>
              <a:t> </a:t>
            </a:r>
          </a:p>
          <a:p>
            <a:pPr algn="ctr">
              <a:lnSpc>
                <a:spcPct val="108000"/>
              </a:lnSpc>
            </a:pPr>
            <a:endParaRPr lang="lv-LV" sz="2400" dirty="0">
              <a:solidFill>
                <a:srgbClr val="251E50"/>
              </a:solidFill>
              <a:latin typeface="Museo 2"/>
            </a:endParaRPr>
          </a:p>
        </p:txBody>
      </p:sp>
      <p:sp>
        <p:nvSpPr>
          <p:cNvPr id="11" name="TextBox 10"/>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SVF Fiscal Monitor, 10.2025., kopsavilkums</a:t>
            </a:r>
            <a:r>
              <a:rPr sz="1150" b="0">
                <a:solidFill>
                  <a:srgbClr val="5F5F6E"/>
                </a:solidFill>
                <a:latin typeface="Museo 2"/>
              </a:rPr>
              <a:t>; </a:t>
            </a:r>
            <a:r>
              <a:rPr sz="1150" b="0" u="sng">
                <a:solidFill>
                  <a:srgbClr val="5F5F6E"/>
                </a:solidFill>
                <a:latin typeface="Museo 2"/>
                <a:hlinkClick r:id="rId5"/>
              </a:rPr>
              <a:t>SVF, 1. nodaļa, 5. un 14. lpp.</a:t>
            </a:r>
            <a:r>
              <a:rPr sz="1150" b="0">
                <a:solidFill>
                  <a:srgbClr val="5F5F6E"/>
                </a:solidFill>
                <a:latin typeface="Museo 2"/>
              </a:rPr>
              <a:t>; </a:t>
            </a:r>
            <a:r>
              <a:rPr sz="1150" b="0" u="sng">
                <a:solidFill>
                  <a:srgbClr val="5F5F6E"/>
                </a:solidFill>
                <a:latin typeface="Museo 2"/>
                <a:hlinkClick r:id="rId6"/>
              </a:rPr>
              <a:t>EK, Public Finances in EMU 2026, 2. lpp.</a:t>
            </a:r>
          </a:p>
        </p:txBody>
      </p:sp>
      <p:pic>
        <p:nvPicPr>
          <p:cNvPr id="12" name="Picture 11" descr="image.png"/>
          <p:cNvPicPr>
            <a:picLocks noChangeAspect="1"/>
          </p:cNvPicPr>
          <p:nvPr/>
        </p:nvPicPr>
        <p:blipFill>
          <a:blip r:embed="rId7"/>
          <a:stretch>
            <a:fillRect/>
          </a:stretch>
        </p:blipFill>
        <p:spPr>
          <a:xfrm>
            <a:off x="16047720" y="9400032"/>
            <a:ext cx="1169130" cy="680085"/>
          </a:xfrm>
          <a:prstGeom prst="rect">
            <a:avLst/>
          </a:prstGeom>
        </p:spPr>
      </p:pic>
      <p:sp>
        <p:nvSpPr>
          <p:cNvPr id="13" name="TextBox 12"/>
          <p:cNvSpPr txBox="1"/>
          <p:nvPr/>
        </p:nvSpPr>
        <p:spPr>
          <a:xfrm>
            <a:off x="17602200" y="9555480"/>
            <a:ext cx="334037" cy="22923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13</a:t>
            </a:r>
          </a:p>
        </p:txBody>
      </p:sp>
      <p:sp>
        <p:nvSpPr>
          <p:cNvPr id="31" name="Rounded Rectangle 3">
            <a:extLst>
              <a:ext uri="{FF2B5EF4-FFF2-40B4-BE49-F238E27FC236}">
                <a16:creationId xmlns:a16="http://schemas.microsoft.com/office/drawing/2014/main" id="{9CDF1FEC-3073-0D55-B6B1-85F80F896BCB}"/>
              </a:ext>
            </a:extLst>
          </p:cNvPr>
          <p:cNvSpPr/>
          <p:nvPr/>
        </p:nvSpPr>
        <p:spPr>
          <a:xfrm>
            <a:off x="10867913" y="6419088"/>
            <a:ext cx="3610087" cy="2926080"/>
          </a:xfrm>
          <a:prstGeom prst="roundRect">
            <a:avLst>
              <a:gd name="adj" fmla="val 8000"/>
            </a:avLst>
          </a:prstGeom>
          <a:solidFill>
            <a:srgbClr val="EEF8FB"/>
          </a:solidFill>
          <a:ln>
            <a:noFill/>
          </a:ln>
          <a:effectLst/>
        </p:spPr>
        <p:txBody>
          <a:bodyPr rtlCol="0" anchor="ctr"/>
          <a:lstStyle/>
          <a:p>
            <a:endParaRPr/>
          </a:p>
        </p:txBody>
      </p:sp>
      <p:sp>
        <p:nvSpPr>
          <p:cNvPr id="33" name="TextBox 32">
            <a:extLst>
              <a:ext uri="{FF2B5EF4-FFF2-40B4-BE49-F238E27FC236}">
                <a16:creationId xmlns:a16="http://schemas.microsoft.com/office/drawing/2014/main" id="{1CFDD86D-384E-D17C-D97E-9ABFB6003377}"/>
              </a:ext>
            </a:extLst>
          </p:cNvPr>
          <p:cNvSpPr txBox="1"/>
          <p:nvPr/>
        </p:nvSpPr>
        <p:spPr>
          <a:xfrm>
            <a:off x="11142233" y="6601968"/>
            <a:ext cx="2538682" cy="960120"/>
          </a:xfrm>
          <a:prstGeom prst="rect">
            <a:avLst/>
          </a:prstGeom>
          <a:noFill/>
        </p:spPr>
        <p:txBody>
          <a:bodyPr wrap="square" lIns="45720" tIns="27432" rIns="45720" bIns="27432" anchor="b">
            <a:spAutoFit/>
          </a:bodyPr>
          <a:lstStyle/>
          <a:p>
            <a:pPr algn="ctr">
              <a:lnSpc>
                <a:spcPct val="108000"/>
              </a:lnSpc>
              <a:spcAft>
                <a:spcPts val="0"/>
              </a:spcAft>
            </a:pPr>
            <a:r>
              <a:rPr sz="5600" b="0" dirty="0">
                <a:solidFill>
                  <a:srgbClr val="303A92"/>
                </a:solidFill>
                <a:latin typeface="Museo 1"/>
              </a:rPr>
              <a:t>≈8%</a:t>
            </a:r>
          </a:p>
        </p:txBody>
      </p:sp>
      <p:sp>
        <p:nvSpPr>
          <p:cNvPr id="35" name="TextBox 34">
            <a:extLst>
              <a:ext uri="{FF2B5EF4-FFF2-40B4-BE49-F238E27FC236}">
                <a16:creationId xmlns:a16="http://schemas.microsoft.com/office/drawing/2014/main" id="{2BB4114D-585B-91A3-760D-5CE1A2B3283B}"/>
              </a:ext>
            </a:extLst>
          </p:cNvPr>
          <p:cNvSpPr txBox="1"/>
          <p:nvPr/>
        </p:nvSpPr>
        <p:spPr>
          <a:xfrm>
            <a:off x="11142232" y="7505700"/>
            <a:ext cx="3183367" cy="1368580"/>
          </a:xfrm>
          <a:prstGeom prst="rect">
            <a:avLst/>
          </a:prstGeom>
          <a:noFill/>
        </p:spPr>
        <p:txBody>
          <a:bodyPr wrap="square" lIns="45720" tIns="27432" rIns="45720" bIns="27432" anchor="t">
            <a:spAutoFit/>
          </a:bodyPr>
          <a:lstStyle/>
          <a:p>
            <a:pPr algn="ctr">
              <a:lnSpc>
                <a:spcPct val="108000"/>
              </a:lnSpc>
              <a:spcAft>
                <a:spcPts val="0"/>
              </a:spcAft>
            </a:pPr>
            <a:r>
              <a:rPr sz="2000" b="0" dirty="0">
                <a:solidFill>
                  <a:srgbClr val="251E50"/>
                </a:solidFill>
                <a:latin typeface="Museo 2"/>
              </a:rPr>
              <a:t>IKP </a:t>
            </a:r>
            <a:r>
              <a:rPr sz="2000" b="0" dirty="0" err="1">
                <a:solidFill>
                  <a:srgbClr val="251E50"/>
                </a:solidFill>
                <a:latin typeface="Museo 2"/>
              </a:rPr>
              <a:t>kāpums</a:t>
            </a:r>
            <a:r>
              <a:rPr sz="2000" b="0" dirty="0">
                <a:solidFill>
                  <a:srgbClr val="251E50"/>
                </a:solidFill>
                <a:latin typeface="Museo 2"/>
              </a:rPr>
              <a:t> 10 </a:t>
            </a:r>
            <a:r>
              <a:rPr sz="2000" b="0" dirty="0" err="1">
                <a:solidFill>
                  <a:srgbClr val="251E50"/>
                </a:solidFill>
                <a:latin typeface="Museo 2"/>
              </a:rPr>
              <a:t>gados</a:t>
            </a:r>
            <a:r>
              <a:rPr sz="2000" b="0" dirty="0">
                <a:solidFill>
                  <a:srgbClr val="251E50"/>
                </a:solidFill>
                <a:latin typeface="Museo 2"/>
              </a:rPr>
              <a:t> </a:t>
            </a:r>
            <a:r>
              <a:rPr sz="2000" b="0" dirty="0" err="1">
                <a:solidFill>
                  <a:srgbClr val="251E50"/>
                </a:solidFill>
                <a:latin typeface="Museo 2"/>
              </a:rPr>
              <a:t>pēc</a:t>
            </a:r>
            <a:r>
              <a:rPr lang="lv-LV" sz="2000" b="0" dirty="0">
                <a:solidFill>
                  <a:srgbClr val="251E50"/>
                </a:solidFill>
                <a:latin typeface="Museo 2"/>
              </a:rPr>
              <a:t> kārtējo izdevumu </a:t>
            </a:r>
            <a:r>
              <a:rPr sz="2000" b="0" dirty="0" err="1">
                <a:solidFill>
                  <a:srgbClr val="251E50"/>
                </a:solidFill>
                <a:latin typeface="Museo 2"/>
              </a:rPr>
              <a:t>pārdales</a:t>
            </a:r>
            <a:r>
              <a:rPr sz="2000" b="0" dirty="0">
                <a:solidFill>
                  <a:srgbClr val="251E50"/>
                </a:solidFill>
                <a:latin typeface="Museo 2"/>
              </a:rPr>
              <a:t> </a:t>
            </a:r>
            <a:r>
              <a:rPr sz="2000" b="0" dirty="0" err="1">
                <a:solidFill>
                  <a:srgbClr val="251E50"/>
                </a:solidFill>
                <a:latin typeface="Museo 2"/>
              </a:rPr>
              <a:t>uz</a:t>
            </a:r>
            <a:r>
              <a:rPr sz="2000" b="0" dirty="0">
                <a:solidFill>
                  <a:srgbClr val="251E50"/>
                </a:solidFill>
                <a:latin typeface="Museo 2"/>
              </a:rPr>
              <a:t> </a:t>
            </a:r>
            <a:r>
              <a:rPr sz="2000" b="0" dirty="0" err="1">
                <a:solidFill>
                  <a:srgbClr val="251E50"/>
                </a:solidFill>
                <a:latin typeface="Museo 2"/>
              </a:rPr>
              <a:t>investīcijām</a:t>
            </a:r>
            <a:r>
              <a:rPr sz="2000" b="0" dirty="0">
                <a:solidFill>
                  <a:srgbClr val="251E50"/>
                </a:solidFill>
                <a:latin typeface="Museo 2"/>
              </a:rPr>
              <a:t>, ja </a:t>
            </a:r>
            <a:r>
              <a:rPr sz="2000" b="0" dirty="0" err="1">
                <a:solidFill>
                  <a:srgbClr val="251E50"/>
                </a:solidFill>
                <a:latin typeface="Museo 2"/>
              </a:rPr>
              <a:t>efektivitāte</a:t>
            </a:r>
            <a:r>
              <a:rPr sz="2000" b="0" dirty="0">
                <a:solidFill>
                  <a:srgbClr val="251E50"/>
                </a:solidFill>
                <a:latin typeface="Museo 2"/>
              </a:rPr>
              <a:t> </a:t>
            </a:r>
            <a:r>
              <a:rPr sz="2000" b="0" dirty="0" err="1">
                <a:solidFill>
                  <a:srgbClr val="251E50"/>
                </a:solidFill>
                <a:latin typeface="Museo 2"/>
              </a:rPr>
              <a:t>ir</a:t>
            </a:r>
            <a:r>
              <a:rPr sz="2000" b="0" dirty="0">
                <a:solidFill>
                  <a:srgbClr val="251E50"/>
                </a:solidFill>
                <a:latin typeface="Museo 2"/>
              </a:rPr>
              <a:t> 75%</a:t>
            </a:r>
          </a:p>
        </p:txBody>
      </p:sp>
      <p:sp>
        <p:nvSpPr>
          <p:cNvPr id="37" name="Rounded Rectangle 6">
            <a:extLst>
              <a:ext uri="{FF2B5EF4-FFF2-40B4-BE49-F238E27FC236}">
                <a16:creationId xmlns:a16="http://schemas.microsoft.com/office/drawing/2014/main" id="{151647B2-B940-0F69-65DF-480EB045679A}"/>
              </a:ext>
            </a:extLst>
          </p:cNvPr>
          <p:cNvSpPr/>
          <p:nvPr/>
        </p:nvSpPr>
        <p:spPr>
          <a:xfrm>
            <a:off x="14738873" y="6419088"/>
            <a:ext cx="3320528" cy="2926080"/>
          </a:xfrm>
          <a:prstGeom prst="roundRect">
            <a:avLst>
              <a:gd name="adj" fmla="val 8000"/>
            </a:avLst>
          </a:prstGeom>
          <a:solidFill>
            <a:srgbClr val="EEF8FB"/>
          </a:solidFill>
          <a:ln>
            <a:noFill/>
          </a:ln>
          <a:effectLst/>
        </p:spPr>
        <p:txBody>
          <a:bodyPr rtlCol="0" anchor="ctr"/>
          <a:lstStyle/>
          <a:p>
            <a:endParaRPr/>
          </a:p>
        </p:txBody>
      </p:sp>
      <p:sp>
        <p:nvSpPr>
          <p:cNvPr id="39" name="TextBox 38">
            <a:extLst>
              <a:ext uri="{FF2B5EF4-FFF2-40B4-BE49-F238E27FC236}">
                <a16:creationId xmlns:a16="http://schemas.microsoft.com/office/drawing/2014/main" id="{CEA0630E-0479-F73B-6DC8-D1C7D25B8B61}"/>
              </a:ext>
            </a:extLst>
          </p:cNvPr>
          <p:cNvSpPr txBox="1"/>
          <p:nvPr/>
        </p:nvSpPr>
        <p:spPr>
          <a:xfrm>
            <a:off x="14778379" y="6590307"/>
            <a:ext cx="2538682" cy="960120"/>
          </a:xfrm>
          <a:prstGeom prst="rect">
            <a:avLst/>
          </a:prstGeom>
          <a:noFill/>
        </p:spPr>
        <p:txBody>
          <a:bodyPr wrap="square" lIns="45720" tIns="27432" rIns="45720" bIns="27432" anchor="b">
            <a:spAutoFit/>
          </a:bodyPr>
          <a:lstStyle/>
          <a:p>
            <a:pPr algn="ctr">
              <a:lnSpc>
                <a:spcPct val="108000"/>
              </a:lnSpc>
              <a:spcAft>
                <a:spcPts val="0"/>
              </a:spcAft>
            </a:pPr>
            <a:r>
              <a:rPr sz="5600" b="0" dirty="0">
                <a:solidFill>
                  <a:srgbClr val="303A92"/>
                </a:solidFill>
                <a:latin typeface="Museo 1"/>
              </a:rPr>
              <a:t>≈0</a:t>
            </a:r>
          </a:p>
        </p:txBody>
      </p:sp>
      <p:sp>
        <p:nvSpPr>
          <p:cNvPr id="41" name="TextBox 40">
            <a:extLst>
              <a:ext uri="{FF2B5EF4-FFF2-40B4-BE49-F238E27FC236}">
                <a16:creationId xmlns:a16="http://schemas.microsoft.com/office/drawing/2014/main" id="{4F4B1857-E8EB-DE3A-17B8-E93F0CEC65BE}"/>
              </a:ext>
            </a:extLst>
          </p:cNvPr>
          <p:cNvSpPr txBox="1"/>
          <p:nvPr/>
        </p:nvSpPr>
        <p:spPr>
          <a:xfrm>
            <a:off x="14859000" y="7505700"/>
            <a:ext cx="2997675" cy="703782"/>
          </a:xfrm>
          <a:prstGeom prst="rect">
            <a:avLst/>
          </a:prstGeom>
          <a:noFill/>
        </p:spPr>
        <p:txBody>
          <a:bodyPr wrap="square" lIns="45720" tIns="27432" rIns="45720" bIns="27432" anchor="t">
            <a:spAutoFit/>
          </a:bodyPr>
          <a:lstStyle/>
          <a:p>
            <a:pPr algn="ctr">
              <a:lnSpc>
                <a:spcPct val="108000"/>
              </a:lnSpc>
              <a:spcAft>
                <a:spcPts val="0"/>
              </a:spcAft>
            </a:pPr>
            <a:r>
              <a:rPr sz="2000" b="0" dirty="0" err="1">
                <a:solidFill>
                  <a:srgbClr val="251E50"/>
                </a:solidFill>
                <a:latin typeface="Museo 2"/>
              </a:rPr>
              <a:t>ietekme</a:t>
            </a:r>
            <a:r>
              <a:rPr sz="2000" b="0" dirty="0">
                <a:solidFill>
                  <a:srgbClr val="251E50"/>
                </a:solidFill>
                <a:latin typeface="Museo 2"/>
              </a:rPr>
              <a:t>, ja </a:t>
            </a:r>
            <a:r>
              <a:rPr sz="2000" b="0" dirty="0" err="1">
                <a:solidFill>
                  <a:srgbClr val="251E50"/>
                </a:solidFill>
                <a:latin typeface="Museo 2"/>
              </a:rPr>
              <a:t>investīciju</a:t>
            </a:r>
            <a:r>
              <a:rPr sz="2000" b="0" dirty="0">
                <a:solidFill>
                  <a:srgbClr val="251E50"/>
                </a:solidFill>
                <a:latin typeface="Museo 2"/>
              </a:rPr>
              <a:t> </a:t>
            </a:r>
            <a:r>
              <a:rPr sz="2000" b="0" dirty="0" err="1">
                <a:solidFill>
                  <a:srgbClr val="251E50"/>
                </a:solidFill>
                <a:latin typeface="Museo 2"/>
              </a:rPr>
              <a:t>efektivitāte</a:t>
            </a:r>
            <a:r>
              <a:rPr sz="2000" b="0" dirty="0">
                <a:solidFill>
                  <a:srgbClr val="251E50"/>
                </a:solidFill>
                <a:latin typeface="Museo 2"/>
              </a:rPr>
              <a:t> </a:t>
            </a:r>
            <a:r>
              <a:rPr sz="2000" b="0" dirty="0" err="1">
                <a:solidFill>
                  <a:srgbClr val="251E50"/>
                </a:solidFill>
                <a:latin typeface="Museo 2"/>
              </a:rPr>
              <a:t>ir</a:t>
            </a:r>
            <a:r>
              <a:rPr sz="2000" b="0" dirty="0">
                <a:solidFill>
                  <a:srgbClr val="251E50"/>
                </a:solidFill>
                <a:latin typeface="Museo 2"/>
              </a:rPr>
              <a:t> 25%</a:t>
            </a:r>
          </a:p>
        </p:txBody>
      </p:sp>
      <p:sp>
        <p:nvSpPr>
          <p:cNvPr id="43" name="Rounded Rectangle 9">
            <a:extLst>
              <a:ext uri="{FF2B5EF4-FFF2-40B4-BE49-F238E27FC236}">
                <a16:creationId xmlns:a16="http://schemas.microsoft.com/office/drawing/2014/main" id="{2B8A264D-526F-B1FE-D758-05C219246FD4}"/>
              </a:ext>
            </a:extLst>
          </p:cNvPr>
          <p:cNvSpPr/>
          <p:nvPr/>
        </p:nvSpPr>
        <p:spPr>
          <a:xfrm>
            <a:off x="11595887" y="9007852"/>
            <a:ext cx="6046073" cy="1052094"/>
          </a:xfrm>
          <a:prstGeom prst="roundRect">
            <a:avLst>
              <a:gd name="adj" fmla="val 8000"/>
            </a:avLst>
          </a:prstGeom>
          <a:solidFill>
            <a:srgbClr val="ACE4F1"/>
          </a:solidFill>
          <a:ln>
            <a:noFill/>
          </a:ln>
          <a:effectLst/>
        </p:spPr>
        <p:txBody>
          <a:bodyPr rtlCol="0" anchor="ctr"/>
          <a:lstStyle/>
          <a:p>
            <a:endParaRPr/>
          </a:p>
        </p:txBody>
      </p:sp>
      <p:sp>
        <p:nvSpPr>
          <p:cNvPr id="45" name="TextBox 44">
            <a:extLst>
              <a:ext uri="{FF2B5EF4-FFF2-40B4-BE49-F238E27FC236}">
                <a16:creationId xmlns:a16="http://schemas.microsoft.com/office/drawing/2014/main" id="{8DB6FB8C-8D42-AED9-7FD5-3BC509DBF11B}"/>
              </a:ext>
            </a:extLst>
          </p:cNvPr>
          <p:cNvSpPr txBox="1"/>
          <p:nvPr/>
        </p:nvSpPr>
        <p:spPr>
          <a:xfrm>
            <a:off x="11856760" y="9080148"/>
            <a:ext cx="5912458" cy="926279"/>
          </a:xfrm>
          <a:prstGeom prst="rect">
            <a:avLst/>
          </a:prstGeom>
          <a:noFill/>
        </p:spPr>
        <p:txBody>
          <a:bodyPr wrap="square" lIns="45720" tIns="27432" rIns="45720" bIns="27432" anchor="ctr">
            <a:spAutoFit/>
          </a:bodyPr>
          <a:lstStyle/>
          <a:p>
            <a:pPr algn="l">
              <a:lnSpc>
                <a:spcPct val="108000"/>
              </a:lnSpc>
              <a:spcAft>
                <a:spcPts val="400"/>
              </a:spcAft>
            </a:pPr>
            <a:r>
              <a:rPr b="0" dirty="0">
                <a:solidFill>
                  <a:srgbClr val="303A92"/>
                </a:solidFill>
                <a:latin typeface="Museo 1"/>
              </a:rPr>
              <a:t>“output responds minimally in countries with low investment efficiency”</a:t>
            </a:r>
          </a:p>
          <a:p>
            <a:pPr algn="l">
              <a:lnSpc>
                <a:spcPct val="108000"/>
              </a:lnSpc>
              <a:spcAft>
                <a:spcPts val="400"/>
              </a:spcAft>
            </a:pPr>
            <a:r>
              <a:rPr sz="1400" b="0" dirty="0">
                <a:solidFill>
                  <a:srgbClr val="251E50"/>
                </a:solidFill>
                <a:latin typeface="Museo 2"/>
              </a:rPr>
              <a:t>SVF, Fiscal Monitor, 2025. gada </a:t>
            </a:r>
            <a:r>
              <a:rPr sz="1400" b="0" dirty="0" err="1">
                <a:solidFill>
                  <a:srgbClr val="251E50"/>
                </a:solidFill>
                <a:latin typeface="Museo 2"/>
              </a:rPr>
              <a:t>oktobris</a:t>
            </a:r>
            <a:r>
              <a:rPr sz="1400" b="0" dirty="0">
                <a:solidFill>
                  <a:srgbClr val="251E50"/>
                </a:solidFill>
                <a:latin typeface="Museo 2"/>
              </a:rPr>
              <a:t>, 1. nodaļa, 14. </a:t>
            </a:r>
            <a:r>
              <a:rPr sz="1400" b="0" dirty="0" err="1">
                <a:solidFill>
                  <a:srgbClr val="251E50"/>
                </a:solidFill>
                <a:latin typeface="Museo 2"/>
              </a:rPr>
              <a:t>lpp</a:t>
            </a:r>
            <a:r>
              <a:rPr sz="1400" b="0" dirty="0">
                <a:solidFill>
                  <a:srgbClr val="251E50"/>
                </a:solidFill>
                <a:latin typeface="Museo 2"/>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EFEKTIVITĀTES DINAMIKA 2016–2023</a:t>
            </a:r>
          </a:p>
        </p:txBody>
      </p:sp>
      <p:sp>
        <p:nvSpPr>
          <p:cNvPr id="3" name="TextBox 2"/>
          <p:cNvSpPr txBox="1"/>
          <p:nvPr/>
        </p:nvSpPr>
        <p:spPr>
          <a:xfrm>
            <a:off x="822960" y="1170158"/>
            <a:ext cx="16642080" cy="658642"/>
          </a:xfrm>
          <a:prstGeom prst="rect">
            <a:avLst/>
          </a:prstGeom>
          <a:noFill/>
        </p:spPr>
        <p:txBody>
          <a:bodyPr wrap="square" lIns="45720" tIns="27432" rIns="45720" bIns="27432" anchor="b">
            <a:spAutoFit/>
          </a:bodyPr>
          <a:lstStyle/>
          <a:p>
            <a:pPr algn="l">
              <a:lnSpc>
                <a:spcPct val="98000"/>
              </a:lnSpc>
              <a:spcAft>
                <a:spcPts val="0"/>
              </a:spcAft>
            </a:pPr>
            <a:r>
              <a:rPr sz="4000" b="0" dirty="0">
                <a:solidFill>
                  <a:srgbClr val="303A92"/>
                </a:solidFill>
                <a:latin typeface="Museo 1"/>
              </a:rPr>
              <a:t>Lietuva </a:t>
            </a:r>
            <a:r>
              <a:rPr sz="4000" b="0" dirty="0" err="1">
                <a:solidFill>
                  <a:srgbClr val="303A92"/>
                </a:solidFill>
                <a:latin typeface="Museo 1"/>
              </a:rPr>
              <a:t>uzlabojās</a:t>
            </a:r>
            <a:r>
              <a:rPr sz="4000" b="0" dirty="0">
                <a:solidFill>
                  <a:srgbClr val="303A92"/>
                </a:solidFill>
                <a:latin typeface="Museo 1"/>
              </a:rPr>
              <a:t> </a:t>
            </a:r>
            <a:r>
              <a:rPr sz="4000" b="0" dirty="0" err="1">
                <a:solidFill>
                  <a:srgbClr val="303A92"/>
                </a:solidFill>
                <a:latin typeface="Museo 1"/>
              </a:rPr>
              <a:t>strauji</a:t>
            </a:r>
            <a:r>
              <a:rPr sz="4000" b="0" dirty="0">
                <a:solidFill>
                  <a:srgbClr val="303A92"/>
                </a:solidFill>
                <a:latin typeface="Museo 1"/>
              </a:rPr>
              <a:t>, </a:t>
            </a:r>
            <a:r>
              <a:rPr sz="4000" b="0" dirty="0" err="1">
                <a:solidFill>
                  <a:srgbClr val="303A92"/>
                </a:solidFill>
                <a:latin typeface="Museo 1"/>
              </a:rPr>
              <a:t>Latvija</a:t>
            </a:r>
            <a:r>
              <a:rPr sz="4000" b="0" dirty="0">
                <a:solidFill>
                  <a:srgbClr val="303A92"/>
                </a:solidFill>
                <a:latin typeface="Museo 1"/>
              </a:rPr>
              <a:t> </a:t>
            </a:r>
            <a:r>
              <a:rPr sz="4000" b="0" dirty="0" err="1">
                <a:solidFill>
                  <a:srgbClr val="303A92"/>
                </a:solidFill>
                <a:latin typeface="Museo 1"/>
              </a:rPr>
              <a:t>palika</a:t>
            </a:r>
            <a:r>
              <a:rPr sz="4000" b="0" dirty="0">
                <a:solidFill>
                  <a:srgbClr val="303A92"/>
                </a:solidFill>
                <a:latin typeface="Museo 1"/>
              </a:rPr>
              <a:t> </a:t>
            </a:r>
            <a:r>
              <a:rPr sz="4000" b="0" dirty="0" err="1">
                <a:solidFill>
                  <a:srgbClr val="303A92"/>
                </a:solidFill>
                <a:latin typeface="Museo 1"/>
              </a:rPr>
              <a:t>uz</a:t>
            </a:r>
            <a:r>
              <a:rPr sz="4000" b="0" dirty="0">
                <a:solidFill>
                  <a:srgbClr val="303A92"/>
                </a:solidFill>
                <a:latin typeface="Museo 1"/>
              </a:rPr>
              <a:t> </a:t>
            </a:r>
            <a:r>
              <a:rPr sz="4000" b="0" dirty="0" err="1">
                <a:solidFill>
                  <a:srgbClr val="303A92"/>
                </a:solidFill>
                <a:latin typeface="Museo 1"/>
              </a:rPr>
              <a:t>vietas</a:t>
            </a:r>
            <a:r>
              <a:rPr lang="lv-LV" sz="4000" b="0" dirty="0">
                <a:solidFill>
                  <a:srgbClr val="303A92"/>
                </a:solidFill>
                <a:latin typeface="Museo 1"/>
              </a:rPr>
              <a:t> kopš 2016. gada</a:t>
            </a:r>
            <a:endParaRPr sz="4000" b="0" dirty="0">
              <a:solidFill>
                <a:srgbClr val="303A92"/>
              </a:solidFill>
              <a:latin typeface="Museo 1"/>
            </a:endParaRPr>
          </a:p>
        </p:txBody>
      </p:sp>
      <p:sp>
        <p:nvSpPr>
          <p:cNvPr id="4" name="TextBox 3"/>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Malmkvista indekss: virs 1,00 nozīmē, ka efektivitāte uzlabojusies.</a:t>
            </a:r>
          </a:p>
        </p:txBody>
      </p:sp>
      <p:sp>
        <p:nvSpPr>
          <p:cNvPr id="5" name="Rounded Rectangle 4"/>
          <p:cNvSpPr/>
          <p:nvPr/>
        </p:nvSpPr>
        <p:spPr>
          <a:xfrm>
            <a:off x="822960" y="2743200"/>
            <a:ext cx="2606040" cy="2651760"/>
          </a:xfrm>
          <a:prstGeom prst="roundRect">
            <a:avLst>
              <a:gd name="adj" fmla="val 8000"/>
            </a:avLst>
          </a:prstGeom>
          <a:solidFill>
            <a:srgbClr val="EEF8FB"/>
          </a:solidFill>
          <a:ln>
            <a:noFill/>
          </a:ln>
          <a:effectLst/>
        </p:spPr>
        <p:txBody>
          <a:bodyPr rtlCol="0" anchor="ctr"/>
          <a:lstStyle/>
          <a:p>
            <a:endParaRPr/>
          </a:p>
        </p:txBody>
      </p:sp>
      <p:sp>
        <p:nvSpPr>
          <p:cNvPr id="6" name="TextBox 5"/>
          <p:cNvSpPr txBox="1"/>
          <p:nvPr/>
        </p:nvSpPr>
        <p:spPr>
          <a:xfrm>
            <a:off x="960120" y="2834640"/>
            <a:ext cx="2331720" cy="1097280"/>
          </a:xfrm>
          <a:prstGeom prst="rect">
            <a:avLst/>
          </a:prstGeom>
          <a:noFill/>
        </p:spPr>
        <p:txBody>
          <a:bodyPr wrap="square" lIns="45720" tIns="27432" rIns="45720" bIns="27432" anchor="b">
            <a:spAutoFit/>
          </a:bodyPr>
          <a:lstStyle/>
          <a:p>
            <a:pPr algn="ctr">
              <a:lnSpc>
                <a:spcPct val="108000"/>
              </a:lnSpc>
              <a:spcAft>
                <a:spcPts val="0"/>
              </a:spcAft>
            </a:pPr>
            <a:r>
              <a:rPr sz="4600" b="0">
                <a:solidFill>
                  <a:srgbClr val="303A92"/>
                </a:solidFill>
                <a:latin typeface="Museo 1"/>
              </a:rPr>
              <a:t>1,34</a:t>
            </a:r>
          </a:p>
        </p:txBody>
      </p:sp>
      <p:sp>
        <p:nvSpPr>
          <p:cNvPr id="7" name="TextBox 6"/>
          <p:cNvSpPr txBox="1"/>
          <p:nvPr/>
        </p:nvSpPr>
        <p:spPr>
          <a:xfrm>
            <a:off x="960120" y="3977639"/>
            <a:ext cx="2331720" cy="502920"/>
          </a:xfrm>
          <a:prstGeom prst="rect">
            <a:avLst/>
          </a:prstGeom>
          <a:noFill/>
        </p:spPr>
        <p:txBody>
          <a:bodyPr wrap="square" lIns="45720" tIns="27432" rIns="45720" bIns="27432" anchor="t">
            <a:spAutoFit/>
          </a:bodyPr>
          <a:lstStyle/>
          <a:p>
            <a:pPr algn="ctr">
              <a:lnSpc>
                <a:spcPct val="108000"/>
              </a:lnSpc>
              <a:spcAft>
                <a:spcPts val="0"/>
              </a:spcAft>
            </a:pPr>
            <a:r>
              <a:rPr sz="2000" b="0">
                <a:solidFill>
                  <a:srgbClr val="303A92"/>
                </a:solidFill>
                <a:latin typeface="Museo 1"/>
              </a:rPr>
              <a:t>Grieķija</a:t>
            </a:r>
          </a:p>
        </p:txBody>
      </p:sp>
      <p:sp>
        <p:nvSpPr>
          <p:cNvPr id="8" name="TextBox 7"/>
          <p:cNvSpPr txBox="1"/>
          <p:nvPr/>
        </p:nvSpPr>
        <p:spPr>
          <a:xfrm>
            <a:off x="960120" y="4480560"/>
            <a:ext cx="2331720" cy="731520"/>
          </a:xfrm>
          <a:prstGeom prst="rect">
            <a:avLst/>
          </a:prstGeom>
          <a:noFill/>
        </p:spPr>
        <p:txBody>
          <a:bodyPr wrap="square" lIns="45720" tIns="27432" rIns="45720" bIns="27432" anchor="t">
            <a:spAutoFit/>
          </a:bodyPr>
          <a:lstStyle/>
          <a:p>
            <a:pPr algn="ctr">
              <a:lnSpc>
                <a:spcPct val="108000"/>
              </a:lnSpc>
              <a:spcAft>
                <a:spcPts val="0"/>
              </a:spcAft>
            </a:pPr>
            <a:r>
              <a:rPr sz="1500" b="0">
                <a:solidFill>
                  <a:srgbClr val="251E50"/>
                </a:solidFill>
                <a:latin typeface="Museo 2"/>
              </a:rPr>
              <a:t>lielākais uzlabojums</a:t>
            </a:r>
          </a:p>
        </p:txBody>
      </p:sp>
      <p:sp>
        <p:nvSpPr>
          <p:cNvPr id="9" name="Rounded Rectangle 8"/>
          <p:cNvSpPr/>
          <p:nvPr/>
        </p:nvSpPr>
        <p:spPr>
          <a:xfrm>
            <a:off x="3639312" y="2743200"/>
            <a:ext cx="2606040" cy="2651760"/>
          </a:xfrm>
          <a:prstGeom prst="roundRect">
            <a:avLst>
              <a:gd name="adj" fmla="val 8000"/>
            </a:avLst>
          </a:prstGeom>
          <a:solidFill>
            <a:srgbClr val="EEF8FB"/>
          </a:solidFill>
          <a:ln>
            <a:noFill/>
          </a:ln>
          <a:effectLst/>
        </p:spPr>
        <p:txBody>
          <a:bodyPr rtlCol="0" anchor="ctr"/>
          <a:lstStyle/>
          <a:p>
            <a:endParaRPr/>
          </a:p>
        </p:txBody>
      </p:sp>
      <p:sp>
        <p:nvSpPr>
          <p:cNvPr id="10" name="TextBox 9"/>
          <p:cNvSpPr txBox="1"/>
          <p:nvPr/>
        </p:nvSpPr>
        <p:spPr>
          <a:xfrm>
            <a:off x="3776472" y="2834640"/>
            <a:ext cx="2331720" cy="1097280"/>
          </a:xfrm>
          <a:prstGeom prst="rect">
            <a:avLst/>
          </a:prstGeom>
          <a:noFill/>
        </p:spPr>
        <p:txBody>
          <a:bodyPr wrap="square" lIns="45720" tIns="27432" rIns="45720" bIns="27432" anchor="b">
            <a:spAutoFit/>
          </a:bodyPr>
          <a:lstStyle/>
          <a:p>
            <a:pPr algn="ctr">
              <a:lnSpc>
                <a:spcPct val="108000"/>
              </a:lnSpc>
              <a:spcAft>
                <a:spcPts val="0"/>
              </a:spcAft>
            </a:pPr>
            <a:r>
              <a:rPr sz="4600" b="0">
                <a:solidFill>
                  <a:srgbClr val="303A92"/>
                </a:solidFill>
                <a:latin typeface="Museo 1"/>
              </a:rPr>
              <a:t>1,23</a:t>
            </a:r>
          </a:p>
        </p:txBody>
      </p:sp>
      <p:sp>
        <p:nvSpPr>
          <p:cNvPr id="11" name="TextBox 10"/>
          <p:cNvSpPr txBox="1"/>
          <p:nvPr/>
        </p:nvSpPr>
        <p:spPr>
          <a:xfrm>
            <a:off x="3776472" y="3977639"/>
            <a:ext cx="2331720" cy="502920"/>
          </a:xfrm>
          <a:prstGeom prst="rect">
            <a:avLst/>
          </a:prstGeom>
          <a:noFill/>
        </p:spPr>
        <p:txBody>
          <a:bodyPr wrap="square" lIns="45720" tIns="27432" rIns="45720" bIns="27432" anchor="t">
            <a:spAutoFit/>
          </a:bodyPr>
          <a:lstStyle/>
          <a:p>
            <a:pPr algn="ctr">
              <a:lnSpc>
                <a:spcPct val="108000"/>
              </a:lnSpc>
              <a:spcAft>
                <a:spcPts val="0"/>
              </a:spcAft>
            </a:pPr>
            <a:r>
              <a:rPr sz="2000" b="0">
                <a:solidFill>
                  <a:srgbClr val="303A92"/>
                </a:solidFill>
                <a:latin typeface="Museo 1"/>
              </a:rPr>
              <a:t>Bulgārija</a:t>
            </a:r>
          </a:p>
        </p:txBody>
      </p:sp>
      <p:sp>
        <p:nvSpPr>
          <p:cNvPr id="12" name="TextBox 11"/>
          <p:cNvSpPr txBox="1"/>
          <p:nvPr/>
        </p:nvSpPr>
        <p:spPr>
          <a:xfrm>
            <a:off x="3776472" y="4480560"/>
            <a:ext cx="2331720" cy="731520"/>
          </a:xfrm>
          <a:prstGeom prst="rect">
            <a:avLst/>
          </a:prstGeom>
          <a:noFill/>
        </p:spPr>
        <p:txBody>
          <a:bodyPr wrap="square" lIns="45720" tIns="27432" rIns="45720" bIns="27432" anchor="t">
            <a:spAutoFit/>
          </a:bodyPr>
          <a:lstStyle/>
          <a:p>
            <a:pPr algn="ctr">
              <a:lnSpc>
                <a:spcPct val="108000"/>
              </a:lnSpc>
              <a:spcAft>
                <a:spcPts val="0"/>
              </a:spcAft>
            </a:pPr>
            <a:r>
              <a:rPr sz="1500" b="0">
                <a:solidFill>
                  <a:srgbClr val="251E50"/>
                </a:solidFill>
                <a:latin typeface="Museo 2"/>
              </a:rPr>
              <a:t>2. vieta</a:t>
            </a:r>
          </a:p>
        </p:txBody>
      </p:sp>
      <p:sp>
        <p:nvSpPr>
          <p:cNvPr id="13" name="Rounded Rectangle 12"/>
          <p:cNvSpPr/>
          <p:nvPr/>
        </p:nvSpPr>
        <p:spPr>
          <a:xfrm>
            <a:off x="6455664" y="2743200"/>
            <a:ext cx="2606040" cy="2651760"/>
          </a:xfrm>
          <a:prstGeom prst="roundRect">
            <a:avLst>
              <a:gd name="adj" fmla="val 8000"/>
            </a:avLst>
          </a:prstGeom>
          <a:solidFill>
            <a:srgbClr val="ACE4F1"/>
          </a:solidFill>
          <a:ln>
            <a:noFill/>
          </a:ln>
          <a:effectLst/>
        </p:spPr>
        <p:txBody>
          <a:bodyPr rtlCol="0" anchor="ctr"/>
          <a:lstStyle/>
          <a:p>
            <a:endParaRPr/>
          </a:p>
        </p:txBody>
      </p:sp>
      <p:sp>
        <p:nvSpPr>
          <p:cNvPr id="14" name="TextBox 13"/>
          <p:cNvSpPr txBox="1"/>
          <p:nvPr/>
        </p:nvSpPr>
        <p:spPr>
          <a:xfrm>
            <a:off x="6592824" y="2834640"/>
            <a:ext cx="2331720" cy="1097280"/>
          </a:xfrm>
          <a:prstGeom prst="rect">
            <a:avLst/>
          </a:prstGeom>
          <a:noFill/>
        </p:spPr>
        <p:txBody>
          <a:bodyPr wrap="square" lIns="45720" tIns="27432" rIns="45720" bIns="27432" anchor="b">
            <a:spAutoFit/>
          </a:bodyPr>
          <a:lstStyle/>
          <a:p>
            <a:pPr algn="ctr">
              <a:lnSpc>
                <a:spcPct val="108000"/>
              </a:lnSpc>
              <a:spcAft>
                <a:spcPts val="0"/>
              </a:spcAft>
            </a:pPr>
            <a:r>
              <a:rPr sz="4600" b="0">
                <a:solidFill>
                  <a:srgbClr val="303A92"/>
                </a:solidFill>
                <a:latin typeface="Museo 1"/>
              </a:rPr>
              <a:t>1,21</a:t>
            </a:r>
          </a:p>
        </p:txBody>
      </p:sp>
      <p:sp>
        <p:nvSpPr>
          <p:cNvPr id="15" name="TextBox 14"/>
          <p:cNvSpPr txBox="1"/>
          <p:nvPr/>
        </p:nvSpPr>
        <p:spPr>
          <a:xfrm>
            <a:off x="6592824" y="3977639"/>
            <a:ext cx="2331720" cy="502920"/>
          </a:xfrm>
          <a:prstGeom prst="rect">
            <a:avLst/>
          </a:prstGeom>
          <a:noFill/>
        </p:spPr>
        <p:txBody>
          <a:bodyPr wrap="square" lIns="45720" tIns="27432" rIns="45720" bIns="27432" anchor="t">
            <a:spAutoFit/>
          </a:bodyPr>
          <a:lstStyle/>
          <a:p>
            <a:pPr algn="ctr">
              <a:lnSpc>
                <a:spcPct val="108000"/>
              </a:lnSpc>
              <a:spcAft>
                <a:spcPts val="0"/>
              </a:spcAft>
            </a:pPr>
            <a:r>
              <a:rPr sz="2000" b="0">
                <a:solidFill>
                  <a:srgbClr val="303A92"/>
                </a:solidFill>
                <a:latin typeface="Museo 1"/>
              </a:rPr>
              <a:t>Lietuva</a:t>
            </a:r>
          </a:p>
        </p:txBody>
      </p:sp>
      <p:sp>
        <p:nvSpPr>
          <p:cNvPr id="16" name="TextBox 15"/>
          <p:cNvSpPr txBox="1"/>
          <p:nvPr/>
        </p:nvSpPr>
        <p:spPr>
          <a:xfrm>
            <a:off x="6592824" y="4480560"/>
            <a:ext cx="2331720" cy="731520"/>
          </a:xfrm>
          <a:prstGeom prst="rect">
            <a:avLst/>
          </a:prstGeom>
          <a:noFill/>
        </p:spPr>
        <p:txBody>
          <a:bodyPr wrap="square" lIns="45720" tIns="27432" rIns="45720" bIns="27432" anchor="t">
            <a:spAutoFit/>
          </a:bodyPr>
          <a:lstStyle/>
          <a:p>
            <a:pPr algn="ctr">
              <a:lnSpc>
                <a:spcPct val="108000"/>
              </a:lnSpc>
              <a:spcAft>
                <a:spcPts val="0"/>
              </a:spcAft>
            </a:pPr>
            <a:r>
              <a:rPr sz="1500" b="0">
                <a:solidFill>
                  <a:srgbClr val="251E50"/>
                </a:solidFill>
                <a:latin typeface="Museo 2"/>
              </a:rPr>
              <a:t>3. vieta</a:t>
            </a:r>
          </a:p>
        </p:txBody>
      </p:sp>
      <p:sp>
        <p:nvSpPr>
          <p:cNvPr id="17" name="Rounded Rectangle 16"/>
          <p:cNvSpPr/>
          <p:nvPr/>
        </p:nvSpPr>
        <p:spPr>
          <a:xfrm>
            <a:off x="9272016" y="2743200"/>
            <a:ext cx="2606040" cy="2651760"/>
          </a:xfrm>
          <a:prstGeom prst="roundRect">
            <a:avLst>
              <a:gd name="adj" fmla="val 8000"/>
            </a:avLst>
          </a:prstGeom>
          <a:solidFill>
            <a:srgbClr val="EEF8FB"/>
          </a:solidFill>
          <a:ln>
            <a:noFill/>
          </a:ln>
          <a:effectLst/>
        </p:spPr>
        <p:txBody>
          <a:bodyPr rtlCol="0" anchor="ctr"/>
          <a:lstStyle/>
          <a:p>
            <a:endParaRPr/>
          </a:p>
        </p:txBody>
      </p:sp>
      <p:sp>
        <p:nvSpPr>
          <p:cNvPr id="18" name="TextBox 17"/>
          <p:cNvSpPr txBox="1"/>
          <p:nvPr/>
        </p:nvSpPr>
        <p:spPr>
          <a:xfrm>
            <a:off x="9409176" y="2834640"/>
            <a:ext cx="2331720" cy="1097280"/>
          </a:xfrm>
          <a:prstGeom prst="rect">
            <a:avLst/>
          </a:prstGeom>
          <a:noFill/>
        </p:spPr>
        <p:txBody>
          <a:bodyPr wrap="square" lIns="45720" tIns="27432" rIns="45720" bIns="27432" anchor="b">
            <a:spAutoFit/>
          </a:bodyPr>
          <a:lstStyle/>
          <a:p>
            <a:pPr algn="ctr">
              <a:lnSpc>
                <a:spcPct val="108000"/>
              </a:lnSpc>
              <a:spcAft>
                <a:spcPts val="0"/>
              </a:spcAft>
            </a:pPr>
            <a:r>
              <a:rPr sz="4600" b="0">
                <a:solidFill>
                  <a:srgbClr val="303A92"/>
                </a:solidFill>
                <a:latin typeface="Museo 1"/>
              </a:rPr>
              <a:t>1,04</a:t>
            </a:r>
          </a:p>
        </p:txBody>
      </p:sp>
      <p:sp>
        <p:nvSpPr>
          <p:cNvPr id="19" name="TextBox 18"/>
          <p:cNvSpPr txBox="1"/>
          <p:nvPr/>
        </p:nvSpPr>
        <p:spPr>
          <a:xfrm>
            <a:off x="9409176" y="3977639"/>
            <a:ext cx="2331720" cy="502920"/>
          </a:xfrm>
          <a:prstGeom prst="rect">
            <a:avLst/>
          </a:prstGeom>
          <a:noFill/>
        </p:spPr>
        <p:txBody>
          <a:bodyPr wrap="square" lIns="45720" tIns="27432" rIns="45720" bIns="27432" anchor="t">
            <a:spAutoFit/>
          </a:bodyPr>
          <a:lstStyle/>
          <a:p>
            <a:pPr algn="ctr">
              <a:lnSpc>
                <a:spcPct val="108000"/>
              </a:lnSpc>
              <a:spcAft>
                <a:spcPts val="0"/>
              </a:spcAft>
            </a:pPr>
            <a:r>
              <a:rPr sz="2000" b="0">
                <a:solidFill>
                  <a:srgbClr val="303A92"/>
                </a:solidFill>
                <a:latin typeface="Museo 1"/>
              </a:rPr>
              <a:t>ES-27</a:t>
            </a:r>
          </a:p>
        </p:txBody>
      </p:sp>
      <p:sp>
        <p:nvSpPr>
          <p:cNvPr id="20" name="TextBox 19"/>
          <p:cNvSpPr txBox="1"/>
          <p:nvPr/>
        </p:nvSpPr>
        <p:spPr>
          <a:xfrm>
            <a:off x="9409176" y="4480560"/>
            <a:ext cx="2331720" cy="731520"/>
          </a:xfrm>
          <a:prstGeom prst="rect">
            <a:avLst/>
          </a:prstGeom>
          <a:noFill/>
        </p:spPr>
        <p:txBody>
          <a:bodyPr wrap="square" lIns="45720" tIns="27432" rIns="45720" bIns="27432" anchor="t">
            <a:spAutoFit/>
          </a:bodyPr>
          <a:lstStyle/>
          <a:p>
            <a:pPr algn="ctr">
              <a:lnSpc>
                <a:spcPct val="108000"/>
              </a:lnSpc>
              <a:spcAft>
                <a:spcPts val="0"/>
              </a:spcAft>
            </a:pPr>
            <a:r>
              <a:rPr sz="1500" b="0">
                <a:solidFill>
                  <a:srgbClr val="251E50"/>
                </a:solidFill>
                <a:latin typeface="Museo 2"/>
              </a:rPr>
              <a:t>neliels uzlabojums</a:t>
            </a:r>
          </a:p>
        </p:txBody>
      </p:sp>
      <p:sp>
        <p:nvSpPr>
          <p:cNvPr id="21" name="Rounded Rectangle 20"/>
          <p:cNvSpPr/>
          <p:nvPr/>
        </p:nvSpPr>
        <p:spPr>
          <a:xfrm>
            <a:off x="12088368" y="2743200"/>
            <a:ext cx="2606040" cy="2651760"/>
          </a:xfrm>
          <a:prstGeom prst="roundRect">
            <a:avLst>
              <a:gd name="adj" fmla="val 8000"/>
            </a:avLst>
          </a:prstGeom>
          <a:solidFill>
            <a:srgbClr val="EEF8FB"/>
          </a:solidFill>
          <a:ln>
            <a:noFill/>
          </a:ln>
          <a:effectLst/>
        </p:spPr>
        <p:txBody>
          <a:bodyPr rtlCol="0" anchor="ctr"/>
          <a:lstStyle/>
          <a:p>
            <a:endParaRPr/>
          </a:p>
        </p:txBody>
      </p:sp>
      <p:sp>
        <p:nvSpPr>
          <p:cNvPr id="22" name="TextBox 21"/>
          <p:cNvSpPr txBox="1"/>
          <p:nvPr/>
        </p:nvSpPr>
        <p:spPr>
          <a:xfrm>
            <a:off x="12225528" y="2834640"/>
            <a:ext cx="2331720" cy="1097280"/>
          </a:xfrm>
          <a:prstGeom prst="rect">
            <a:avLst/>
          </a:prstGeom>
          <a:noFill/>
        </p:spPr>
        <p:txBody>
          <a:bodyPr wrap="square" lIns="45720" tIns="27432" rIns="45720" bIns="27432" anchor="b">
            <a:spAutoFit/>
          </a:bodyPr>
          <a:lstStyle/>
          <a:p>
            <a:pPr algn="ctr">
              <a:lnSpc>
                <a:spcPct val="108000"/>
              </a:lnSpc>
              <a:spcAft>
                <a:spcPts val="0"/>
              </a:spcAft>
            </a:pPr>
            <a:r>
              <a:rPr sz="4600" b="0">
                <a:solidFill>
                  <a:srgbClr val="303A92"/>
                </a:solidFill>
                <a:latin typeface="Museo 1"/>
              </a:rPr>
              <a:t>1,02</a:t>
            </a:r>
          </a:p>
        </p:txBody>
      </p:sp>
      <p:sp>
        <p:nvSpPr>
          <p:cNvPr id="23" name="TextBox 22"/>
          <p:cNvSpPr txBox="1"/>
          <p:nvPr/>
        </p:nvSpPr>
        <p:spPr>
          <a:xfrm>
            <a:off x="12225528" y="3977639"/>
            <a:ext cx="2331720" cy="502920"/>
          </a:xfrm>
          <a:prstGeom prst="rect">
            <a:avLst/>
          </a:prstGeom>
          <a:noFill/>
        </p:spPr>
        <p:txBody>
          <a:bodyPr wrap="square" lIns="45720" tIns="27432" rIns="45720" bIns="27432" anchor="t">
            <a:spAutoFit/>
          </a:bodyPr>
          <a:lstStyle/>
          <a:p>
            <a:pPr algn="ctr">
              <a:lnSpc>
                <a:spcPct val="108000"/>
              </a:lnSpc>
              <a:spcAft>
                <a:spcPts val="0"/>
              </a:spcAft>
            </a:pPr>
            <a:r>
              <a:rPr sz="2000" b="0">
                <a:solidFill>
                  <a:srgbClr val="303A92"/>
                </a:solidFill>
                <a:latin typeface="Museo 1"/>
              </a:rPr>
              <a:t>Igaunija</a:t>
            </a:r>
          </a:p>
        </p:txBody>
      </p:sp>
      <p:sp>
        <p:nvSpPr>
          <p:cNvPr id="24" name="TextBox 23"/>
          <p:cNvSpPr txBox="1"/>
          <p:nvPr/>
        </p:nvSpPr>
        <p:spPr>
          <a:xfrm>
            <a:off x="12225528" y="4480560"/>
            <a:ext cx="2331720" cy="731520"/>
          </a:xfrm>
          <a:prstGeom prst="rect">
            <a:avLst/>
          </a:prstGeom>
          <a:noFill/>
        </p:spPr>
        <p:txBody>
          <a:bodyPr wrap="square" lIns="45720" tIns="27432" rIns="45720" bIns="27432" anchor="t">
            <a:spAutoFit/>
          </a:bodyPr>
          <a:lstStyle/>
          <a:p>
            <a:pPr algn="ctr">
              <a:lnSpc>
                <a:spcPct val="108000"/>
              </a:lnSpc>
              <a:spcAft>
                <a:spcPts val="0"/>
              </a:spcAft>
            </a:pPr>
            <a:r>
              <a:rPr sz="1500" b="0">
                <a:solidFill>
                  <a:srgbClr val="251E50"/>
                </a:solidFill>
                <a:latin typeface="Museo 2"/>
              </a:rPr>
              <a:t>gandrīz bez izmaiņām</a:t>
            </a:r>
          </a:p>
        </p:txBody>
      </p:sp>
      <p:sp>
        <p:nvSpPr>
          <p:cNvPr id="25" name="Rounded Rectangle 24"/>
          <p:cNvSpPr/>
          <p:nvPr/>
        </p:nvSpPr>
        <p:spPr>
          <a:xfrm>
            <a:off x="14904720" y="2743200"/>
            <a:ext cx="2606040" cy="2651760"/>
          </a:xfrm>
          <a:prstGeom prst="roundRect">
            <a:avLst>
              <a:gd name="adj" fmla="val 8000"/>
            </a:avLst>
          </a:prstGeom>
          <a:solidFill>
            <a:srgbClr val="303A92"/>
          </a:solidFill>
          <a:ln>
            <a:noFill/>
          </a:ln>
          <a:effectLst/>
        </p:spPr>
        <p:txBody>
          <a:bodyPr rtlCol="0" anchor="ctr"/>
          <a:lstStyle/>
          <a:p>
            <a:endParaRPr/>
          </a:p>
        </p:txBody>
      </p:sp>
      <p:sp>
        <p:nvSpPr>
          <p:cNvPr id="26" name="TextBox 25"/>
          <p:cNvSpPr txBox="1"/>
          <p:nvPr/>
        </p:nvSpPr>
        <p:spPr>
          <a:xfrm>
            <a:off x="15041880" y="2834640"/>
            <a:ext cx="2331720" cy="1097280"/>
          </a:xfrm>
          <a:prstGeom prst="rect">
            <a:avLst/>
          </a:prstGeom>
          <a:noFill/>
        </p:spPr>
        <p:txBody>
          <a:bodyPr wrap="square" lIns="45720" tIns="27432" rIns="45720" bIns="27432" anchor="b">
            <a:spAutoFit/>
          </a:bodyPr>
          <a:lstStyle/>
          <a:p>
            <a:pPr algn="ctr">
              <a:lnSpc>
                <a:spcPct val="108000"/>
              </a:lnSpc>
              <a:spcAft>
                <a:spcPts val="0"/>
              </a:spcAft>
            </a:pPr>
            <a:r>
              <a:rPr sz="4600" b="0">
                <a:solidFill>
                  <a:srgbClr val="FFFFFF"/>
                </a:solidFill>
                <a:latin typeface="Museo 1"/>
              </a:rPr>
              <a:t>1,01</a:t>
            </a:r>
          </a:p>
        </p:txBody>
      </p:sp>
      <p:sp>
        <p:nvSpPr>
          <p:cNvPr id="27" name="TextBox 26"/>
          <p:cNvSpPr txBox="1"/>
          <p:nvPr/>
        </p:nvSpPr>
        <p:spPr>
          <a:xfrm>
            <a:off x="15041880" y="3977639"/>
            <a:ext cx="2331720" cy="502920"/>
          </a:xfrm>
          <a:prstGeom prst="rect">
            <a:avLst/>
          </a:prstGeom>
          <a:noFill/>
        </p:spPr>
        <p:txBody>
          <a:bodyPr wrap="square" lIns="45720" tIns="27432" rIns="45720" bIns="27432" anchor="t">
            <a:spAutoFit/>
          </a:bodyPr>
          <a:lstStyle/>
          <a:p>
            <a:pPr algn="ctr">
              <a:lnSpc>
                <a:spcPct val="108000"/>
              </a:lnSpc>
              <a:spcAft>
                <a:spcPts val="0"/>
              </a:spcAft>
            </a:pPr>
            <a:r>
              <a:rPr sz="2000" b="0">
                <a:solidFill>
                  <a:srgbClr val="FFFFFF"/>
                </a:solidFill>
                <a:latin typeface="Museo 1"/>
              </a:rPr>
              <a:t>Latvija</a:t>
            </a:r>
          </a:p>
        </p:txBody>
      </p:sp>
      <p:sp>
        <p:nvSpPr>
          <p:cNvPr id="28" name="TextBox 27"/>
          <p:cNvSpPr txBox="1"/>
          <p:nvPr/>
        </p:nvSpPr>
        <p:spPr>
          <a:xfrm>
            <a:off x="15041880" y="4480560"/>
            <a:ext cx="2331720" cy="731520"/>
          </a:xfrm>
          <a:prstGeom prst="rect">
            <a:avLst/>
          </a:prstGeom>
          <a:noFill/>
        </p:spPr>
        <p:txBody>
          <a:bodyPr wrap="square" lIns="45720" tIns="27432" rIns="45720" bIns="27432" anchor="t">
            <a:spAutoFit/>
          </a:bodyPr>
          <a:lstStyle/>
          <a:p>
            <a:pPr algn="ctr">
              <a:lnSpc>
                <a:spcPct val="108000"/>
              </a:lnSpc>
              <a:spcAft>
                <a:spcPts val="0"/>
              </a:spcAft>
            </a:pPr>
            <a:r>
              <a:rPr sz="1500" b="0">
                <a:solidFill>
                  <a:srgbClr val="FFFFFF"/>
                </a:solidFill>
                <a:latin typeface="Museo 2"/>
              </a:rPr>
              <a:t>gandrīz bez izmaiņām</a:t>
            </a:r>
          </a:p>
        </p:txBody>
      </p:sp>
      <p:sp>
        <p:nvSpPr>
          <p:cNvPr id="29" name="Rounded Rectangle 28"/>
          <p:cNvSpPr/>
          <p:nvPr/>
        </p:nvSpPr>
        <p:spPr>
          <a:xfrm>
            <a:off x="822960" y="5715000"/>
            <a:ext cx="5394960" cy="3520440"/>
          </a:xfrm>
          <a:prstGeom prst="roundRect">
            <a:avLst>
              <a:gd name="adj" fmla="val 8000"/>
            </a:avLst>
          </a:prstGeom>
          <a:solidFill>
            <a:srgbClr val="FFFFFF"/>
          </a:solidFill>
          <a:ln w="15875">
            <a:solidFill>
              <a:srgbClr val="303A92"/>
            </a:solidFill>
          </a:ln>
          <a:effectLst/>
        </p:spPr>
        <p:txBody>
          <a:bodyPr rtlCol="0" anchor="ctr"/>
          <a:lstStyle/>
          <a:p>
            <a:endParaRPr sz="2800"/>
          </a:p>
        </p:txBody>
      </p:sp>
      <p:sp>
        <p:nvSpPr>
          <p:cNvPr id="30" name="TextBox 29"/>
          <p:cNvSpPr txBox="1"/>
          <p:nvPr/>
        </p:nvSpPr>
        <p:spPr>
          <a:xfrm>
            <a:off x="1051560" y="5852160"/>
            <a:ext cx="4937760" cy="963212"/>
          </a:xfrm>
          <a:prstGeom prst="rect">
            <a:avLst/>
          </a:prstGeom>
          <a:noFill/>
        </p:spPr>
        <p:txBody>
          <a:bodyPr wrap="square" lIns="45720" tIns="27432" rIns="45720" bIns="27432" anchor="t">
            <a:spAutoFit/>
          </a:bodyPr>
          <a:lstStyle/>
          <a:p>
            <a:pPr algn="l">
              <a:lnSpc>
                <a:spcPct val="108000"/>
              </a:lnSpc>
              <a:spcAft>
                <a:spcPts val="0"/>
              </a:spcAft>
            </a:pPr>
            <a:r>
              <a:rPr sz="2800" b="0">
                <a:solidFill>
                  <a:srgbClr val="303A92"/>
                </a:solidFill>
                <a:latin typeface="Museo 1"/>
              </a:rPr>
              <a:t>Kur Lietuva uzlabojās visvairāk</a:t>
            </a:r>
          </a:p>
        </p:txBody>
      </p:sp>
      <p:sp>
        <p:nvSpPr>
          <p:cNvPr id="31" name="TextBox 30"/>
          <p:cNvSpPr txBox="1"/>
          <p:nvPr/>
        </p:nvSpPr>
        <p:spPr>
          <a:xfrm>
            <a:off x="1051560" y="6882911"/>
            <a:ext cx="4937760" cy="1232389"/>
          </a:xfrm>
          <a:prstGeom prst="rect">
            <a:avLst/>
          </a:prstGeom>
          <a:noFill/>
        </p:spPr>
        <p:txBody>
          <a:bodyPr wrap="square" lIns="45720" tIns="27432" rIns="45720" bIns="27432" anchor="t">
            <a:spAutoFit/>
          </a:bodyPr>
          <a:lstStyle/>
          <a:p>
            <a:pPr algn="l">
              <a:lnSpc>
                <a:spcPct val="108000"/>
              </a:lnSpc>
              <a:spcAft>
                <a:spcPts val="0"/>
              </a:spcAft>
            </a:pPr>
            <a:r>
              <a:rPr sz="2400" b="0" dirty="0" err="1">
                <a:solidFill>
                  <a:srgbClr val="251E50"/>
                </a:solidFill>
                <a:latin typeface="Museo 2"/>
              </a:rPr>
              <a:t>Sabiedriskā</a:t>
            </a:r>
            <a:r>
              <a:rPr sz="2400" b="0" dirty="0">
                <a:solidFill>
                  <a:srgbClr val="251E50"/>
                </a:solidFill>
                <a:latin typeface="Museo 2"/>
              </a:rPr>
              <a:t> </a:t>
            </a:r>
            <a:r>
              <a:rPr sz="2400" b="0" dirty="0" err="1">
                <a:solidFill>
                  <a:srgbClr val="251E50"/>
                </a:solidFill>
                <a:latin typeface="Museo 2"/>
              </a:rPr>
              <a:t>kārtība</a:t>
            </a:r>
            <a:r>
              <a:rPr sz="2400" b="0" dirty="0">
                <a:solidFill>
                  <a:srgbClr val="251E50"/>
                </a:solidFill>
                <a:latin typeface="Museo 2"/>
              </a:rPr>
              <a:t> 1,67; vide 1,55; </a:t>
            </a:r>
            <a:r>
              <a:rPr sz="2400" b="0" dirty="0" err="1">
                <a:solidFill>
                  <a:srgbClr val="251E50"/>
                </a:solidFill>
                <a:latin typeface="Museo 2"/>
              </a:rPr>
              <a:t>sociālā</a:t>
            </a:r>
            <a:r>
              <a:rPr sz="2400" b="0" dirty="0">
                <a:solidFill>
                  <a:srgbClr val="251E50"/>
                </a:solidFill>
                <a:latin typeface="Museo 2"/>
              </a:rPr>
              <a:t> </a:t>
            </a:r>
            <a:r>
              <a:rPr sz="2400" b="0" dirty="0" err="1">
                <a:solidFill>
                  <a:srgbClr val="251E50"/>
                </a:solidFill>
                <a:latin typeface="Museo 2"/>
              </a:rPr>
              <a:t>aizsardzība</a:t>
            </a:r>
            <a:r>
              <a:rPr sz="2400" b="0" dirty="0">
                <a:solidFill>
                  <a:srgbClr val="251E50"/>
                </a:solidFill>
                <a:latin typeface="Museo 2"/>
              </a:rPr>
              <a:t> 1,31; </a:t>
            </a:r>
            <a:r>
              <a:rPr sz="2400" b="0" dirty="0" err="1">
                <a:solidFill>
                  <a:srgbClr val="251E50"/>
                </a:solidFill>
                <a:latin typeface="Museo 2"/>
              </a:rPr>
              <a:t>vispārējie</a:t>
            </a:r>
            <a:r>
              <a:rPr sz="2400" b="0" dirty="0">
                <a:solidFill>
                  <a:srgbClr val="251E50"/>
                </a:solidFill>
                <a:latin typeface="Museo 2"/>
              </a:rPr>
              <a:t> </a:t>
            </a:r>
            <a:r>
              <a:rPr sz="2400" b="0" dirty="0" err="1">
                <a:solidFill>
                  <a:srgbClr val="251E50"/>
                </a:solidFill>
                <a:latin typeface="Museo 2"/>
              </a:rPr>
              <a:t>dienesti</a:t>
            </a:r>
            <a:r>
              <a:rPr sz="2400" b="0" dirty="0">
                <a:solidFill>
                  <a:srgbClr val="251E50"/>
                </a:solidFill>
                <a:latin typeface="Museo 2"/>
              </a:rPr>
              <a:t> 1,21; </a:t>
            </a:r>
            <a:r>
              <a:rPr sz="2400" b="0" dirty="0" err="1">
                <a:solidFill>
                  <a:srgbClr val="251E50"/>
                </a:solidFill>
                <a:latin typeface="Museo 2"/>
              </a:rPr>
              <a:t>veselība</a:t>
            </a:r>
            <a:r>
              <a:rPr sz="2400" b="0" dirty="0">
                <a:solidFill>
                  <a:srgbClr val="251E50"/>
                </a:solidFill>
                <a:latin typeface="Museo 2"/>
              </a:rPr>
              <a:t> 1,19.</a:t>
            </a:r>
          </a:p>
        </p:txBody>
      </p:sp>
      <p:sp>
        <p:nvSpPr>
          <p:cNvPr id="32" name="Rounded Rectangle 31"/>
          <p:cNvSpPr/>
          <p:nvPr/>
        </p:nvSpPr>
        <p:spPr>
          <a:xfrm>
            <a:off x="6446520" y="5715000"/>
            <a:ext cx="5394960" cy="3520440"/>
          </a:xfrm>
          <a:prstGeom prst="roundRect">
            <a:avLst>
              <a:gd name="adj" fmla="val 8000"/>
            </a:avLst>
          </a:prstGeom>
          <a:solidFill>
            <a:srgbClr val="FFFFFF"/>
          </a:solidFill>
          <a:ln w="15875">
            <a:solidFill>
              <a:srgbClr val="303A92"/>
            </a:solidFill>
          </a:ln>
          <a:effectLst/>
        </p:spPr>
        <p:txBody>
          <a:bodyPr rtlCol="0" anchor="ctr"/>
          <a:lstStyle/>
          <a:p>
            <a:endParaRPr sz="2800"/>
          </a:p>
        </p:txBody>
      </p:sp>
      <p:sp>
        <p:nvSpPr>
          <p:cNvPr id="33" name="TextBox 32"/>
          <p:cNvSpPr txBox="1"/>
          <p:nvPr/>
        </p:nvSpPr>
        <p:spPr>
          <a:xfrm>
            <a:off x="6675120" y="5852160"/>
            <a:ext cx="4937760" cy="497829"/>
          </a:xfrm>
          <a:prstGeom prst="rect">
            <a:avLst/>
          </a:prstGeom>
          <a:noFill/>
        </p:spPr>
        <p:txBody>
          <a:bodyPr wrap="square" lIns="45720" tIns="27432" rIns="45720" bIns="27432" anchor="t">
            <a:spAutoFit/>
          </a:bodyPr>
          <a:lstStyle/>
          <a:p>
            <a:pPr algn="l">
              <a:lnSpc>
                <a:spcPct val="108000"/>
              </a:lnSpc>
              <a:spcAft>
                <a:spcPts val="0"/>
              </a:spcAft>
            </a:pPr>
            <a:r>
              <a:rPr sz="2800" b="0">
                <a:solidFill>
                  <a:srgbClr val="303A92"/>
                </a:solidFill>
                <a:latin typeface="Museo 1"/>
              </a:rPr>
              <a:t>Latvijas jauktā aina</a:t>
            </a:r>
          </a:p>
        </p:txBody>
      </p:sp>
      <p:sp>
        <p:nvSpPr>
          <p:cNvPr id="34" name="TextBox 33"/>
          <p:cNvSpPr txBox="1"/>
          <p:nvPr/>
        </p:nvSpPr>
        <p:spPr>
          <a:xfrm>
            <a:off x="6675120" y="6492240"/>
            <a:ext cx="4937760" cy="2030171"/>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Uzlabojums kārtībā 1,44 un izglītībā 1,22; pasliktinājums veselībā 0,90, sociālajā aizsardzībā 0,89 un pētniecībā 0,84.</a:t>
            </a:r>
          </a:p>
        </p:txBody>
      </p:sp>
      <p:sp>
        <p:nvSpPr>
          <p:cNvPr id="35" name="Rounded Rectangle 34"/>
          <p:cNvSpPr/>
          <p:nvPr/>
        </p:nvSpPr>
        <p:spPr>
          <a:xfrm>
            <a:off x="12070080" y="5715000"/>
            <a:ext cx="5394960" cy="3520440"/>
          </a:xfrm>
          <a:prstGeom prst="roundRect">
            <a:avLst>
              <a:gd name="adj" fmla="val 8000"/>
            </a:avLst>
          </a:prstGeom>
          <a:solidFill>
            <a:srgbClr val="FFFFFF"/>
          </a:solidFill>
          <a:ln w="15875">
            <a:solidFill>
              <a:srgbClr val="303A92"/>
            </a:solidFill>
          </a:ln>
          <a:effectLst/>
        </p:spPr>
        <p:txBody>
          <a:bodyPr rtlCol="0" anchor="ctr"/>
          <a:lstStyle/>
          <a:p>
            <a:endParaRPr sz="2800"/>
          </a:p>
        </p:txBody>
      </p:sp>
      <p:sp>
        <p:nvSpPr>
          <p:cNvPr id="36" name="TextBox 35"/>
          <p:cNvSpPr txBox="1"/>
          <p:nvPr/>
        </p:nvSpPr>
        <p:spPr>
          <a:xfrm>
            <a:off x="12298680" y="5852160"/>
            <a:ext cx="4937760" cy="497829"/>
          </a:xfrm>
          <a:prstGeom prst="rect">
            <a:avLst/>
          </a:prstGeom>
          <a:noFill/>
        </p:spPr>
        <p:txBody>
          <a:bodyPr wrap="square" lIns="45720" tIns="27432" rIns="45720" bIns="27432" anchor="t">
            <a:spAutoFit/>
          </a:bodyPr>
          <a:lstStyle/>
          <a:p>
            <a:pPr algn="l">
              <a:lnSpc>
                <a:spcPct val="108000"/>
              </a:lnSpc>
              <a:spcAft>
                <a:spcPts val="0"/>
              </a:spcAft>
            </a:pPr>
            <a:r>
              <a:rPr sz="2800" b="0">
                <a:solidFill>
                  <a:srgbClr val="303A92"/>
                </a:solidFill>
                <a:latin typeface="Museo 1"/>
              </a:rPr>
              <a:t>Visā ES</a:t>
            </a:r>
          </a:p>
        </p:txBody>
      </p:sp>
      <p:sp>
        <p:nvSpPr>
          <p:cNvPr id="37" name="TextBox 36"/>
          <p:cNvSpPr txBox="1"/>
          <p:nvPr/>
        </p:nvSpPr>
        <p:spPr>
          <a:xfrm>
            <a:off x="12298680" y="6492240"/>
            <a:ext cx="4937760" cy="1232389"/>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Izglītībā uzlabojums 25 no 27 valstīm. Pētniecībā tikai divām: Igaunijai un Luksemburgai.</a:t>
            </a:r>
          </a:p>
        </p:txBody>
      </p:sp>
      <p:sp>
        <p:nvSpPr>
          <p:cNvPr id="38" name="TextBox 37"/>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3"/>
              </a:rPr>
              <a:t>EK, Public Finances in EMU 2026, II.1.1. ielikums, 31. lpp.</a:t>
            </a:r>
          </a:p>
        </p:txBody>
      </p:sp>
      <p:pic>
        <p:nvPicPr>
          <p:cNvPr id="39" name="Picture 38" descr="image.png"/>
          <p:cNvPicPr>
            <a:picLocks noChangeAspect="1"/>
          </p:cNvPicPr>
          <p:nvPr/>
        </p:nvPicPr>
        <p:blipFill>
          <a:blip r:embed="rId4"/>
          <a:stretch>
            <a:fillRect/>
          </a:stretch>
        </p:blipFill>
        <p:spPr>
          <a:xfrm>
            <a:off x="16047720" y="9400032"/>
            <a:ext cx="1600200" cy="680085"/>
          </a:xfrm>
          <a:prstGeom prst="rect">
            <a:avLst/>
          </a:prstGeom>
        </p:spPr>
      </p:pic>
      <p:sp>
        <p:nvSpPr>
          <p:cNvPr id="40" name="TextBox 39"/>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66916"/>
            <a:ext cx="17007840" cy="1261884"/>
          </a:xfrm>
          <a:prstGeom prst="rect">
            <a:avLst/>
          </a:prstGeom>
          <a:noFill/>
        </p:spPr>
        <p:txBody>
          <a:bodyPr wrap="square" lIns="45720" tIns="27432" rIns="45720" bIns="27432" anchor="b">
            <a:spAutoFit/>
          </a:bodyPr>
          <a:lstStyle/>
          <a:p>
            <a:pPr>
              <a:lnSpc>
                <a:spcPct val="98000"/>
              </a:lnSpc>
            </a:pPr>
            <a:r>
              <a:rPr lang="en-US" sz="4000" dirty="0">
                <a:solidFill>
                  <a:srgbClr val="303A92"/>
                </a:solidFill>
                <a:latin typeface="Museo 1"/>
              </a:rPr>
              <a:t>ES fondu 2028–2034 </a:t>
            </a:r>
            <a:r>
              <a:rPr lang="lv-LV" sz="4000" dirty="0">
                <a:solidFill>
                  <a:srgbClr val="303A92"/>
                </a:solidFill>
                <a:latin typeface="Museo 1"/>
              </a:rPr>
              <a:t>v</a:t>
            </a:r>
            <a:r>
              <a:rPr lang="en-US" sz="4000" b="0" dirty="0" err="1">
                <a:solidFill>
                  <a:srgbClr val="303A92"/>
                </a:solidFill>
                <a:latin typeface="Museo 1"/>
              </a:rPr>
              <a:t>ēlmju</a:t>
            </a:r>
            <a:r>
              <a:rPr sz="4000" b="0" dirty="0">
                <a:solidFill>
                  <a:srgbClr val="303A92"/>
                </a:solidFill>
                <a:latin typeface="Museo 1"/>
              </a:rPr>
              <a:t> </a:t>
            </a:r>
            <a:r>
              <a:rPr sz="4000" b="0" dirty="0" err="1">
                <a:solidFill>
                  <a:srgbClr val="303A92"/>
                </a:solidFill>
                <a:latin typeface="Museo 1"/>
              </a:rPr>
              <a:t>saraksts</a:t>
            </a:r>
            <a:r>
              <a:rPr sz="4000" b="0" dirty="0">
                <a:solidFill>
                  <a:srgbClr val="303A92"/>
                </a:solidFill>
                <a:latin typeface="Museo 1"/>
              </a:rPr>
              <a:t>: </a:t>
            </a:r>
            <a:r>
              <a:rPr sz="4000" b="0" dirty="0" err="1">
                <a:solidFill>
                  <a:srgbClr val="303A92"/>
                </a:solidFill>
                <a:latin typeface="Museo 1"/>
              </a:rPr>
              <a:t>pieprasījumi</a:t>
            </a:r>
            <a:r>
              <a:rPr sz="4000" b="0" dirty="0">
                <a:solidFill>
                  <a:srgbClr val="303A92"/>
                </a:solidFill>
                <a:latin typeface="Museo 1"/>
              </a:rPr>
              <a:t> 3 </a:t>
            </a:r>
            <a:r>
              <a:rPr sz="4000" b="0" dirty="0" err="1">
                <a:solidFill>
                  <a:srgbClr val="303A92"/>
                </a:solidFill>
                <a:latin typeface="Museo 1"/>
              </a:rPr>
              <a:t>reizes</a:t>
            </a:r>
            <a:r>
              <a:rPr sz="4000" b="0" dirty="0">
                <a:solidFill>
                  <a:srgbClr val="303A92"/>
                </a:solidFill>
                <a:latin typeface="Museo 1"/>
              </a:rPr>
              <a:t> </a:t>
            </a:r>
            <a:r>
              <a:rPr sz="4000" b="0" dirty="0" err="1">
                <a:solidFill>
                  <a:srgbClr val="303A92"/>
                </a:solidFill>
                <a:latin typeface="Museo 1"/>
              </a:rPr>
              <a:t>pārsniedz</a:t>
            </a:r>
            <a:r>
              <a:rPr sz="4000" b="0" dirty="0">
                <a:solidFill>
                  <a:srgbClr val="303A92"/>
                </a:solidFill>
                <a:latin typeface="Museo 1"/>
              </a:rPr>
              <a:t> </a:t>
            </a:r>
            <a:r>
              <a:rPr sz="4000" b="0" dirty="0" err="1">
                <a:solidFill>
                  <a:srgbClr val="303A92"/>
                </a:solidFill>
                <a:latin typeface="Museo 1"/>
              </a:rPr>
              <a:t>aploksni</a:t>
            </a:r>
            <a:endParaRPr sz="4000" b="0" dirty="0">
              <a:solidFill>
                <a:srgbClr val="303A92"/>
              </a:solidFill>
              <a:latin typeface="Museo 1"/>
            </a:endParaRPr>
          </a:p>
        </p:txBody>
      </p:sp>
      <p:sp>
        <p:nvSpPr>
          <p:cNvPr id="3" name="TextBox 2"/>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dirty="0">
                <a:solidFill>
                  <a:srgbClr val="303A92"/>
                </a:solidFill>
                <a:latin typeface="Museo 2"/>
              </a:rPr>
              <a:t>ES fondu 2028–2034 </a:t>
            </a:r>
            <a:r>
              <a:rPr sz="2100" b="0" dirty="0" err="1">
                <a:solidFill>
                  <a:srgbClr val="303A92"/>
                </a:solidFill>
                <a:latin typeface="Museo 2"/>
              </a:rPr>
              <a:t>investīciju</a:t>
            </a:r>
            <a:r>
              <a:rPr sz="2100" b="0" dirty="0">
                <a:solidFill>
                  <a:srgbClr val="303A92"/>
                </a:solidFill>
                <a:latin typeface="Museo 2"/>
              </a:rPr>
              <a:t> </a:t>
            </a:r>
            <a:r>
              <a:rPr sz="2100" b="0" dirty="0" err="1">
                <a:solidFill>
                  <a:srgbClr val="303A92"/>
                </a:solidFill>
                <a:latin typeface="Museo 2"/>
              </a:rPr>
              <a:t>pieteikumi</a:t>
            </a:r>
            <a:r>
              <a:rPr sz="2100" b="0" dirty="0">
                <a:solidFill>
                  <a:srgbClr val="303A92"/>
                </a:solidFill>
                <a:latin typeface="Museo 2"/>
              </a:rPr>
              <a:t> </a:t>
            </a:r>
            <a:r>
              <a:rPr sz="2100" b="0" dirty="0" err="1">
                <a:solidFill>
                  <a:srgbClr val="303A92"/>
                </a:solidFill>
                <a:latin typeface="Museo 2"/>
              </a:rPr>
              <a:t>pret</a:t>
            </a:r>
            <a:r>
              <a:rPr sz="2100" b="0" dirty="0">
                <a:solidFill>
                  <a:srgbClr val="303A92"/>
                </a:solidFill>
                <a:latin typeface="Museo 2"/>
              </a:rPr>
              <a:t> </a:t>
            </a:r>
            <a:r>
              <a:rPr sz="2100" b="0" dirty="0" err="1">
                <a:solidFill>
                  <a:srgbClr val="303A92"/>
                </a:solidFill>
                <a:latin typeface="Museo 2"/>
              </a:rPr>
              <a:t>pieejamo</a:t>
            </a:r>
            <a:r>
              <a:rPr sz="2100" b="0" dirty="0">
                <a:solidFill>
                  <a:srgbClr val="303A92"/>
                </a:solidFill>
                <a:latin typeface="Museo 2"/>
              </a:rPr>
              <a:t> </a:t>
            </a:r>
            <a:r>
              <a:rPr sz="2100" b="0" dirty="0" err="1">
                <a:solidFill>
                  <a:srgbClr val="303A92"/>
                </a:solidFill>
                <a:latin typeface="Museo 2"/>
              </a:rPr>
              <a:t>finansējumu</a:t>
            </a:r>
            <a:r>
              <a:rPr sz="2100" b="0" dirty="0">
                <a:solidFill>
                  <a:srgbClr val="303A92"/>
                </a:solidFill>
                <a:latin typeface="Museo 2"/>
              </a:rPr>
              <a:t>, </a:t>
            </a:r>
            <a:r>
              <a:rPr sz="2100" b="0" dirty="0" err="1">
                <a:solidFill>
                  <a:srgbClr val="303A92"/>
                </a:solidFill>
                <a:latin typeface="Museo 2"/>
              </a:rPr>
              <a:t>mljrd</a:t>
            </a:r>
            <a:r>
              <a:rPr sz="2100" b="0" dirty="0">
                <a:solidFill>
                  <a:srgbClr val="303A92"/>
                </a:solidFill>
                <a:latin typeface="Museo 2"/>
              </a:rPr>
              <a:t>. EUR (FM, 30.09.2026.)</a:t>
            </a:r>
          </a:p>
        </p:txBody>
      </p:sp>
      <p:graphicFrame>
        <p:nvGraphicFramePr>
          <p:cNvPr id="4" name="Chart 3"/>
          <p:cNvGraphicFramePr>
            <a:graphicFrameLocks noGrp="1"/>
          </p:cNvGraphicFramePr>
          <p:nvPr/>
        </p:nvGraphicFramePr>
        <p:xfrm>
          <a:off x="822960" y="2697480"/>
          <a:ext cx="10424160" cy="603504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11567160" y="2731098"/>
            <a:ext cx="5897880" cy="6574780"/>
          </a:xfrm>
          <a:prstGeom prst="roundRect">
            <a:avLst>
              <a:gd name="adj" fmla="val 8000"/>
            </a:avLst>
          </a:prstGeom>
          <a:solidFill>
            <a:srgbClr val="EEF8FB"/>
          </a:solidFill>
          <a:ln>
            <a:noFill/>
          </a:ln>
          <a:effectLst/>
        </p:spPr>
        <p:txBody>
          <a:bodyPr rtlCol="0" anchor="ctr"/>
          <a:lstStyle/>
          <a:p>
            <a:endParaRPr/>
          </a:p>
        </p:txBody>
      </p:sp>
      <p:sp>
        <p:nvSpPr>
          <p:cNvPr id="7" name="TextBox 6"/>
          <p:cNvSpPr txBox="1"/>
          <p:nvPr/>
        </p:nvSpPr>
        <p:spPr>
          <a:xfrm>
            <a:off x="5852160" y="8257044"/>
            <a:ext cx="5394960" cy="1463040"/>
          </a:xfrm>
          <a:prstGeom prst="rect">
            <a:avLst/>
          </a:prstGeom>
          <a:noFill/>
        </p:spPr>
        <p:txBody>
          <a:bodyPr wrap="square" lIns="45720" tIns="27432" rIns="45720" bIns="27432" anchor="t">
            <a:spAutoFit/>
          </a:bodyPr>
          <a:lstStyle/>
          <a:p>
            <a:pPr algn="l">
              <a:lnSpc>
                <a:spcPct val="108000"/>
              </a:lnSpc>
              <a:spcAft>
                <a:spcPts val="600"/>
              </a:spcAft>
            </a:pPr>
            <a:r>
              <a:rPr sz="2000" b="0" dirty="0">
                <a:solidFill>
                  <a:srgbClr val="251E50"/>
                </a:solidFill>
                <a:latin typeface="Museo 1"/>
              </a:rPr>
              <a:t>"</a:t>
            </a:r>
            <a:r>
              <a:rPr sz="2000" b="0" dirty="0" err="1">
                <a:solidFill>
                  <a:srgbClr val="251E50"/>
                </a:solidFill>
                <a:latin typeface="Museo 1"/>
              </a:rPr>
              <a:t>Lielākoties</a:t>
            </a:r>
            <a:r>
              <a:rPr sz="2000" b="0" dirty="0">
                <a:solidFill>
                  <a:srgbClr val="251E50"/>
                </a:solidFill>
                <a:latin typeface="Museo 1"/>
              </a:rPr>
              <a:t> </a:t>
            </a:r>
            <a:r>
              <a:rPr sz="2000" b="0" dirty="0" err="1">
                <a:solidFill>
                  <a:srgbClr val="251E50"/>
                </a:solidFill>
                <a:latin typeface="Museo 1"/>
              </a:rPr>
              <a:t>plānots</a:t>
            </a:r>
            <a:r>
              <a:rPr sz="2000" b="0" dirty="0">
                <a:solidFill>
                  <a:srgbClr val="251E50"/>
                </a:solidFill>
                <a:latin typeface="Museo 1"/>
              </a:rPr>
              <a:t> </a:t>
            </a:r>
            <a:r>
              <a:rPr sz="2000" b="0" dirty="0" err="1">
                <a:solidFill>
                  <a:srgbClr val="251E50"/>
                </a:solidFill>
                <a:latin typeface="Museo 1"/>
              </a:rPr>
              <a:t>turpināt</a:t>
            </a:r>
            <a:r>
              <a:rPr sz="2000" b="0" dirty="0">
                <a:solidFill>
                  <a:srgbClr val="251E50"/>
                </a:solidFill>
                <a:latin typeface="Museo 1"/>
              </a:rPr>
              <a:t> </a:t>
            </a:r>
            <a:r>
              <a:rPr sz="2000" b="0" dirty="0" err="1">
                <a:solidFill>
                  <a:srgbClr val="251E50"/>
                </a:solidFill>
                <a:latin typeface="Museo 1"/>
              </a:rPr>
              <a:t>esošās</a:t>
            </a:r>
            <a:r>
              <a:rPr sz="2000" b="0" dirty="0">
                <a:solidFill>
                  <a:srgbClr val="251E50"/>
                </a:solidFill>
                <a:latin typeface="Museo 1"/>
              </a:rPr>
              <a:t> </a:t>
            </a:r>
            <a:r>
              <a:rPr sz="2000" b="0" dirty="0" err="1">
                <a:solidFill>
                  <a:srgbClr val="251E50"/>
                </a:solidFill>
                <a:latin typeface="Museo 1"/>
              </a:rPr>
              <a:t>investīcijas</a:t>
            </a:r>
            <a:r>
              <a:rPr sz="2000" b="0" dirty="0">
                <a:solidFill>
                  <a:srgbClr val="251E50"/>
                </a:solidFill>
                <a:latin typeface="Museo 1"/>
              </a:rPr>
              <a:t>, bez </a:t>
            </a:r>
            <a:r>
              <a:rPr sz="2000" b="0" dirty="0" err="1">
                <a:solidFill>
                  <a:srgbClr val="251E50"/>
                </a:solidFill>
                <a:latin typeface="Museo 1"/>
              </a:rPr>
              <a:t>būtiskām</a:t>
            </a:r>
            <a:r>
              <a:rPr sz="2000" b="0" dirty="0">
                <a:solidFill>
                  <a:srgbClr val="251E50"/>
                </a:solidFill>
                <a:latin typeface="Museo 1"/>
              </a:rPr>
              <a:t> </a:t>
            </a:r>
            <a:r>
              <a:rPr sz="2000" b="0" dirty="0" err="1">
                <a:solidFill>
                  <a:srgbClr val="251E50"/>
                </a:solidFill>
                <a:latin typeface="Museo 1"/>
              </a:rPr>
              <a:t>inovācijām</a:t>
            </a:r>
            <a:r>
              <a:rPr sz="2000" b="0" dirty="0">
                <a:solidFill>
                  <a:srgbClr val="251E50"/>
                </a:solidFill>
                <a:latin typeface="Museo 1"/>
              </a:rPr>
              <a:t>."</a:t>
            </a:r>
          </a:p>
        </p:txBody>
      </p:sp>
      <p:sp>
        <p:nvSpPr>
          <p:cNvPr id="8" name="TextBox 7"/>
          <p:cNvSpPr txBox="1"/>
          <p:nvPr/>
        </p:nvSpPr>
        <p:spPr>
          <a:xfrm>
            <a:off x="11887200" y="3086100"/>
            <a:ext cx="5440680" cy="6568145"/>
          </a:xfrm>
          <a:prstGeom prst="rect">
            <a:avLst/>
          </a:prstGeom>
          <a:noFill/>
        </p:spPr>
        <p:txBody>
          <a:bodyPr wrap="square" lIns="45720" tIns="27432" rIns="45720" bIns="27432" anchor="t">
            <a:spAutoFit/>
          </a:bodyPr>
          <a:lstStyle/>
          <a:p>
            <a:pPr marL="292608" indent="-292608" algn="l">
              <a:lnSpc>
                <a:spcPct val="108000"/>
              </a:lnSpc>
              <a:spcAft>
                <a:spcPts val="800"/>
              </a:spcAft>
              <a:buClr>
                <a:srgbClr val="251E50"/>
              </a:buClr>
              <a:buFont typeface="Arial"/>
              <a:buChar char="•"/>
            </a:pPr>
            <a:r>
              <a:rPr sz="2400" b="0" dirty="0">
                <a:solidFill>
                  <a:srgbClr val="251E50"/>
                </a:solidFill>
                <a:latin typeface="Museo 2"/>
              </a:rPr>
              <a:t>2,67 </a:t>
            </a:r>
            <a:r>
              <a:rPr sz="2400" b="0" dirty="0" err="1">
                <a:solidFill>
                  <a:srgbClr val="251E50"/>
                </a:solidFill>
                <a:latin typeface="Museo 2"/>
              </a:rPr>
              <a:t>mljrd</a:t>
            </a:r>
            <a:r>
              <a:rPr sz="2400" b="0" dirty="0">
                <a:solidFill>
                  <a:srgbClr val="251E50"/>
                </a:solidFill>
                <a:latin typeface="Museo 2"/>
              </a:rPr>
              <a:t>. EUR </a:t>
            </a:r>
            <a:r>
              <a:rPr sz="2400" b="0" dirty="0" err="1">
                <a:solidFill>
                  <a:srgbClr val="251E50"/>
                </a:solidFill>
                <a:latin typeface="Museo 2"/>
              </a:rPr>
              <a:t>jau</a:t>
            </a:r>
            <a:r>
              <a:rPr sz="2400" b="0" dirty="0">
                <a:solidFill>
                  <a:srgbClr val="251E50"/>
                </a:solidFill>
                <a:latin typeface="Museo 2"/>
              </a:rPr>
              <a:t> </a:t>
            </a:r>
            <a:r>
              <a:rPr sz="2400" b="0" dirty="0" err="1">
                <a:solidFill>
                  <a:srgbClr val="251E50"/>
                </a:solidFill>
                <a:latin typeface="Museo 2"/>
              </a:rPr>
              <a:t>rezervēti</a:t>
            </a:r>
            <a:r>
              <a:rPr sz="2400" b="0" dirty="0">
                <a:solidFill>
                  <a:srgbClr val="251E50"/>
                </a:solidFill>
                <a:latin typeface="Museo 2"/>
              </a:rPr>
              <a:t> KLP</a:t>
            </a:r>
          </a:p>
          <a:p>
            <a:pPr marL="292608" indent="-292608" algn="l">
              <a:lnSpc>
                <a:spcPct val="108000"/>
              </a:lnSpc>
              <a:spcAft>
                <a:spcPts val="800"/>
              </a:spcAft>
              <a:buClr>
                <a:srgbClr val="251E50"/>
              </a:buClr>
              <a:buFont typeface="Arial"/>
              <a:buChar char="•"/>
            </a:pPr>
            <a:r>
              <a:rPr sz="2400" b="0" dirty="0">
                <a:solidFill>
                  <a:srgbClr val="251E50"/>
                </a:solidFill>
                <a:latin typeface="Museo 2"/>
              </a:rPr>
              <a:t>Citi </a:t>
            </a:r>
            <a:r>
              <a:rPr sz="2400" b="0" dirty="0" err="1">
                <a:solidFill>
                  <a:srgbClr val="251E50"/>
                </a:solidFill>
                <a:latin typeface="Museo 2"/>
              </a:rPr>
              <a:t>pieteikumi</a:t>
            </a:r>
            <a:r>
              <a:rPr sz="2400" b="0" dirty="0">
                <a:solidFill>
                  <a:srgbClr val="251E50"/>
                </a:solidFill>
                <a:latin typeface="Museo 2"/>
              </a:rPr>
              <a:t> 6,7 </a:t>
            </a:r>
            <a:r>
              <a:rPr sz="2400" b="0" dirty="0" err="1">
                <a:solidFill>
                  <a:srgbClr val="251E50"/>
                </a:solidFill>
                <a:latin typeface="Museo 2"/>
              </a:rPr>
              <a:t>mljrd</a:t>
            </a:r>
            <a:r>
              <a:rPr sz="2400" b="0" dirty="0">
                <a:solidFill>
                  <a:srgbClr val="251E50"/>
                </a:solidFill>
                <a:latin typeface="Museo 2"/>
              </a:rPr>
              <a:t>. EUR: </a:t>
            </a:r>
            <a:r>
              <a:rPr sz="2400" b="0" dirty="0" err="1">
                <a:solidFill>
                  <a:srgbClr val="251E50"/>
                </a:solidFill>
                <a:latin typeface="Museo 2"/>
              </a:rPr>
              <a:t>Rīga</a:t>
            </a:r>
            <a:r>
              <a:rPr sz="2400" b="0" dirty="0">
                <a:solidFill>
                  <a:srgbClr val="251E50"/>
                </a:solidFill>
                <a:latin typeface="Museo 2"/>
              </a:rPr>
              <a:t> 2,8–4,2 </a:t>
            </a:r>
            <a:r>
              <a:rPr sz="2400" b="0" dirty="0" err="1">
                <a:solidFill>
                  <a:srgbClr val="251E50"/>
                </a:solidFill>
                <a:latin typeface="Museo 2"/>
              </a:rPr>
              <a:t>mljrd</a:t>
            </a:r>
            <a:r>
              <a:rPr sz="2400" b="0" dirty="0">
                <a:solidFill>
                  <a:srgbClr val="251E50"/>
                </a:solidFill>
                <a:latin typeface="Museo 2"/>
              </a:rPr>
              <a:t>., Kurzeme 1,2 </a:t>
            </a:r>
            <a:r>
              <a:rPr sz="2400" b="0" dirty="0" err="1">
                <a:solidFill>
                  <a:srgbClr val="251E50"/>
                </a:solidFill>
                <a:latin typeface="Museo 2"/>
              </a:rPr>
              <a:t>mljrd</a:t>
            </a:r>
            <a:r>
              <a:rPr sz="2400" b="0" dirty="0">
                <a:solidFill>
                  <a:srgbClr val="251E50"/>
                </a:solidFill>
                <a:latin typeface="Museo 2"/>
              </a:rPr>
              <a:t>., Latgale 1,15 </a:t>
            </a:r>
            <a:r>
              <a:rPr sz="2400" b="0" dirty="0" err="1">
                <a:solidFill>
                  <a:srgbClr val="251E50"/>
                </a:solidFill>
                <a:latin typeface="Museo 2"/>
              </a:rPr>
              <a:t>mljrd</a:t>
            </a:r>
            <a:r>
              <a:rPr sz="2400" b="0" dirty="0">
                <a:solidFill>
                  <a:srgbClr val="251E50"/>
                </a:solidFill>
                <a:latin typeface="Museo 2"/>
              </a:rPr>
              <a:t>.</a:t>
            </a:r>
          </a:p>
          <a:p>
            <a:pPr marL="292608" indent="-292608" algn="l">
              <a:lnSpc>
                <a:spcPct val="108000"/>
              </a:lnSpc>
              <a:spcAft>
                <a:spcPts val="800"/>
              </a:spcAft>
              <a:buClr>
                <a:srgbClr val="251E50"/>
              </a:buClr>
              <a:buFont typeface="Arial"/>
              <a:buChar char="•"/>
            </a:pPr>
            <a:r>
              <a:rPr sz="2400" b="0" dirty="0" err="1">
                <a:solidFill>
                  <a:srgbClr val="251E50"/>
                </a:solidFill>
                <a:latin typeface="Museo 2"/>
              </a:rPr>
              <a:t>Atsevišķos</a:t>
            </a:r>
            <a:r>
              <a:rPr sz="2400" b="0" dirty="0">
                <a:solidFill>
                  <a:srgbClr val="251E50"/>
                </a:solidFill>
                <a:latin typeface="Museo 2"/>
              </a:rPr>
              <a:t> </a:t>
            </a:r>
            <a:r>
              <a:rPr sz="2400" b="0" dirty="0" err="1">
                <a:solidFill>
                  <a:srgbClr val="251E50"/>
                </a:solidFill>
                <a:latin typeface="Museo 2"/>
              </a:rPr>
              <a:t>pieteikumos</a:t>
            </a:r>
            <a:r>
              <a:rPr sz="2400" b="0" dirty="0">
                <a:solidFill>
                  <a:srgbClr val="251E50"/>
                </a:solidFill>
                <a:latin typeface="Museo 2"/>
              </a:rPr>
              <a:t> </a:t>
            </a:r>
            <a:r>
              <a:rPr sz="2400" b="0" dirty="0" err="1">
                <a:solidFill>
                  <a:srgbClr val="251E50"/>
                </a:solidFill>
                <a:latin typeface="Museo 2"/>
              </a:rPr>
              <a:t>ir</a:t>
            </a:r>
            <a:r>
              <a:rPr sz="2400" b="0" dirty="0">
                <a:solidFill>
                  <a:srgbClr val="251E50"/>
                </a:solidFill>
                <a:latin typeface="Museo 2"/>
              </a:rPr>
              <a:t> pat </a:t>
            </a:r>
            <a:r>
              <a:rPr sz="2400" b="0" dirty="0" err="1">
                <a:solidFill>
                  <a:srgbClr val="251E50"/>
                </a:solidFill>
                <a:latin typeface="Museo 2"/>
              </a:rPr>
              <a:t>rotaļlaukumi</a:t>
            </a:r>
            <a:r>
              <a:rPr sz="2400" b="0" dirty="0">
                <a:solidFill>
                  <a:srgbClr val="251E50"/>
                </a:solidFill>
                <a:latin typeface="Museo 2"/>
              </a:rPr>
              <a:t> (0,25 </a:t>
            </a:r>
            <a:r>
              <a:rPr sz="2400" b="0" dirty="0" err="1">
                <a:solidFill>
                  <a:srgbClr val="251E50"/>
                </a:solidFill>
                <a:latin typeface="Museo 2"/>
              </a:rPr>
              <a:t>milj</a:t>
            </a:r>
            <a:r>
              <a:rPr sz="2400" b="0" dirty="0">
                <a:solidFill>
                  <a:srgbClr val="251E50"/>
                </a:solidFill>
                <a:latin typeface="Museo 2"/>
              </a:rPr>
              <a:t>. EUR)</a:t>
            </a:r>
          </a:p>
          <a:p>
            <a:pPr marL="292608" indent="-292608" algn="l">
              <a:lnSpc>
                <a:spcPct val="108000"/>
              </a:lnSpc>
              <a:spcAft>
                <a:spcPts val="800"/>
              </a:spcAft>
              <a:buClr>
                <a:srgbClr val="251E50"/>
              </a:buClr>
              <a:buFont typeface="Arial"/>
              <a:buChar char="•"/>
            </a:pPr>
            <a:r>
              <a:rPr sz="2400" b="0" dirty="0">
                <a:solidFill>
                  <a:srgbClr val="251E50"/>
                </a:solidFill>
                <a:latin typeface="Museo 2"/>
              </a:rPr>
              <a:t>EM </a:t>
            </a:r>
            <a:r>
              <a:rPr sz="2400" b="0" dirty="0" err="1">
                <a:solidFill>
                  <a:srgbClr val="251E50"/>
                </a:solidFill>
                <a:latin typeface="Museo 2"/>
              </a:rPr>
              <a:t>sākotnēji</a:t>
            </a:r>
            <a:r>
              <a:rPr sz="2400" b="0" dirty="0">
                <a:solidFill>
                  <a:srgbClr val="251E50"/>
                </a:solidFill>
                <a:latin typeface="Museo 2"/>
              </a:rPr>
              <a:t> </a:t>
            </a:r>
            <a:r>
              <a:rPr sz="2400" b="0" dirty="0" err="1">
                <a:solidFill>
                  <a:srgbClr val="251E50"/>
                </a:solidFill>
                <a:latin typeface="Museo 2"/>
              </a:rPr>
              <a:t>pieprasīja</a:t>
            </a:r>
            <a:r>
              <a:rPr sz="2400" b="0" dirty="0">
                <a:solidFill>
                  <a:srgbClr val="251E50"/>
                </a:solidFill>
                <a:latin typeface="Museo 2"/>
              </a:rPr>
              <a:t> 10 </a:t>
            </a:r>
            <a:r>
              <a:rPr sz="2400" b="0" dirty="0" err="1">
                <a:solidFill>
                  <a:srgbClr val="251E50"/>
                </a:solidFill>
                <a:latin typeface="Museo 2"/>
              </a:rPr>
              <a:t>mljrd</a:t>
            </a:r>
            <a:r>
              <a:rPr sz="2400" b="0" dirty="0">
                <a:solidFill>
                  <a:srgbClr val="251E50"/>
                </a:solidFill>
                <a:latin typeface="Museo 2"/>
              </a:rPr>
              <a:t>., </a:t>
            </a:r>
            <a:r>
              <a:rPr sz="2400" b="0" dirty="0" err="1">
                <a:solidFill>
                  <a:srgbClr val="251E50"/>
                </a:solidFill>
                <a:latin typeface="Museo 2"/>
              </a:rPr>
              <a:t>pēc</a:t>
            </a:r>
            <a:r>
              <a:rPr sz="2400" b="0" dirty="0">
                <a:solidFill>
                  <a:srgbClr val="251E50"/>
                </a:solidFill>
                <a:latin typeface="Museo 2"/>
              </a:rPr>
              <a:t> tam 2,7 </a:t>
            </a:r>
            <a:r>
              <a:rPr sz="2400" b="0" dirty="0" err="1">
                <a:solidFill>
                  <a:srgbClr val="251E50"/>
                </a:solidFill>
                <a:latin typeface="Museo 2"/>
              </a:rPr>
              <a:t>mljrd</a:t>
            </a:r>
            <a:r>
              <a:rPr sz="2400" b="0" dirty="0">
                <a:solidFill>
                  <a:srgbClr val="251E50"/>
                </a:solidFill>
                <a:latin typeface="Museo 2"/>
              </a:rPr>
              <a:t>. EUR</a:t>
            </a:r>
            <a:endParaRPr lang="lv-LV" sz="2400" b="0" dirty="0">
              <a:solidFill>
                <a:srgbClr val="251E50"/>
              </a:solidFill>
              <a:latin typeface="Museo 2"/>
            </a:endParaRPr>
          </a:p>
          <a:p>
            <a:pPr marL="292608" indent="-292608">
              <a:lnSpc>
                <a:spcPct val="108000"/>
              </a:lnSpc>
              <a:spcAft>
                <a:spcPts val="800"/>
              </a:spcAft>
              <a:buClr>
                <a:srgbClr val="251E50"/>
              </a:buClr>
              <a:buFont typeface="Arial"/>
              <a:buChar char="•"/>
            </a:pPr>
            <a:r>
              <a:rPr lang="lv-LV" sz="3200" b="1" dirty="0">
                <a:solidFill>
                  <a:srgbClr val="FF0000"/>
                </a:solidFill>
                <a:latin typeface="Museo 2"/>
              </a:rPr>
              <a:t>! </a:t>
            </a:r>
            <a:r>
              <a:rPr lang="lv-LV" sz="2400" dirty="0">
                <a:solidFill>
                  <a:srgbClr val="303A92"/>
                </a:solidFill>
                <a:latin typeface="Museo 2"/>
              </a:rPr>
              <a:t>Aicinām publiskot šos investīciju pieteikumus</a:t>
            </a:r>
          </a:p>
          <a:p>
            <a:pPr marL="292608" indent="-292608">
              <a:lnSpc>
                <a:spcPct val="108000"/>
              </a:lnSpc>
              <a:spcAft>
                <a:spcPts val="800"/>
              </a:spcAft>
              <a:buClr>
                <a:srgbClr val="251E50"/>
              </a:buClr>
              <a:buFont typeface="Arial"/>
              <a:buChar char="•"/>
            </a:pPr>
            <a:r>
              <a:rPr lang="lv-LV" sz="2800" u="sng" dirty="0">
                <a:solidFill>
                  <a:srgbClr val="303A92"/>
                </a:solidFill>
                <a:latin typeface="Museo 2"/>
              </a:rPr>
              <a:t>L</a:t>
            </a:r>
            <a:r>
              <a:rPr lang="en-US" sz="2800" u="sng" dirty="0" err="1">
                <a:solidFill>
                  <a:srgbClr val="303A92"/>
                </a:solidFill>
                <a:latin typeface="Museo 2"/>
              </a:rPr>
              <a:t>abāka</a:t>
            </a:r>
            <a:r>
              <a:rPr lang="en-US" sz="2800" u="sng" dirty="0">
                <a:solidFill>
                  <a:srgbClr val="303A92"/>
                </a:solidFill>
                <a:latin typeface="Museo 2"/>
              </a:rPr>
              <a:t> </a:t>
            </a:r>
            <a:r>
              <a:rPr lang="en-US" sz="2800" u="sng" dirty="0" err="1">
                <a:solidFill>
                  <a:srgbClr val="303A92"/>
                </a:solidFill>
                <a:latin typeface="Museo 2"/>
              </a:rPr>
              <a:t>atlase</a:t>
            </a:r>
            <a:r>
              <a:rPr lang="en-US" sz="2800" u="sng" dirty="0">
                <a:solidFill>
                  <a:srgbClr val="303A92"/>
                </a:solidFill>
                <a:latin typeface="Museo 2"/>
              </a:rPr>
              <a:t> </a:t>
            </a:r>
            <a:r>
              <a:rPr lang="en-US" sz="2800" u="sng" dirty="0" err="1">
                <a:solidFill>
                  <a:srgbClr val="303A92"/>
                </a:solidFill>
                <a:latin typeface="Museo 2"/>
              </a:rPr>
              <a:t>ir</a:t>
            </a:r>
            <a:r>
              <a:rPr lang="en-US" sz="2800" u="sng" dirty="0">
                <a:solidFill>
                  <a:srgbClr val="303A92"/>
                </a:solidFill>
                <a:latin typeface="Museo 2"/>
              </a:rPr>
              <a:t> </a:t>
            </a:r>
            <a:r>
              <a:rPr lang="en-US" sz="2800" u="sng" dirty="0" err="1">
                <a:solidFill>
                  <a:srgbClr val="303A92"/>
                </a:solidFill>
                <a:latin typeface="Museo 2"/>
              </a:rPr>
              <a:t>svarīgāka</a:t>
            </a:r>
            <a:r>
              <a:rPr lang="en-US" sz="2800" u="sng" dirty="0">
                <a:solidFill>
                  <a:srgbClr val="303A92"/>
                </a:solidFill>
                <a:latin typeface="Museo 2"/>
              </a:rPr>
              <a:t> par </a:t>
            </a:r>
            <a:r>
              <a:rPr lang="en-US" sz="2800" u="sng" dirty="0" err="1">
                <a:solidFill>
                  <a:srgbClr val="303A92"/>
                </a:solidFill>
                <a:latin typeface="Museo 2"/>
              </a:rPr>
              <a:t>lielāku</a:t>
            </a:r>
            <a:r>
              <a:rPr lang="en-US" sz="2800" u="sng" dirty="0">
                <a:solidFill>
                  <a:srgbClr val="303A92"/>
                </a:solidFill>
                <a:latin typeface="Museo 2"/>
              </a:rPr>
              <a:t> </a:t>
            </a:r>
            <a:r>
              <a:rPr lang="en-US" sz="2800" u="sng" dirty="0" err="1">
                <a:solidFill>
                  <a:srgbClr val="303A92"/>
                </a:solidFill>
                <a:latin typeface="Museo 2"/>
              </a:rPr>
              <a:t>aploksni</a:t>
            </a:r>
            <a:r>
              <a:rPr lang="lv-LV" sz="2800" u="sng" dirty="0">
                <a:solidFill>
                  <a:srgbClr val="303A92"/>
                </a:solidFill>
                <a:latin typeface="Museo 2"/>
              </a:rPr>
              <a:t> (reformu un ieguldījumu efektivitāte)</a:t>
            </a:r>
          </a:p>
          <a:p>
            <a:pPr marL="292608" indent="-292608" algn="l">
              <a:lnSpc>
                <a:spcPct val="108000"/>
              </a:lnSpc>
              <a:spcAft>
                <a:spcPts val="800"/>
              </a:spcAft>
              <a:buClr>
                <a:srgbClr val="251E50"/>
              </a:buClr>
              <a:buFont typeface="Arial"/>
              <a:buChar char="•"/>
            </a:pPr>
            <a:endParaRPr sz="2400" b="0" dirty="0">
              <a:solidFill>
                <a:srgbClr val="251E50"/>
              </a:solidFill>
              <a:latin typeface="Museo 2"/>
            </a:endParaRPr>
          </a:p>
        </p:txBody>
      </p:sp>
      <p:sp>
        <p:nvSpPr>
          <p:cNvPr id="9" name="TextBox 8"/>
          <p:cNvSpPr txBox="1"/>
          <p:nvPr/>
        </p:nvSpPr>
        <p:spPr>
          <a:xfrm>
            <a:off x="822960" y="9457813"/>
            <a:ext cx="14538960" cy="486287"/>
          </a:xfrm>
          <a:prstGeom prst="rect">
            <a:avLst/>
          </a:prstGeom>
          <a:noFill/>
        </p:spPr>
        <p:txBody>
          <a:bodyPr wrap="square" lIns="45720" tIns="27432" rIns="45720" bIns="27432" anchor="t">
            <a:spAutoFit/>
          </a:bodyPr>
          <a:lstStyle/>
          <a:p>
            <a:r>
              <a:rPr lang="lv-LV" sz="2800" dirty="0">
                <a:solidFill>
                  <a:srgbClr val="303A92"/>
                </a:solidFill>
                <a:latin typeface="Museo 2"/>
              </a:rPr>
              <a:t>Sistēmas loģika: ja nav kopīgu noteikumu, katrs pieprasa maksimumu</a:t>
            </a:r>
            <a:endParaRPr lang="en-US" sz="2800" dirty="0">
              <a:solidFill>
                <a:srgbClr val="303A92"/>
              </a:solidFill>
              <a:latin typeface="Museo 2"/>
            </a:endParaRPr>
          </a:p>
        </p:txBody>
      </p:sp>
      <p:pic>
        <p:nvPicPr>
          <p:cNvPr id="10" name="Picture 9" descr="image.png"/>
          <p:cNvPicPr>
            <a:picLocks noChangeAspect="1"/>
          </p:cNvPicPr>
          <p:nvPr/>
        </p:nvPicPr>
        <p:blipFill>
          <a:blip r:embed="rId4"/>
          <a:stretch>
            <a:fillRect/>
          </a:stretch>
        </p:blipFill>
        <p:spPr>
          <a:xfrm>
            <a:off x="16047720" y="9400032"/>
            <a:ext cx="1600200" cy="680085"/>
          </a:xfrm>
          <a:prstGeom prst="rect">
            <a:avLst/>
          </a:prstGeom>
        </p:spPr>
      </p:pic>
      <p:sp>
        <p:nvSpPr>
          <p:cNvPr id="11" name="TextBox 10"/>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Latvija ir otrā lielākā ES grantu saņēmēja uz iedzīvotāju šajā grupā</a:t>
            </a:r>
          </a:p>
        </p:txBody>
      </p:sp>
      <p:sp>
        <p:nvSpPr>
          <p:cNvPr id="3" name="TextBox 2"/>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ES finansējums 2021.–2027. gadā pa komponentēm, mljrd. EUR, un EUR vidēji gadā uz vienu iedzīvotāju (PROVIDUS pārrēķins)</a:t>
            </a:r>
          </a:p>
        </p:txBody>
      </p:sp>
      <p:graphicFrame>
        <p:nvGraphicFramePr>
          <p:cNvPr id="4" name="Table 3"/>
          <p:cNvGraphicFramePr>
            <a:graphicFrameLocks noGrp="1"/>
          </p:cNvGraphicFramePr>
          <p:nvPr>
            <p:extLst>
              <p:ext uri="{D42A27DB-BD31-4B8C-83A1-F6EECF244321}">
                <p14:modId xmlns:p14="http://schemas.microsoft.com/office/powerpoint/2010/main" val="2088469821"/>
              </p:ext>
            </p:extLst>
          </p:nvPr>
        </p:nvGraphicFramePr>
        <p:xfrm>
          <a:off x="822960" y="2697480"/>
          <a:ext cx="11887200" cy="5486400"/>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05156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gridCol w="1188720">
                  <a:extLst>
                    <a:ext uri="{9D8B030D-6E8A-4147-A177-3AD203B41FA5}">
                      <a16:colId xmlns:a16="http://schemas.microsoft.com/office/drawing/2014/main" val="20005"/>
                    </a:ext>
                  </a:extLst>
                </a:gridCol>
                <a:gridCol w="1234440">
                  <a:extLst>
                    <a:ext uri="{9D8B030D-6E8A-4147-A177-3AD203B41FA5}">
                      <a16:colId xmlns:a16="http://schemas.microsoft.com/office/drawing/2014/main" val="20006"/>
                    </a:ext>
                  </a:extLst>
                </a:gridCol>
                <a:gridCol w="1554480">
                  <a:extLst>
                    <a:ext uri="{9D8B030D-6E8A-4147-A177-3AD203B41FA5}">
                      <a16:colId xmlns:a16="http://schemas.microsoft.com/office/drawing/2014/main" val="20007"/>
                    </a:ext>
                  </a:extLst>
                </a:gridCol>
                <a:gridCol w="1554480">
                  <a:extLst>
                    <a:ext uri="{9D8B030D-6E8A-4147-A177-3AD203B41FA5}">
                      <a16:colId xmlns:a16="http://schemas.microsoft.com/office/drawing/2014/main" val="20008"/>
                    </a:ext>
                  </a:extLst>
                </a:gridCol>
              </a:tblGrid>
              <a:tr h="685800">
                <a:tc>
                  <a:txBody>
                    <a:bodyPr/>
                    <a:lstStyle/>
                    <a:p>
                      <a:pPr algn="l"/>
                      <a:r>
                        <a:rPr sz="1800" b="0">
                          <a:solidFill>
                            <a:srgbClr val="FFFFFF"/>
                          </a:solidFill>
                          <a:latin typeface="Museo 1"/>
                        </a:rPr>
                        <a:t>Valsts</a:t>
                      </a:r>
                    </a:p>
                  </a:txBody>
                  <a:tcPr marL="54864" marR="54864" anchor="ctr">
                    <a:solidFill>
                      <a:srgbClr val="303A92"/>
                    </a:solidFill>
                  </a:tcPr>
                </a:tc>
                <a:tc>
                  <a:txBody>
                    <a:bodyPr/>
                    <a:lstStyle/>
                    <a:p>
                      <a:pPr algn="r"/>
                      <a:r>
                        <a:rPr sz="1800" b="0">
                          <a:solidFill>
                            <a:srgbClr val="FFFFFF"/>
                          </a:solidFill>
                          <a:latin typeface="Museo 1"/>
                        </a:rPr>
                        <a:t>Kohēzija</a:t>
                      </a:r>
                    </a:p>
                  </a:txBody>
                  <a:tcPr marL="54864" marR="54864" anchor="ctr">
                    <a:solidFill>
                      <a:srgbClr val="303A92"/>
                    </a:solidFill>
                  </a:tcPr>
                </a:tc>
                <a:tc>
                  <a:txBody>
                    <a:bodyPr/>
                    <a:lstStyle/>
                    <a:p>
                      <a:pPr algn="r"/>
                      <a:r>
                        <a:rPr sz="1800" b="0">
                          <a:solidFill>
                            <a:srgbClr val="FFFFFF"/>
                          </a:solidFill>
                          <a:latin typeface="Museo 1"/>
                        </a:rPr>
                        <a:t>AF granti</a:t>
                      </a:r>
                    </a:p>
                  </a:txBody>
                  <a:tcPr marL="54864" marR="54864" anchor="ctr">
                    <a:solidFill>
                      <a:srgbClr val="303A92"/>
                    </a:solidFill>
                  </a:tcPr>
                </a:tc>
                <a:tc>
                  <a:txBody>
                    <a:bodyPr/>
                    <a:lstStyle/>
                    <a:p>
                      <a:pPr algn="r"/>
                      <a:r>
                        <a:rPr sz="1800" b="0">
                          <a:solidFill>
                            <a:srgbClr val="FFFFFF"/>
                          </a:solidFill>
                          <a:latin typeface="Museo 1"/>
                        </a:rPr>
                        <a:t>KLP*</a:t>
                      </a:r>
                    </a:p>
                  </a:txBody>
                  <a:tcPr marL="54864" marR="54864" anchor="ctr">
                    <a:solidFill>
                      <a:srgbClr val="303A92"/>
                    </a:solidFill>
                  </a:tcPr>
                </a:tc>
                <a:tc>
                  <a:txBody>
                    <a:bodyPr/>
                    <a:lstStyle/>
                    <a:p>
                      <a:pPr algn="r"/>
                      <a:r>
                        <a:rPr sz="1800" b="0">
                          <a:solidFill>
                            <a:srgbClr val="FFFFFF"/>
                          </a:solidFill>
                          <a:latin typeface="Museo 1"/>
                        </a:rPr>
                        <a:t>Granti kopā</a:t>
                      </a:r>
                    </a:p>
                  </a:txBody>
                  <a:tcPr marL="54864" marR="54864" anchor="ctr">
                    <a:solidFill>
                      <a:srgbClr val="303A92"/>
                    </a:solidFill>
                  </a:tcPr>
                </a:tc>
                <a:tc>
                  <a:txBody>
                    <a:bodyPr/>
                    <a:lstStyle/>
                    <a:p>
                      <a:pPr algn="r"/>
                      <a:r>
                        <a:rPr sz="1800" b="0">
                          <a:solidFill>
                            <a:srgbClr val="FFFFFF"/>
                          </a:solidFill>
                          <a:latin typeface="Museo 1"/>
                        </a:rPr>
                        <a:t>AF aizdev.</a:t>
                      </a:r>
                    </a:p>
                  </a:txBody>
                  <a:tcPr marL="54864" marR="54864" anchor="ctr">
                    <a:solidFill>
                      <a:srgbClr val="303A92"/>
                    </a:solidFill>
                  </a:tcPr>
                </a:tc>
                <a:tc>
                  <a:txBody>
                    <a:bodyPr/>
                    <a:lstStyle/>
                    <a:p>
                      <a:pPr algn="r"/>
                      <a:r>
                        <a:rPr sz="1800" b="0">
                          <a:solidFill>
                            <a:srgbClr val="FFFFFF"/>
                          </a:solidFill>
                          <a:latin typeface="Museo 1"/>
                        </a:rPr>
                        <a:t>Iedz., milj.</a:t>
                      </a:r>
                    </a:p>
                  </a:txBody>
                  <a:tcPr marL="54864" marR="54864" anchor="ctr">
                    <a:solidFill>
                      <a:srgbClr val="303A92"/>
                    </a:solidFill>
                  </a:tcPr>
                </a:tc>
                <a:tc>
                  <a:txBody>
                    <a:bodyPr/>
                    <a:lstStyle/>
                    <a:p>
                      <a:pPr algn="r"/>
                      <a:r>
                        <a:rPr sz="1800" b="0">
                          <a:solidFill>
                            <a:srgbClr val="FFFFFF"/>
                          </a:solidFill>
                          <a:latin typeface="Museo 1"/>
                        </a:rPr>
                        <a:t>Granti uz iedz.</a:t>
                      </a:r>
                    </a:p>
                  </a:txBody>
                  <a:tcPr marL="54864" marR="54864" anchor="ctr">
                    <a:solidFill>
                      <a:srgbClr val="303A92"/>
                    </a:solidFill>
                  </a:tcPr>
                </a:tc>
                <a:tc>
                  <a:txBody>
                    <a:bodyPr/>
                    <a:lstStyle/>
                    <a:p>
                      <a:pPr algn="r"/>
                      <a:r>
                        <a:rPr sz="1800" b="0">
                          <a:solidFill>
                            <a:srgbClr val="FFFFFF"/>
                          </a:solidFill>
                          <a:latin typeface="Museo 1"/>
                        </a:rPr>
                        <a:t>Ar aizd. uz iedz.</a:t>
                      </a:r>
                    </a:p>
                  </a:txBody>
                  <a:tcPr marL="54864" marR="54864" anchor="ctr">
                    <a:solidFill>
                      <a:srgbClr val="303A92"/>
                    </a:solidFill>
                  </a:tcPr>
                </a:tc>
                <a:extLst>
                  <a:ext uri="{0D108BD9-81ED-4DB2-BD59-A6C34878D82A}">
                    <a16:rowId xmlns:a16="http://schemas.microsoft.com/office/drawing/2014/main" val="10000"/>
                  </a:ext>
                </a:extLst>
              </a:tr>
              <a:tr h="685800">
                <a:tc>
                  <a:txBody>
                    <a:bodyPr/>
                    <a:lstStyle/>
                    <a:p>
                      <a:pPr algn="l"/>
                      <a:r>
                        <a:rPr sz="2000" b="0">
                          <a:solidFill>
                            <a:srgbClr val="303A92"/>
                          </a:solidFill>
                          <a:latin typeface="Museo 1"/>
                        </a:rPr>
                        <a:t>Grieķija</a:t>
                      </a:r>
                    </a:p>
                  </a:txBody>
                  <a:tcPr marL="54864" marR="54864" anchor="ctr">
                    <a:solidFill>
                      <a:srgbClr val="FFFFFF"/>
                    </a:solidFill>
                  </a:tcPr>
                </a:tc>
                <a:tc>
                  <a:txBody>
                    <a:bodyPr/>
                    <a:lstStyle/>
                    <a:p>
                      <a:pPr algn="r"/>
                      <a:r>
                        <a:rPr sz="2000" b="0">
                          <a:solidFill>
                            <a:srgbClr val="251E50"/>
                          </a:solidFill>
                          <a:latin typeface="Museo 2"/>
                        </a:rPr>
                        <a:t>20,54</a:t>
                      </a:r>
                    </a:p>
                  </a:txBody>
                  <a:tcPr marL="54864" marR="54864" anchor="ctr">
                    <a:solidFill>
                      <a:srgbClr val="FFFFFF"/>
                    </a:solidFill>
                  </a:tcPr>
                </a:tc>
                <a:tc>
                  <a:txBody>
                    <a:bodyPr/>
                    <a:lstStyle/>
                    <a:p>
                      <a:pPr algn="r"/>
                      <a:r>
                        <a:rPr sz="2000" b="0">
                          <a:solidFill>
                            <a:srgbClr val="251E50"/>
                          </a:solidFill>
                          <a:latin typeface="Museo 2"/>
                        </a:rPr>
                        <a:t>18,22</a:t>
                      </a:r>
                    </a:p>
                  </a:txBody>
                  <a:tcPr marL="54864" marR="54864" anchor="ctr">
                    <a:solidFill>
                      <a:srgbClr val="FFFFFF"/>
                    </a:solidFill>
                  </a:tcPr>
                </a:tc>
                <a:tc>
                  <a:txBody>
                    <a:bodyPr/>
                    <a:lstStyle/>
                    <a:p>
                      <a:pPr algn="r"/>
                      <a:r>
                        <a:rPr sz="2000" b="0">
                          <a:solidFill>
                            <a:srgbClr val="251E50"/>
                          </a:solidFill>
                          <a:latin typeface="Museo 2"/>
                        </a:rPr>
                        <a:t>20,90</a:t>
                      </a:r>
                    </a:p>
                  </a:txBody>
                  <a:tcPr marL="54864" marR="54864" anchor="ctr">
                    <a:solidFill>
                      <a:srgbClr val="FFFFFF"/>
                    </a:solidFill>
                  </a:tcPr>
                </a:tc>
                <a:tc>
                  <a:txBody>
                    <a:bodyPr/>
                    <a:lstStyle/>
                    <a:p>
                      <a:pPr algn="r"/>
                      <a:r>
                        <a:rPr sz="2000" b="0">
                          <a:solidFill>
                            <a:srgbClr val="303A92"/>
                          </a:solidFill>
                          <a:latin typeface="Museo 1"/>
                        </a:rPr>
                        <a:t>59,66</a:t>
                      </a:r>
                    </a:p>
                  </a:txBody>
                  <a:tcPr marL="54864" marR="54864" anchor="ctr">
                    <a:solidFill>
                      <a:srgbClr val="FFFFFF"/>
                    </a:solidFill>
                  </a:tcPr>
                </a:tc>
                <a:tc>
                  <a:txBody>
                    <a:bodyPr/>
                    <a:lstStyle/>
                    <a:p>
                      <a:pPr algn="r"/>
                      <a:r>
                        <a:rPr sz="2000" b="0">
                          <a:solidFill>
                            <a:srgbClr val="251E50"/>
                          </a:solidFill>
                          <a:latin typeface="Museo 2"/>
                        </a:rPr>
                        <a:t>17,73</a:t>
                      </a:r>
                    </a:p>
                  </a:txBody>
                  <a:tcPr marL="54864" marR="54864" anchor="ctr">
                    <a:solidFill>
                      <a:srgbClr val="FFFFFF"/>
                    </a:solidFill>
                  </a:tcPr>
                </a:tc>
                <a:tc>
                  <a:txBody>
                    <a:bodyPr/>
                    <a:lstStyle/>
                    <a:p>
                      <a:pPr algn="r"/>
                      <a:r>
                        <a:rPr sz="2000" b="0">
                          <a:solidFill>
                            <a:srgbClr val="251E50"/>
                          </a:solidFill>
                          <a:latin typeface="Museo 2"/>
                        </a:rPr>
                        <a:t>10,37</a:t>
                      </a:r>
                    </a:p>
                  </a:txBody>
                  <a:tcPr marL="54864" marR="54864" anchor="ctr">
                    <a:solidFill>
                      <a:srgbClr val="FFFFFF"/>
                    </a:solidFill>
                  </a:tcPr>
                </a:tc>
                <a:tc>
                  <a:txBody>
                    <a:bodyPr/>
                    <a:lstStyle/>
                    <a:p>
                      <a:pPr algn="r"/>
                      <a:r>
                        <a:rPr sz="2000" b="0">
                          <a:solidFill>
                            <a:srgbClr val="303A92"/>
                          </a:solidFill>
                          <a:latin typeface="Museo 1"/>
                        </a:rPr>
                        <a:t>822</a:t>
                      </a:r>
                    </a:p>
                  </a:txBody>
                  <a:tcPr marL="54864" marR="54864" anchor="ctr">
                    <a:solidFill>
                      <a:srgbClr val="FFFFFF"/>
                    </a:solidFill>
                  </a:tcPr>
                </a:tc>
                <a:tc>
                  <a:txBody>
                    <a:bodyPr/>
                    <a:lstStyle/>
                    <a:p>
                      <a:pPr algn="r"/>
                      <a:r>
                        <a:rPr sz="2000" b="0">
                          <a:solidFill>
                            <a:srgbClr val="251E50"/>
                          </a:solidFill>
                          <a:latin typeface="Museo 2"/>
                        </a:rPr>
                        <a:t>1066</a:t>
                      </a:r>
                    </a:p>
                  </a:txBody>
                  <a:tcPr marL="54864" marR="54864" anchor="ctr">
                    <a:solidFill>
                      <a:srgbClr val="FFFFFF"/>
                    </a:solidFill>
                  </a:tcPr>
                </a:tc>
                <a:extLst>
                  <a:ext uri="{0D108BD9-81ED-4DB2-BD59-A6C34878D82A}">
                    <a16:rowId xmlns:a16="http://schemas.microsoft.com/office/drawing/2014/main" val="10001"/>
                  </a:ext>
                </a:extLst>
              </a:tr>
              <a:tr h="685800">
                <a:tc>
                  <a:txBody>
                    <a:bodyPr/>
                    <a:lstStyle/>
                    <a:p>
                      <a:pPr algn="l"/>
                      <a:r>
                        <a:rPr sz="2000" b="0">
                          <a:solidFill>
                            <a:srgbClr val="303A92"/>
                          </a:solidFill>
                          <a:latin typeface="Museo 1"/>
                        </a:rPr>
                        <a:t>Latvija</a:t>
                      </a:r>
                    </a:p>
                  </a:txBody>
                  <a:tcPr marL="54864" marR="54864" anchor="ctr">
                    <a:solidFill>
                      <a:srgbClr val="ACE4F1"/>
                    </a:solidFill>
                  </a:tcPr>
                </a:tc>
                <a:tc>
                  <a:txBody>
                    <a:bodyPr/>
                    <a:lstStyle/>
                    <a:p>
                      <a:pPr algn="r"/>
                      <a:r>
                        <a:rPr sz="2000" b="0">
                          <a:solidFill>
                            <a:srgbClr val="251E50"/>
                          </a:solidFill>
                          <a:latin typeface="Museo 1"/>
                        </a:rPr>
                        <a:t>4,43</a:t>
                      </a:r>
                    </a:p>
                  </a:txBody>
                  <a:tcPr marL="54864" marR="54864" anchor="ctr">
                    <a:solidFill>
                      <a:srgbClr val="ACE4F1"/>
                    </a:solidFill>
                  </a:tcPr>
                </a:tc>
                <a:tc>
                  <a:txBody>
                    <a:bodyPr/>
                    <a:lstStyle/>
                    <a:p>
                      <a:pPr algn="r"/>
                      <a:r>
                        <a:rPr sz="2000" b="0">
                          <a:solidFill>
                            <a:srgbClr val="251E50"/>
                          </a:solidFill>
                          <a:latin typeface="Museo 1"/>
                        </a:rPr>
                        <a:t>1,97</a:t>
                      </a:r>
                    </a:p>
                  </a:txBody>
                  <a:tcPr marL="54864" marR="54864" anchor="ctr">
                    <a:solidFill>
                      <a:srgbClr val="ACE4F1"/>
                    </a:solidFill>
                  </a:tcPr>
                </a:tc>
                <a:tc>
                  <a:txBody>
                    <a:bodyPr/>
                    <a:lstStyle/>
                    <a:p>
                      <a:pPr algn="r"/>
                      <a:r>
                        <a:rPr sz="2000" b="0">
                          <a:solidFill>
                            <a:srgbClr val="251E50"/>
                          </a:solidFill>
                          <a:latin typeface="Museo 1"/>
                        </a:rPr>
                        <a:t>3,38</a:t>
                      </a:r>
                    </a:p>
                  </a:txBody>
                  <a:tcPr marL="54864" marR="54864" anchor="ctr">
                    <a:solidFill>
                      <a:srgbClr val="ACE4F1"/>
                    </a:solidFill>
                  </a:tcPr>
                </a:tc>
                <a:tc>
                  <a:txBody>
                    <a:bodyPr/>
                    <a:lstStyle/>
                    <a:p>
                      <a:pPr algn="r"/>
                      <a:r>
                        <a:rPr sz="2000" b="0">
                          <a:solidFill>
                            <a:srgbClr val="303A92"/>
                          </a:solidFill>
                          <a:latin typeface="Museo 1"/>
                        </a:rPr>
                        <a:t>9,79</a:t>
                      </a:r>
                    </a:p>
                  </a:txBody>
                  <a:tcPr marL="54864" marR="54864" anchor="ctr">
                    <a:solidFill>
                      <a:srgbClr val="ACE4F1"/>
                    </a:solidFill>
                  </a:tcPr>
                </a:tc>
                <a:tc>
                  <a:txBody>
                    <a:bodyPr/>
                    <a:lstStyle/>
                    <a:p>
                      <a:pPr algn="r"/>
                      <a:r>
                        <a:rPr sz="2000" b="0">
                          <a:solidFill>
                            <a:srgbClr val="251E50"/>
                          </a:solidFill>
                          <a:latin typeface="Museo 1"/>
                        </a:rPr>
                        <a:t>0</a:t>
                      </a:r>
                    </a:p>
                  </a:txBody>
                  <a:tcPr marL="54864" marR="54864" anchor="ctr">
                    <a:solidFill>
                      <a:srgbClr val="ACE4F1"/>
                    </a:solidFill>
                  </a:tcPr>
                </a:tc>
                <a:tc>
                  <a:txBody>
                    <a:bodyPr/>
                    <a:lstStyle/>
                    <a:p>
                      <a:pPr algn="r"/>
                      <a:r>
                        <a:rPr sz="2000" b="0">
                          <a:solidFill>
                            <a:srgbClr val="251E50"/>
                          </a:solidFill>
                          <a:latin typeface="Museo 1"/>
                        </a:rPr>
                        <a:t>1,86</a:t>
                      </a:r>
                    </a:p>
                  </a:txBody>
                  <a:tcPr marL="54864" marR="54864" anchor="ctr">
                    <a:solidFill>
                      <a:srgbClr val="ACE4F1"/>
                    </a:solidFill>
                  </a:tcPr>
                </a:tc>
                <a:tc>
                  <a:txBody>
                    <a:bodyPr/>
                    <a:lstStyle/>
                    <a:p>
                      <a:pPr algn="r"/>
                      <a:r>
                        <a:rPr sz="2000" b="0">
                          <a:solidFill>
                            <a:srgbClr val="303A92"/>
                          </a:solidFill>
                          <a:latin typeface="Museo 1"/>
                        </a:rPr>
                        <a:t>751</a:t>
                      </a:r>
                    </a:p>
                  </a:txBody>
                  <a:tcPr marL="54864" marR="54864" anchor="ctr">
                    <a:solidFill>
                      <a:srgbClr val="ACE4F1"/>
                    </a:solidFill>
                  </a:tcPr>
                </a:tc>
                <a:tc>
                  <a:txBody>
                    <a:bodyPr/>
                    <a:lstStyle/>
                    <a:p>
                      <a:pPr algn="r"/>
                      <a:r>
                        <a:rPr sz="2000" b="0">
                          <a:solidFill>
                            <a:srgbClr val="251E50"/>
                          </a:solidFill>
                          <a:latin typeface="Museo 1"/>
                        </a:rPr>
                        <a:t>751</a:t>
                      </a:r>
                    </a:p>
                  </a:txBody>
                  <a:tcPr marL="54864" marR="54864" anchor="ctr">
                    <a:solidFill>
                      <a:srgbClr val="ACE4F1"/>
                    </a:solidFill>
                  </a:tcPr>
                </a:tc>
                <a:extLst>
                  <a:ext uri="{0D108BD9-81ED-4DB2-BD59-A6C34878D82A}">
                    <a16:rowId xmlns:a16="http://schemas.microsoft.com/office/drawing/2014/main" val="10002"/>
                  </a:ext>
                </a:extLst>
              </a:tr>
              <a:tr h="685800">
                <a:tc>
                  <a:txBody>
                    <a:bodyPr/>
                    <a:lstStyle/>
                    <a:p>
                      <a:pPr algn="l"/>
                      <a:r>
                        <a:rPr sz="2000" b="0">
                          <a:solidFill>
                            <a:srgbClr val="303A92"/>
                          </a:solidFill>
                          <a:latin typeface="Museo 1"/>
                        </a:rPr>
                        <a:t>Lietuva</a:t>
                      </a:r>
                    </a:p>
                  </a:txBody>
                  <a:tcPr marL="54864" marR="54864" anchor="ctr">
                    <a:solidFill>
                      <a:srgbClr val="FFFFFF"/>
                    </a:solidFill>
                  </a:tcPr>
                </a:tc>
                <a:tc>
                  <a:txBody>
                    <a:bodyPr/>
                    <a:lstStyle/>
                    <a:p>
                      <a:pPr algn="r"/>
                      <a:r>
                        <a:rPr sz="2000" b="0">
                          <a:solidFill>
                            <a:srgbClr val="251E50"/>
                          </a:solidFill>
                          <a:latin typeface="Museo 2"/>
                        </a:rPr>
                        <a:t>6,29</a:t>
                      </a:r>
                    </a:p>
                  </a:txBody>
                  <a:tcPr marL="54864" marR="54864" anchor="ctr">
                    <a:solidFill>
                      <a:srgbClr val="FFFFFF"/>
                    </a:solidFill>
                  </a:tcPr>
                </a:tc>
                <a:tc>
                  <a:txBody>
                    <a:bodyPr/>
                    <a:lstStyle/>
                    <a:p>
                      <a:pPr algn="r"/>
                      <a:r>
                        <a:rPr sz="2000" b="0">
                          <a:solidFill>
                            <a:srgbClr val="251E50"/>
                          </a:solidFill>
                          <a:latin typeface="Museo 2"/>
                        </a:rPr>
                        <a:t>2,30</a:t>
                      </a:r>
                    </a:p>
                  </a:txBody>
                  <a:tcPr marL="54864" marR="54864" anchor="ctr">
                    <a:solidFill>
                      <a:srgbClr val="FFFFFF"/>
                    </a:solidFill>
                  </a:tcPr>
                </a:tc>
                <a:tc>
                  <a:txBody>
                    <a:bodyPr/>
                    <a:lstStyle/>
                    <a:p>
                      <a:pPr algn="r"/>
                      <a:r>
                        <a:rPr sz="2000" b="0">
                          <a:solidFill>
                            <a:srgbClr val="251E50"/>
                          </a:solidFill>
                          <a:latin typeface="Museo 2"/>
                        </a:rPr>
                        <a:t>5,90</a:t>
                      </a:r>
                    </a:p>
                  </a:txBody>
                  <a:tcPr marL="54864" marR="54864" anchor="ctr">
                    <a:solidFill>
                      <a:srgbClr val="FFFFFF"/>
                    </a:solidFill>
                  </a:tcPr>
                </a:tc>
                <a:tc>
                  <a:txBody>
                    <a:bodyPr/>
                    <a:lstStyle/>
                    <a:p>
                      <a:pPr algn="r"/>
                      <a:r>
                        <a:rPr sz="2000" b="0">
                          <a:solidFill>
                            <a:srgbClr val="303A92"/>
                          </a:solidFill>
                          <a:latin typeface="Museo 1"/>
                        </a:rPr>
                        <a:t>14,50</a:t>
                      </a:r>
                    </a:p>
                  </a:txBody>
                  <a:tcPr marL="54864" marR="54864" anchor="ctr">
                    <a:solidFill>
                      <a:srgbClr val="FFFFFF"/>
                    </a:solidFill>
                  </a:tcPr>
                </a:tc>
                <a:tc>
                  <a:txBody>
                    <a:bodyPr/>
                    <a:lstStyle/>
                    <a:p>
                      <a:pPr algn="r"/>
                      <a:r>
                        <a:rPr sz="2000" b="0">
                          <a:solidFill>
                            <a:srgbClr val="251E50"/>
                          </a:solidFill>
                          <a:latin typeface="Museo 2"/>
                        </a:rPr>
                        <a:t>1,55</a:t>
                      </a:r>
                    </a:p>
                  </a:txBody>
                  <a:tcPr marL="54864" marR="54864" anchor="ctr">
                    <a:solidFill>
                      <a:srgbClr val="FFFFFF"/>
                    </a:solidFill>
                  </a:tcPr>
                </a:tc>
                <a:tc>
                  <a:txBody>
                    <a:bodyPr/>
                    <a:lstStyle/>
                    <a:p>
                      <a:pPr algn="r"/>
                      <a:r>
                        <a:rPr sz="2000" b="0">
                          <a:solidFill>
                            <a:srgbClr val="251E50"/>
                          </a:solidFill>
                          <a:latin typeface="Museo 2"/>
                        </a:rPr>
                        <a:t>2,89</a:t>
                      </a:r>
                    </a:p>
                  </a:txBody>
                  <a:tcPr marL="54864" marR="54864" anchor="ctr">
                    <a:solidFill>
                      <a:srgbClr val="FFFFFF"/>
                    </a:solidFill>
                  </a:tcPr>
                </a:tc>
                <a:tc>
                  <a:txBody>
                    <a:bodyPr/>
                    <a:lstStyle/>
                    <a:p>
                      <a:pPr algn="r"/>
                      <a:r>
                        <a:rPr sz="2000" b="0">
                          <a:solidFill>
                            <a:srgbClr val="303A92"/>
                          </a:solidFill>
                          <a:latin typeface="Museo 1"/>
                        </a:rPr>
                        <a:t>716</a:t>
                      </a:r>
                    </a:p>
                  </a:txBody>
                  <a:tcPr marL="54864" marR="54864" anchor="ctr">
                    <a:solidFill>
                      <a:srgbClr val="FFFFFF"/>
                    </a:solidFill>
                  </a:tcPr>
                </a:tc>
                <a:tc>
                  <a:txBody>
                    <a:bodyPr/>
                    <a:lstStyle/>
                    <a:p>
                      <a:pPr algn="r"/>
                      <a:r>
                        <a:rPr sz="2000" b="0">
                          <a:solidFill>
                            <a:srgbClr val="251E50"/>
                          </a:solidFill>
                          <a:latin typeface="Museo 2"/>
                        </a:rPr>
                        <a:t>793</a:t>
                      </a:r>
                    </a:p>
                  </a:txBody>
                  <a:tcPr marL="54864" marR="54864" anchor="ctr">
                    <a:solidFill>
                      <a:srgbClr val="FFFFFF"/>
                    </a:solidFill>
                  </a:tcPr>
                </a:tc>
                <a:extLst>
                  <a:ext uri="{0D108BD9-81ED-4DB2-BD59-A6C34878D82A}">
                    <a16:rowId xmlns:a16="http://schemas.microsoft.com/office/drawing/2014/main" val="10003"/>
                  </a:ext>
                </a:extLst>
              </a:tr>
              <a:tr h="685800">
                <a:tc>
                  <a:txBody>
                    <a:bodyPr/>
                    <a:lstStyle/>
                    <a:p>
                      <a:pPr algn="l"/>
                      <a:r>
                        <a:rPr sz="2000" b="0" dirty="0" err="1">
                          <a:solidFill>
                            <a:srgbClr val="303A92"/>
                          </a:solidFill>
                          <a:latin typeface="Museo 1"/>
                        </a:rPr>
                        <a:t>Igaunija</a:t>
                      </a:r>
                      <a:endParaRPr sz="2000" b="0" dirty="0">
                        <a:solidFill>
                          <a:srgbClr val="303A92"/>
                        </a:solidFill>
                        <a:latin typeface="Museo 1"/>
                      </a:endParaRPr>
                    </a:p>
                  </a:txBody>
                  <a:tcPr marL="54864" marR="54864" anchor="ctr">
                    <a:solidFill>
                      <a:srgbClr val="EEF8FB"/>
                    </a:solidFill>
                  </a:tcPr>
                </a:tc>
                <a:tc>
                  <a:txBody>
                    <a:bodyPr/>
                    <a:lstStyle/>
                    <a:p>
                      <a:pPr algn="r"/>
                      <a:r>
                        <a:rPr sz="2000" b="0">
                          <a:solidFill>
                            <a:srgbClr val="251E50"/>
                          </a:solidFill>
                          <a:latin typeface="Museo 2"/>
                        </a:rPr>
                        <a:t>3,37</a:t>
                      </a:r>
                    </a:p>
                  </a:txBody>
                  <a:tcPr marL="54864" marR="54864" anchor="ctr">
                    <a:solidFill>
                      <a:srgbClr val="EEF8FB"/>
                    </a:solidFill>
                  </a:tcPr>
                </a:tc>
                <a:tc>
                  <a:txBody>
                    <a:bodyPr/>
                    <a:lstStyle/>
                    <a:p>
                      <a:pPr algn="r"/>
                      <a:r>
                        <a:rPr sz="2000" b="0">
                          <a:solidFill>
                            <a:srgbClr val="251E50"/>
                          </a:solidFill>
                          <a:latin typeface="Museo 2"/>
                        </a:rPr>
                        <a:t>0,95</a:t>
                      </a:r>
                    </a:p>
                  </a:txBody>
                  <a:tcPr marL="54864" marR="54864" anchor="ctr">
                    <a:solidFill>
                      <a:srgbClr val="EEF8FB"/>
                    </a:solidFill>
                  </a:tcPr>
                </a:tc>
                <a:tc>
                  <a:txBody>
                    <a:bodyPr/>
                    <a:lstStyle/>
                    <a:p>
                      <a:pPr algn="r"/>
                      <a:r>
                        <a:rPr sz="2000" b="0">
                          <a:solidFill>
                            <a:srgbClr val="251E50"/>
                          </a:solidFill>
                          <a:latin typeface="Museo 2"/>
                        </a:rPr>
                        <a:t>2,28</a:t>
                      </a:r>
                    </a:p>
                  </a:txBody>
                  <a:tcPr marL="54864" marR="54864" anchor="ctr">
                    <a:solidFill>
                      <a:srgbClr val="EEF8FB"/>
                    </a:solidFill>
                  </a:tcPr>
                </a:tc>
                <a:tc>
                  <a:txBody>
                    <a:bodyPr/>
                    <a:lstStyle/>
                    <a:p>
                      <a:pPr algn="r"/>
                      <a:r>
                        <a:rPr sz="2000" b="0">
                          <a:solidFill>
                            <a:srgbClr val="303A92"/>
                          </a:solidFill>
                          <a:latin typeface="Museo 1"/>
                        </a:rPr>
                        <a:t>6,60</a:t>
                      </a:r>
                    </a:p>
                  </a:txBody>
                  <a:tcPr marL="54864" marR="54864" anchor="ctr">
                    <a:solidFill>
                      <a:srgbClr val="EEF8FB"/>
                    </a:solidFill>
                  </a:tcPr>
                </a:tc>
                <a:tc>
                  <a:txBody>
                    <a:bodyPr/>
                    <a:lstStyle/>
                    <a:p>
                      <a:pPr algn="r"/>
                      <a:r>
                        <a:rPr sz="2000" b="0">
                          <a:solidFill>
                            <a:srgbClr val="251E50"/>
                          </a:solidFill>
                          <a:latin typeface="Museo 2"/>
                        </a:rPr>
                        <a:t>0</a:t>
                      </a:r>
                    </a:p>
                  </a:txBody>
                  <a:tcPr marL="54864" marR="54864" anchor="ctr">
                    <a:solidFill>
                      <a:srgbClr val="EEF8FB"/>
                    </a:solidFill>
                  </a:tcPr>
                </a:tc>
                <a:tc>
                  <a:txBody>
                    <a:bodyPr/>
                    <a:lstStyle/>
                    <a:p>
                      <a:pPr algn="r"/>
                      <a:r>
                        <a:rPr sz="2000" b="0">
                          <a:solidFill>
                            <a:srgbClr val="251E50"/>
                          </a:solidFill>
                          <a:latin typeface="Museo 2"/>
                        </a:rPr>
                        <a:t>1,37</a:t>
                      </a:r>
                    </a:p>
                  </a:txBody>
                  <a:tcPr marL="54864" marR="54864" anchor="ctr">
                    <a:solidFill>
                      <a:srgbClr val="EEF8FB"/>
                    </a:solidFill>
                  </a:tcPr>
                </a:tc>
                <a:tc>
                  <a:txBody>
                    <a:bodyPr/>
                    <a:lstStyle/>
                    <a:p>
                      <a:pPr algn="r"/>
                      <a:r>
                        <a:rPr sz="2000" b="0">
                          <a:solidFill>
                            <a:srgbClr val="303A92"/>
                          </a:solidFill>
                          <a:latin typeface="Museo 1"/>
                        </a:rPr>
                        <a:t>689</a:t>
                      </a:r>
                    </a:p>
                  </a:txBody>
                  <a:tcPr marL="54864" marR="54864" anchor="ctr">
                    <a:solidFill>
                      <a:srgbClr val="EEF8FB"/>
                    </a:solidFill>
                  </a:tcPr>
                </a:tc>
                <a:tc>
                  <a:txBody>
                    <a:bodyPr/>
                    <a:lstStyle/>
                    <a:p>
                      <a:pPr algn="r"/>
                      <a:r>
                        <a:rPr sz="2000" b="0">
                          <a:solidFill>
                            <a:srgbClr val="251E50"/>
                          </a:solidFill>
                          <a:latin typeface="Museo 2"/>
                        </a:rPr>
                        <a:t>689</a:t>
                      </a:r>
                    </a:p>
                  </a:txBody>
                  <a:tcPr marL="54864" marR="54864" anchor="ctr">
                    <a:solidFill>
                      <a:srgbClr val="EEF8FB"/>
                    </a:solidFill>
                  </a:tcPr>
                </a:tc>
                <a:extLst>
                  <a:ext uri="{0D108BD9-81ED-4DB2-BD59-A6C34878D82A}">
                    <a16:rowId xmlns:a16="http://schemas.microsoft.com/office/drawing/2014/main" val="10004"/>
                  </a:ext>
                </a:extLst>
              </a:tr>
              <a:tr h="685800">
                <a:tc>
                  <a:txBody>
                    <a:bodyPr/>
                    <a:lstStyle/>
                    <a:p>
                      <a:pPr algn="l"/>
                      <a:r>
                        <a:rPr sz="2000" b="0">
                          <a:solidFill>
                            <a:srgbClr val="303A92"/>
                          </a:solidFill>
                          <a:latin typeface="Museo 1"/>
                        </a:rPr>
                        <a:t>Portugāle</a:t>
                      </a:r>
                    </a:p>
                  </a:txBody>
                  <a:tcPr marL="54864" marR="54864" anchor="ctr">
                    <a:solidFill>
                      <a:srgbClr val="FFFFFF"/>
                    </a:solidFill>
                  </a:tcPr>
                </a:tc>
                <a:tc>
                  <a:txBody>
                    <a:bodyPr/>
                    <a:lstStyle/>
                    <a:p>
                      <a:pPr algn="r"/>
                      <a:r>
                        <a:rPr sz="2000" b="0">
                          <a:solidFill>
                            <a:srgbClr val="251E50"/>
                          </a:solidFill>
                          <a:latin typeface="Museo 2"/>
                        </a:rPr>
                        <a:t>22,60</a:t>
                      </a:r>
                    </a:p>
                  </a:txBody>
                  <a:tcPr marL="54864" marR="54864" anchor="ctr">
                    <a:solidFill>
                      <a:srgbClr val="FFFFFF"/>
                    </a:solidFill>
                  </a:tcPr>
                </a:tc>
                <a:tc>
                  <a:txBody>
                    <a:bodyPr/>
                    <a:lstStyle/>
                    <a:p>
                      <a:pPr algn="r"/>
                      <a:r>
                        <a:rPr sz="2000" b="0">
                          <a:solidFill>
                            <a:srgbClr val="251E50"/>
                          </a:solidFill>
                          <a:latin typeface="Museo 2"/>
                        </a:rPr>
                        <a:t>16,30</a:t>
                      </a:r>
                    </a:p>
                  </a:txBody>
                  <a:tcPr marL="54864" marR="54864" anchor="ctr">
                    <a:solidFill>
                      <a:srgbClr val="FFFFFF"/>
                    </a:solidFill>
                  </a:tcPr>
                </a:tc>
                <a:tc>
                  <a:txBody>
                    <a:bodyPr/>
                    <a:lstStyle/>
                    <a:p>
                      <a:pPr algn="r"/>
                      <a:r>
                        <a:rPr sz="2000" b="0">
                          <a:solidFill>
                            <a:srgbClr val="251E50"/>
                          </a:solidFill>
                          <a:latin typeface="Museo 2"/>
                        </a:rPr>
                        <a:t>10,68</a:t>
                      </a:r>
                    </a:p>
                  </a:txBody>
                  <a:tcPr marL="54864" marR="54864" anchor="ctr">
                    <a:solidFill>
                      <a:srgbClr val="FFFFFF"/>
                    </a:solidFill>
                  </a:tcPr>
                </a:tc>
                <a:tc>
                  <a:txBody>
                    <a:bodyPr/>
                    <a:lstStyle/>
                    <a:p>
                      <a:pPr algn="r"/>
                      <a:r>
                        <a:rPr sz="2000" b="0">
                          <a:solidFill>
                            <a:srgbClr val="303A92"/>
                          </a:solidFill>
                          <a:latin typeface="Museo 1"/>
                        </a:rPr>
                        <a:t>49,58</a:t>
                      </a:r>
                    </a:p>
                  </a:txBody>
                  <a:tcPr marL="54864" marR="54864" anchor="ctr">
                    <a:solidFill>
                      <a:srgbClr val="FFFFFF"/>
                    </a:solidFill>
                  </a:tcPr>
                </a:tc>
                <a:tc>
                  <a:txBody>
                    <a:bodyPr/>
                    <a:lstStyle/>
                    <a:p>
                      <a:pPr algn="r"/>
                      <a:r>
                        <a:rPr sz="2000" b="0">
                          <a:solidFill>
                            <a:srgbClr val="251E50"/>
                          </a:solidFill>
                          <a:latin typeface="Museo 2"/>
                        </a:rPr>
                        <a:t>5,60</a:t>
                      </a:r>
                    </a:p>
                  </a:txBody>
                  <a:tcPr marL="54864" marR="54864" anchor="ctr">
                    <a:solidFill>
                      <a:srgbClr val="FFFFFF"/>
                    </a:solidFill>
                  </a:tcPr>
                </a:tc>
                <a:tc>
                  <a:txBody>
                    <a:bodyPr/>
                    <a:lstStyle/>
                    <a:p>
                      <a:pPr algn="r"/>
                      <a:r>
                        <a:rPr sz="2000" b="0">
                          <a:solidFill>
                            <a:srgbClr val="251E50"/>
                          </a:solidFill>
                          <a:latin typeface="Museo 2"/>
                        </a:rPr>
                        <a:t>11,39</a:t>
                      </a:r>
                    </a:p>
                  </a:txBody>
                  <a:tcPr marL="54864" marR="54864" anchor="ctr">
                    <a:solidFill>
                      <a:srgbClr val="FFFFFF"/>
                    </a:solidFill>
                  </a:tcPr>
                </a:tc>
                <a:tc>
                  <a:txBody>
                    <a:bodyPr/>
                    <a:lstStyle/>
                    <a:p>
                      <a:pPr algn="r"/>
                      <a:r>
                        <a:rPr sz="2000" b="0">
                          <a:solidFill>
                            <a:srgbClr val="303A92"/>
                          </a:solidFill>
                          <a:latin typeface="Museo 1"/>
                        </a:rPr>
                        <a:t>622</a:t>
                      </a:r>
                    </a:p>
                  </a:txBody>
                  <a:tcPr marL="54864" marR="54864" anchor="ctr">
                    <a:solidFill>
                      <a:srgbClr val="FFFFFF"/>
                    </a:solidFill>
                  </a:tcPr>
                </a:tc>
                <a:tc>
                  <a:txBody>
                    <a:bodyPr/>
                    <a:lstStyle/>
                    <a:p>
                      <a:pPr algn="r"/>
                      <a:r>
                        <a:rPr sz="2000" b="0">
                          <a:solidFill>
                            <a:srgbClr val="251E50"/>
                          </a:solidFill>
                          <a:latin typeface="Museo 2"/>
                        </a:rPr>
                        <a:t>692</a:t>
                      </a:r>
                    </a:p>
                  </a:txBody>
                  <a:tcPr marL="54864" marR="54864" anchor="ctr">
                    <a:solidFill>
                      <a:srgbClr val="FFFFFF"/>
                    </a:solidFill>
                  </a:tcPr>
                </a:tc>
                <a:extLst>
                  <a:ext uri="{0D108BD9-81ED-4DB2-BD59-A6C34878D82A}">
                    <a16:rowId xmlns:a16="http://schemas.microsoft.com/office/drawing/2014/main" val="10005"/>
                  </a:ext>
                </a:extLst>
              </a:tr>
              <a:tr h="685800">
                <a:tc>
                  <a:txBody>
                    <a:bodyPr/>
                    <a:lstStyle/>
                    <a:p>
                      <a:pPr algn="l"/>
                      <a:r>
                        <a:rPr sz="2000" b="0">
                          <a:solidFill>
                            <a:srgbClr val="303A92"/>
                          </a:solidFill>
                          <a:latin typeface="Museo 1"/>
                        </a:rPr>
                        <a:t>Polija</a:t>
                      </a:r>
                    </a:p>
                  </a:txBody>
                  <a:tcPr marL="54864" marR="54864" anchor="ctr">
                    <a:solidFill>
                      <a:srgbClr val="EEF8FB"/>
                    </a:solidFill>
                  </a:tcPr>
                </a:tc>
                <a:tc>
                  <a:txBody>
                    <a:bodyPr/>
                    <a:lstStyle/>
                    <a:p>
                      <a:pPr algn="r"/>
                      <a:r>
                        <a:rPr sz="2000" b="0">
                          <a:solidFill>
                            <a:srgbClr val="251E50"/>
                          </a:solidFill>
                          <a:latin typeface="Museo 2"/>
                        </a:rPr>
                        <a:t>75,46</a:t>
                      </a:r>
                    </a:p>
                  </a:txBody>
                  <a:tcPr marL="54864" marR="54864" anchor="ctr">
                    <a:solidFill>
                      <a:srgbClr val="EEF8FB"/>
                    </a:solidFill>
                  </a:tcPr>
                </a:tc>
                <a:tc>
                  <a:txBody>
                    <a:bodyPr/>
                    <a:lstStyle/>
                    <a:p>
                      <a:pPr algn="r"/>
                      <a:r>
                        <a:rPr sz="2000" b="0">
                          <a:solidFill>
                            <a:srgbClr val="251E50"/>
                          </a:solidFill>
                          <a:latin typeface="Museo 2"/>
                        </a:rPr>
                        <a:t>25,30</a:t>
                      </a:r>
                    </a:p>
                  </a:txBody>
                  <a:tcPr marL="54864" marR="54864" anchor="ctr">
                    <a:solidFill>
                      <a:srgbClr val="EEF8FB"/>
                    </a:solidFill>
                  </a:tcPr>
                </a:tc>
                <a:tc>
                  <a:txBody>
                    <a:bodyPr/>
                    <a:lstStyle/>
                    <a:p>
                      <a:pPr algn="r"/>
                      <a:r>
                        <a:rPr sz="2000" b="0">
                          <a:solidFill>
                            <a:srgbClr val="251E50"/>
                          </a:solidFill>
                          <a:latin typeface="Museo 2"/>
                        </a:rPr>
                        <a:t>35,60</a:t>
                      </a:r>
                    </a:p>
                  </a:txBody>
                  <a:tcPr marL="54864" marR="54864" anchor="ctr">
                    <a:solidFill>
                      <a:srgbClr val="EEF8FB"/>
                    </a:solidFill>
                  </a:tcPr>
                </a:tc>
                <a:tc>
                  <a:txBody>
                    <a:bodyPr/>
                    <a:lstStyle/>
                    <a:p>
                      <a:pPr algn="r"/>
                      <a:r>
                        <a:rPr sz="2000" b="0">
                          <a:solidFill>
                            <a:srgbClr val="303A92"/>
                          </a:solidFill>
                          <a:latin typeface="Museo 1"/>
                        </a:rPr>
                        <a:t>136,36</a:t>
                      </a:r>
                    </a:p>
                  </a:txBody>
                  <a:tcPr marL="54864" marR="54864" anchor="ctr">
                    <a:solidFill>
                      <a:srgbClr val="EEF8FB"/>
                    </a:solidFill>
                  </a:tcPr>
                </a:tc>
                <a:tc>
                  <a:txBody>
                    <a:bodyPr/>
                    <a:lstStyle/>
                    <a:p>
                      <a:pPr algn="r"/>
                      <a:r>
                        <a:rPr sz="2000" b="0">
                          <a:solidFill>
                            <a:srgbClr val="251E50"/>
                          </a:solidFill>
                          <a:latin typeface="Museo 2"/>
                        </a:rPr>
                        <a:t>29,40</a:t>
                      </a:r>
                    </a:p>
                  </a:txBody>
                  <a:tcPr marL="54864" marR="54864" anchor="ctr">
                    <a:solidFill>
                      <a:srgbClr val="EEF8FB"/>
                    </a:solidFill>
                  </a:tcPr>
                </a:tc>
                <a:tc>
                  <a:txBody>
                    <a:bodyPr/>
                    <a:lstStyle/>
                    <a:p>
                      <a:pPr algn="r"/>
                      <a:r>
                        <a:rPr sz="2000" b="0">
                          <a:solidFill>
                            <a:srgbClr val="251E50"/>
                          </a:solidFill>
                          <a:latin typeface="Museo 2"/>
                        </a:rPr>
                        <a:t>36,50</a:t>
                      </a:r>
                    </a:p>
                  </a:txBody>
                  <a:tcPr marL="54864" marR="54864" anchor="ctr">
                    <a:solidFill>
                      <a:srgbClr val="EEF8FB"/>
                    </a:solidFill>
                  </a:tcPr>
                </a:tc>
                <a:tc>
                  <a:txBody>
                    <a:bodyPr/>
                    <a:lstStyle/>
                    <a:p>
                      <a:pPr algn="r"/>
                      <a:r>
                        <a:rPr sz="2000" b="0">
                          <a:solidFill>
                            <a:srgbClr val="303A92"/>
                          </a:solidFill>
                          <a:latin typeface="Museo 1"/>
                        </a:rPr>
                        <a:t>534</a:t>
                      </a:r>
                    </a:p>
                  </a:txBody>
                  <a:tcPr marL="54864" marR="54864" anchor="ctr">
                    <a:solidFill>
                      <a:srgbClr val="EEF8FB"/>
                    </a:solidFill>
                  </a:tcPr>
                </a:tc>
                <a:tc>
                  <a:txBody>
                    <a:bodyPr/>
                    <a:lstStyle/>
                    <a:p>
                      <a:pPr algn="r"/>
                      <a:r>
                        <a:rPr sz="2000" b="0">
                          <a:solidFill>
                            <a:srgbClr val="251E50"/>
                          </a:solidFill>
                          <a:latin typeface="Museo 2"/>
                        </a:rPr>
                        <a:t>649</a:t>
                      </a:r>
                    </a:p>
                  </a:txBody>
                  <a:tcPr marL="54864" marR="54864" anchor="ctr">
                    <a:solidFill>
                      <a:srgbClr val="EEF8FB"/>
                    </a:solidFill>
                  </a:tcPr>
                </a:tc>
                <a:extLst>
                  <a:ext uri="{0D108BD9-81ED-4DB2-BD59-A6C34878D82A}">
                    <a16:rowId xmlns:a16="http://schemas.microsoft.com/office/drawing/2014/main" val="10006"/>
                  </a:ext>
                </a:extLst>
              </a:tr>
              <a:tr h="685800">
                <a:tc>
                  <a:txBody>
                    <a:bodyPr/>
                    <a:lstStyle/>
                    <a:p>
                      <a:pPr algn="l"/>
                      <a:r>
                        <a:rPr sz="2000" b="0">
                          <a:solidFill>
                            <a:srgbClr val="303A92"/>
                          </a:solidFill>
                          <a:latin typeface="Museo 1"/>
                        </a:rPr>
                        <a:t>Somija</a:t>
                      </a:r>
                    </a:p>
                  </a:txBody>
                  <a:tcPr marL="54864" marR="54864" anchor="ctr">
                    <a:solidFill>
                      <a:srgbClr val="FFFFFF"/>
                    </a:solidFill>
                  </a:tcPr>
                </a:tc>
                <a:tc>
                  <a:txBody>
                    <a:bodyPr/>
                    <a:lstStyle/>
                    <a:p>
                      <a:pPr algn="r"/>
                      <a:r>
                        <a:rPr sz="2000" b="0">
                          <a:solidFill>
                            <a:srgbClr val="251E50"/>
                          </a:solidFill>
                          <a:latin typeface="Museo 2"/>
                        </a:rPr>
                        <a:t>1,94</a:t>
                      </a:r>
                    </a:p>
                  </a:txBody>
                  <a:tcPr marL="54864" marR="54864" anchor="ctr">
                    <a:solidFill>
                      <a:srgbClr val="FFFFFF"/>
                    </a:solidFill>
                  </a:tcPr>
                </a:tc>
                <a:tc>
                  <a:txBody>
                    <a:bodyPr/>
                    <a:lstStyle/>
                    <a:p>
                      <a:pPr algn="r"/>
                      <a:r>
                        <a:rPr sz="2000" b="0">
                          <a:solidFill>
                            <a:srgbClr val="251E50"/>
                          </a:solidFill>
                          <a:latin typeface="Museo 2"/>
                        </a:rPr>
                        <a:t>1,95</a:t>
                      </a:r>
                    </a:p>
                  </a:txBody>
                  <a:tcPr marL="54864" marR="54864" anchor="ctr">
                    <a:solidFill>
                      <a:srgbClr val="FFFFFF"/>
                    </a:solidFill>
                  </a:tcPr>
                </a:tc>
                <a:tc>
                  <a:txBody>
                    <a:bodyPr/>
                    <a:lstStyle/>
                    <a:p>
                      <a:pPr algn="r"/>
                      <a:r>
                        <a:rPr sz="2000" b="0">
                          <a:solidFill>
                            <a:srgbClr val="251E50"/>
                          </a:solidFill>
                          <a:latin typeface="Museo 2"/>
                        </a:rPr>
                        <a:t>5,31</a:t>
                      </a:r>
                    </a:p>
                  </a:txBody>
                  <a:tcPr marL="54864" marR="54864" anchor="ctr">
                    <a:solidFill>
                      <a:srgbClr val="FFFFFF"/>
                    </a:solidFill>
                  </a:tcPr>
                </a:tc>
                <a:tc>
                  <a:txBody>
                    <a:bodyPr/>
                    <a:lstStyle/>
                    <a:p>
                      <a:pPr algn="r"/>
                      <a:r>
                        <a:rPr sz="2000" b="0">
                          <a:solidFill>
                            <a:srgbClr val="303A92"/>
                          </a:solidFill>
                          <a:latin typeface="Museo 1"/>
                        </a:rPr>
                        <a:t>9,20</a:t>
                      </a:r>
                    </a:p>
                  </a:txBody>
                  <a:tcPr marL="54864" marR="54864" anchor="ctr">
                    <a:solidFill>
                      <a:srgbClr val="FFFFFF"/>
                    </a:solidFill>
                  </a:tcPr>
                </a:tc>
                <a:tc>
                  <a:txBody>
                    <a:bodyPr/>
                    <a:lstStyle/>
                    <a:p>
                      <a:pPr algn="r"/>
                      <a:r>
                        <a:rPr sz="2000" b="0">
                          <a:solidFill>
                            <a:srgbClr val="251E50"/>
                          </a:solidFill>
                          <a:latin typeface="Museo 2"/>
                        </a:rPr>
                        <a:t>0</a:t>
                      </a:r>
                    </a:p>
                  </a:txBody>
                  <a:tcPr marL="54864" marR="54864" anchor="ctr">
                    <a:solidFill>
                      <a:srgbClr val="FFFFFF"/>
                    </a:solidFill>
                  </a:tcPr>
                </a:tc>
                <a:tc>
                  <a:txBody>
                    <a:bodyPr/>
                    <a:lstStyle/>
                    <a:p>
                      <a:pPr algn="r"/>
                      <a:r>
                        <a:rPr sz="2000" b="0">
                          <a:solidFill>
                            <a:srgbClr val="251E50"/>
                          </a:solidFill>
                          <a:latin typeface="Museo 2"/>
                        </a:rPr>
                        <a:t>5,64</a:t>
                      </a:r>
                    </a:p>
                  </a:txBody>
                  <a:tcPr marL="54864" marR="54864" anchor="ctr">
                    <a:solidFill>
                      <a:srgbClr val="FFFFFF"/>
                    </a:solidFill>
                  </a:tcPr>
                </a:tc>
                <a:tc>
                  <a:txBody>
                    <a:bodyPr/>
                    <a:lstStyle/>
                    <a:p>
                      <a:pPr algn="r"/>
                      <a:r>
                        <a:rPr sz="2000" b="0">
                          <a:solidFill>
                            <a:srgbClr val="303A92"/>
                          </a:solidFill>
                          <a:latin typeface="Museo 1"/>
                        </a:rPr>
                        <a:t>233</a:t>
                      </a:r>
                    </a:p>
                  </a:txBody>
                  <a:tcPr marL="54864" marR="54864" anchor="ctr">
                    <a:solidFill>
                      <a:srgbClr val="FFFFFF"/>
                    </a:solidFill>
                  </a:tcPr>
                </a:tc>
                <a:tc>
                  <a:txBody>
                    <a:bodyPr/>
                    <a:lstStyle/>
                    <a:p>
                      <a:pPr algn="r"/>
                      <a:r>
                        <a:rPr sz="2000" b="0" dirty="0">
                          <a:solidFill>
                            <a:srgbClr val="251E50"/>
                          </a:solidFill>
                          <a:latin typeface="Museo 2"/>
                        </a:rPr>
                        <a:t>233</a:t>
                      </a:r>
                    </a:p>
                  </a:txBody>
                  <a:tcPr marL="54864" marR="54864" anchor="ctr">
                    <a:solidFill>
                      <a:srgbClr val="FFFFFF"/>
                    </a:solidFill>
                  </a:tcPr>
                </a:tc>
                <a:extLst>
                  <a:ext uri="{0D108BD9-81ED-4DB2-BD59-A6C34878D82A}">
                    <a16:rowId xmlns:a16="http://schemas.microsoft.com/office/drawing/2014/main" val="10007"/>
                  </a:ext>
                </a:extLst>
              </a:tr>
            </a:tbl>
          </a:graphicData>
        </a:graphic>
      </p:graphicFrame>
      <p:graphicFrame>
        <p:nvGraphicFramePr>
          <p:cNvPr id="5" name="Chart 4"/>
          <p:cNvGraphicFramePr>
            <a:graphicFrameLocks noGrp="1"/>
          </p:cNvGraphicFramePr>
          <p:nvPr/>
        </p:nvGraphicFramePr>
        <p:xfrm>
          <a:off x="12938760" y="2697480"/>
          <a:ext cx="4572000"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822960" y="9081610"/>
            <a:ext cx="16687800" cy="252890"/>
          </a:xfrm>
          <a:prstGeom prst="rect">
            <a:avLst/>
          </a:prstGeom>
          <a:noFill/>
        </p:spPr>
        <p:txBody>
          <a:bodyPr wrap="square" lIns="45720" tIns="27432" rIns="45720" bIns="27432" anchor="t">
            <a:spAutoFit/>
          </a:bodyPr>
          <a:lstStyle/>
          <a:p>
            <a:pPr algn="l">
              <a:lnSpc>
                <a:spcPct val="108000"/>
              </a:lnSpc>
              <a:spcAft>
                <a:spcPts val="200"/>
              </a:spcAft>
            </a:pPr>
            <a:r>
              <a:rPr sz="1250" b="1" dirty="0">
                <a:solidFill>
                  <a:srgbClr val="251E50"/>
                </a:solidFill>
                <a:latin typeface="Museo 2"/>
              </a:rPr>
              <a:t>Metode: </a:t>
            </a:r>
            <a:r>
              <a:rPr sz="1250" b="0" dirty="0" err="1">
                <a:solidFill>
                  <a:srgbClr val="251E50"/>
                </a:solidFill>
                <a:latin typeface="Museo 2"/>
              </a:rPr>
              <a:t>kohēzija</a:t>
            </a:r>
            <a:r>
              <a:rPr sz="1250" b="0" dirty="0">
                <a:solidFill>
                  <a:srgbClr val="251E50"/>
                </a:solidFill>
                <a:latin typeface="Museo 2"/>
              </a:rPr>
              <a:t> = ERAF + KF + ESF+ + TPF (ES </a:t>
            </a:r>
            <a:r>
              <a:rPr sz="1250" b="0" dirty="0" err="1">
                <a:solidFill>
                  <a:srgbClr val="251E50"/>
                </a:solidFill>
                <a:latin typeface="Museo 2"/>
              </a:rPr>
              <a:t>daļa</a:t>
            </a:r>
            <a:r>
              <a:rPr sz="1250" b="0" dirty="0">
                <a:solidFill>
                  <a:srgbClr val="251E50"/>
                </a:solidFill>
                <a:latin typeface="Museo 2"/>
              </a:rPr>
              <a:t>); AF = </a:t>
            </a:r>
            <a:r>
              <a:rPr sz="1250" b="0" dirty="0" err="1">
                <a:solidFill>
                  <a:srgbClr val="251E50"/>
                </a:solidFill>
                <a:latin typeface="Museo 2"/>
              </a:rPr>
              <a:t>Atveseļošanas</a:t>
            </a:r>
            <a:r>
              <a:rPr sz="1250" b="0" dirty="0">
                <a:solidFill>
                  <a:srgbClr val="251E50"/>
                </a:solidFill>
                <a:latin typeface="Museo 2"/>
              </a:rPr>
              <a:t> fonds; *KLP </a:t>
            </a:r>
            <a:r>
              <a:rPr sz="1250" b="0" dirty="0" err="1">
                <a:solidFill>
                  <a:srgbClr val="251E50"/>
                </a:solidFill>
                <a:latin typeface="Museo 2"/>
              </a:rPr>
              <a:t>aprēķināta</a:t>
            </a:r>
            <a:r>
              <a:rPr sz="1250" b="0" dirty="0">
                <a:solidFill>
                  <a:srgbClr val="251E50"/>
                </a:solidFill>
                <a:latin typeface="Museo 2"/>
              </a:rPr>
              <a:t> </a:t>
            </a:r>
            <a:r>
              <a:rPr sz="1250" b="0" dirty="0" err="1">
                <a:solidFill>
                  <a:srgbClr val="251E50"/>
                </a:solidFill>
                <a:latin typeface="Museo 2"/>
              </a:rPr>
              <a:t>kā</a:t>
            </a:r>
            <a:r>
              <a:rPr sz="1250" b="0" dirty="0">
                <a:solidFill>
                  <a:srgbClr val="251E50"/>
                </a:solidFill>
                <a:latin typeface="Museo 2"/>
              </a:rPr>
              <a:t> 2023. gada </a:t>
            </a:r>
            <a:r>
              <a:rPr sz="1250" b="0" dirty="0" err="1">
                <a:solidFill>
                  <a:srgbClr val="251E50"/>
                </a:solidFill>
                <a:latin typeface="Museo 2"/>
              </a:rPr>
              <a:t>faktiskie</a:t>
            </a:r>
            <a:r>
              <a:rPr sz="1250" b="0" dirty="0">
                <a:solidFill>
                  <a:srgbClr val="251E50"/>
                </a:solidFill>
                <a:latin typeface="Museo 2"/>
              </a:rPr>
              <a:t> </a:t>
            </a:r>
            <a:r>
              <a:rPr sz="1250" b="0" dirty="0" err="1">
                <a:solidFill>
                  <a:srgbClr val="251E50"/>
                </a:solidFill>
                <a:latin typeface="Museo 2"/>
              </a:rPr>
              <a:t>izdevumi</a:t>
            </a:r>
            <a:r>
              <a:rPr sz="1250" b="0" dirty="0">
                <a:solidFill>
                  <a:srgbClr val="251E50"/>
                </a:solidFill>
                <a:latin typeface="Museo 2"/>
              </a:rPr>
              <a:t> × 7 (</a:t>
            </a:r>
            <a:r>
              <a:rPr sz="1250" b="0" dirty="0" err="1">
                <a:solidFill>
                  <a:srgbClr val="251E50"/>
                </a:solidFill>
                <a:latin typeface="Museo 2"/>
              </a:rPr>
              <a:t>aptuveni</a:t>
            </a:r>
            <a:r>
              <a:rPr sz="1250" b="0" dirty="0">
                <a:solidFill>
                  <a:srgbClr val="251E50"/>
                </a:solidFill>
                <a:latin typeface="Museo 2"/>
              </a:rPr>
              <a:t>). </a:t>
            </a:r>
            <a:r>
              <a:rPr sz="1250" b="0" dirty="0" err="1">
                <a:solidFill>
                  <a:srgbClr val="251E50"/>
                </a:solidFill>
                <a:latin typeface="Museo 2"/>
              </a:rPr>
              <a:t>Iedzīvotāji</a:t>
            </a:r>
            <a:r>
              <a:rPr sz="1250" b="0" dirty="0">
                <a:solidFill>
                  <a:srgbClr val="251E50"/>
                </a:solidFill>
                <a:latin typeface="Museo 2"/>
              </a:rPr>
              <a:t> 01.01.2025.; </a:t>
            </a:r>
            <a:r>
              <a:rPr sz="1250" b="0" dirty="0" err="1">
                <a:solidFill>
                  <a:srgbClr val="251E50"/>
                </a:solidFill>
                <a:latin typeface="Museo 2"/>
              </a:rPr>
              <a:t>vidēji</a:t>
            </a:r>
            <a:r>
              <a:rPr sz="1250" b="0" dirty="0">
                <a:solidFill>
                  <a:srgbClr val="251E50"/>
                </a:solidFill>
                <a:latin typeface="Museo 2"/>
              </a:rPr>
              <a:t> </a:t>
            </a:r>
            <a:r>
              <a:rPr sz="1250" b="0" dirty="0" err="1">
                <a:solidFill>
                  <a:srgbClr val="251E50"/>
                </a:solidFill>
                <a:latin typeface="Museo 2"/>
              </a:rPr>
              <a:t>gadā</a:t>
            </a:r>
            <a:r>
              <a:rPr sz="1250" b="0" dirty="0">
                <a:solidFill>
                  <a:srgbClr val="251E50"/>
                </a:solidFill>
                <a:latin typeface="Museo 2"/>
              </a:rPr>
              <a:t> = summa / </a:t>
            </a:r>
            <a:r>
              <a:rPr sz="1250" b="0" dirty="0" err="1">
                <a:solidFill>
                  <a:srgbClr val="251E50"/>
                </a:solidFill>
                <a:latin typeface="Museo 2"/>
              </a:rPr>
              <a:t>iedz</a:t>
            </a:r>
            <a:r>
              <a:rPr sz="1250" b="0" dirty="0">
                <a:solidFill>
                  <a:srgbClr val="251E50"/>
                </a:solidFill>
                <a:latin typeface="Museo 2"/>
              </a:rPr>
              <a:t>. / 7.</a:t>
            </a:r>
          </a:p>
        </p:txBody>
      </p:sp>
      <p:sp>
        <p:nvSpPr>
          <p:cNvPr id="7" name="TextBox 6"/>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EK kohēzijas atvērtie dati</a:t>
            </a:r>
            <a:r>
              <a:rPr sz="1150" b="0">
                <a:solidFill>
                  <a:srgbClr val="5F5F6E"/>
                </a:solidFill>
                <a:latin typeface="Museo 2"/>
              </a:rPr>
              <a:t>; </a:t>
            </a:r>
            <a:r>
              <a:rPr sz="1150" b="0" u="sng">
                <a:solidFill>
                  <a:srgbClr val="5F5F6E"/>
                </a:solidFill>
                <a:latin typeface="Museo 2"/>
                <a:hlinkClick r:id="rId5"/>
              </a:rPr>
              <a:t>EK AF plāni: LV</a:t>
            </a:r>
            <a:r>
              <a:rPr sz="1150" b="0">
                <a:solidFill>
                  <a:srgbClr val="5F5F6E"/>
                </a:solidFill>
                <a:latin typeface="Museo 2"/>
              </a:rPr>
              <a:t>; </a:t>
            </a:r>
            <a:r>
              <a:rPr sz="1150" b="0" u="sng">
                <a:solidFill>
                  <a:srgbClr val="5F5F6E"/>
                </a:solidFill>
                <a:latin typeface="Museo 2"/>
                <a:hlinkClick r:id="rId6"/>
              </a:rPr>
              <a:t>LT</a:t>
            </a:r>
            <a:r>
              <a:rPr sz="1150" b="0">
                <a:solidFill>
                  <a:srgbClr val="5F5F6E"/>
                </a:solidFill>
                <a:latin typeface="Museo 2"/>
              </a:rPr>
              <a:t>; </a:t>
            </a:r>
            <a:r>
              <a:rPr sz="1150" b="0" u="sng">
                <a:solidFill>
                  <a:srgbClr val="5F5F6E"/>
                </a:solidFill>
                <a:latin typeface="Museo 2"/>
                <a:hlinkClick r:id="rId7"/>
              </a:rPr>
              <a:t>EL</a:t>
            </a:r>
            <a:r>
              <a:rPr sz="1150" b="0">
                <a:solidFill>
                  <a:srgbClr val="5F5F6E"/>
                </a:solidFill>
                <a:latin typeface="Museo 2"/>
              </a:rPr>
              <a:t>; </a:t>
            </a:r>
            <a:r>
              <a:rPr sz="1150" b="0" u="sng">
                <a:solidFill>
                  <a:srgbClr val="5F5F6E"/>
                </a:solidFill>
                <a:latin typeface="Museo 2"/>
                <a:hlinkClick r:id="rId8"/>
              </a:rPr>
              <a:t>PT</a:t>
            </a:r>
            <a:r>
              <a:rPr sz="1150" b="0">
                <a:solidFill>
                  <a:srgbClr val="5F5F6E"/>
                </a:solidFill>
                <a:latin typeface="Museo 2"/>
              </a:rPr>
              <a:t>; </a:t>
            </a:r>
            <a:r>
              <a:rPr sz="1150" b="0" u="sng">
                <a:solidFill>
                  <a:srgbClr val="5F5F6E"/>
                </a:solidFill>
                <a:latin typeface="Museo 2"/>
                <a:hlinkClick r:id="rId9"/>
              </a:rPr>
              <a:t>PL</a:t>
            </a:r>
            <a:r>
              <a:rPr sz="1150" b="0">
                <a:solidFill>
                  <a:srgbClr val="5F5F6E"/>
                </a:solidFill>
                <a:latin typeface="Museo 2"/>
              </a:rPr>
              <a:t>; </a:t>
            </a:r>
            <a:r>
              <a:rPr sz="1150" b="0" u="sng">
                <a:solidFill>
                  <a:srgbClr val="5F5F6E"/>
                </a:solidFill>
                <a:latin typeface="Museo 2"/>
                <a:hlinkClick r:id="rId10"/>
              </a:rPr>
              <a:t>EP faktu lapa par KLP</a:t>
            </a:r>
            <a:r>
              <a:rPr sz="1150" b="0">
                <a:solidFill>
                  <a:srgbClr val="5F5F6E"/>
                </a:solidFill>
                <a:latin typeface="Museo 2"/>
              </a:rPr>
              <a:t>; </a:t>
            </a:r>
            <a:r>
              <a:rPr sz="1150" b="0" u="sng">
                <a:solidFill>
                  <a:srgbClr val="5F5F6E"/>
                </a:solidFill>
                <a:latin typeface="Museo 2"/>
                <a:hlinkClick r:id="rId11"/>
              </a:rPr>
              <a:t>Eurostat iedz.</a:t>
            </a:r>
            <a:r>
              <a:rPr sz="1150" b="0">
                <a:solidFill>
                  <a:srgbClr val="5F5F6E"/>
                </a:solidFill>
                <a:latin typeface="Museo 2"/>
              </a:rPr>
              <a:t>; PROVIDUS aprēķins</a:t>
            </a:r>
          </a:p>
        </p:txBody>
      </p:sp>
      <p:pic>
        <p:nvPicPr>
          <p:cNvPr id="8" name="Picture 7" descr="image.png"/>
          <p:cNvPicPr>
            <a:picLocks noChangeAspect="1"/>
          </p:cNvPicPr>
          <p:nvPr/>
        </p:nvPicPr>
        <p:blipFill>
          <a:blip r:embed="rId12"/>
          <a:stretch>
            <a:fillRect/>
          </a:stretch>
        </p:blipFill>
        <p:spPr>
          <a:xfrm>
            <a:off x="16047720" y="9400032"/>
            <a:ext cx="1600200" cy="680085"/>
          </a:xfrm>
          <a:prstGeom prst="rect">
            <a:avLst/>
          </a:prstGeom>
        </p:spPr>
      </p:pic>
      <p:sp>
        <p:nvSpPr>
          <p:cNvPr id="9" name="TextBox 8"/>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647700"/>
            <a:ext cx="16642080" cy="779316"/>
          </a:xfrm>
          <a:prstGeom prst="rect">
            <a:avLst/>
          </a:prstGeom>
          <a:noFill/>
        </p:spPr>
        <p:txBody>
          <a:bodyPr wrap="square" lIns="45720" tIns="27432" rIns="45720" bIns="27432" anchor="b">
            <a:spAutoFit/>
          </a:bodyPr>
          <a:lstStyle/>
          <a:p>
            <a:pPr algn="l">
              <a:lnSpc>
                <a:spcPct val="98000"/>
              </a:lnSpc>
              <a:spcAft>
                <a:spcPts val="0"/>
              </a:spcAft>
            </a:pPr>
            <a:r>
              <a:rPr sz="4800" b="0" dirty="0" err="1">
                <a:solidFill>
                  <a:srgbClr val="303A92"/>
                </a:solidFill>
                <a:latin typeface="Museo 1"/>
              </a:rPr>
              <a:t>Politiska</a:t>
            </a:r>
            <a:r>
              <a:rPr sz="4800" b="0" dirty="0">
                <a:solidFill>
                  <a:srgbClr val="303A92"/>
                </a:solidFill>
                <a:latin typeface="Museo 1"/>
              </a:rPr>
              <a:t> </a:t>
            </a:r>
            <a:r>
              <a:rPr sz="4800" b="0" dirty="0" err="1">
                <a:solidFill>
                  <a:srgbClr val="303A92"/>
                </a:solidFill>
                <a:latin typeface="Museo 1"/>
              </a:rPr>
              <a:t>dalīšana</a:t>
            </a:r>
            <a:r>
              <a:rPr sz="4800" b="0" dirty="0">
                <a:solidFill>
                  <a:srgbClr val="303A92"/>
                </a:solidFill>
                <a:latin typeface="Museo 1"/>
              </a:rPr>
              <a:t> "</a:t>
            </a:r>
            <a:r>
              <a:rPr sz="4800" b="0" dirty="0" err="1">
                <a:solidFill>
                  <a:srgbClr val="303A92"/>
                </a:solidFill>
                <a:latin typeface="Museo 1"/>
              </a:rPr>
              <a:t>savējiem</a:t>
            </a:r>
            <a:r>
              <a:rPr sz="4800" b="0" dirty="0">
                <a:solidFill>
                  <a:srgbClr val="303A92"/>
                </a:solidFill>
                <a:latin typeface="Museo 1"/>
              </a:rPr>
              <a:t>" = zemi </a:t>
            </a:r>
            <a:r>
              <a:rPr sz="4800" b="0" dirty="0" err="1">
                <a:solidFill>
                  <a:srgbClr val="303A92"/>
                </a:solidFill>
                <a:latin typeface="Museo 1"/>
              </a:rPr>
              <a:t>multiplikatori</a:t>
            </a:r>
            <a:endParaRPr sz="4800" b="0" dirty="0">
              <a:solidFill>
                <a:srgbClr val="303A92"/>
              </a:solidFill>
              <a:latin typeface="Museo 1"/>
            </a:endParaRPr>
          </a:p>
        </p:txBody>
      </p:sp>
      <p:sp>
        <p:nvSpPr>
          <p:cNvPr id="3" name="TextBox 2"/>
          <p:cNvSpPr txBox="1"/>
          <p:nvPr/>
        </p:nvSpPr>
        <p:spPr>
          <a:xfrm>
            <a:off x="822960" y="1714500"/>
            <a:ext cx="16642080" cy="497829"/>
          </a:xfrm>
          <a:prstGeom prst="rect">
            <a:avLst/>
          </a:prstGeom>
          <a:noFill/>
        </p:spPr>
        <p:txBody>
          <a:bodyPr wrap="square" lIns="45720" tIns="27432" rIns="45720" bIns="27432" anchor="t">
            <a:spAutoFit/>
          </a:bodyPr>
          <a:lstStyle/>
          <a:p>
            <a:pPr algn="l">
              <a:lnSpc>
                <a:spcPct val="108000"/>
              </a:lnSpc>
              <a:spcAft>
                <a:spcPts val="0"/>
              </a:spcAft>
            </a:pPr>
            <a:r>
              <a:rPr sz="2800" b="0" dirty="0" err="1">
                <a:solidFill>
                  <a:srgbClr val="303A92"/>
                </a:solidFill>
                <a:latin typeface="Museo 2"/>
              </a:rPr>
              <a:t>Pētījumi</a:t>
            </a:r>
            <a:r>
              <a:rPr sz="2800" b="0" dirty="0">
                <a:solidFill>
                  <a:srgbClr val="303A92"/>
                </a:solidFill>
                <a:latin typeface="Museo 2"/>
              </a:rPr>
              <a:t> </a:t>
            </a:r>
            <a:r>
              <a:rPr sz="2800" b="0" dirty="0" err="1">
                <a:solidFill>
                  <a:srgbClr val="303A92"/>
                </a:solidFill>
                <a:latin typeface="Museo 2"/>
              </a:rPr>
              <a:t>rāda</a:t>
            </a:r>
            <a:r>
              <a:rPr sz="2800" b="0" dirty="0">
                <a:solidFill>
                  <a:srgbClr val="303A92"/>
                </a:solidFill>
                <a:latin typeface="Museo 2"/>
              </a:rPr>
              <a:t>: </a:t>
            </a:r>
            <a:r>
              <a:rPr sz="2800" b="0" dirty="0" err="1">
                <a:solidFill>
                  <a:srgbClr val="303A92"/>
                </a:solidFill>
                <a:latin typeface="Museo 2"/>
              </a:rPr>
              <a:t>kad</a:t>
            </a:r>
            <a:r>
              <a:rPr sz="2800" b="0" dirty="0">
                <a:solidFill>
                  <a:srgbClr val="303A92"/>
                </a:solidFill>
                <a:latin typeface="Museo 2"/>
              </a:rPr>
              <a:t> </a:t>
            </a:r>
            <a:r>
              <a:rPr sz="2800" b="0" dirty="0" err="1">
                <a:solidFill>
                  <a:srgbClr val="303A92"/>
                </a:solidFill>
                <a:latin typeface="Museo 2"/>
              </a:rPr>
              <a:t>naudu</a:t>
            </a:r>
            <a:r>
              <a:rPr sz="2800" b="0" dirty="0">
                <a:solidFill>
                  <a:srgbClr val="303A92"/>
                </a:solidFill>
                <a:latin typeface="Museo 2"/>
              </a:rPr>
              <a:t> </a:t>
            </a:r>
            <a:r>
              <a:rPr sz="2800" b="0" dirty="0" err="1">
                <a:solidFill>
                  <a:srgbClr val="303A92"/>
                </a:solidFill>
                <a:latin typeface="Museo 2"/>
              </a:rPr>
              <a:t>sadala</a:t>
            </a:r>
            <a:r>
              <a:rPr sz="2800" b="0" dirty="0">
                <a:solidFill>
                  <a:srgbClr val="303A92"/>
                </a:solidFill>
                <a:latin typeface="Museo 2"/>
              </a:rPr>
              <a:t> </a:t>
            </a:r>
            <a:r>
              <a:rPr sz="2800" b="1" dirty="0" err="1">
                <a:solidFill>
                  <a:srgbClr val="303A92"/>
                </a:solidFill>
                <a:latin typeface="Museo 2"/>
              </a:rPr>
              <a:t>pēc</a:t>
            </a:r>
            <a:r>
              <a:rPr sz="2800" b="1" dirty="0">
                <a:solidFill>
                  <a:srgbClr val="303A92"/>
                </a:solidFill>
                <a:latin typeface="Museo 2"/>
              </a:rPr>
              <a:t> </a:t>
            </a:r>
            <a:r>
              <a:rPr sz="2800" b="1" dirty="0" err="1">
                <a:solidFill>
                  <a:srgbClr val="303A92"/>
                </a:solidFill>
                <a:latin typeface="Museo 2"/>
              </a:rPr>
              <a:t>ietekmes</a:t>
            </a:r>
            <a:r>
              <a:rPr sz="2800" b="0" dirty="0">
                <a:solidFill>
                  <a:srgbClr val="303A92"/>
                </a:solidFill>
                <a:latin typeface="Museo 2"/>
              </a:rPr>
              <a:t>, </a:t>
            </a:r>
            <a:r>
              <a:rPr sz="2800" b="0" dirty="0" err="1">
                <a:solidFill>
                  <a:srgbClr val="303A92"/>
                </a:solidFill>
                <a:latin typeface="Museo 2"/>
              </a:rPr>
              <a:t>nevis</a:t>
            </a:r>
            <a:r>
              <a:rPr sz="2800" b="0" dirty="0">
                <a:solidFill>
                  <a:srgbClr val="303A92"/>
                </a:solidFill>
                <a:latin typeface="Museo 2"/>
              </a:rPr>
              <a:t> </a:t>
            </a:r>
            <a:r>
              <a:rPr sz="2800" b="1" dirty="0" err="1">
                <a:solidFill>
                  <a:srgbClr val="303A92"/>
                </a:solidFill>
                <a:latin typeface="Museo 2"/>
              </a:rPr>
              <a:t>pēc</a:t>
            </a:r>
            <a:r>
              <a:rPr sz="2800" b="1" dirty="0">
                <a:solidFill>
                  <a:srgbClr val="303A92"/>
                </a:solidFill>
                <a:latin typeface="Museo 2"/>
              </a:rPr>
              <a:t> </a:t>
            </a:r>
            <a:r>
              <a:rPr sz="2800" b="1" dirty="0" err="1">
                <a:solidFill>
                  <a:srgbClr val="303A92"/>
                </a:solidFill>
                <a:latin typeface="Museo 2"/>
              </a:rPr>
              <a:t>atdeves</a:t>
            </a:r>
            <a:r>
              <a:rPr sz="2800" b="0" dirty="0">
                <a:solidFill>
                  <a:srgbClr val="303A92"/>
                </a:solidFill>
                <a:latin typeface="Museo 2"/>
              </a:rPr>
              <a:t>, </a:t>
            </a:r>
            <a:r>
              <a:rPr sz="2800" b="0" dirty="0" err="1">
                <a:solidFill>
                  <a:srgbClr val="303A92"/>
                </a:solidFill>
                <a:latin typeface="Museo 2"/>
              </a:rPr>
              <a:t>izaugsmes</a:t>
            </a:r>
            <a:r>
              <a:rPr sz="2800" b="0" dirty="0">
                <a:solidFill>
                  <a:srgbClr val="303A92"/>
                </a:solidFill>
                <a:latin typeface="Museo 2"/>
              </a:rPr>
              <a:t> </a:t>
            </a:r>
            <a:r>
              <a:rPr sz="2800" b="0" dirty="0" err="1">
                <a:solidFill>
                  <a:srgbClr val="303A92"/>
                </a:solidFill>
                <a:latin typeface="Museo 2"/>
              </a:rPr>
              <a:t>efekts</a:t>
            </a:r>
            <a:r>
              <a:rPr sz="2800" b="0" dirty="0">
                <a:solidFill>
                  <a:srgbClr val="303A92"/>
                </a:solidFill>
                <a:latin typeface="Museo 2"/>
              </a:rPr>
              <a:t> </a:t>
            </a:r>
            <a:r>
              <a:rPr sz="2800" b="0" dirty="0" err="1">
                <a:solidFill>
                  <a:srgbClr val="303A92"/>
                </a:solidFill>
                <a:latin typeface="Museo 2"/>
              </a:rPr>
              <a:t>izpaliek</a:t>
            </a:r>
            <a:r>
              <a:rPr sz="2800" b="0" dirty="0">
                <a:solidFill>
                  <a:srgbClr val="303A92"/>
                </a:solidFill>
                <a:latin typeface="Museo 2"/>
              </a:rPr>
              <a:t>.</a:t>
            </a:r>
          </a:p>
        </p:txBody>
      </p:sp>
      <p:sp>
        <p:nvSpPr>
          <p:cNvPr id="4" name="Rounded Rectangle 3"/>
          <p:cNvSpPr/>
          <p:nvPr/>
        </p:nvSpPr>
        <p:spPr>
          <a:xfrm>
            <a:off x="3002281" y="2743200"/>
            <a:ext cx="3977639" cy="4160520"/>
          </a:xfrm>
          <a:prstGeom prst="roundRect">
            <a:avLst>
              <a:gd name="adj" fmla="val 8000"/>
            </a:avLst>
          </a:prstGeom>
          <a:solidFill>
            <a:srgbClr val="EEF8FB"/>
          </a:solidFill>
          <a:ln>
            <a:noFill/>
          </a:ln>
          <a:effectLst/>
        </p:spPr>
        <p:txBody>
          <a:bodyPr rtlCol="0" anchor="ctr"/>
          <a:lstStyle/>
          <a:p>
            <a:endParaRPr sz="2800"/>
          </a:p>
        </p:txBody>
      </p:sp>
      <p:sp>
        <p:nvSpPr>
          <p:cNvPr id="5" name="TextBox 4"/>
          <p:cNvSpPr txBox="1"/>
          <p:nvPr/>
        </p:nvSpPr>
        <p:spPr>
          <a:xfrm>
            <a:off x="3230881" y="2920811"/>
            <a:ext cx="3566160" cy="833498"/>
          </a:xfrm>
          <a:prstGeom prst="rect">
            <a:avLst/>
          </a:prstGeom>
          <a:noFill/>
        </p:spPr>
        <p:txBody>
          <a:bodyPr wrap="square" lIns="45720" tIns="27432" rIns="45720" bIns="27432" anchor="ctr">
            <a:spAutoFit/>
          </a:bodyPr>
          <a:lstStyle/>
          <a:p>
            <a:pPr algn="l">
              <a:lnSpc>
                <a:spcPct val="108000"/>
              </a:lnSpc>
              <a:spcAft>
                <a:spcPts val="0"/>
              </a:spcAft>
            </a:pPr>
            <a:r>
              <a:rPr sz="2400" b="0" u="sng">
                <a:solidFill>
                  <a:srgbClr val="303A92"/>
                </a:solidFill>
                <a:latin typeface="Museo 1"/>
                <a:hlinkClick r:id="rId3"/>
              </a:rPr>
              <a:t>Rodríguez-Pose &amp; Fratesi, 2004</a:t>
            </a:r>
          </a:p>
        </p:txBody>
      </p:sp>
      <p:sp>
        <p:nvSpPr>
          <p:cNvPr id="6" name="TextBox 5"/>
          <p:cNvSpPr txBox="1"/>
          <p:nvPr/>
        </p:nvSpPr>
        <p:spPr>
          <a:xfrm>
            <a:off x="3230881" y="3840480"/>
            <a:ext cx="3566160" cy="2429063"/>
          </a:xfrm>
          <a:prstGeom prst="rect">
            <a:avLst/>
          </a:prstGeom>
          <a:noFill/>
        </p:spPr>
        <p:txBody>
          <a:bodyPr wrap="square" lIns="45720" tIns="27432" rIns="45720" bIns="27432" anchor="t">
            <a:spAutoFit/>
          </a:bodyPr>
          <a:lstStyle/>
          <a:p>
            <a:pPr>
              <a:lnSpc>
                <a:spcPct val="108000"/>
              </a:lnSpc>
            </a:pPr>
            <a:r>
              <a:rPr sz="2400" b="0" dirty="0">
                <a:solidFill>
                  <a:srgbClr val="251E50"/>
                </a:solidFill>
                <a:latin typeface="Museo 2"/>
              </a:rPr>
              <a:t>ES fondu 1. </a:t>
            </a:r>
            <a:r>
              <a:rPr sz="2400" b="0" dirty="0" err="1">
                <a:solidFill>
                  <a:srgbClr val="251E50"/>
                </a:solidFill>
                <a:latin typeface="Museo 2"/>
              </a:rPr>
              <a:t>mērķa</a:t>
            </a:r>
            <a:r>
              <a:rPr sz="2400" b="0" dirty="0">
                <a:solidFill>
                  <a:srgbClr val="251E50"/>
                </a:solidFill>
                <a:latin typeface="Museo 2"/>
              </a:rPr>
              <a:t> </a:t>
            </a:r>
            <a:r>
              <a:rPr sz="2400" b="0" dirty="0" err="1">
                <a:solidFill>
                  <a:srgbClr val="251E50"/>
                </a:solidFill>
                <a:latin typeface="Museo 2"/>
              </a:rPr>
              <a:t>reģionos</a:t>
            </a:r>
            <a:r>
              <a:rPr sz="2400" b="0" dirty="0">
                <a:solidFill>
                  <a:srgbClr val="251E50"/>
                </a:solidFill>
                <a:latin typeface="Museo 2"/>
              </a:rPr>
              <a:t> </a:t>
            </a:r>
            <a:r>
              <a:rPr sz="2400" b="0" dirty="0" err="1">
                <a:solidFill>
                  <a:srgbClr val="251E50"/>
                </a:solidFill>
                <a:latin typeface="Museo 2"/>
              </a:rPr>
              <a:t>infrastruktūras</a:t>
            </a:r>
            <a:r>
              <a:rPr sz="2400" b="0" dirty="0">
                <a:solidFill>
                  <a:srgbClr val="251E50"/>
                </a:solidFill>
                <a:latin typeface="Museo 2"/>
              </a:rPr>
              <a:t> un </a:t>
            </a:r>
            <a:r>
              <a:rPr sz="2400" b="0" dirty="0" err="1">
                <a:solidFill>
                  <a:srgbClr val="251E50"/>
                </a:solidFill>
                <a:latin typeface="Museo 2"/>
              </a:rPr>
              <a:t>uzņēmēju</a:t>
            </a:r>
            <a:r>
              <a:rPr sz="2400" b="0" dirty="0">
                <a:solidFill>
                  <a:srgbClr val="251E50"/>
                </a:solidFill>
                <a:latin typeface="Museo 2"/>
              </a:rPr>
              <a:t> </a:t>
            </a:r>
            <a:r>
              <a:rPr sz="2400" b="0" dirty="0" err="1">
                <a:solidFill>
                  <a:srgbClr val="251E50"/>
                </a:solidFill>
                <a:latin typeface="Museo 2"/>
              </a:rPr>
              <a:t>atbalsta</a:t>
            </a:r>
            <a:r>
              <a:rPr sz="2400" b="0" dirty="0">
                <a:solidFill>
                  <a:srgbClr val="251E50"/>
                </a:solidFill>
                <a:latin typeface="Museo 2"/>
              </a:rPr>
              <a:t> </a:t>
            </a:r>
            <a:r>
              <a:rPr sz="2400" b="0" dirty="0" err="1">
                <a:solidFill>
                  <a:srgbClr val="251E50"/>
                </a:solidFill>
                <a:latin typeface="Museo 2"/>
              </a:rPr>
              <a:t>atdeve</a:t>
            </a:r>
            <a:r>
              <a:rPr sz="2400" b="0" dirty="0">
                <a:solidFill>
                  <a:srgbClr val="251E50"/>
                </a:solidFill>
                <a:latin typeface="Museo 2"/>
              </a:rPr>
              <a:t> nav </a:t>
            </a:r>
            <a:r>
              <a:rPr sz="2400" b="0" dirty="0" err="1">
                <a:solidFill>
                  <a:srgbClr val="251E50"/>
                </a:solidFill>
                <a:latin typeface="Museo 2"/>
              </a:rPr>
              <a:t>būtiska</a:t>
            </a:r>
            <a:r>
              <a:rPr sz="2400" b="0" dirty="0">
                <a:solidFill>
                  <a:srgbClr val="251E50"/>
                </a:solidFill>
                <a:latin typeface="Museo 2"/>
              </a:rPr>
              <a:t>; </a:t>
            </a:r>
            <a:r>
              <a:rPr lang="lv-LV" sz="2400" dirty="0">
                <a:solidFill>
                  <a:srgbClr val="251E50"/>
                </a:solidFill>
                <a:latin typeface="Museo 2"/>
              </a:rPr>
              <a:t>ilgtermiņa efektu dod </a:t>
            </a:r>
            <a:r>
              <a:rPr lang="lv-LV" sz="2400" dirty="0" err="1">
                <a:solidFill>
                  <a:srgbClr val="251E50"/>
                </a:solidFill>
                <a:latin typeface="Museo 2"/>
              </a:rPr>
              <a:t>cilvēkkapitāls</a:t>
            </a:r>
            <a:r>
              <a:rPr lang="lv-LV" sz="2400" dirty="0">
                <a:solidFill>
                  <a:srgbClr val="251E50"/>
                </a:solidFill>
                <a:latin typeface="Museo 2"/>
              </a:rPr>
              <a:t> (</a:t>
            </a:r>
            <a:r>
              <a:rPr sz="2400" b="0" dirty="0" err="1">
                <a:solidFill>
                  <a:srgbClr val="251E50"/>
                </a:solidFill>
                <a:latin typeface="Museo 2"/>
              </a:rPr>
              <a:t>izglītība</a:t>
            </a:r>
            <a:r>
              <a:rPr lang="lv-LV" sz="2400" b="0" dirty="0">
                <a:solidFill>
                  <a:srgbClr val="251E50"/>
                </a:solidFill>
                <a:latin typeface="Museo 2"/>
              </a:rPr>
              <a:t>).</a:t>
            </a:r>
            <a:endParaRPr sz="2400" b="0" dirty="0">
              <a:solidFill>
                <a:srgbClr val="251E50"/>
              </a:solidFill>
              <a:latin typeface="Museo 2"/>
            </a:endParaRPr>
          </a:p>
        </p:txBody>
      </p:sp>
      <p:sp>
        <p:nvSpPr>
          <p:cNvPr id="7" name="Rounded Rectangle 6"/>
          <p:cNvSpPr/>
          <p:nvPr/>
        </p:nvSpPr>
        <p:spPr>
          <a:xfrm>
            <a:off x="7208521" y="2743200"/>
            <a:ext cx="3977639" cy="4160520"/>
          </a:xfrm>
          <a:prstGeom prst="roundRect">
            <a:avLst>
              <a:gd name="adj" fmla="val 8000"/>
            </a:avLst>
          </a:prstGeom>
          <a:solidFill>
            <a:srgbClr val="EEF8FB"/>
          </a:solidFill>
          <a:ln>
            <a:noFill/>
          </a:ln>
          <a:effectLst/>
        </p:spPr>
        <p:txBody>
          <a:bodyPr rtlCol="0" anchor="ctr"/>
          <a:lstStyle/>
          <a:p>
            <a:endParaRPr sz="2800"/>
          </a:p>
        </p:txBody>
      </p:sp>
      <p:sp>
        <p:nvSpPr>
          <p:cNvPr id="8" name="TextBox 7"/>
          <p:cNvSpPr txBox="1"/>
          <p:nvPr/>
        </p:nvSpPr>
        <p:spPr>
          <a:xfrm>
            <a:off x="7437121" y="2920811"/>
            <a:ext cx="3566160" cy="833498"/>
          </a:xfrm>
          <a:prstGeom prst="rect">
            <a:avLst/>
          </a:prstGeom>
          <a:noFill/>
        </p:spPr>
        <p:txBody>
          <a:bodyPr wrap="square" lIns="45720" tIns="27432" rIns="45720" bIns="27432" anchor="ctr">
            <a:spAutoFit/>
          </a:bodyPr>
          <a:lstStyle/>
          <a:p>
            <a:pPr algn="l">
              <a:lnSpc>
                <a:spcPct val="108000"/>
              </a:lnSpc>
              <a:spcAft>
                <a:spcPts val="0"/>
              </a:spcAft>
            </a:pPr>
            <a:r>
              <a:rPr sz="2400" b="0" u="sng">
                <a:solidFill>
                  <a:srgbClr val="303A92"/>
                </a:solidFill>
                <a:latin typeface="Museo 1"/>
                <a:hlinkClick r:id="rId4"/>
              </a:rPr>
              <a:t>Rodríguez-Pose &amp; Garcilazo, 2015</a:t>
            </a:r>
          </a:p>
        </p:txBody>
      </p:sp>
      <p:sp>
        <p:nvSpPr>
          <p:cNvPr id="9" name="TextBox 8"/>
          <p:cNvSpPr txBox="1"/>
          <p:nvPr/>
        </p:nvSpPr>
        <p:spPr>
          <a:xfrm>
            <a:off x="7437121" y="3840480"/>
            <a:ext cx="3566160" cy="2430024"/>
          </a:xfrm>
          <a:prstGeom prst="rect">
            <a:avLst/>
          </a:prstGeom>
          <a:noFill/>
        </p:spPr>
        <p:txBody>
          <a:bodyPr wrap="square" lIns="45720" tIns="27432" rIns="45720" bIns="27432" anchor="t">
            <a:spAutoFit/>
          </a:bodyPr>
          <a:lstStyle/>
          <a:p>
            <a:pPr>
              <a:lnSpc>
                <a:spcPct val="108000"/>
              </a:lnSpc>
            </a:pPr>
            <a:r>
              <a:rPr sz="2400" b="0" dirty="0">
                <a:solidFill>
                  <a:srgbClr val="251E50"/>
                </a:solidFill>
                <a:latin typeface="Museo 2"/>
              </a:rPr>
              <a:t>169 </a:t>
            </a:r>
            <a:r>
              <a:rPr sz="2400" b="0" dirty="0" err="1">
                <a:solidFill>
                  <a:srgbClr val="251E50"/>
                </a:solidFill>
                <a:latin typeface="Museo 2"/>
              </a:rPr>
              <a:t>reģioni</a:t>
            </a:r>
            <a:r>
              <a:rPr sz="2400" b="0" dirty="0">
                <a:solidFill>
                  <a:srgbClr val="251E50"/>
                </a:solidFill>
                <a:latin typeface="Museo 2"/>
              </a:rPr>
              <a:t>, 1996–2007: </a:t>
            </a:r>
            <a:r>
              <a:rPr sz="2400" b="0" dirty="0" err="1">
                <a:solidFill>
                  <a:srgbClr val="251E50"/>
                </a:solidFill>
                <a:latin typeface="Museo 2"/>
              </a:rPr>
              <a:t>virs</a:t>
            </a:r>
            <a:r>
              <a:rPr sz="2400" b="0" dirty="0">
                <a:solidFill>
                  <a:srgbClr val="251E50"/>
                </a:solidFill>
                <a:latin typeface="Museo 2"/>
              </a:rPr>
              <a:t> ~120 EUR </a:t>
            </a:r>
            <a:r>
              <a:rPr sz="2400" b="0" dirty="0" err="1">
                <a:solidFill>
                  <a:srgbClr val="251E50"/>
                </a:solidFill>
                <a:latin typeface="Museo 2"/>
              </a:rPr>
              <a:t>kohēzijas</a:t>
            </a:r>
            <a:r>
              <a:rPr sz="2400" b="0" dirty="0">
                <a:solidFill>
                  <a:srgbClr val="251E50"/>
                </a:solidFill>
                <a:latin typeface="Museo 2"/>
              </a:rPr>
              <a:t> </a:t>
            </a:r>
            <a:r>
              <a:rPr sz="2400" b="0" dirty="0" err="1">
                <a:solidFill>
                  <a:srgbClr val="251E50"/>
                </a:solidFill>
                <a:latin typeface="Museo 2"/>
              </a:rPr>
              <a:t>izdevumu</a:t>
            </a:r>
            <a:r>
              <a:rPr sz="2400" b="0" dirty="0">
                <a:solidFill>
                  <a:srgbClr val="251E50"/>
                </a:solidFill>
                <a:latin typeface="Museo 2"/>
              </a:rPr>
              <a:t> </a:t>
            </a:r>
            <a:r>
              <a:rPr sz="2400" b="0" dirty="0" err="1">
                <a:solidFill>
                  <a:srgbClr val="251E50"/>
                </a:solidFill>
                <a:latin typeface="Museo 2"/>
              </a:rPr>
              <a:t>uz</a:t>
            </a:r>
            <a:r>
              <a:rPr sz="2400" b="0" dirty="0">
                <a:solidFill>
                  <a:srgbClr val="251E50"/>
                </a:solidFill>
                <a:latin typeface="Museo 2"/>
              </a:rPr>
              <a:t> </a:t>
            </a:r>
            <a:r>
              <a:rPr sz="2400" b="0" dirty="0" err="1">
                <a:solidFill>
                  <a:srgbClr val="251E50"/>
                </a:solidFill>
                <a:latin typeface="Museo 2"/>
              </a:rPr>
              <a:t>iedzīvotāju</a:t>
            </a:r>
            <a:r>
              <a:rPr sz="2400" b="0" dirty="0">
                <a:solidFill>
                  <a:srgbClr val="251E50"/>
                </a:solidFill>
                <a:latin typeface="Museo 2"/>
              </a:rPr>
              <a:t> </a:t>
            </a:r>
            <a:r>
              <a:rPr sz="2400" b="0" dirty="0" err="1">
                <a:solidFill>
                  <a:srgbClr val="251E50"/>
                </a:solidFill>
                <a:latin typeface="Museo 2"/>
              </a:rPr>
              <a:t>gadā</a:t>
            </a:r>
            <a:r>
              <a:rPr lang="lv-LV" sz="2400" dirty="0">
                <a:solidFill>
                  <a:srgbClr val="251E50"/>
                </a:solidFill>
                <a:latin typeface="Museo 2"/>
              </a:rPr>
              <a:t>,</a:t>
            </a:r>
            <a:r>
              <a:rPr lang="en-US" sz="2400" dirty="0">
                <a:solidFill>
                  <a:srgbClr val="251E50"/>
                </a:solidFill>
                <a:latin typeface="Museo 2"/>
              </a:rPr>
              <a:t> </a:t>
            </a:r>
            <a:r>
              <a:rPr lang="en-US" sz="2400" dirty="0" err="1">
                <a:solidFill>
                  <a:srgbClr val="251E50"/>
                </a:solidFill>
                <a:latin typeface="Museo 2"/>
              </a:rPr>
              <a:t>katra</a:t>
            </a:r>
            <a:r>
              <a:rPr lang="en-US" sz="2400" dirty="0">
                <a:solidFill>
                  <a:srgbClr val="251E50"/>
                </a:solidFill>
                <a:latin typeface="Museo 2"/>
              </a:rPr>
              <a:t> </a:t>
            </a:r>
            <a:r>
              <a:rPr lang="en-US" sz="2400" dirty="0" err="1">
                <a:solidFill>
                  <a:srgbClr val="251E50"/>
                </a:solidFill>
                <a:latin typeface="Museo 2"/>
              </a:rPr>
              <a:t>nākamā</a:t>
            </a:r>
            <a:r>
              <a:rPr lang="en-US" sz="2400" dirty="0">
                <a:solidFill>
                  <a:srgbClr val="251E50"/>
                </a:solidFill>
                <a:latin typeface="Museo 2"/>
              </a:rPr>
              <a:t> </a:t>
            </a:r>
            <a:r>
              <a:rPr lang="en-US" sz="2400" dirty="0" err="1">
                <a:solidFill>
                  <a:srgbClr val="251E50"/>
                </a:solidFill>
                <a:latin typeface="Museo 2"/>
              </a:rPr>
              <a:t>eiro</a:t>
            </a:r>
            <a:r>
              <a:rPr lang="en-US" sz="2400" dirty="0">
                <a:solidFill>
                  <a:srgbClr val="251E50"/>
                </a:solidFill>
                <a:latin typeface="Museo 2"/>
              </a:rPr>
              <a:t> </a:t>
            </a:r>
            <a:r>
              <a:rPr lang="en-US" sz="2400" dirty="0" err="1">
                <a:solidFill>
                  <a:srgbClr val="251E50"/>
                </a:solidFill>
                <a:latin typeface="Museo 2"/>
              </a:rPr>
              <a:t>atdeve</a:t>
            </a:r>
            <a:r>
              <a:rPr lang="en-US" sz="2400" dirty="0">
                <a:solidFill>
                  <a:srgbClr val="251E50"/>
                </a:solidFill>
                <a:latin typeface="Museo 2"/>
              </a:rPr>
              <a:t> </a:t>
            </a:r>
            <a:r>
              <a:rPr lang="en-US" sz="2400" dirty="0" err="1">
                <a:solidFill>
                  <a:srgbClr val="251E50"/>
                </a:solidFill>
                <a:latin typeface="Museo 2"/>
              </a:rPr>
              <a:t>ir</a:t>
            </a:r>
            <a:r>
              <a:rPr lang="en-US" sz="2400" dirty="0">
                <a:solidFill>
                  <a:srgbClr val="251E50"/>
                </a:solidFill>
                <a:latin typeface="Museo 2"/>
              </a:rPr>
              <a:t> </a:t>
            </a:r>
            <a:r>
              <a:rPr lang="en-US" sz="2400" dirty="0" err="1">
                <a:solidFill>
                  <a:srgbClr val="251E50"/>
                </a:solidFill>
                <a:latin typeface="Museo 2"/>
              </a:rPr>
              <a:t>atkarīga</a:t>
            </a:r>
            <a:r>
              <a:rPr lang="en-US" sz="2400" dirty="0">
                <a:solidFill>
                  <a:srgbClr val="251E50"/>
                </a:solidFill>
                <a:latin typeface="Museo 2"/>
              </a:rPr>
              <a:t> no </a:t>
            </a:r>
            <a:r>
              <a:rPr lang="en-US" sz="2400" dirty="0" err="1">
                <a:solidFill>
                  <a:srgbClr val="251E50"/>
                </a:solidFill>
                <a:latin typeface="Museo 2"/>
              </a:rPr>
              <a:t>pārvaldības</a:t>
            </a:r>
            <a:endParaRPr sz="2400" dirty="0">
              <a:solidFill>
                <a:srgbClr val="251E50"/>
              </a:solidFill>
              <a:latin typeface="Museo 2"/>
            </a:endParaRPr>
          </a:p>
        </p:txBody>
      </p:sp>
      <p:sp>
        <p:nvSpPr>
          <p:cNvPr id="10" name="Rounded Rectangle 9"/>
          <p:cNvSpPr/>
          <p:nvPr/>
        </p:nvSpPr>
        <p:spPr>
          <a:xfrm>
            <a:off x="11414761" y="2743200"/>
            <a:ext cx="3977639" cy="4160520"/>
          </a:xfrm>
          <a:prstGeom prst="roundRect">
            <a:avLst>
              <a:gd name="adj" fmla="val 8000"/>
            </a:avLst>
          </a:prstGeom>
          <a:solidFill>
            <a:srgbClr val="EEF8FB"/>
          </a:solidFill>
          <a:ln>
            <a:noFill/>
          </a:ln>
          <a:effectLst/>
        </p:spPr>
        <p:txBody>
          <a:bodyPr rtlCol="0" anchor="ctr"/>
          <a:lstStyle/>
          <a:p>
            <a:endParaRPr sz="2800"/>
          </a:p>
        </p:txBody>
      </p:sp>
      <p:sp>
        <p:nvSpPr>
          <p:cNvPr id="11" name="TextBox 10"/>
          <p:cNvSpPr txBox="1"/>
          <p:nvPr/>
        </p:nvSpPr>
        <p:spPr>
          <a:xfrm>
            <a:off x="11643361" y="2920811"/>
            <a:ext cx="3566160" cy="833498"/>
          </a:xfrm>
          <a:prstGeom prst="rect">
            <a:avLst/>
          </a:prstGeom>
          <a:noFill/>
        </p:spPr>
        <p:txBody>
          <a:bodyPr wrap="square" lIns="45720" tIns="27432" rIns="45720" bIns="27432" anchor="ctr">
            <a:spAutoFit/>
          </a:bodyPr>
          <a:lstStyle/>
          <a:p>
            <a:pPr algn="l">
              <a:lnSpc>
                <a:spcPct val="108000"/>
              </a:lnSpc>
              <a:spcAft>
                <a:spcPts val="0"/>
              </a:spcAft>
            </a:pPr>
            <a:r>
              <a:rPr sz="2400" b="0" u="sng">
                <a:solidFill>
                  <a:srgbClr val="303A92"/>
                </a:solidFill>
                <a:latin typeface="Museo 1"/>
                <a:hlinkClick r:id="rId5"/>
              </a:rPr>
              <a:t>Rodríguez-Pose &amp; Ketterer, 2020</a:t>
            </a:r>
          </a:p>
        </p:txBody>
      </p:sp>
      <p:sp>
        <p:nvSpPr>
          <p:cNvPr id="12" name="TextBox 11"/>
          <p:cNvSpPr txBox="1"/>
          <p:nvPr/>
        </p:nvSpPr>
        <p:spPr>
          <a:xfrm>
            <a:off x="11643361" y="3840480"/>
            <a:ext cx="3566160" cy="2429063"/>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249 ES reģioni: pārvaldības kvalitātes uzlabojumi ir spēcīgs attīstības dzinējs; vienas pieejas visiem politika nedarbojas.</a:t>
            </a:r>
          </a:p>
        </p:txBody>
      </p:sp>
      <p:sp>
        <p:nvSpPr>
          <p:cNvPr id="16" name="Rounded Rectangle 15"/>
          <p:cNvSpPr/>
          <p:nvPr/>
        </p:nvSpPr>
        <p:spPr>
          <a:xfrm>
            <a:off x="822960" y="7132320"/>
            <a:ext cx="16687800" cy="2103120"/>
          </a:xfrm>
          <a:prstGeom prst="roundRect">
            <a:avLst>
              <a:gd name="adj" fmla="val 8000"/>
            </a:avLst>
          </a:prstGeom>
          <a:solidFill>
            <a:srgbClr val="303A92"/>
          </a:solidFill>
          <a:ln>
            <a:noFill/>
          </a:ln>
          <a:effectLst/>
        </p:spPr>
        <p:txBody>
          <a:bodyPr rtlCol="0" anchor="ctr"/>
          <a:lstStyle/>
          <a:p>
            <a:endParaRPr sz="2400"/>
          </a:p>
        </p:txBody>
      </p:sp>
      <p:sp>
        <p:nvSpPr>
          <p:cNvPr id="17" name="TextBox 16"/>
          <p:cNvSpPr txBox="1"/>
          <p:nvPr/>
        </p:nvSpPr>
        <p:spPr>
          <a:xfrm>
            <a:off x="1097280" y="7903386"/>
            <a:ext cx="4572000" cy="560987"/>
          </a:xfrm>
          <a:prstGeom prst="rect">
            <a:avLst/>
          </a:prstGeom>
          <a:noFill/>
        </p:spPr>
        <p:txBody>
          <a:bodyPr wrap="square" lIns="45720" tIns="27432" rIns="45720" bIns="27432" anchor="ctr">
            <a:spAutoFit/>
          </a:bodyPr>
          <a:lstStyle/>
          <a:p>
            <a:pPr algn="l">
              <a:lnSpc>
                <a:spcPct val="108000"/>
              </a:lnSpc>
              <a:spcAft>
                <a:spcPts val="600"/>
              </a:spcAft>
            </a:pPr>
            <a:r>
              <a:rPr sz="3200" b="0">
                <a:solidFill>
                  <a:srgbClr val="FFFFFF"/>
                </a:solidFill>
                <a:latin typeface="Museo 1"/>
              </a:rPr>
              <a:t>Latvijas pieredze</a:t>
            </a:r>
          </a:p>
        </p:txBody>
      </p:sp>
      <p:sp>
        <p:nvSpPr>
          <p:cNvPr id="18" name="TextBox 17"/>
          <p:cNvSpPr txBox="1"/>
          <p:nvPr/>
        </p:nvSpPr>
        <p:spPr>
          <a:xfrm>
            <a:off x="5120640" y="7315200"/>
            <a:ext cx="12161520" cy="1854867"/>
          </a:xfrm>
          <a:prstGeom prst="rect">
            <a:avLst/>
          </a:prstGeom>
          <a:noFill/>
        </p:spPr>
        <p:txBody>
          <a:bodyPr wrap="square" lIns="45720" tIns="27432" rIns="45720" bIns="27432" anchor="t">
            <a:spAutoFit/>
          </a:bodyPr>
          <a:lstStyle/>
          <a:p>
            <a:pPr marL="292608" indent="-292608" algn="l">
              <a:lnSpc>
                <a:spcPct val="108000"/>
              </a:lnSpc>
              <a:spcAft>
                <a:spcPts val="600"/>
              </a:spcAft>
              <a:buClr>
                <a:srgbClr val="ACE4F1"/>
              </a:buClr>
              <a:buFont typeface="Arial"/>
              <a:buChar char="•"/>
            </a:pPr>
            <a:r>
              <a:rPr lang="lv-LV" sz="2000" b="1" dirty="0">
                <a:solidFill>
                  <a:srgbClr val="ACE4F1"/>
                </a:solidFill>
                <a:latin typeface="Museo 2"/>
              </a:rPr>
              <a:t>Fondu aplokšņu politiska sadale, NAP kā dekorācija </a:t>
            </a:r>
            <a:endParaRPr sz="2000" b="0" dirty="0">
              <a:solidFill>
                <a:srgbClr val="FFFFFF"/>
              </a:solidFill>
              <a:latin typeface="Museo 2"/>
            </a:endParaRPr>
          </a:p>
          <a:p>
            <a:pPr marL="292608" indent="-292608" algn="l">
              <a:lnSpc>
                <a:spcPct val="108000"/>
              </a:lnSpc>
              <a:spcAft>
                <a:spcPts val="600"/>
              </a:spcAft>
              <a:buClr>
                <a:srgbClr val="ACE4F1"/>
              </a:buClr>
              <a:buFont typeface="Arial"/>
              <a:buChar char="•"/>
            </a:pPr>
            <a:r>
              <a:rPr sz="2000" b="1" dirty="0">
                <a:solidFill>
                  <a:srgbClr val="ACE4F1"/>
                </a:solidFill>
                <a:latin typeface="Museo 2"/>
              </a:rPr>
              <a:t>Valsts </a:t>
            </a:r>
            <a:r>
              <a:rPr sz="2000" b="1" dirty="0" err="1">
                <a:solidFill>
                  <a:srgbClr val="ACE4F1"/>
                </a:solidFill>
                <a:latin typeface="Museo 2"/>
              </a:rPr>
              <a:t>kontrole</a:t>
            </a:r>
            <a:r>
              <a:rPr sz="2000" b="1" dirty="0">
                <a:solidFill>
                  <a:srgbClr val="ACE4F1"/>
                </a:solidFill>
                <a:latin typeface="Museo 2"/>
              </a:rPr>
              <a:t>, "Ja </a:t>
            </a:r>
            <a:r>
              <a:rPr sz="2000" b="1" dirty="0" err="1">
                <a:solidFill>
                  <a:srgbClr val="ACE4F1"/>
                </a:solidFill>
                <a:latin typeface="Museo 2"/>
              </a:rPr>
              <a:t>dod</a:t>
            </a:r>
            <a:r>
              <a:rPr sz="2000" b="1" dirty="0">
                <a:solidFill>
                  <a:srgbClr val="ACE4F1"/>
                </a:solidFill>
                <a:latin typeface="Museo 2"/>
              </a:rPr>
              <a:t>, tad </a:t>
            </a:r>
            <a:r>
              <a:rPr sz="2000" b="1" dirty="0" err="1">
                <a:solidFill>
                  <a:srgbClr val="ACE4F1"/>
                </a:solidFill>
                <a:latin typeface="Museo 2"/>
              </a:rPr>
              <a:t>ņem</a:t>
            </a:r>
            <a:r>
              <a:rPr sz="2000" b="1" dirty="0">
                <a:solidFill>
                  <a:srgbClr val="ACE4F1"/>
                </a:solidFill>
                <a:latin typeface="Museo 2"/>
              </a:rPr>
              <a:t>" (2019): </a:t>
            </a:r>
            <a:r>
              <a:rPr sz="2000" b="0" dirty="0" err="1">
                <a:solidFill>
                  <a:srgbClr val="FFFFFF"/>
                </a:solidFill>
                <a:latin typeface="Museo 2"/>
              </a:rPr>
              <a:t>apstiprināti</a:t>
            </a:r>
            <a:r>
              <a:rPr sz="2000" b="0" dirty="0">
                <a:solidFill>
                  <a:srgbClr val="FFFFFF"/>
                </a:solidFill>
                <a:latin typeface="Museo 2"/>
              </a:rPr>
              <a:t> 99% </a:t>
            </a:r>
            <a:r>
              <a:rPr sz="2000" b="0" dirty="0" err="1">
                <a:solidFill>
                  <a:srgbClr val="FFFFFF"/>
                </a:solidFill>
                <a:latin typeface="Museo 2"/>
              </a:rPr>
              <a:t>pašvaldību</a:t>
            </a:r>
            <a:r>
              <a:rPr sz="2000" b="0" dirty="0">
                <a:solidFill>
                  <a:srgbClr val="FFFFFF"/>
                </a:solidFill>
                <a:latin typeface="Museo 2"/>
              </a:rPr>
              <a:t> </a:t>
            </a:r>
            <a:r>
              <a:rPr sz="2000" b="0" dirty="0" err="1">
                <a:solidFill>
                  <a:srgbClr val="FFFFFF"/>
                </a:solidFill>
                <a:latin typeface="Museo 2"/>
              </a:rPr>
              <a:t>aizņēmumu</a:t>
            </a:r>
            <a:r>
              <a:rPr sz="2000" b="0" dirty="0">
                <a:solidFill>
                  <a:srgbClr val="FFFFFF"/>
                </a:solidFill>
                <a:latin typeface="Museo 2"/>
              </a:rPr>
              <a:t> </a:t>
            </a:r>
            <a:r>
              <a:rPr sz="2000" b="0" dirty="0" err="1">
                <a:solidFill>
                  <a:srgbClr val="FFFFFF"/>
                </a:solidFill>
                <a:latin typeface="Museo 2"/>
              </a:rPr>
              <a:t>pieteikumu</a:t>
            </a:r>
            <a:r>
              <a:rPr sz="2000" b="0" dirty="0">
                <a:solidFill>
                  <a:srgbClr val="FFFFFF"/>
                </a:solidFill>
                <a:latin typeface="Museo 2"/>
              </a:rPr>
              <a:t>, lai </a:t>
            </a:r>
            <a:r>
              <a:rPr sz="2000" b="0" dirty="0" err="1">
                <a:solidFill>
                  <a:srgbClr val="FFFFFF"/>
                </a:solidFill>
                <a:latin typeface="Museo 2"/>
              </a:rPr>
              <a:t>gan</a:t>
            </a:r>
            <a:r>
              <a:rPr sz="2000" b="0" dirty="0">
                <a:solidFill>
                  <a:srgbClr val="FFFFFF"/>
                </a:solidFill>
                <a:latin typeface="Museo 2"/>
              </a:rPr>
              <a:t> </a:t>
            </a:r>
            <a:r>
              <a:rPr sz="2000" b="0" dirty="0" err="1">
                <a:solidFill>
                  <a:srgbClr val="FFFFFF"/>
                </a:solidFill>
                <a:latin typeface="Museo 2"/>
              </a:rPr>
              <a:t>tiem</a:t>
            </a:r>
            <a:r>
              <a:rPr sz="2000" b="0" dirty="0">
                <a:solidFill>
                  <a:srgbClr val="FFFFFF"/>
                </a:solidFill>
                <a:latin typeface="Museo 2"/>
              </a:rPr>
              <a:t> </a:t>
            </a:r>
            <a:r>
              <a:rPr sz="2000" b="0" dirty="0" err="1">
                <a:solidFill>
                  <a:srgbClr val="FFFFFF"/>
                </a:solidFill>
                <a:latin typeface="Museo 2"/>
              </a:rPr>
              <a:t>trūka</a:t>
            </a:r>
            <a:r>
              <a:rPr sz="2000" b="0" dirty="0">
                <a:solidFill>
                  <a:srgbClr val="FFFFFF"/>
                </a:solidFill>
                <a:latin typeface="Museo 2"/>
              </a:rPr>
              <a:t> </a:t>
            </a:r>
            <a:r>
              <a:rPr sz="2000" b="0" dirty="0" err="1">
                <a:solidFill>
                  <a:srgbClr val="FFFFFF"/>
                </a:solidFill>
                <a:latin typeface="Museo 2"/>
              </a:rPr>
              <a:t>objektīva</a:t>
            </a:r>
            <a:r>
              <a:rPr sz="2000" b="0" dirty="0">
                <a:solidFill>
                  <a:srgbClr val="FFFFFF"/>
                </a:solidFill>
                <a:latin typeface="Museo 2"/>
              </a:rPr>
              <a:t> </a:t>
            </a:r>
            <a:r>
              <a:rPr sz="2000" b="0" dirty="0" err="1">
                <a:solidFill>
                  <a:srgbClr val="FFFFFF"/>
                </a:solidFill>
                <a:latin typeface="Museo 2"/>
              </a:rPr>
              <a:t>ekonomiskā</a:t>
            </a:r>
            <a:r>
              <a:rPr sz="2000" b="0" dirty="0">
                <a:solidFill>
                  <a:srgbClr val="FFFFFF"/>
                </a:solidFill>
                <a:latin typeface="Museo 2"/>
              </a:rPr>
              <a:t> </a:t>
            </a:r>
            <a:r>
              <a:rPr sz="2000" b="0" dirty="0" err="1">
                <a:solidFill>
                  <a:srgbClr val="FFFFFF"/>
                </a:solidFill>
                <a:latin typeface="Museo 2"/>
              </a:rPr>
              <a:t>pamatojuma</a:t>
            </a:r>
            <a:r>
              <a:rPr sz="2000" b="0" dirty="0">
                <a:solidFill>
                  <a:srgbClr val="FFFFFF"/>
                </a:solidFill>
                <a:latin typeface="Museo 2"/>
              </a:rPr>
              <a:t>.</a:t>
            </a:r>
          </a:p>
          <a:p>
            <a:pPr marL="292608" indent="-292608" algn="l">
              <a:lnSpc>
                <a:spcPct val="108000"/>
              </a:lnSpc>
              <a:spcAft>
                <a:spcPts val="600"/>
              </a:spcAft>
              <a:buClr>
                <a:srgbClr val="ACE4F1"/>
              </a:buClr>
              <a:buFont typeface="Arial"/>
              <a:buChar char="•"/>
            </a:pPr>
            <a:r>
              <a:rPr sz="2000" b="1" dirty="0">
                <a:solidFill>
                  <a:srgbClr val="ACE4F1"/>
                </a:solidFill>
                <a:latin typeface="Museo 2"/>
              </a:rPr>
              <a:t>Rodríguez-Pose (2018): </a:t>
            </a:r>
            <a:r>
              <a:rPr sz="2000" b="0" dirty="0" err="1">
                <a:solidFill>
                  <a:srgbClr val="FFFFFF"/>
                </a:solidFill>
                <a:latin typeface="Museo 2"/>
              </a:rPr>
              <a:t>vajag</a:t>
            </a:r>
            <a:r>
              <a:rPr sz="2000" b="0" dirty="0">
                <a:solidFill>
                  <a:srgbClr val="FFFFFF"/>
                </a:solidFill>
                <a:latin typeface="Museo 2"/>
              </a:rPr>
              <a:t> </a:t>
            </a:r>
            <a:r>
              <a:rPr sz="2000" b="0" dirty="0" err="1">
                <a:solidFill>
                  <a:srgbClr val="FFFFFF"/>
                </a:solidFill>
                <a:latin typeface="Museo 2"/>
              </a:rPr>
              <a:t>nevis</a:t>
            </a:r>
            <a:r>
              <a:rPr sz="2000" b="0" dirty="0">
                <a:solidFill>
                  <a:srgbClr val="FFFFFF"/>
                </a:solidFill>
                <a:latin typeface="Museo 2"/>
              </a:rPr>
              <a:t> </a:t>
            </a:r>
            <a:r>
              <a:rPr sz="2000" b="0" dirty="0" err="1">
                <a:solidFill>
                  <a:srgbClr val="FFFFFF"/>
                </a:solidFill>
                <a:latin typeface="Museo 2"/>
              </a:rPr>
              <a:t>vairāk</a:t>
            </a:r>
            <a:r>
              <a:rPr sz="2000" b="0" dirty="0">
                <a:solidFill>
                  <a:srgbClr val="FFFFFF"/>
                </a:solidFill>
                <a:latin typeface="Museo 2"/>
              </a:rPr>
              <a:t>, bet </a:t>
            </a:r>
            <a:r>
              <a:rPr sz="2000" b="0" dirty="0" err="1">
                <a:solidFill>
                  <a:srgbClr val="FFFFFF"/>
                </a:solidFill>
                <a:latin typeface="Museo 2"/>
              </a:rPr>
              <a:t>labākas</a:t>
            </a:r>
            <a:r>
              <a:rPr sz="2000" b="0" dirty="0">
                <a:solidFill>
                  <a:srgbClr val="FFFFFF"/>
                </a:solidFill>
                <a:latin typeface="Museo 2"/>
              </a:rPr>
              <a:t> </a:t>
            </a:r>
            <a:r>
              <a:rPr sz="2000" b="0" dirty="0" err="1">
                <a:solidFill>
                  <a:srgbClr val="FFFFFF"/>
                </a:solidFill>
                <a:latin typeface="Museo 2"/>
              </a:rPr>
              <a:t>vietai</a:t>
            </a:r>
            <a:r>
              <a:rPr sz="2000" b="0" dirty="0">
                <a:solidFill>
                  <a:srgbClr val="FFFFFF"/>
                </a:solidFill>
                <a:latin typeface="Museo 2"/>
              </a:rPr>
              <a:t> </a:t>
            </a:r>
            <a:r>
              <a:rPr sz="2000" b="0" dirty="0" err="1">
                <a:solidFill>
                  <a:srgbClr val="FFFFFF"/>
                </a:solidFill>
                <a:latin typeface="Museo 2"/>
              </a:rPr>
              <a:t>jutīgas</a:t>
            </a:r>
            <a:r>
              <a:rPr sz="2000" b="0" dirty="0">
                <a:solidFill>
                  <a:srgbClr val="FFFFFF"/>
                </a:solidFill>
                <a:latin typeface="Museo 2"/>
              </a:rPr>
              <a:t> </a:t>
            </a:r>
            <a:r>
              <a:rPr sz="2000" b="0" dirty="0" err="1">
                <a:solidFill>
                  <a:srgbClr val="FFFFFF"/>
                </a:solidFill>
                <a:latin typeface="Museo 2"/>
              </a:rPr>
              <a:t>politikas</a:t>
            </a:r>
            <a:r>
              <a:rPr sz="2000" b="0" dirty="0">
                <a:solidFill>
                  <a:srgbClr val="FFFFFF"/>
                </a:solidFill>
                <a:latin typeface="Museo 2"/>
              </a:rPr>
              <a:t>, bez </a:t>
            </a:r>
            <a:r>
              <a:rPr sz="2000" b="0" dirty="0" err="1">
                <a:solidFill>
                  <a:srgbClr val="FFFFFF"/>
                </a:solidFill>
                <a:latin typeface="Museo 2"/>
              </a:rPr>
              <a:t>pabalstu</a:t>
            </a:r>
            <a:r>
              <a:rPr sz="2000" b="0" dirty="0">
                <a:solidFill>
                  <a:srgbClr val="FFFFFF"/>
                </a:solidFill>
                <a:latin typeface="Museo 2"/>
              </a:rPr>
              <a:t> un </a:t>
            </a:r>
            <a:r>
              <a:rPr sz="2000" b="0" dirty="0" err="1">
                <a:solidFill>
                  <a:srgbClr val="FFFFFF"/>
                </a:solidFill>
                <a:latin typeface="Museo 2"/>
              </a:rPr>
              <a:t>lielo</a:t>
            </a:r>
            <a:r>
              <a:rPr sz="2000" b="0" dirty="0">
                <a:solidFill>
                  <a:srgbClr val="FFFFFF"/>
                </a:solidFill>
                <a:latin typeface="Museo 2"/>
              </a:rPr>
              <a:t> </a:t>
            </a:r>
            <a:r>
              <a:rPr sz="2000" b="0" dirty="0" err="1">
                <a:solidFill>
                  <a:srgbClr val="FFFFFF"/>
                </a:solidFill>
                <a:latin typeface="Museo 2"/>
              </a:rPr>
              <a:t>projektu</a:t>
            </a:r>
            <a:r>
              <a:rPr sz="2000" b="0" dirty="0">
                <a:solidFill>
                  <a:srgbClr val="FFFFFF"/>
                </a:solidFill>
                <a:latin typeface="Museo 2"/>
              </a:rPr>
              <a:t> </a:t>
            </a:r>
            <a:r>
              <a:rPr sz="2000" b="0" dirty="0" err="1">
                <a:solidFill>
                  <a:srgbClr val="FFFFFF"/>
                </a:solidFill>
                <a:latin typeface="Museo 2"/>
              </a:rPr>
              <a:t>pieejas</a:t>
            </a:r>
            <a:r>
              <a:rPr sz="2000" b="0" dirty="0">
                <a:solidFill>
                  <a:srgbClr val="FFFFFF"/>
                </a:solidFill>
                <a:latin typeface="Museo 2"/>
              </a:rPr>
              <a:t>.</a:t>
            </a:r>
          </a:p>
        </p:txBody>
      </p:sp>
      <p:sp>
        <p:nvSpPr>
          <p:cNvPr id="19" name="TextBox 18"/>
          <p:cNvSpPr txBox="1"/>
          <p:nvPr/>
        </p:nvSpPr>
        <p:spPr>
          <a:xfrm>
            <a:off x="822960" y="9491472"/>
            <a:ext cx="14538960" cy="486287"/>
          </a:xfrm>
          <a:prstGeom prst="rect">
            <a:avLst/>
          </a:prstGeom>
          <a:noFill/>
        </p:spPr>
        <p:txBody>
          <a:bodyPr wrap="square" lIns="45720" tIns="27432" rIns="45720" bIns="27432" anchor="t">
            <a:spAutoFit/>
          </a:bodyPr>
          <a:lstStyle/>
          <a:p>
            <a:pPr algn="l">
              <a:lnSpc>
                <a:spcPct val="100000"/>
              </a:lnSpc>
              <a:spcAft>
                <a:spcPts val="0"/>
              </a:spcAft>
            </a:pPr>
            <a:r>
              <a:rPr sz="1400" b="1">
                <a:solidFill>
                  <a:srgbClr val="5F5F6E"/>
                </a:solidFill>
                <a:latin typeface="Museo 2"/>
              </a:rPr>
              <a:t>Avoti: </a:t>
            </a:r>
            <a:r>
              <a:rPr sz="1400" b="0" u="sng">
                <a:solidFill>
                  <a:srgbClr val="5F5F6E"/>
                </a:solidFill>
                <a:latin typeface="Museo 2"/>
                <a:hlinkClick r:id="rId3"/>
              </a:rPr>
              <a:t>Rodríguez-Pose &amp; Fratesi</a:t>
            </a:r>
            <a:r>
              <a:rPr sz="1400" b="0">
                <a:solidFill>
                  <a:srgbClr val="5F5F6E"/>
                </a:solidFill>
                <a:latin typeface="Museo 2"/>
              </a:rPr>
              <a:t>; </a:t>
            </a:r>
            <a:r>
              <a:rPr sz="1400" b="0" u="sng">
                <a:solidFill>
                  <a:srgbClr val="5F5F6E"/>
                </a:solidFill>
                <a:latin typeface="Museo 2"/>
                <a:hlinkClick r:id="rId4"/>
              </a:rPr>
              <a:t>Rodríguez-Pose &amp; Garcilazo</a:t>
            </a:r>
            <a:r>
              <a:rPr sz="1400" b="0">
                <a:solidFill>
                  <a:srgbClr val="5F5F6E"/>
                </a:solidFill>
                <a:latin typeface="Museo 2"/>
              </a:rPr>
              <a:t>; </a:t>
            </a:r>
            <a:r>
              <a:rPr sz="1400" b="0" u="sng">
                <a:solidFill>
                  <a:srgbClr val="5F5F6E"/>
                </a:solidFill>
                <a:latin typeface="Museo 2"/>
                <a:hlinkClick r:id="rId5"/>
              </a:rPr>
              <a:t>Rodríguez-Pose &amp; Ketterer</a:t>
            </a:r>
            <a:r>
              <a:rPr sz="1400" b="0">
                <a:solidFill>
                  <a:srgbClr val="5F5F6E"/>
                </a:solidFill>
                <a:latin typeface="Museo 2"/>
              </a:rPr>
              <a:t>; </a:t>
            </a:r>
            <a:r>
              <a:rPr sz="1400" b="0" u="sng">
                <a:solidFill>
                  <a:srgbClr val="5F5F6E"/>
                </a:solidFill>
                <a:latin typeface="Museo 2"/>
                <a:hlinkClick r:id="rId6"/>
              </a:rPr>
              <a:t>Rodríguez-Pose, "Revenge of places"</a:t>
            </a:r>
            <a:r>
              <a:rPr sz="1400" b="0">
                <a:solidFill>
                  <a:srgbClr val="5F5F6E"/>
                </a:solidFill>
                <a:latin typeface="Museo 2"/>
              </a:rPr>
              <a:t>; </a:t>
            </a:r>
            <a:r>
              <a:rPr sz="1400" b="0" u="sng">
                <a:solidFill>
                  <a:srgbClr val="5F5F6E"/>
                </a:solidFill>
                <a:latin typeface="Museo 2"/>
                <a:hlinkClick r:id="rId7"/>
              </a:rPr>
              <a:t>Public Choice, 2023</a:t>
            </a:r>
            <a:r>
              <a:rPr sz="1400" b="0">
                <a:solidFill>
                  <a:srgbClr val="5F5F6E"/>
                </a:solidFill>
                <a:latin typeface="Museo 2"/>
              </a:rPr>
              <a:t>; </a:t>
            </a:r>
            <a:r>
              <a:rPr sz="1400" b="0" u="sng">
                <a:solidFill>
                  <a:srgbClr val="5F5F6E"/>
                </a:solidFill>
                <a:latin typeface="Museo 2"/>
                <a:hlinkClick r:id="rId8"/>
              </a:rPr>
              <a:t>LSM</a:t>
            </a:r>
            <a:r>
              <a:rPr sz="1400" b="0">
                <a:solidFill>
                  <a:srgbClr val="5F5F6E"/>
                </a:solidFill>
                <a:latin typeface="Museo 2"/>
              </a:rPr>
              <a:t>; </a:t>
            </a:r>
            <a:r>
              <a:rPr sz="1400" b="0" u="sng">
                <a:solidFill>
                  <a:srgbClr val="5F5F6E"/>
                </a:solidFill>
                <a:latin typeface="Museo 2"/>
                <a:hlinkClick r:id="rId9"/>
              </a:rPr>
              <a:t>Valsts kontrole</a:t>
            </a:r>
            <a:r>
              <a:rPr sz="1400" b="0">
                <a:solidFill>
                  <a:srgbClr val="5F5F6E"/>
                </a:solidFill>
                <a:latin typeface="Museo 2"/>
              </a:rPr>
              <a:t>; </a:t>
            </a:r>
            <a:r>
              <a:rPr sz="1400" b="0" u="sng">
                <a:solidFill>
                  <a:srgbClr val="5F5F6E"/>
                </a:solidFill>
                <a:latin typeface="Museo 2"/>
                <a:hlinkClick r:id="rId10"/>
              </a:rPr>
              <a:t>FM ikmēneša apskats</a:t>
            </a:r>
          </a:p>
        </p:txBody>
      </p:sp>
      <p:pic>
        <p:nvPicPr>
          <p:cNvPr id="20" name="Picture 19" descr="image.png"/>
          <p:cNvPicPr>
            <a:picLocks noChangeAspect="1"/>
          </p:cNvPicPr>
          <p:nvPr/>
        </p:nvPicPr>
        <p:blipFill>
          <a:blip r:embed="rId11"/>
          <a:stretch>
            <a:fillRect/>
          </a:stretch>
        </p:blipFill>
        <p:spPr>
          <a:xfrm>
            <a:off x="16047720" y="9400032"/>
            <a:ext cx="1600200" cy="680085"/>
          </a:xfrm>
          <a:prstGeom prst="rect">
            <a:avLst/>
          </a:prstGeom>
        </p:spPr>
      </p:pic>
      <p:sp>
        <p:nvSpPr>
          <p:cNvPr id="21" name="TextBox 20"/>
          <p:cNvSpPr txBox="1"/>
          <p:nvPr/>
        </p:nvSpPr>
        <p:spPr>
          <a:xfrm>
            <a:off x="17602200" y="9555480"/>
            <a:ext cx="457200" cy="276614"/>
          </a:xfrm>
          <a:prstGeom prst="rect">
            <a:avLst/>
          </a:prstGeom>
          <a:noFill/>
        </p:spPr>
        <p:txBody>
          <a:bodyPr wrap="square" lIns="45720" tIns="27432" rIns="45720" bIns="27432" anchor="t">
            <a:spAutoFit/>
          </a:bodyPr>
          <a:lstStyle/>
          <a:p>
            <a:pPr algn="r">
              <a:lnSpc>
                <a:spcPct val="108000"/>
              </a:lnSpc>
              <a:spcAft>
                <a:spcPts val="600"/>
              </a:spcAft>
            </a:pPr>
            <a:r>
              <a:rPr sz="1400" b="0">
                <a:solidFill>
                  <a:srgbClr val="5F5F6E"/>
                </a:solidFill>
                <a:latin typeface="Museo 2"/>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A34BF-137C-76A7-459F-8389C08B9B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899C90-82BC-94CD-F406-5817793222DB}"/>
              </a:ext>
            </a:extLst>
          </p:cNvPr>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EK IETEIKUMI</a:t>
            </a:r>
          </a:p>
        </p:txBody>
      </p:sp>
      <p:sp>
        <p:nvSpPr>
          <p:cNvPr id="3" name="TextBox 2">
            <a:extLst>
              <a:ext uri="{FF2B5EF4-FFF2-40B4-BE49-F238E27FC236}">
                <a16:creationId xmlns:a16="http://schemas.microsoft.com/office/drawing/2014/main" id="{0D3C4EA4-5F21-FE66-924C-65B8300D101B}"/>
              </a:ext>
            </a:extLst>
          </p:cNvPr>
          <p:cNvSpPr txBox="1"/>
          <p:nvPr/>
        </p:nvSpPr>
        <p:spPr>
          <a:xfrm>
            <a:off x="822960" y="1170158"/>
            <a:ext cx="16642080" cy="658642"/>
          </a:xfrm>
          <a:prstGeom prst="rect">
            <a:avLst/>
          </a:prstGeom>
          <a:noFill/>
        </p:spPr>
        <p:txBody>
          <a:bodyPr wrap="square" lIns="45720" tIns="27432" rIns="45720" bIns="27432" anchor="b">
            <a:spAutoFit/>
          </a:bodyPr>
          <a:lstStyle/>
          <a:p>
            <a:pPr algn="l">
              <a:lnSpc>
                <a:spcPct val="98000"/>
              </a:lnSpc>
              <a:spcAft>
                <a:spcPts val="0"/>
              </a:spcAft>
            </a:pPr>
            <a:r>
              <a:rPr sz="4000" b="0" dirty="0" err="1">
                <a:solidFill>
                  <a:srgbClr val="303A92"/>
                </a:solidFill>
                <a:latin typeface="Museo 1"/>
              </a:rPr>
              <a:t>Pieci</a:t>
            </a:r>
            <a:r>
              <a:rPr sz="4000" b="0" dirty="0">
                <a:solidFill>
                  <a:srgbClr val="303A92"/>
                </a:solidFill>
                <a:latin typeface="Museo 1"/>
              </a:rPr>
              <a:t> </a:t>
            </a:r>
            <a:r>
              <a:rPr sz="4000" b="0" dirty="0" err="1">
                <a:solidFill>
                  <a:srgbClr val="303A92"/>
                </a:solidFill>
                <a:latin typeface="Museo 1"/>
              </a:rPr>
              <a:t>labas</a:t>
            </a:r>
            <a:r>
              <a:rPr sz="4000" b="0" dirty="0">
                <a:solidFill>
                  <a:srgbClr val="303A92"/>
                </a:solidFill>
                <a:latin typeface="Museo 1"/>
              </a:rPr>
              <a:t> </a:t>
            </a:r>
            <a:r>
              <a:rPr lang="lv-LV" sz="4000" b="0" dirty="0">
                <a:solidFill>
                  <a:srgbClr val="303A92"/>
                </a:solidFill>
                <a:latin typeface="Museo 1"/>
              </a:rPr>
              <a:t>publisko </a:t>
            </a:r>
            <a:r>
              <a:rPr sz="4000" b="0" dirty="0" err="1">
                <a:solidFill>
                  <a:srgbClr val="303A92"/>
                </a:solidFill>
                <a:latin typeface="Museo 1"/>
              </a:rPr>
              <a:t>investīciju</a:t>
            </a:r>
            <a:r>
              <a:rPr sz="4000" b="0" dirty="0">
                <a:solidFill>
                  <a:srgbClr val="303A92"/>
                </a:solidFill>
                <a:latin typeface="Museo 1"/>
              </a:rPr>
              <a:t> </a:t>
            </a:r>
            <a:r>
              <a:rPr sz="4000" b="0" dirty="0" err="1">
                <a:solidFill>
                  <a:srgbClr val="303A92"/>
                </a:solidFill>
                <a:latin typeface="Museo 1"/>
              </a:rPr>
              <a:t>pārvaldības</a:t>
            </a:r>
            <a:r>
              <a:rPr sz="4000" b="0" dirty="0">
                <a:solidFill>
                  <a:srgbClr val="303A92"/>
                </a:solidFill>
                <a:latin typeface="Museo 1"/>
              </a:rPr>
              <a:t> </a:t>
            </a:r>
            <a:r>
              <a:rPr sz="4000" b="0" dirty="0" err="1">
                <a:solidFill>
                  <a:srgbClr val="303A92"/>
                </a:solidFill>
                <a:latin typeface="Museo 1"/>
              </a:rPr>
              <a:t>principi</a:t>
            </a:r>
            <a:endParaRPr sz="4000" b="0" dirty="0">
              <a:solidFill>
                <a:srgbClr val="303A92"/>
              </a:solidFill>
              <a:latin typeface="Museo 1"/>
            </a:endParaRPr>
          </a:p>
        </p:txBody>
      </p:sp>
      <p:sp>
        <p:nvSpPr>
          <p:cNvPr id="4" name="Rounded Rectangle 3">
            <a:extLst>
              <a:ext uri="{FF2B5EF4-FFF2-40B4-BE49-F238E27FC236}">
                <a16:creationId xmlns:a16="http://schemas.microsoft.com/office/drawing/2014/main" id="{0896A96A-7202-F940-1697-20D6D8D67BC6}"/>
              </a:ext>
            </a:extLst>
          </p:cNvPr>
          <p:cNvSpPr/>
          <p:nvPr/>
        </p:nvSpPr>
        <p:spPr>
          <a:xfrm>
            <a:off x="822960" y="2743200"/>
            <a:ext cx="3154680" cy="6446520"/>
          </a:xfrm>
          <a:prstGeom prst="roundRect">
            <a:avLst>
              <a:gd name="adj" fmla="val 8000"/>
            </a:avLst>
          </a:prstGeom>
          <a:solidFill>
            <a:srgbClr val="EEF8FB"/>
          </a:solidFill>
          <a:ln>
            <a:noFill/>
          </a:ln>
          <a:effectLst/>
        </p:spPr>
        <p:txBody>
          <a:bodyPr rtlCol="0" anchor="ctr"/>
          <a:lstStyle/>
          <a:p>
            <a:endParaRPr sz="2800"/>
          </a:p>
        </p:txBody>
      </p:sp>
      <p:sp>
        <p:nvSpPr>
          <p:cNvPr id="5" name="TextBox 4">
            <a:extLst>
              <a:ext uri="{FF2B5EF4-FFF2-40B4-BE49-F238E27FC236}">
                <a16:creationId xmlns:a16="http://schemas.microsoft.com/office/drawing/2014/main" id="{D9E83916-BF14-F4E7-2897-4D86DE96F04E}"/>
              </a:ext>
            </a:extLst>
          </p:cNvPr>
          <p:cNvSpPr txBox="1"/>
          <p:nvPr/>
        </p:nvSpPr>
        <p:spPr>
          <a:xfrm>
            <a:off x="1051560" y="2834640"/>
            <a:ext cx="91440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1</a:t>
            </a:r>
          </a:p>
        </p:txBody>
      </p:sp>
      <p:sp>
        <p:nvSpPr>
          <p:cNvPr id="6" name="TextBox 5">
            <a:extLst>
              <a:ext uri="{FF2B5EF4-FFF2-40B4-BE49-F238E27FC236}">
                <a16:creationId xmlns:a16="http://schemas.microsoft.com/office/drawing/2014/main" id="{9EA1ACB7-5DC8-A61F-391B-7B7944DE39C0}"/>
              </a:ext>
            </a:extLst>
          </p:cNvPr>
          <p:cNvSpPr txBox="1"/>
          <p:nvPr/>
        </p:nvSpPr>
        <p:spPr>
          <a:xfrm>
            <a:off x="1051560" y="3794760"/>
            <a:ext cx="2743200" cy="1348061"/>
          </a:xfrm>
          <a:prstGeom prst="rect">
            <a:avLst/>
          </a:prstGeom>
          <a:noFill/>
        </p:spPr>
        <p:txBody>
          <a:bodyPr wrap="square" lIns="45720" tIns="27432" rIns="45720" bIns="27432" anchor="t">
            <a:spAutoFit/>
          </a:bodyPr>
          <a:lstStyle/>
          <a:p>
            <a:pPr algn="l">
              <a:lnSpc>
                <a:spcPct val="100000"/>
              </a:lnSpc>
              <a:spcAft>
                <a:spcPts val="0"/>
              </a:spcAft>
            </a:pPr>
            <a:r>
              <a:rPr sz="2800" b="0">
                <a:solidFill>
                  <a:srgbClr val="303A92"/>
                </a:solidFill>
                <a:latin typeface="Museo 1"/>
              </a:rPr>
              <a:t>Ilgtermiņa stratēģija ar kapitāla plānu</a:t>
            </a:r>
          </a:p>
        </p:txBody>
      </p:sp>
      <p:sp>
        <p:nvSpPr>
          <p:cNvPr id="7" name="TextBox 6">
            <a:extLst>
              <a:ext uri="{FF2B5EF4-FFF2-40B4-BE49-F238E27FC236}">
                <a16:creationId xmlns:a16="http://schemas.microsoft.com/office/drawing/2014/main" id="{576F6838-4D85-9A6E-9ECA-30CEFA2F1216}"/>
              </a:ext>
            </a:extLst>
          </p:cNvPr>
          <p:cNvSpPr txBox="1"/>
          <p:nvPr/>
        </p:nvSpPr>
        <p:spPr>
          <a:xfrm>
            <a:off x="1051560" y="5806440"/>
            <a:ext cx="2743200" cy="2698175"/>
          </a:xfrm>
          <a:prstGeom prst="rect">
            <a:avLst/>
          </a:prstGeom>
          <a:noFill/>
        </p:spPr>
        <p:txBody>
          <a:bodyPr wrap="square" lIns="45720" tIns="27432" rIns="45720" bIns="27432" anchor="t">
            <a:spAutoFit/>
          </a:bodyPr>
          <a:lstStyle/>
          <a:p>
            <a:pPr algn="l">
              <a:lnSpc>
                <a:spcPct val="108000"/>
              </a:lnSpc>
              <a:spcAft>
                <a:spcPts val="0"/>
              </a:spcAft>
            </a:pPr>
            <a:r>
              <a:rPr sz="2000" b="0">
                <a:solidFill>
                  <a:srgbClr val="251E50"/>
                </a:solidFill>
                <a:latin typeface="Museo 2"/>
              </a:rPr>
              <a:t>Plāns nosaka rezultātus un izmaksas, ievēro fiskālos ierobežojumus un balstās uz kapitāla un uzturēšanas vajadzību aplēsēm.</a:t>
            </a:r>
          </a:p>
        </p:txBody>
      </p:sp>
      <p:sp>
        <p:nvSpPr>
          <p:cNvPr id="8" name="Rounded Rectangle 7">
            <a:extLst>
              <a:ext uri="{FF2B5EF4-FFF2-40B4-BE49-F238E27FC236}">
                <a16:creationId xmlns:a16="http://schemas.microsoft.com/office/drawing/2014/main" id="{6B9C4A27-433C-2C5D-89EB-A6BC63649171}"/>
              </a:ext>
            </a:extLst>
          </p:cNvPr>
          <p:cNvSpPr/>
          <p:nvPr/>
        </p:nvSpPr>
        <p:spPr>
          <a:xfrm>
            <a:off x="4197096" y="2743200"/>
            <a:ext cx="3154680" cy="6446520"/>
          </a:xfrm>
          <a:prstGeom prst="roundRect">
            <a:avLst>
              <a:gd name="adj" fmla="val 8000"/>
            </a:avLst>
          </a:prstGeom>
          <a:solidFill>
            <a:srgbClr val="EEF8FB"/>
          </a:solidFill>
          <a:ln>
            <a:noFill/>
          </a:ln>
          <a:effectLst/>
        </p:spPr>
        <p:txBody>
          <a:bodyPr rtlCol="0" anchor="ctr"/>
          <a:lstStyle/>
          <a:p>
            <a:endParaRPr sz="2800"/>
          </a:p>
        </p:txBody>
      </p:sp>
      <p:sp>
        <p:nvSpPr>
          <p:cNvPr id="9" name="TextBox 8">
            <a:extLst>
              <a:ext uri="{FF2B5EF4-FFF2-40B4-BE49-F238E27FC236}">
                <a16:creationId xmlns:a16="http://schemas.microsoft.com/office/drawing/2014/main" id="{E2B15274-4467-A5F7-47F0-CB8CA6684EA4}"/>
              </a:ext>
            </a:extLst>
          </p:cNvPr>
          <p:cNvSpPr txBox="1"/>
          <p:nvPr/>
        </p:nvSpPr>
        <p:spPr>
          <a:xfrm>
            <a:off x="4425696" y="2834640"/>
            <a:ext cx="91440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2</a:t>
            </a:r>
          </a:p>
        </p:txBody>
      </p:sp>
      <p:sp>
        <p:nvSpPr>
          <p:cNvPr id="10" name="TextBox 9">
            <a:extLst>
              <a:ext uri="{FF2B5EF4-FFF2-40B4-BE49-F238E27FC236}">
                <a16:creationId xmlns:a16="http://schemas.microsoft.com/office/drawing/2014/main" id="{763554A2-E26D-F2E7-8894-197919083A7F}"/>
              </a:ext>
            </a:extLst>
          </p:cNvPr>
          <p:cNvSpPr txBox="1"/>
          <p:nvPr/>
        </p:nvSpPr>
        <p:spPr>
          <a:xfrm>
            <a:off x="4425696" y="3794760"/>
            <a:ext cx="2743200" cy="1778949"/>
          </a:xfrm>
          <a:prstGeom prst="rect">
            <a:avLst/>
          </a:prstGeom>
          <a:noFill/>
        </p:spPr>
        <p:txBody>
          <a:bodyPr wrap="square" lIns="45720" tIns="27432" rIns="45720" bIns="27432" anchor="t">
            <a:spAutoFit/>
          </a:bodyPr>
          <a:lstStyle/>
          <a:p>
            <a:pPr algn="l">
              <a:lnSpc>
                <a:spcPct val="100000"/>
              </a:lnSpc>
              <a:spcAft>
                <a:spcPts val="0"/>
              </a:spcAft>
            </a:pPr>
            <a:r>
              <a:rPr sz="2800" b="0">
                <a:solidFill>
                  <a:srgbClr val="303A92"/>
                </a:solidFill>
                <a:latin typeface="Museo 1"/>
              </a:rPr>
              <a:t>Standartizēta un publiska izvērtēšana un atlase</a:t>
            </a:r>
          </a:p>
        </p:txBody>
      </p:sp>
      <p:sp>
        <p:nvSpPr>
          <p:cNvPr id="11" name="TextBox 10">
            <a:extLst>
              <a:ext uri="{FF2B5EF4-FFF2-40B4-BE49-F238E27FC236}">
                <a16:creationId xmlns:a16="http://schemas.microsoft.com/office/drawing/2014/main" id="{63DB790F-6994-1D01-012F-173B49201487}"/>
              </a:ext>
            </a:extLst>
          </p:cNvPr>
          <p:cNvSpPr txBox="1"/>
          <p:nvPr/>
        </p:nvSpPr>
        <p:spPr>
          <a:xfrm>
            <a:off x="4425696" y="5806440"/>
            <a:ext cx="2743200" cy="2365776"/>
          </a:xfrm>
          <a:prstGeom prst="rect">
            <a:avLst/>
          </a:prstGeom>
          <a:noFill/>
        </p:spPr>
        <p:txBody>
          <a:bodyPr wrap="square" lIns="45720" tIns="27432" rIns="45720" bIns="27432" anchor="t">
            <a:spAutoFit/>
          </a:bodyPr>
          <a:lstStyle/>
          <a:p>
            <a:pPr algn="l">
              <a:lnSpc>
                <a:spcPct val="108000"/>
              </a:lnSpc>
              <a:spcAft>
                <a:spcPts val="0"/>
              </a:spcAft>
            </a:pPr>
            <a:r>
              <a:rPr sz="2000" b="0">
                <a:solidFill>
                  <a:srgbClr val="251E50"/>
                </a:solidFill>
                <a:latin typeface="Museo 2"/>
              </a:rPr>
              <a:t>Vairāki lēmumu punkti lieliem projektiem, neatkarīgas pārbaudes, vienoti atlases kritēriji un publiski rezultāti.</a:t>
            </a:r>
          </a:p>
        </p:txBody>
      </p:sp>
      <p:sp>
        <p:nvSpPr>
          <p:cNvPr id="12" name="Rounded Rectangle 11">
            <a:extLst>
              <a:ext uri="{FF2B5EF4-FFF2-40B4-BE49-F238E27FC236}">
                <a16:creationId xmlns:a16="http://schemas.microsoft.com/office/drawing/2014/main" id="{FACD73F0-A92C-BED1-C3D4-D7D7DCA31CEA}"/>
              </a:ext>
            </a:extLst>
          </p:cNvPr>
          <p:cNvSpPr/>
          <p:nvPr/>
        </p:nvSpPr>
        <p:spPr>
          <a:xfrm>
            <a:off x="7571231" y="2743200"/>
            <a:ext cx="3154680" cy="6446520"/>
          </a:xfrm>
          <a:prstGeom prst="roundRect">
            <a:avLst>
              <a:gd name="adj" fmla="val 8000"/>
            </a:avLst>
          </a:prstGeom>
          <a:solidFill>
            <a:srgbClr val="EEF8FB"/>
          </a:solidFill>
          <a:ln>
            <a:noFill/>
          </a:ln>
          <a:effectLst/>
        </p:spPr>
        <p:txBody>
          <a:bodyPr rtlCol="0" anchor="ctr"/>
          <a:lstStyle/>
          <a:p>
            <a:endParaRPr sz="2800"/>
          </a:p>
        </p:txBody>
      </p:sp>
      <p:sp>
        <p:nvSpPr>
          <p:cNvPr id="13" name="TextBox 12">
            <a:extLst>
              <a:ext uri="{FF2B5EF4-FFF2-40B4-BE49-F238E27FC236}">
                <a16:creationId xmlns:a16="http://schemas.microsoft.com/office/drawing/2014/main" id="{C0ED06B8-3701-95E6-D6BF-7FC7CCD15FE1}"/>
              </a:ext>
            </a:extLst>
          </p:cNvPr>
          <p:cNvSpPr txBox="1"/>
          <p:nvPr/>
        </p:nvSpPr>
        <p:spPr>
          <a:xfrm>
            <a:off x="7799831" y="2834640"/>
            <a:ext cx="91440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3</a:t>
            </a:r>
          </a:p>
        </p:txBody>
      </p:sp>
      <p:sp>
        <p:nvSpPr>
          <p:cNvPr id="14" name="TextBox 13">
            <a:extLst>
              <a:ext uri="{FF2B5EF4-FFF2-40B4-BE49-F238E27FC236}">
                <a16:creationId xmlns:a16="http://schemas.microsoft.com/office/drawing/2014/main" id="{D0492CFF-A682-FA77-EA2F-67D035A03FEE}"/>
              </a:ext>
            </a:extLst>
          </p:cNvPr>
          <p:cNvSpPr txBox="1"/>
          <p:nvPr/>
        </p:nvSpPr>
        <p:spPr>
          <a:xfrm>
            <a:off x="7799831" y="3794760"/>
            <a:ext cx="2743200" cy="1778949"/>
          </a:xfrm>
          <a:prstGeom prst="rect">
            <a:avLst/>
          </a:prstGeom>
          <a:noFill/>
        </p:spPr>
        <p:txBody>
          <a:bodyPr wrap="square" lIns="45720" tIns="27432" rIns="45720" bIns="27432" anchor="t">
            <a:spAutoFit/>
          </a:bodyPr>
          <a:lstStyle/>
          <a:p>
            <a:pPr algn="l">
              <a:lnSpc>
                <a:spcPct val="100000"/>
              </a:lnSpc>
              <a:spcAft>
                <a:spcPts val="0"/>
              </a:spcAft>
            </a:pPr>
            <a:r>
              <a:rPr sz="2800" b="0">
                <a:solidFill>
                  <a:srgbClr val="303A92"/>
                </a:solidFill>
                <a:latin typeface="Museo 1"/>
              </a:rPr>
              <a:t>Kapitāla plāns sasaistīts ar vidēja termiņa budžetu</a:t>
            </a:r>
          </a:p>
        </p:txBody>
      </p:sp>
      <p:sp>
        <p:nvSpPr>
          <p:cNvPr id="15" name="TextBox 14">
            <a:extLst>
              <a:ext uri="{FF2B5EF4-FFF2-40B4-BE49-F238E27FC236}">
                <a16:creationId xmlns:a16="http://schemas.microsoft.com/office/drawing/2014/main" id="{A15E1BDA-F252-A8D4-D378-8235828F7561}"/>
              </a:ext>
            </a:extLst>
          </p:cNvPr>
          <p:cNvSpPr txBox="1"/>
          <p:nvPr/>
        </p:nvSpPr>
        <p:spPr>
          <a:xfrm>
            <a:off x="7799831" y="5806440"/>
            <a:ext cx="2743200" cy="2033377"/>
          </a:xfrm>
          <a:prstGeom prst="rect">
            <a:avLst/>
          </a:prstGeom>
          <a:noFill/>
        </p:spPr>
        <p:txBody>
          <a:bodyPr wrap="square" lIns="45720" tIns="27432" rIns="45720" bIns="27432" anchor="t">
            <a:spAutoFit/>
          </a:bodyPr>
          <a:lstStyle/>
          <a:p>
            <a:pPr algn="l">
              <a:lnSpc>
                <a:spcPct val="108000"/>
              </a:lnSpc>
              <a:spcAft>
                <a:spcPts val="0"/>
              </a:spcAft>
            </a:pPr>
            <a:r>
              <a:rPr sz="2000" b="0">
                <a:solidFill>
                  <a:srgbClr val="251E50"/>
                </a:solidFill>
                <a:latin typeface="Museo 2"/>
              </a:rPr>
              <a:t>Kapitāla un uzturēšanas izmaksas visam projekta mūžam redzamas gada un daudzgadu budžeta dokumentos.</a:t>
            </a:r>
          </a:p>
        </p:txBody>
      </p:sp>
      <p:sp>
        <p:nvSpPr>
          <p:cNvPr id="16" name="Rounded Rectangle 15">
            <a:extLst>
              <a:ext uri="{FF2B5EF4-FFF2-40B4-BE49-F238E27FC236}">
                <a16:creationId xmlns:a16="http://schemas.microsoft.com/office/drawing/2014/main" id="{1EC188CE-B7DF-23DE-D3B7-55531A2950B9}"/>
              </a:ext>
            </a:extLst>
          </p:cNvPr>
          <p:cNvSpPr/>
          <p:nvPr/>
        </p:nvSpPr>
        <p:spPr>
          <a:xfrm>
            <a:off x="10945368" y="2743200"/>
            <a:ext cx="3154680" cy="6446520"/>
          </a:xfrm>
          <a:prstGeom prst="roundRect">
            <a:avLst>
              <a:gd name="adj" fmla="val 8000"/>
            </a:avLst>
          </a:prstGeom>
          <a:solidFill>
            <a:srgbClr val="EEF8FB"/>
          </a:solidFill>
          <a:ln>
            <a:noFill/>
          </a:ln>
          <a:effectLst/>
        </p:spPr>
        <p:txBody>
          <a:bodyPr rtlCol="0" anchor="ctr"/>
          <a:lstStyle/>
          <a:p>
            <a:endParaRPr sz="2800"/>
          </a:p>
        </p:txBody>
      </p:sp>
      <p:sp>
        <p:nvSpPr>
          <p:cNvPr id="17" name="TextBox 16">
            <a:extLst>
              <a:ext uri="{FF2B5EF4-FFF2-40B4-BE49-F238E27FC236}">
                <a16:creationId xmlns:a16="http://schemas.microsoft.com/office/drawing/2014/main" id="{408DF247-6CB7-B8C9-4A53-074E7AA12D18}"/>
              </a:ext>
            </a:extLst>
          </p:cNvPr>
          <p:cNvSpPr txBox="1"/>
          <p:nvPr/>
        </p:nvSpPr>
        <p:spPr>
          <a:xfrm>
            <a:off x="11173968" y="2834640"/>
            <a:ext cx="91440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4</a:t>
            </a:r>
          </a:p>
        </p:txBody>
      </p:sp>
      <p:sp>
        <p:nvSpPr>
          <p:cNvPr id="18" name="TextBox 17">
            <a:extLst>
              <a:ext uri="{FF2B5EF4-FFF2-40B4-BE49-F238E27FC236}">
                <a16:creationId xmlns:a16="http://schemas.microsoft.com/office/drawing/2014/main" id="{6E443622-BE34-308A-8922-C9AB6708393F}"/>
              </a:ext>
            </a:extLst>
          </p:cNvPr>
          <p:cNvSpPr txBox="1"/>
          <p:nvPr/>
        </p:nvSpPr>
        <p:spPr>
          <a:xfrm>
            <a:off x="11173968" y="3794760"/>
            <a:ext cx="2743200" cy="1778949"/>
          </a:xfrm>
          <a:prstGeom prst="rect">
            <a:avLst/>
          </a:prstGeom>
          <a:noFill/>
        </p:spPr>
        <p:txBody>
          <a:bodyPr wrap="square" lIns="45720" tIns="27432" rIns="45720" bIns="27432" anchor="t">
            <a:spAutoFit/>
          </a:bodyPr>
          <a:lstStyle/>
          <a:p>
            <a:pPr algn="l">
              <a:lnSpc>
                <a:spcPct val="100000"/>
              </a:lnSpc>
              <a:spcAft>
                <a:spcPts val="0"/>
              </a:spcAft>
            </a:pPr>
            <a:r>
              <a:rPr sz="2800" b="0">
                <a:solidFill>
                  <a:srgbClr val="303A92"/>
                </a:solidFill>
                <a:latin typeface="Museo 1"/>
              </a:rPr>
              <a:t>Īstenošanas plāns pirms budžeta lēmuma</a:t>
            </a:r>
          </a:p>
        </p:txBody>
      </p:sp>
      <p:sp>
        <p:nvSpPr>
          <p:cNvPr id="19" name="TextBox 18">
            <a:extLst>
              <a:ext uri="{FF2B5EF4-FFF2-40B4-BE49-F238E27FC236}">
                <a16:creationId xmlns:a16="http://schemas.microsoft.com/office/drawing/2014/main" id="{016EC800-780F-F6DF-F86A-E2B132B71C3F}"/>
              </a:ext>
            </a:extLst>
          </p:cNvPr>
          <p:cNvSpPr txBox="1"/>
          <p:nvPr/>
        </p:nvSpPr>
        <p:spPr>
          <a:xfrm>
            <a:off x="11173968" y="5806440"/>
            <a:ext cx="2743200" cy="2365776"/>
          </a:xfrm>
          <a:prstGeom prst="rect">
            <a:avLst/>
          </a:prstGeom>
          <a:noFill/>
        </p:spPr>
        <p:txBody>
          <a:bodyPr wrap="square" lIns="45720" tIns="27432" rIns="45720" bIns="27432" anchor="t">
            <a:spAutoFit/>
          </a:bodyPr>
          <a:lstStyle/>
          <a:p>
            <a:pPr algn="l">
              <a:lnSpc>
                <a:spcPct val="108000"/>
              </a:lnSpc>
              <a:spcAft>
                <a:spcPts val="0"/>
              </a:spcAft>
            </a:pPr>
            <a:r>
              <a:rPr sz="2000" b="0">
                <a:solidFill>
                  <a:srgbClr val="251E50"/>
                </a:solidFill>
                <a:latin typeface="Museo 2"/>
              </a:rPr>
              <a:t>Regulāri publiski uzraudzības ziņojumi un iespēja apturēt projektu, kas pārsniedz izmaksu, termiņu vai rezultātu sliekšņus.</a:t>
            </a:r>
          </a:p>
        </p:txBody>
      </p:sp>
      <p:sp>
        <p:nvSpPr>
          <p:cNvPr id="20" name="Rounded Rectangle 19">
            <a:extLst>
              <a:ext uri="{FF2B5EF4-FFF2-40B4-BE49-F238E27FC236}">
                <a16:creationId xmlns:a16="http://schemas.microsoft.com/office/drawing/2014/main" id="{17318B8B-77E7-6EDA-16EA-72CC22F16A23}"/>
              </a:ext>
            </a:extLst>
          </p:cNvPr>
          <p:cNvSpPr/>
          <p:nvPr/>
        </p:nvSpPr>
        <p:spPr>
          <a:xfrm>
            <a:off x="14319504" y="2743200"/>
            <a:ext cx="3154680" cy="6446520"/>
          </a:xfrm>
          <a:prstGeom prst="roundRect">
            <a:avLst>
              <a:gd name="adj" fmla="val 8000"/>
            </a:avLst>
          </a:prstGeom>
          <a:solidFill>
            <a:srgbClr val="EEF8FB"/>
          </a:solidFill>
          <a:ln>
            <a:noFill/>
          </a:ln>
          <a:effectLst/>
        </p:spPr>
        <p:txBody>
          <a:bodyPr rtlCol="0" anchor="ctr"/>
          <a:lstStyle/>
          <a:p>
            <a:endParaRPr sz="2800"/>
          </a:p>
        </p:txBody>
      </p:sp>
      <p:sp>
        <p:nvSpPr>
          <p:cNvPr id="21" name="TextBox 20">
            <a:extLst>
              <a:ext uri="{FF2B5EF4-FFF2-40B4-BE49-F238E27FC236}">
                <a16:creationId xmlns:a16="http://schemas.microsoft.com/office/drawing/2014/main" id="{71352395-7E8A-2003-AE25-1210D3970FFA}"/>
              </a:ext>
            </a:extLst>
          </p:cNvPr>
          <p:cNvSpPr txBox="1"/>
          <p:nvPr/>
        </p:nvSpPr>
        <p:spPr>
          <a:xfrm>
            <a:off x="14548104" y="2834640"/>
            <a:ext cx="91440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5</a:t>
            </a:r>
          </a:p>
        </p:txBody>
      </p:sp>
      <p:sp>
        <p:nvSpPr>
          <p:cNvPr id="22" name="TextBox 21">
            <a:extLst>
              <a:ext uri="{FF2B5EF4-FFF2-40B4-BE49-F238E27FC236}">
                <a16:creationId xmlns:a16="http://schemas.microsoft.com/office/drawing/2014/main" id="{DAF38F55-BDA7-29F4-F1EB-DDBBBA5CA8DF}"/>
              </a:ext>
            </a:extLst>
          </p:cNvPr>
          <p:cNvSpPr txBox="1"/>
          <p:nvPr/>
        </p:nvSpPr>
        <p:spPr>
          <a:xfrm>
            <a:off x="14548104" y="3794760"/>
            <a:ext cx="2743200" cy="1348061"/>
          </a:xfrm>
          <a:prstGeom prst="rect">
            <a:avLst/>
          </a:prstGeom>
          <a:noFill/>
        </p:spPr>
        <p:txBody>
          <a:bodyPr wrap="square" lIns="45720" tIns="27432" rIns="45720" bIns="27432" anchor="t">
            <a:spAutoFit/>
          </a:bodyPr>
          <a:lstStyle/>
          <a:p>
            <a:pPr algn="l">
              <a:lnSpc>
                <a:spcPct val="100000"/>
              </a:lnSpc>
              <a:spcAft>
                <a:spcPts val="0"/>
              </a:spcAft>
            </a:pPr>
            <a:r>
              <a:rPr sz="2800" b="0">
                <a:solidFill>
                  <a:srgbClr val="303A92"/>
                </a:solidFill>
                <a:latin typeface="Museo 1"/>
              </a:rPr>
              <a:t>Mācīšanās un aktīvu pārvaldība</a:t>
            </a:r>
          </a:p>
        </p:txBody>
      </p:sp>
      <p:sp>
        <p:nvSpPr>
          <p:cNvPr id="23" name="TextBox 22">
            <a:extLst>
              <a:ext uri="{FF2B5EF4-FFF2-40B4-BE49-F238E27FC236}">
                <a16:creationId xmlns:a16="http://schemas.microsoft.com/office/drawing/2014/main" id="{90290D25-13BA-F0DC-64BD-D73EB235BEEB}"/>
              </a:ext>
            </a:extLst>
          </p:cNvPr>
          <p:cNvSpPr txBox="1"/>
          <p:nvPr/>
        </p:nvSpPr>
        <p:spPr>
          <a:xfrm>
            <a:off x="14548104" y="5806440"/>
            <a:ext cx="2743200" cy="1700978"/>
          </a:xfrm>
          <a:prstGeom prst="rect">
            <a:avLst/>
          </a:prstGeom>
          <a:noFill/>
        </p:spPr>
        <p:txBody>
          <a:bodyPr wrap="square" lIns="45720" tIns="27432" rIns="45720" bIns="27432" anchor="t">
            <a:spAutoFit/>
          </a:bodyPr>
          <a:lstStyle/>
          <a:p>
            <a:pPr algn="l">
              <a:lnSpc>
                <a:spcPct val="108000"/>
              </a:lnSpc>
              <a:spcAft>
                <a:spcPts val="0"/>
              </a:spcAft>
            </a:pPr>
            <a:r>
              <a:rPr sz="2000" b="0">
                <a:solidFill>
                  <a:srgbClr val="251E50"/>
                </a:solidFill>
                <a:latin typeface="Museo 2"/>
              </a:rPr>
              <a:t>Publiski noslēguma ziņojumi un ex post izvērtējumi, kā arī pilnīgi un aktuāli aktīvu reģistri.</a:t>
            </a:r>
          </a:p>
        </p:txBody>
      </p:sp>
      <p:sp>
        <p:nvSpPr>
          <p:cNvPr id="24" name="TextBox 23">
            <a:extLst>
              <a:ext uri="{FF2B5EF4-FFF2-40B4-BE49-F238E27FC236}">
                <a16:creationId xmlns:a16="http://schemas.microsoft.com/office/drawing/2014/main" id="{13F3A231-5CDD-06CE-3A19-B61B6DE9F631}"/>
              </a:ext>
            </a:extLst>
          </p:cNvPr>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3"/>
              </a:rPr>
              <a:t>EK, Public Finances in EMU 2026, 76.–77. lpp.</a:t>
            </a:r>
          </a:p>
        </p:txBody>
      </p:sp>
      <p:pic>
        <p:nvPicPr>
          <p:cNvPr id="25" name="Picture 24" descr="image.png">
            <a:extLst>
              <a:ext uri="{FF2B5EF4-FFF2-40B4-BE49-F238E27FC236}">
                <a16:creationId xmlns:a16="http://schemas.microsoft.com/office/drawing/2014/main" id="{2CF16EA5-E4BE-D160-755B-17F7391AD452}"/>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26" name="TextBox 25">
            <a:extLst>
              <a:ext uri="{FF2B5EF4-FFF2-40B4-BE49-F238E27FC236}">
                <a16:creationId xmlns:a16="http://schemas.microsoft.com/office/drawing/2014/main" id="{B9D5122C-CBD4-FE62-95D3-1858397F02C9}"/>
              </a:ext>
            </a:extLst>
          </p:cNvPr>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38</a:t>
            </a:r>
          </a:p>
        </p:txBody>
      </p:sp>
    </p:spTree>
    <p:extLst>
      <p:ext uri="{BB962C8B-B14F-4D97-AF65-F5344CB8AC3E}">
        <p14:creationId xmlns:p14="http://schemas.microsoft.com/office/powerpoint/2010/main" val="2580539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6F075-2E33-8B6E-5D8E-81E310BB15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513578-AB2A-D515-E6B7-0DAE59DB3B61}"/>
              </a:ext>
            </a:extLst>
          </p:cNvPr>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REFORMU PIEREDZE 2020–2025</a:t>
            </a:r>
          </a:p>
        </p:txBody>
      </p:sp>
      <p:sp>
        <p:nvSpPr>
          <p:cNvPr id="3" name="TextBox 2">
            <a:extLst>
              <a:ext uri="{FF2B5EF4-FFF2-40B4-BE49-F238E27FC236}">
                <a16:creationId xmlns:a16="http://schemas.microsoft.com/office/drawing/2014/main" id="{B82E2667-A837-EB3C-9F6B-4B1F9FF40E46}"/>
              </a:ext>
            </a:extLst>
          </p:cNvPr>
          <p:cNvSpPr txBox="1"/>
          <p:nvPr/>
        </p:nvSpPr>
        <p:spPr>
          <a:xfrm>
            <a:off x="822960" y="566916"/>
            <a:ext cx="16642080" cy="1261884"/>
          </a:xfrm>
          <a:prstGeom prst="rect">
            <a:avLst/>
          </a:prstGeom>
          <a:noFill/>
        </p:spPr>
        <p:txBody>
          <a:bodyPr wrap="square" lIns="45720" tIns="27432" rIns="45720" bIns="27432" anchor="b">
            <a:spAutoFit/>
          </a:bodyPr>
          <a:lstStyle/>
          <a:p>
            <a:pPr algn="l">
              <a:lnSpc>
                <a:spcPct val="98000"/>
              </a:lnSpc>
              <a:spcAft>
                <a:spcPts val="0"/>
              </a:spcAft>
            </a:pPr>
            <a:r>
              <a:rPr lang="lv-LV" sz="4000" b="0" dirty="0">
                <a:solidFill>
                  <a:srgbClr val="303A92"/>
                </a:solidFill>
                <a:latin typeface="Museo 1"/>
              </a:rPr>
              <a:t>Publisko investīciju pārvaldības r</a:t>
            </a:r>
            <a:r>
              <a:rPr sz="4000" b="0" dirty="0" err="1">
                <a:solidFill>
                  <a:srgbClr val="303A92"/>
                </a:solidFill>
                <a:latin typeface="Museo 1"/>
              </a:rPr>
              <a:t>eformas</a:t>
            </a:r>
            <a:r>
              <a:rPr sz="4000" b="0" dirty="0">
                <a:solidFill>
                  <a:srgbClr val="303A92"/>
                </a:solidFill>
                <a:latin typeface="Museo 1"/>
              </a:rPr>
              <a:t> </a:t>
            </a:r>
            <a:r>
              <a:rPr sz="4000" b="0" dirty="0" err="1">
                <a:solidFill>
                  <a:srgbClr val="303A92"/>
                </a:solidFill>
                <a:latin typeface="Museo 1"/>
              </a:rPr>
              <a:t>izdodas</a:t>
            </a:r>
            <a:r>
              <a:rPr sz="4000" b="0" dirty="0">
                <a:solidFill>
                  <a:srgbClr val="303A92"/>
                </a:solidFill>
                <a:latin typeface="Museo 1"/>
              </a:rPr>
              <a:t>, ja </a:t>
            </a:r>
            <a:r>
              <a:rPr sz="4000" b="0" dirty="0" err="1">
                <a:solidFill>
                  <a:srgbClr val="303A92"/>
                </a:solidFill>
                <a:latin typeface="Museo 1"/>
              </a:rPr>
              <a:t>ir</a:t>
            </a:r>
            <a:r>
              <a:rPr sz="4000" b="0" dirty="0">
                <a:solidFill>
                  <a:srgbClr val="303A92"/>
                </a:solidFill>
                <a:latin typeface="Museo 1"/>
              </a:rPr>
              <a:t> </a:t>
            </a:r>
            <a:r>
              <a:rPr sz="4000" b="0" dirty="0" err="1">
                <a:solidFill>
                  <a:srgbClr val="303A92"/>
                </a:solidFill>
                <a:latin typeface="Museo 1"/>
              </a:rPr>
              <a:t>autoritāte</a:t>
            </a:r>
            <a:r>
              <a:rPr sz="4000" b="0" dirty="0">
                <a:solidFill>
                  <a:srgbClr val="303A92"/>
                </a:solidFill>
                <a:latin typeface="Museo 1"/>
              </a:rPr>
              <a:t>, </a:t>
            </a:r>
            <a:r>
              <a:rPr sz="4000" b="0" dirty="0" err="1">
                <a:solidFill>
                  <a:srgbClr val="303A92"/>
                </a:solidFill>
                <a:latin typeface="Museo 1"/>
              </a:rPr>
              <a:t>atbalsts</a:t>
            </a:r>
            <a:r>
              <a:rPr sz="4000" b="0" dirty="0">
                <a:solidFill>
                  <a:srgbClr val="303A92"/>
                </a:solidFill>
                <a:latin typeface="Museo 1"/>
              </a:rPr>
              <a:t> un </a:t>
            </a:r>
            <a:r>
              <a:rPr sz="4000" b="0" dirty="0" err="1">
                <a:solidFill>
                  <a:srgbClr val="303A92"/>
                </a:solidFill>
                <a:latin typeface="Museo 1"/>
              </a:rPr>
              <a:t>resursi</a:t>
            </a:r>
            <a:endParaRPr sz="4000" b="0" dirty="0">
              <a:solidFill>
                <a:srgbClr val="303A92"/>
              </a:solidFill>
              <a:latin typeface="Museo 1"/>
            </a:endParaRPr>
          </a:p>
        </p:txBody>
      </p:sp>
      <p:sp>
        <p:nvSpPr>
          <p:cNvPr id="4" name="TextBox 3">
            <a:extLst>
              <a:ext uri="{FF2B5EF4-FFF2-40B4-BE49-F238E27FC236}">
                <a16:creationId xmlns:a16="http://schemas.microsoft.com/office/drawing/2014/main" id="{8BF3317A-CCD5-5DC7-A59E-275B607C1A63}"/>
              </a:ext>
            </a:extLst>
          </p:cNvPr>
          <p:cNvSpPr txBox="1"/>
          <p:nvPr/>
        </p:nvSpPr>
        <p:spPr>
          <a:xfrm>
            <a:off x="822960" y="2065020"/>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dirty="0">
                <a:solidFill>
                  <a:srgbClr val="303A92"/>
                </a:solidFill>
                <a:latin typeface="Museo 2"/>
              </a:rPr>
              <a:t>EK </a:t>
            </a:r>
            <a:r>
              <a:rPr sz="2100" b="0" dirty="0" err="1">
                <a:solidFill>
                  <a:srgbClr val="303A92"/>
                </a:solidFill>
                <a:latin typeface="Museo 2"/>
              </a:rPr>
              <a:t>analizēja</a:t>
            </a:r>
            <a:r>
              <a:rPr sz="2100" b="0" dirty="0">
                <a:solidFill>
                  <a:srgbClr val="303A92"/>
                </a:solidFill>
                <a:latin typeface="Museo 2"/>
              </a:rPr>
              <a:t> 19 </a:t>
            </a:r>
            <a:r>
              <a:rPr sz="2100" b="0" dirty="0" err="1">
                <a:solidFill>
                  <a:srgbClr val="303A92"/>
                </a:solidFill>
                <a:latin typeface="Museo 2"/>
              </a:rPr>
              <a:t>investīciju</a:t>
            </a:r>
            <a:r>
              <a:rPr sz="2100" b="0" dirty="0">
                <a:solidFill>
                  <a:srgbClr val="303A92"/>
                </a:solidFill>
                <a:latin typeface="Museo 2"/>
              </a:rPr>
              <a:t> </a:t>
            </a:r>
            <a:r>
              <a:rPr sz="2100" b="0" dirty="0" err="1">
                <a:solidFill>
                  <a:srgbClr val="303A92"/>
                </a:solidFill>
                <a:latin typeface="Museo 2"/>
              </a:rPr>
              <a:t>pārvaldības</a:t>
            </a:r>
            <a:r>
              <a:rPr sz="2100" b="0" dirty="0">
                <a:solidFill>
                  <a:srgbClr val="303A92"/>
                </a:solidFill>
                <a:latin typeface="Museo 2"/>
              </a:rPr>
              <a:t> </a:t>
            </a:r>
            <a:r>
              <a:rPr sz="2100" b="0" dirty="0" err="1">
                <a:solidFill>
                  <a:srgbClr val="303A92"/>
                </a:solidFill>
                <a:latin typeface="Museo 2"/>
              </a:rPr>
              <a:t>reformas</a:t>
            </a:r>
            <a:r>
              <a:rPr sz="2100" b="0" dirty="0">
                <a:solidFill>
                  <a:srgbClr val="303A92"/>
                </a:solidFill>
                <a:latin typeface="Museo 2"/>
              </a:rPr>
              <a:t> </a:t>
            </a:r>
            <a:r>
              <a:rPr sz="2100" b="0" dirty="0" err="1">
                <a:solidFill>
                  <a:srgbClr val="303A92"/>
                </a:solidFill>
                <a:latin typeface="Museo 2"/>
              </a:rPr>
              <a:t>deviņās</a:t>
            </a:r>
            <a:r>
              <a:rPr sz="2100" b="0" dirty="0">
                <a:solidFill>
                  <a:srgbClr val="303A92"/>
                </a:solidFill>
                <a:latin typeface="Museo 2"/>
              </a:rPr>
              <a:t> </a:t>
            </a:r>
            <a:r>
              <a:rPr sz="2100" b="0" dirty="0" err="1">
                <a:solidFill>
                  <a:srgbClr val="303A92"/>
                </a:solidFill>
                <a:latin typeface="Museo 2"/>
              </a:rPr>
              <a:t>valstīs</a:t>
            </a:r>
            <a:r>
              <a:rPr sz="2100" b="0" dirty="0">
                <a:solidFill>
                  <a:srgbClr val="303A92"/>
                </a:solidFill>
                <a:latin typeface="Museo 2"/>
              </a:rPr>
              <a:t>.</a:t>
            </a:r>
          </a:p>
        </p:txBody>
      </p:sp>
      <p:sp>
        <p:nvSpPr>
          <p:cNvPr id="5" name="Rounded Rectangle 4">
            <a:extLst>
              <a:ext uri="{FF2B5EF4-FFF2-40B4-BE49-F238E27FC236}">
                <a16:creationId xmlns:a16="http://schemas.microsoft.com/office/drawing/2014/main" id="{D8D8BB40-6246-22E4-F2AF-B56AC67171BC}"/>
              </a:ext>
            </a:extLst>
          </p:cNvPr>
          <p:cNvSpPr/>
          <p:nvPr/>
        </p:nvSpPr>
        <p:spPr>
          <a:xfrm>
            <a:off x="822960" y="2743200"/>
            <a:ext cx="5394960" cy="2514600"/>
          </a:xfrm>
          <a:prstGeom prst="roundRect">
            <a:avLst>
              <a:gd name="adj" fmla="val 8000"/>
            </a:avLst>
          </a:prstGeom>
          <a:solidFill>
            <a:srgbClr val="303A92"/>
          </a:solidFill>
          <a:ln>
            <a:noFill/>
          </a:ln>
          <a:effectLst/>
        </p:spPr>
        <p:txBody>
          <a:bodyPr rtlCol="0" anchor="ctr"/>
          <a:lstStyle/>
          <a:p>
            <a:endParaRPr sz="2800"/>
          </a:p>
        </p:txBody>
      </p:sp>
      <p:sp>
        <p:nvSpPr>
          <p:cNvPr id="6" name="TextBox 5">
            <a:extLst>
              <a:ext uri="{FF2B5EF4-FFF2-40B4-BE49-F238E27FC236}">
                <a16:creationId xmlns:a16="http://schemas.microsoft.com/office/drawing/2014/main" id="{E4327EE3-D928-0DBB-6B2D-5B53574F1F37}"/>
              </a:ext>
            </a:extLst>
          </p:cNvPr>
          <p:cNvSpPr txBox="1"/>
          <p:nvPr/>
        </p:nvSpPr>
        <p:spPr>
          <a:xfrm>
            <a:off x="1097280" y="2834640"/>
            <a:ext cx="4846320" cy="624210"/>
          </a:xfrm>
          <a:prstGeom prst="rect">
            <a:avLst/>
          </a:prstGeom>
          <a:noFill/>
        </p:spPr>
        <p:txBody>
          <a:bodyPr wrap="square" lIns="45720" tIns="27432" rIns="45720" bIns="27432" anchor="t">
            <a:spAutoFit/>
          </a:bodyPr>
          <a:lstStyle/>
          <a:p>
            <a:pPr algn="l">
              <a:lnSpc>
                <a:spcPct val="108000"/>
              </a:lnSpc>
              <a:spcAft>
                <a:spcPts val="0"/>
              </a:spcAft>
            </a:pPr>
            <a:r>
              <a:rPr sz="3600" b="0">
                <a:solidFill>
                  <a:srgbClr val="FFFFFF"/>
                </a:solidFill>
                <a:latin typeface="Museo 1"/>
              </a:rPr>
              <a:t>Autoritāte</a:t>
            </a:r>
          </a:p>
        </p:txBody>
      </p:sp>
      <p:sp>
        <p:nvSpPr>
          <p:cNvPr id="7" name="TextBox 6">
            <a:extLst>
              <a:ext uri="{FF2B5EF4-FFF2-40B4-BE49-F238E27FC236}">
                <a16:creationId xmlns:a16="http://schemas.microsoft.com/office/drawing/2014/main" id="{B8D8C23D-D10C-4559-69DE-2C6F5919C943}"/>
              </a:ext>
            </a:extLst>
          </p:cNvPr>
          <p:cNvSpPr txBox="1"/>
          <p:nvPr/>
        </p:nvSpPr>
        <p:spPr>
          <a:xfrm>
            <a:off x="1097280" y="3566160"/>
            <a:ext cx="4846320" cy="1232389"/>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FFFFFF"/>
                </a:solidFill>
                <a:latin typeface="Museo 2"/>
              </a:rPr>
              <a:t>Juridisks pamats un ilgstoša politiskā apņemšanās visas valdības līmenī</a:t>
            </a:r>
          </a:p>
        </p:txBody>
      </p:sp>
      <p:sp>
        <p:nvSpPr>
          <p:cNvPr id="8" name="Rounded Rectangle 7">
            <a:extLst>
              <a:ext uri="{FF2B5EF4-FFF2-40B4-BE49-F238E27FC236}">
                <a16:creationId xmlns:a16="http://schemas.microsoft.com/office/drawing/2014/main" id="{4265C601-FA0F-6F28-ACAC-3FAB26491469}"/>
              </a:ext>
            </a:extLst>
          </p:cNvPr>
          <p:cNvSpPr/>
          <p:nvPr/>
        </p:nvSpPr>
        <p:spPr>
          <a:xfrm>
            <a:off x="6446520" y="2743200"/>
            <a:ext cx="5394960" cy="2514600"/>
          </a:xfrm>
          <a:prstGeom prst="roundRect">
            <a:avLst>
              <a:gd name="adj" fmla="val 8000"/>
            </a:avLst>
          </a:prstGeom>
          <a:solidFill>
            <a:srgbClr val="303A92"/>
          </a:solidFill>
          <a:ln>
            <a:noFill/>
          </a:ln>
          <a:effectLst/>
        </p:spPr>
        <p:txBody>
          <a:bodyPr rtlCol="0" anchor="ctr"/>
          <a:lstStyle/>
          <a:p>
            <a:endParaRPr sz="2800"/>
          </a:p>
        </p:txBody>
      </p:sp>
      <p:sp>
        <p:nvSpPr>
          <p:cNvPr id="9" name="TextBox 8">
            <a:extLst>
              <a:ext uri="{FF2B5EF4-FFF2-40B4-BE49-F238E27FC236}">
                <a16:creationId xmlns:a16="http://schemas.microsoft.com/office/drawing/2014/main" id="{47C22A35-622A-1841-9CC6-FCF35DAB3796}"/>
              </a:ext>
            </a:extLst>
          </p:cNvPr>
          <p:cNvSpPr txBox="1"/>
          <p:nvPr/>
        </p:nvSpPr>
        <p:spPr>
          <a:xfrm>
            <a:off x="6720840" y="2834640"/>
            <a:ext cx="4846320" cy="624210"/>
          </a:xfrm>
          <a:prstGeom prst="rect">
            <a:avLst/>
          </a:prstGeom>
          <a:noFill/>
        </p:spPr>
        <p:txBody>
          <a:bodyPr wrap="square" lIns="45720" tIns="27432" rIns="45720" bIns="27432" anchor="t">
            <a:spAutoFit/>
          </a:bodyPr>
          <a:lstStyle/>
          <a:p>
            <a:pPr algn="l">
              <a:lnSpc>
                <a:spcPct val="108000"/>
              </a:lnSpc>
              <a:spcAft>
                <a:spcPts val="0"/>
              </a:spcAft>
            </a:pPr>
            <a:r>
              <a:rPr sz="3600" b="0">
                <a:solidFill>
                  <a:srgbClr val="FFFFFF"/>
                </a:solidFill>
                <a:latin typeface="Museo 1"/>
              </a:rPr>
              <a:t>Atbalsts</a:t>
            </a:r>
          </a:p>
        </p:txBody>
      </p:sp>
      <p:sp>
        <p:nvSpPr>
          <p:cNvPr id="10" name="TextBox 9">
            <a:extLst>
              <a:ext uri="{FF2B5EF4-FFF2-40B4-BE49-F238E27FC236}">
                <a16:creationId xmlns:a16="http://schemas.microsoft.com/office/drawing/2014/main" id="{A90BCEF8-8501-3387-86D8-20EDB16EA48C}"/>
              </a:ext>
            </a:extLst>
          </p:cNvPr>
          <p:cNvSpPr txBox="1"/>
          <p:nvPr/>
        </p:nvSpPr>
        <p:spPr>
          <a:xfrm>
            <a:off x="6720840" y="3566160"/>
            <a:ext cx="4846320" cy="1232389"/>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FFFFFF"/>
                </a:solidFill>
                <a:latin typeface="Museo 2"/>
              </a:rPr>
              <a:t>Nozaru ministriju un citu iesaistīto pušu pieņemšana un līdzdalība</a:t>
            </a:r>
          </a:p>
        </p:txBody>
      </p:sp>
      <p:sp>
        <p:nvSpPr>
          <p:cNvPr id="11" name="Rounded Rectangle 10">
            <a:extLst>
              <a:ext uri="{FF2B5EF4-FFF2-40B4-BE49-F238E27FC236}">
                <a16:creationId xmlns:a16="http://schemas.microsoft.com/office/drawing/2014/main" id="{D958D86F-23F9-43BC-0F67-1BE57554E79C}"/>
              </a:ext>
            </a:extLst>
          </p:cNvPr>
          <p:cNvSpPr/>
          <p:nvPr/>
        </p:nvSpPr>
        <p:spPr>
          <a:xfrm>
            <a:off x="12070080" y="2743200"/>
            <a:ext cx="5394960" cy="2514600"/>
          </a:xfrm>
          <a:prstGeom prst="roundRect">
            <a:avLst>
              <a:gd name="adj" fmla="val 8000"/>
            </a:avLst>
          </a:prstGeom>
          <a:solidFill>
            <a:srgbClr val="303A92"/>
          </a:solidFill>
          <a:ln>
            <a:noFill/>
          </a:ln>
          <a:effectLst/>
        </p:spPr>
        <p:txBody>
          <a:bodyPr rtlCol="0" anchor="ctr"/>
          <a:lstStyle/>
          <a:p>
            <a:endParaRPr sz="2800"/>
          </a:p>
        </p:txBody>
      </p:sp>
      <p:sp>
        <p:nvSpPr>
          <p:cNvPr id="12" name="TextBox 11">
            <a:extLst>
              <a:ext uri="{FF2B5EF4-FFF2-40B4-BE49-F238E27FC236}">
                <a16:creationId xmlns:a16="http://schemas.microsoft.com/office/drawing/2014/main" id="{BD4F913C-163D-2E06-57E5-FD1E6DE650FB}"/>
              </a:ext>
            </a:extLst>
          </p:cNvPr>
          <p:cNvSpPr txBox="1"/>
          <p:nvPr/>
        </p:nvSpPr>
        <p:spPr>
          <a:xfrm>
            <a:off x="12344400" y="2834640"/>
            <a:ext cx="4846320" cy="624210"/>
          </a:xfrm>
          <a:prstGeom prst="rect">
            <a:avLst/>
          </a:prstGeom>
          <a:noFill/>
        </p:spPr>
        <p:txBody>
          <a:bodyPr wrap="square" lIns="45720" tIns="27432" rIns="45720" bIns="27432" anchor="t">
            <a:spAutoFit/>
          </a:bodyPr>
          <a:lstStyle/>
          <a:p>
            <a:pPr algn="l">
              <a:lnSpc>
                <a:spcPct val="108000"/>
              </a:lnSpc>
              <a:spcAft>
                <a:spcPts val="0"/>
              </a:spcAft>
            </a:pPr>
            <a:r>
              <a:rPr sz="3600" b="0">
                <a:solidFill>
                  <a:srgbClr val="FFFFFF"/>
                </a:solidFill>
                <a:latin typeface="Museo 1"/>
              </a:rPr>
              <a:t>Resursi</a:t>
            </a:r>
          </a:p>
        </p:txBody>
      </p:sp>
      <p:sp>
        <p:nvSpPr>
          <p:cNvPr id="13" name="TextBox 12">
            <a:extLst>
              <a:ext uri="{FF2B5EF4-FFF2-40B4-BE49-F238E27FC236}">
                <a16:creationId xmlns:a16="http://schemas.microsoft.com/office/drawing/2014/main" id="{722DA13F-3949-5252-01BB-7EC87C7B169B}"/>
              </a:ext>
            </a:extLst>
          </p:cNvPr>
          <p:cNvSpPr txBox="1"/>
          <p:nvPr/>
        </p:nvSpPr>
        <p:spPr>
          <a:xfrm>
            <a:off x="12344400" y="3566160"/>
            <a:ext cx="4846320" cy="1232389"/>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FFFFFF"/>
                </a:solidFill>
                <a:latin typeface="Museo 2"/>
              </a:rPr>
              <a:t>Finansējums un kapacitāte, parasti centrā ar koordinējošo Finanšu ministriju</a:t>
            </a:r>
          </a:p>
        </p:txBody>
      </p:sp>
      <p:sp>
        <p:nvSpPr>
          <p:cNvPr id="14" name="Rounded Rectangle 13">
            <a:extLst>
              <a:ext uri="{FF2B5EF4-FFF2-40B4-BE49-F238E27FC236}">
                <a16:creationId xmlns:a16="http://schemas.microsoft.com/office/drawing/2014/main" id="{F8B50A5F-B7A2-8DD5-1D64-09C67F0AD1D4}"/>
              </a:ext>
            </a:extLst>
          </p:cNvPr>
          <p:cNvSpPr/>
          <p:nvPr/>
        </p:nvSpPr>
        <p:spPr>
          <a:xfrm>
            <a:off x="822960" y="5532120"/>
            <a:ext cx="8183879" cy="3657600"/>
          </a:xfrm>
          <a:prstGeom prst="roundRect">
            <a:avLst>
              <a:gd name="adj" fmla="val 8000"/>
            </a:avLst>
          </a:prstGeom>
          <a:solidFill>
            <a:srgbClr val="EEF8FB"/>
          </a:solidFill>
          <a:ln>
            <a:noFill/>
          </a:ln>
          <a:effectLst/>
        </p:spPr>
        <p:txBody>
          <a:bodyPr rtlCol="0" anchor="ctr"/>
          <a:lstStyle/>
          <a:p>
            <a:endParaRPr sz="2800"/>
          </a:p>
        </p:txBody>
      </p:sp>
      <p:sp>
        <p:nvSpPr>
          <p:cNvPr id="15" name="TextBox 14">
            <a:extLst>
              <a:ext uri="{FF2B5EF4-FFF2-40B4-BE49-F238E27FC236}">
                <a16:creationId xmlns:a16="http://schemas.microsoft.com/office/drawing/2014/main" id="{A370FF16-9F9C-C101-24C5-66BE6325B3FA}"/>
              </a:ext>
            </a:extLst>
          </p:cNvPr>
          <p:cNvSpPr txBox="1"/>
          <p:nvPr/>
        </p:nvSpPr>
        <p:spPr>
          <a:xfrm>
            <a:off x="1097280" y="5623560"/>
            <a:ext cx="7680960" cy="963212"/>
          </a:xfrm>
          <a:prstGeom prst="rect">
            <a:avLst/>
          </a:prstGeom>
          <a:noFill/>
        </p:spPr>
        <p:txBody>
          <a:bodyPr wrap="square" lIns="45720" tIns="27432" rIns="45720" bIns="27432" anchor="t">
            <a:spAutoFit/>
          </a:bodyPr>
          <a:lstStyle/>
          <a:p>
            <a:pPr algn="l">
              <a:lnSpc>
                <a:spcPct val="108000"/>
              </a:lnSpc>
              <a:spcAft>
                <a:spcPts val="0"/>
              </a:spcAft>
            </a:pPr>
            <a:r>
              <a:rPr sz="2800" b="0">
                <a:solidFill>
                  <a:srgbClr val="303A92"/>
                </a:solidFill>
                <a:latin typeface="Museo 1"/>
              </a:rPr>
              <a:t>Izdevās: Lietuva, Bulgārija, Grieķija, Slovākija</a:t>
            </a:r>
          </a:p>
        </p:txBody>
      </p:sp>
      <p:sp>
        <p:nvSpPr>
          <p:cNvPr id="16" name="TextBox 15">
            <a:extLst>
              <a:ext uri="{FF2B5EF4-FFF2-40B4-BE49-F238E27FC236}">
                <a16:creationId xmlns:a16="http://schemas.microsoft.com/office/drawing/2014/main" id="{2AB276CE-C633-E340-52A3-913A4D063888}"/>
              </a:ext>
            </a:extLst>
          </p:cNvPr>
          <p:cNvSpPr txBox="1"/>
          <p:nvPr/>
        </p:nvSpPr>
        <p:spPr>
          <a:xfrm>
            <a:off x="1097280" y="6865020"/>
            <a:ext cx="7680960" cy="1631280"/>
          </a:xfrm>
          <a:prstGeom prst="rect">
            <a:avLst/>
          </a:prstGeom>
          <a:noFill/>
        </p:spPr>
        <p:txBody>
          <a:bodyPr wrap="square" lIns="45720" tIns="27432" rIns="45720" bIns="27432" anchor="t">
            <a:spAutoFit/>
          </a:bodyPr>
          <a:lstStyle/>
          <a:p>
            <a:pPr algn="l">
              <a:lnSpc>
                <a:spcPct val="108000"/>
              </a:lnSpc>
              <a:spcAft>
                <a:spcPts val="0"/>
              </a:spcAft>
            </a:pPr>
            <a:r>
              <a:rPr sz="2400" b="0" dirty="0" err="1">
                <a:solidFill>
                  <a:srgbClr val="251E50"/>
                </a:solidFill>
                <a:latin typeface="Museo 2"/>
              </a:rPr>
              <a:t>Lietuvas</a:t>
            </a:r>
            <a:r>
              <a:rPr sz="2400" b="0" dirty="0">
                <a:solidFill>
                  <a:srgbClr val="251E50"/>
                </a:solidFill>
                <a:latin typeface="Museo 2"/>
              </a:rPr>
              <a:t> </a:t>
            </a:r>
            <a:r>
              <a:rPr sz="2400" b="0" dirty="0" err="1">
                <a:solidFill>
                  <a:srgbClr val="251E50"/>
                </a:solidFill>
                <a:latin typeface="Museo 2"/>
              </a:rPr>
              <a:t>reforma</a:t>
            </a:r>
            <a:r>
              <a:rPr sz="2400" b="0" dirty="0">
                <a:solidFill>
                  <a:srgbClr val="251E50"/>
                </a:solidFill>
                <a:latin typeface="Museo 2"/>
              </a:rPr>
              <a:t> </a:t>
            </a:r>
            <a:r>
              <a:rPr sz="2400" b="0" dirty="0" err="1">
                <a:solidFill>
                  <a:srgbClr val="251E50"/>
                </a:solidFill>
                <a:latin typeface="Museo 2"/>
              </a:rPr>
              <a:t>aptver</a:t>
            </a:r>
            <a:r>
              <a:rPr sz="2400" b="0" dirty="0">
                <a:solidFill>
                  <a:srgbClr val="251E50"/>
                </a:solidFill>
                <a:latin typeface="Museo 2"/>
              </a:rPr>
              <a:t> </a:t>
            </a:r>
            <a:r>
              <a:rPr sz="2400" b="0" dirty="0" err="1">
                <a:solidFill>
                  <a:srgbClr val="251E50"/>
                </a:solidFill>
                <a:latin typeface="Museo 2"/>
              </a:rPr>
              <a:t>plānošanu</a:t>
            </a:r>
            <a:r>
              <a:rPr sz="2400" b="0" dirty="0">
                <a:solidFill>
                  <a:srgbClr val="251E50"/>
                </a:solidFill>
                <a:latin typeface="Museo 2"/>
              </a:rPr>
              <a:t>, </a:t>
            </a:r>
            <a:r>
              <a:rPr sz="2400" b="0" dirty="0" err="1">
                <a:solidFill>
                  <a:srgbClr val="251E50"/>
                </a:solidFill>
                <a:latin typeface="Museo 2"/>
              </a:rPr>
              <a:t>izvērtēšanu</a:t>
            </a:r>
            <a:r>
              <a:rPr sz="2400" b="0" dirty="0">
                <a:solidFill>
                  <a:srgbClr val="251E50"/>
                </a:solidFill>
                <a:latin typeface="Museo 2"/>
              </a:rPr>
              <a:t> un </a:t>
            </a:r>
            <a:r>
              <a:rPr sz="2400" b="0" dirty="0" err="1">
                <a:solidFill>
                  <a:srgbClr val="251E50"/>
                </a:solidFill>
                <a:latin typeface="Museo 2"/>
              </a:rPr>
              <a:t>budžetēšanu</a:t>
            </a:r>
            <a:r>
              <a:rPr sz="2400" b="0" dirty="0">
                <a:solidFill>
                  <a:srgbClr val="251E50"/>
                </a:solidFill>
                <a:latin typeface="Museo 2"/>
              </a:rPr>
              <a:t>, un </a:t>
            </a:r>
            <a:r>
              <a:rPr sz="2400" b="0" dirty="0" err="1">
                <a:solidFill>
                  <a:srgbClr val="251E50"/>
                </a:solidFill>
                <a:latin typeface="Museo 2"/>
              </a:rPr>
              <a:t>tā</a:t>
            </a:r>
            <a:r>
              <a:rPr sz="2400" b="0" dirty="0">
                <a:solidFill>
                  <a:srgbClr val="251E50"/>
                </a:solidFill>
                <a:latin typeface="Museo 2"/>
              </a:rPr>
              <a:t> </a:t>
            </a:r>
            <a:r>
              <a:rPr sz="2400" b="0" dirty="0" err="1">
                <a:solidFill>
                  <a:srgbClr val="251E50"/>
                </a:solidFill>
                <a:latin typeface="Museo 2"/>
              </a:rPr>
              <a:t>ir</a:t>
            </a:r>
            <a:r>
              <a:rPr sz="2400" b="0" dirty="0">
                <a:solidFill>
                  <a:srgbClr val="251E50"/>
                </a:solidFill>
                <a:latin typeface="Museo 2"/>
              </a:rPr>
              <a:t> </a:t>
            </a:r>
            <a:r>
              <a:rPr sz="2400" b="0" dirty="0" err="1">
                <a:solidFill>
                  <a:srgbClr val="251E50"/>
                </a:solidFill>
                <a:latin typeface="Museo 2"/>
              </a:rPr>
              <a:t>vienīgā</a:t>
            </a:r>
            <a:r>
              <a:rPr sz="2400" b="0" dirty="0">
                <a:solidFill>
                  <a:srgbClr val="251E50"/>
                </a:solidFill>
                <a:latin typeface="Museo 2"/>
              </a:rPr>
              <a:t>, kas </a:t>
            </a:r>
            <a:r>
              <a:rPr sz="2400" b="0" dirty="0" err="1">
                <a:solidFill>
                  <a:srgbClr val="251E50"/>
                </a:solidFill>
                <a:latin typeface="Museo 2"/>
              </a:rPr>
              <a:t>sākta</a:t>
            </a:r>
            <a:r>
              <a:rPr sz="2400" b="0" dirty="0">
                <a:solidFill>
                  <a:srgbClr val="251E50"/>
                </a:solidFill>
                <a:latin typeface="Museo 2"/>
              </a:rPr>
              <a:t> bez ES </a:t>
            </a:r>
            <a:r>
              <a:rPr sz="2400" b="0" dirty="0" err="1">
                <a:solidFill>
                  <a:srgbClr val="251E50"/>
                </a:solidFill>
                <a:latin typeface="Museo 2"/>
              </a:rPr>
              <a:t>atbalsta</a:t>
            </a:r>
            <a:r>
              <a:rPr sz="2400" b="0" dirty="0">
                <a:solidFill>
                  <a:srgbClr val="251E50"/>
                </a:solidFill>
                <a:latin typeface="Museo 2"/>
              </a:rPr>
              <a:t>. </a:t>
            </a:r>
            <a:r>
              <a:rPr sz="2400" b="0" dirty="0" err="1">
                <a:solidFill>
                  <a:srgbClr val="251E50"/>
                </a:solidFill>
                <a:latin typeface="Museo 2"/>
              </a:rPr>
              <a:t>Kompetences</a:t>
            </a:r>
            <a:r>
              <a:rPr sz="2400" b="0" dirty="0">
                <a:solidFill>
                  <a:srgbClr val="251E50"/>
                </a:solidFill>
                <a:latin typeface="Museo 2"/>
              </a:rPr>
              <a:t> centrs </a:t>
            </a:r>
            <a:r>
              <a:rPr sz="2400" b="0" dirty="0" err="1">
                <a:solidFill>
                  <a:srgbClr val="251E50"/>
                </a:solidFill>
                <a:latin typeface="Museo 2"/>
              </a:rPr>
              <a:t>strādā</a:t>
            </a:r>
            <a:r>
              <a:rPr sz="2400" b="0" dirty="0">
                <a:solidFill>
                  <a:srgbClr val="251E50"/>
                </a:solidFill>
                <a:latin typeface="Museo 2"/>
              </a:rPr>
              <a:t> FM </a:t>
            </a:r>
            <a:r>
              <a:rPr sz="2400" b="0" dirty="0" err="1">
                <a:solidFill>
                  <a:srgbClr val="251E50"/>
                </a:solidFill>
                <a:latin typeface="Museo 2"/>
              </a:rPr>
              <a:t>vai</a:t>
            </a:r>
            <a:r>
              <a:rPr sz="2400" b="0" dirty="0">
                <a:solidFill>
                  <a:srgbClr val="251E50"/>
                </a:solidFill>
                <a:latin typeface="Museo 2"/>
              </a:rPr>
              <a:t> </a:t>
            </a:r>
            <a:r>
              <a:rPr sz="2400" b="0" dirty="0" err="1">
                <a:solidFill>
                  <a:srgbClr val="251E50"/>
                </a:solidFill>
                <a:latin typeface="Museo 2"/>
              </a:rPr>
              <a:t>tās</a:t>
            </a:r>
            <a:r>
              <a:rPr sz="2400" b="0" dirty="0">
                <a:solidFill>
                  <a:srgbClr val="251E50"/>
                </a:solidFill>
                <a:latin typeface="Museo 2"/>
              </a:rPr>
              <a:t> </a:t>
            </a:r>
            <a:r>
              <a:rPr sz="2400" b="0" dirty="0" err="1">
                <a:solidFill>
                  <a:srgbClr val="251E50"/>
                </a:solidFill>
                <a:latin typeface="Museo 2"/>
              </a:rPr>
              <a:t>uzdevumā</a:t>
            </a:r>
            <a:r>
              <a:rPr sz="2400" b="0" dirty="0">
                <a:solidFill>
                  <a:srgbClr val="251E50"/>
                </a:solidFill>
                <a:latin typeface="Museo 2"/>
              </a:rPr>
              <a:t>; </a:t>
            </a:r>
            <a:r>
              <a:rPr sz="2400" b="0" dirty="0" err="1">
                <a:solidFill>
                  <a:srgbClr val="251E50"/>
                </a:solidFill>
                <a:latin typeface="Museo 2"/>
              </a:rPr>
              <a:t>izmanto</a:t>
            </a:r>
            <a:r>
              <a:rPr sz="2400" b="0" dirty="0">
                <a:solidFill>
                  <a:srgbClr val="251E50"/>
                </a:solidFill>
                <a:latin typeface="Museo 2"/>
              </a:rPr>
              <a:t> </a:t>
            </a:r>
            <a:r>
              <a:rPr sz="2400" b="0" dirty="0" err="1">
                <a:solidFill>
                  <a:srgbClr val="251E50"/>
                </a:solidFill>
                <a:latin typeface="Museo 2"/>
              </a:rPr>
              <a:t>snieguma</a:t>
            </a:r>
            <a:r>
              <a:rPr sz="2400" b="0" dirty="0">
                <a:solidFill>
                  <a:srgbClr val="251E50"/>
                </a:solidFill>
                <a:latin typeface="Museo 2"/>
              </a:rPr>
              <a:t> </a:t>
            </a:r>
            <a:r>
              <a:rPr sz="2400" b="0" dirty="0" err="1">
                <a:solidFill>
                  <a:srgbClr val="251E50"/>
                </a:solidFill>
                <a:latin typeface="Museo 2"/>
              </a:rPr>
              <a:t>rādītājus</a:t>
            </a:r>
            <a:r>
              <a:rPr sz="2400" b="0" dirty="0">
                <a:solidFill>
                  <a:srgbClr val="251E50"/>
                </a:solidFill>
                <a:latin typeface="Museo 2"/>
              </a:rPr>
              <a:t>.</a:t>
            </a:r>
          </a:p>
        </p:txBody>
      </p:sp>
      <p:sp>
        <p:nvSpPr>
          <p:cNvPr id="17" name="Rounded Rectangle 16">
            <a:extLst>
              <a:ext uri="{FF2B5EF4-FFF2-40B4-BE49-F238E27FC236}">
                <a16:creationId xmlns:a16="http://schemas.microsoft.com/office/drawing/2014/main" id="{E6BB92D4-7920-4A8F-7E07-9695E0F56EB2}"/>
              </a:ext>
            </a:extLst>
          </p:cNvPr>
          <p:cNvSpPr/>
          <p:nvPr/>
        </p:nvSpPr>
        <p:spPr>
          <a:xfrm>
            <a:off x="9326880" y="5532120"/>
            <a:ext cx="8183879" cy="3657600"/>
          </a:xfrm>
          <a:prstGeom prst="roundRect">
            <a:avLst>
              <a:gd name="adj" fmla="val 8000"/>
            </a:avLst>
          </a:prstGeom>
          <a:solidFill>
            <a:srgbClr val="FFFFFF"/>
          </a:solidFill>
          <a:ln w="15875">
            <a:solidFill>
              <a:srgbClr val="303A92"/>
            </a:solidFill>
          </a:ln>
          <a:effectLst/>
        </p:spPr>
        <p:txBody>
          <a:bodyPr rtlCol="0" anchor="ctr"/>
          <a:lstStyle/>
          <a:p>
            <a:endParaRPr sz="2800"/>
          </a:p>
        </p:txBody>
      </p:sp>
      <p:sp>
        <p:nvSpPr>
          <p:cNvPr id="18" name="TextBox 17">
            <a:extLst>
              <a:ext uri="{FF2B5EF4-FFF2-40B4-BE49-F238E27FC236}">
                <a16:creationId xmlns:a16="http://schemas.microsoft.com/office/drawing/2014/main" id="{EC317937-8E02-E889-39BD-4FB462EC0DDC}"/>
              </a:ext>
            </a:extLst>
          </p:cNvPr>
          <p:cNvSpPr txBox="1"/>
          <p:nvPr/>
        </p:nvSpPr>
        <p:spPr>
          <a:xfrm>
            <a:off x="9601200" y="5623560"/>
            <a:ext cx="7680960" cy="497829"/>
          </a:xfrm>
          <a:prstGeom prst="rect">
            <a:avLst/>
          </a:prstGeom>
          <a:noFill/>
        </p:spPr>
        <p:txBody>
          <a:bodyPr wrap="square" lIns="45720" tIns="27432" rIns="45720" bIns="27432" anchor="t">
            <a:spAutoFit/>
          </a:bodyPr>
          <a:lstStyle/>
          <a:p>
            <a:pPr algn="l">
              <a:lnSpc>
                <a:spcPct val="108000"/>
              </a:lnSpc>
              <a:spcAft>
                <a:spcPts val="0"/>
              </a:spcAft>
            </a:pPr>
            <a:r>
              <a:rPr sz="2800" b="0">
                <a:solidFill>
                  <a:srgbClr val="303A92"/>
                </a:solidFill>
                <a:latin typeface="Museo 1"/>
              </a:rPr>
              <a:t>Apstājās vai aizkavējās: Beļģija, Spānija</a:t>
            </a:r>
          </a:p>
        </p:txBody>
      </p:sp>
      <p:sp>
        <p:nvSpPr>
          <p:cNvPr id="19" name="TextBox 18">
            <a:extLst>
              <a:ext uri="{FF2B5EF4-FFF2-40B4-BE49-F238E27FC236}">
                <a16:creationId xmlns:a16="http://schemas.microsoft.com/office/drawing/2014/main" id="{A165C962-E43C-C412-E795-8E3D010AFD05}"/>
              </a:ext>
            </a:extLst>
          </p:cNvPr>
          <p:cNvSpPr txBox="1"/>
          <p:nvPr/>
        </p:nvSpPr>
        <p:spPr>
          <a:xfrm>
            <a:off x="9601200" y="6618529"/>
            <a:ext cx="7680960" cy="2030171"/>
          </a:xfrm>
          <a:prstGeom prst="rect">
            <a:avLst/>
          </a:prstGeom>
          <a:noFill/>
        </p:spPr>
        <p:txBody>
          <a:bodyPr wrap="square" lIns="45720" tIns="27432" rIns="45720" bIns="27432" anchor="t">
            <a:spAutoFit/>
          </a:bodyPr>
          <a:lstStyle/>
          <a:p>
            <a:pPr algn="l">
              <a:lnSpc>
                <a:spcPct val="108000"/>
              </a:lnSpc>
              <a:spcAft>
                <a:spcPts val="0"/>
              </a:spcAft>
            </a:pPr>
            <a:r>
              <a:rPr sz="2400" b="0" dirty="0" err="1">
                <a:solidFill>
                  <a:srgbClr val="251E50"/>
                </a:solidFill>
                <a:latin typeface="Museo 2"/>
              </a:rPr>
              <a:t>Beļģijā</a:t>
            </a:r>
            <a:r>
              <a:rPr sz="2400" b="0" dirty="0">
                <a:solidFill>
                  <a:srgbClr val="251E50"/>
                </a:solidFill>
                <a:latin typeface="Museo 2"/>
              </a:rPr>
              <a:t> </a:t>
            </a:r>
            <a:r>
              <a:rPr sz="2400" b="0" dirty="0" err="1">
                <a:solidFill>
                  <a:srgbClr val="251E50"/>
                </a:solidFill>
                <a:latin typeface="Museo 2"/>
              </a:rPr>
              <a:t>investīciju</a:t>
            </a:r>
            <a:r>
              <a:rPr sz="2400" b="0" dirty="0">
                <a:solidFill>
                  <a:srgbClr val="251E50"/>
                </a:solidFill>
                <a:latin typeface="Museo 2"/>
              </a:rPr>
              <a:t> </a:t>
            </a:r>
            <a:r>
              <a:rPr sz="2400" b="0" dirty="0" err="1">
                <a:solidFill>
                  <a:srgbClr val="251E50"/>
                </a:solidFill>
                <a:latin typeface="Museo 2"/>
              </a:rPr>
              <a:t>komitejas</a:t>
            </a:r>
            <a:r>
              <a:rPr sz="2400" b="0" dirty="0">
                <a:solidFill>
                  <a:srgbClr val="251E50"/>
                </a:solidFill>
                <a:latin typeface="Museo 2"/>
              </a:rPr>
              <a:t> </a:t>
            </a:r>
            <a:r>
              <a:rPr sz="2400" b="0" dirty="0" err="1">
                <a:solidFill>
                  <a:srgbClr val="251E50"/>
                </a:solidFill>
                <a:latin typeface="Museo 2"/>
              </a:rPr>
              <a:t>finansējums</a:t>
            </a:r>
            <a:r>
              <a:rPr sz="2400" b="0" dirty="0">
                <a:solidFill>
                  <a:srgbClr val="251E50"/>
                </a:solidFill>
                <a:latin typeface="Museo 2"/>
              </a:rPr>
              <a:t> </a:t>
            </a:r>
            <a:r>
              <a:rPr sz="2400" b="0" dirty="0" err="1">
                <a:solidFill>
                  <a:srgbClr val="251E50"/>
                </a:solidFill>
                <a:latin typeface="Museo 2"/>
              </a:rPr>
              <a:t>beidzās</a:t>
            </a:r>
            <a:r>
              <a:rPr sz="2400" b="0" dirty="0">
                <a:solidFill>
                  <a:srgbClr val="251E50"/>
                </a:solidFill>
                <a:latin typeface="Museo 2"/>
              </a:rPr>
              <a:t> </a:t>
            </a:r>
            <a:r>
              <a:rPr sz="2400" b="0" dirty="0" err="1">
                <a:solidFill>
                  <a:srgbClr val="251E50"/>
                </a:solidFill>
                <a:latin typeface="Museo 2"/>
              </a:rPr>
              <a:t>pēc</a:t>
            </a:r>
            <a:r>
              <a:rPr sz="2400" b="0" dirty="0">
                <a:solidFill>
                  <a:srgbClr val="251E50"/>
                </a:solidFill>
                <a:latin typeface="Museo 2"/>
              </a:rPr>
              <a:t> </a:t>
            </a:r>
            <a:r>
              <a:rPr sz="2400" b="0" dirty="0" err="1">
                <a:solidFill>
                  <a:srgbClr val="251E50"/>
                </a:solidFill>
                <a:latin typeface="Museo 2"/>
              </a:rPr>
              <a:t>diviem</a:t>
            </a:r>
            <a:r>
              <a:rPr sz="2400" b="0" dirty="0">
                <a:solidFill>
                  <a:srgbClr val="251E50"/>
                </a:solidFill>
                <a:latin typeface="Museo 2"/>
              </a:rPr>
              <a:t> </a:t>
            </a:r>
            <a:r>
              <a:rPr sz="2400" b="0" dirty="0" err="1">
                <a:solidFill>
                  <a:srgbClr val="251E50"/>
                </a:solidFill>
                <a:latin typeface="Museo 2"/>
              </a:rPr>
              <a:t>gadiem</a:t>
            </a:r>
            <a:r>
              <a:rPr sz="2400" b="0" dirty="0">
                <a:solidFill>
                  <a:srgbClr val="251E50"/>
                </a:solidFill>
                <a:latin typeface="Museo 2"/>
              </a:rPr>
              <a:t>, un centrs pie </a:t>
            </a:r>
            <a:r>
              <a:rPr sz="2400" b="0" dirty="0" err="1">
                <a:solidFill>
                  <a:srgbClr val="251E50"/>
                </a:solidFill>
                <a:latin typeface="Museo 2"/>
              </a:rPr>
              <a:t>fiskālās</a:t>
            </a:r>
            <a:r>
              <a:rPr sz="2400" b="0" dirty="0">
                <a:solidFill>
                  <a:srgbClr val="251E50"/>
                </a:solidFill>
                <a:latin typeface="Museo 2"/>
              </a:rPr>
              <a:t> </a:t>
            </a:r>
            <a:r>
              <a:rPr sz="2400" b="0" dirty="0" err="1">
                <a:solidFill>
                  <a:srgbClr val="251E50"/>
                </a:solidFill>
                <a:latin typeface="Museo 2"/>
              </a:rPr>
              <a:t>padomes</a:t>
            </a:r>
            <a:r>
              <a:rPr sz="2400" b="0" dirty="0">
                <a:solidFill>
                  <a:srgbClr val="251E50"/>
                </a:solidFill>
                <a:latin typeface="Museo 2"/>
              </a:rPr>
              <a:t> </a:t>
            </a:r>
            <a:r>
              <a:rPr sz="2400" b="0" dirty="0" err="1">
                <a:solidFill>
                  <a:srgbClr val="251E50"/>
                </a:solidFill>
                <a:latin typeface="Museo 2"/>
              </a:rPr>
              <a:t>nesasniedza</a:t>
            </a:r>
            <a:r>
              <a:rPr sz="2400" b="0" dirty="0">
                <a:solidFill>
                  <a:srgbClr val="251E50"/>
                </a:solidFill>
                <a:latin typeface="Museo 2"/>
              </a:rPr>
              <a:t> </a:t>
            </a:r>
            <a:r>
              <a:rPr sz="2400" b="0" dirty="0" err="1">
                <a:solidFill>
                  <a:srgbClr val="251E50"/>
                </a:solidFill>
                <a:latin typeface="Museo 2"/>
              </a:rPr>
              <a:t>budžeta</a:t>
            </a:r>
            <a:r>
              <a:rPr sz="2400" b="0" dirty="0">
                <a:solidFill>
                  <a:srgbClr val="251E50"/>
                </a:solidFill>
                <a:latin typeface="Museo 2"/>
              </a:rPr>
              <a:t> </a:t>
            </a:r>
            <a:r>
              <a:rPr sz="2400" b="0" dirty="0" err="1">
                <a:solidFill>
                  <a:srgbClr val="251E50"/>
                </a:solidFill>
                <a:latin typeface="Museo 2"/>
              </a:rPr>
              <a:t>lēmumus</a:t>
            </a:r>
            <a:r>
              <a:rPr sz="2400" b="0" dirty="0">
                <a:solidFill>
                  <a:srgbClr val="251E50"/>
                </a:solidFill>
                <a:latin typeface="Museo 2"/>
              </a:rPr>
              <a:t>. </a:t>
            </a:r>
            <a:r>
              <a:rPr sz="2400" b="0" dirty="0" err="1">
                <a:solidFill>
                  <a:srgbClr val="251E50"/>
                </a:solidFill>
                <a:latin typeface="Museo 2"/>
              </a:rPr>
              <a:t>Spānijā</a:t>
            </a:r>
            <a:r>
              <a:rPr sz="2400" b="0" dirty="0">
                <a:solidFill>
                  <a:srgbClr val="251E50"/>
                </a:solidFill>
                <a:latin typeface="Museo 2"/>
              </a:rPr>
              <a:t> </a:t>
            </a:r>
            <a:r>
              <a:rPr sz="2400" b="0" dirty="0" err="1">
                <a:solidFill>
                  <a:srgbClr val="251E50"/>
                </a:solidFill>
                <a:latin typeface="Museo 2"/>
              </a:rPr>
              <a:t>likums</a:t>
            </a:r>
            <a:r>
              <a:rPr sz="2400" b="0" dirty="0">
                <a:solidFill>
                  <a:srgbClr val="251E50"/>
                </a:solidFill>
                <a:latin typeface="Museo 2"/>
              </a:rPr>
              <a:t> </a:t>
            </a:r>
            <a:r>
              <a:rPr sz="2400" b="0" dirty="0" err="1">
                <a:solidFill>
                  <a:srgbClr val="251E50"/>
                </a:solidFill>
                <a:latin typeface="Museo 2"/>
              </a:rPr>
              <a:t>pieņemts</a:t>
            </a:r>
            <a:r>
              <a:rPr sz="2400" b="0" dirty="0">
                <a:solidFill>
                  <a:srgbClr val="251E50"/>
                </a:solidFill>
                <a:latin typeface="Museo 2"/>
              </a:rPr>
              <a:t> 2025. gada </a:t>
            </a:r>
            <a:r>
              <a:rPr sz="2400" b="0" dirty="0" err="1">
                <a:solidFill>
                  <a:srgbClr val="251E50"/>
                </a:solidFill>
                <a:latin typeface="Museo 2"/>
              </a:rPr>
              <a:t>decembrī</a:t>
            </a:r>
            <a:r>
              <a:rPr sz="2400" b="0" dirty="0">
                <a:solidFill>
                  <a:srgbClr val="251E50"/>
                </a:solidFill>
                <a:latin typeface="Museo 2"/>
              </a:rPr>
              <a:t>, </a:t>
            </a:r>
            <a:r>
              <a:rPr sz="2400" b="0" dirty="0" err="1">
                <a:solidFill>
                  <a:srgbClr val="251E50"/>
                </a:solidFill>
                <a:latin typeface="Museo 2"/>
              </a:rPr>
              <a:t>trīs</a:t>
            </a:r>
            <a:r>
              <a:rPr sz="2400" b="0" dirty="0">
                <a:solidFill>
                  <a:srgbClr val="251E50"/>
                </a:solidFill>
                <a:latin typeface="Museo 2"/>
              </a:rPr>
              <a:t> </a:t>
            </a:r>
            <a:r>
              <a:rPr sz="2400" b="0" dirty="0" err="1">
                <a:solidFill>
                  <a:srgbClr val="251E50"/>
                </a:solidFill>
                <a:latin typeface="Museo 2"/>
              </a:rPr>
              <a:t>gadus</a:t>
            </a:r>
            <a:r>
              <a:rPr sz="2400" b="0" dirty="0">
                <a:solidFill>
                  <a:srgbClr val="251E50"/>
                </a:solidFill>
                <a:latin typeface="Museo 2"/>
              </a:rPr>
              <a:t> </a:t>
            </a:r>
            <a:r>
              <a:rPr sz="2400" b="0" dirty="0" err="1">
                <a:solidFill>
                  <a:srgbClr val="251E50"/>
                </a:solidFill>
                <a:latin typeface="Museo 2"/>
              </a:rPr>
              <a:t>vēlāk</a:t>
            </a:r>
            <a:r>
              <a:rPr sz="2400" b="0" dirty="0">
                <a:solidFill>
                  <a:srgbClr val="251E50"/>
                </a:solidFill>
                <a:latin typeface="Museo 2"/>
              </a:rPr>
              <a:t>, </a:t>
            </a:r>
            <a:r>
              <a:rPr sz="2400" b="0" dirty="0" err="1">
                <a:solidFill>
                  <a:srgbClr val="251E50"/>
                </a:solidFill>
                <a:latin typeface="Museo 2"/>
              </a:rPr>
              <a:t>nekā</a:t>
            </a:r>
            <a:r>
              <a:rPr sz="2400" b="0" dirty="0">
                <a:solidFill>
                  <a:srgbClr val="251E50"/>
                </a:solidFill>
                <a:latin typeface="Museo 2"/>
              </a:rPr>
              <a:t> </a:t>
            </a:r>
            <a:r>
              <a:rPr sz="2400" b="0" dirty="0" err="1">
                <a:solidFill>
                  <a:srgbClr val="251E50"/>
                </a:solidFill>
                <a:latin typeface="Museo 2"/>
              </a:rPr>
              <a:t>plānots</a:t>
            </a:r>
            <a:r>
              <a:rPr sz="2400" b="0" dirty="0">
                <a:solidFill>
                  <a:srgbClr val="251E50"/>
                </a:solidFill>
                <a:latin typeface="Museo 2"/>
              </a:rPr>
              <a:t>.</a:t>
            </a:r>
          </a:p>
        </p:txBody>
      </p:sp>
      <p:sp>
        <p:nvSpPr>
          <p:cNvPr id="20" name="TextBox 19">
            <a:extLst>
              <a:ext uri="{FF2B5EF4-FFF2-40B4-BE49-F238E27FC236}">
                <a16:creationId xmlns:a16="http://schemas.microsoft.com/office/drawing/2014/main" id="{A7305E4A-67F2-DA27-4571-916DFD4615BD}"/>
              </a:ext>
            </a:extLst>
          </p:cNvPr>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3"/>
              </a:rPr>
              <a:t>EK, Public Finances in EMU 2026, 77.–79. lpp.</a:t>
            </a:r>
            <a:r>
              <a:rPr sz="1150" b="0">
                <a:solidFill>
                  <a:srgbClr val="5F5F6E"/>
                </a:solidFill>
                <a:latin typeface="Museo 2"/>
              </a:rPr>
              <a:t>; </a:t>
            </a:r>
            <a:r>
              <a:rPr sz="1150" b="0" u="sng">
                <a:solidFill>
                  <a:srgbClr val="5F5F6E"/>
                </a:solidFill>
                <a:latin typeface="Museo 2"/>
                <a:hlinkClick r:id="rId4"/>
              </a:rPr>
              <a:t>EK DP 243 (2026), 9.–13. lpp.</a:t>
            </a:r>
          </a:p>
        </p:txBody>
      </p:sp>
      <p:pic>
        <p:nvPicPr>
          <p:cNvPr id="21" name="Picture 20" descr="image.png">
            <a:extLst>
              <a:ext uri="{FF2B5EF4-FFF2-40B4-BE49-F238E27FC236}">
                <a16:creationId xmlns:a16="http://schemas.microsoft.com/office/drawing/2014/main" id="{E72C4C34-FCE9-FDB2-E57D-BEA9FF32D007}"/>
              </a:ext>
            </a:extLst>
          </p:cNvPr>
          <p:cNvPicPr>
            <a:picLocks noChangeAspect="1"/>
          </p:cNvPicPr>
          <p:nvPr/>
        </p:nvPicPr>
        <p:blipFill>
          <a:blip r:embed="rId5"/>
          <a:stretch>
            <a:fillRect/>
          </a:stretch>
        </p:blipFill>
        <p:spPr>
          <a:xfrm>
            <a:off x="16047720" y="9400032"/>
            <a:ext cx="1600200" cy="680085"/>
          </a:xfrm>
          <a:prstGeom prst="rect">
            <a:avLst/>
          </a:prstGeom>
        </p:spPr>
      </p:pic>
      <p:sp>
        <p:nvSpPr>
          <p:cNvPr id="22" name="TextBox 21">
            <a:extLst>
              <a:ext uri="{FF2B5EF4-FFF2-40B4-BE49-F238E27FC236}">
                <a16:creationId xmlns:a16="http://schemas.microsoft.com/office/drawing/2014/main" id="{5211504D-B52F-D619-D1A4-5B427844DDE6}"/>
              </a:ext>
            </a:extLst>
          </p:cNvPr>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37</a:t>
            </a:r>
          </a:p>
        </p:txBody>
      </p:sp>
    </p:spTree>
    <p:extLst>
      <p:ext uri="{BB962C8B-B14F-4D97-AF65-F5344CB8AC3E}">
        <p14:creationId xmlns:p14="http://schemas.microsoft.com/office/powerpoint/2010/main" val="2756052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p:cNvGrpSpPr/>
        <p:nvPr/>
      </p:nvGrpSpPr>
      <p:grpSpPr>
        <a:xfrm>
          <a:off x="0" y="0"/>
          <a:ext cx="0" cy="0"/>
          <a:chOff x="0" y="0"/>
          <a:chExt cx="0" cy="0"/>
        </a:xfrm>
      </p:grpSpPr>
      <p:sp>
        <p:nvSpPr>
          <p:cNvPr id="2" name="Freeform 2"/>
          <p:cNvSpPr/>
          <p:nvPr/>
        </p:nvSpPr>
        <p:spPr>
          <a:xfrm rot="-5400000">
            <a:off x="8523163" y="620837"/>
            <a:ext cx="10385674" cy="9144000"/>
          </a:xfrm>
          <a:custGeom>
            <a:avLst/>
            <a:gdLst/>
            <a:ahLst/>
            <a:cxnLst/>
            <a:rect l="l" t="t" r="r" b="b"/>
            <a:pathLst>
              <a:path w="10385674" h="9144000">
                <a:moveTo>
                  <a:pt x="0" y="0"/>
                </a:moveTo>
                <a:lnTo>
                  <a:pt x="10385674" y="0"/>
                </a:lnTo>
                <a:lnTo>
                  <a:pt x="10385674" y="9144000"/>
                </a:lnTo>
                <a:lnTo>
                  <a:pt x="0" y="9144000"/>
                </a:lnTo>
                <a:lnTo>
                  <a:pt x="0" y="0"/>
                </a:lnTo>
                <a:close/>
              </a:path>
            </a:pathLst>
          </a:custGeom>
          <a:blipFill>
            <a:blip r:embed="rId3"/>
            <a:stretch>
              <a:fillRect l="-16012" r="-16012"/>
            </a:stretch>
          </a:blipFill>
        </p:spPr>
        <p:txBody>
          <a:bodyPr/>
          <a:lstStyle/>
          <a:p>
            <a:endParaRPr lang="en-US"/>
          </a:p>
        </p:txBody>
      </p:sp>
      <p:sp>
        <p:nvSpPr>
          <p:cNvPr id="3" name="TextBox 2"/>
          <p:cNvSpPr txBox="1"/>
          <p:nvPr/>
        </p:nvSpPr>
        <p:spPr>
          <a:xfrm>
            <a:off x="1993392" y="2541389"/>
            <a:ext cx="6949440" cy="2213491"/>
          </a:xfrm>
          <a:prstGeom prst="rect">
            <a:avLst/>
          </a:prstGeom>
          <a:noFill/>
        </p:spPr>
        <p:txBody>
          <a:bodyPr wrap="square" lIns="45720" tIns="27432" rIns="45720" bIns="27432" anchor="b">
            <a:spAutoFit/>
          </a:bodyPr>
          <a:lstStyle/>
          <a:p>
            <a:pPr algn="l">
              <a:lnSpc>
                <a:spcPct val="98000"/>
              </a:lnSpc>
              <a:spcAft>
                <a:spcPts val="600"/>
              </a:spcAft>
            </a:pPr>
            <a:r>
              <a:rPr lang="lv-LV" sz="4600" dirty="0">
                <a:solidFill>
                  <a:srgbClr val="303A92"/>
                </a:solidFill>
                <a:latin typeface="Museo 1"/>
              </a:rPr>
              <a:t>3</a:t>
            </a:r>
            <a:r>
              <a:rPr sz="4600" b="0" dirty="0">
                <a:solidFill>
                  <a:srgbClr val="303A92"/>
                </a:solidFill>
                <a:latin typeface="Museo 1"/>
              </a:rPr>
              <a:t>. Kas </a:t>
            </a:r>
            <a:r>
              <a:rPr sz="4600" b="0" dirty="0" err="1">
                <a:solidFill>
                  <a:srgbClr val="303A92"/>
                </a:solidFill>
                <a:latin typeface="Museo 1"/>
              </a:rPr>
              <a:t>mainās</a:t>
            </a:r>
            <a:r>
              <a:rPr sz="4600" b="0" dirty="0">
                <a:solidFill>
                  <a:srgbClr val="303A92"/>
                </a:solidFill>
                <a:latin typeface="Museo 1"/>
              </a:rPr>
              <a:t>:</a:t>
            </a:r>
          </a:p>
          <a:p>
            <a:pPr algn="l">
              <a:lnSpc>
                <a:spcPct val="98000"/>
              </a:lnSpc>
              <a:spcAft>
                <a:spcPts val="600"/>
              </a:spcAft>
            </a:pPr>
            <a:r>
              <a:rPr sz="4600" b="0" dirty="0" err="1">
                <a:solidFill>
                  <a:srgbClr val="303A92"/>
                </a:solidFill>
                <a:latin typeface="Museo 1"/>
              </a:rPr>
              <a:t>investīciju</a:t>
            </a:r>
            <a:r>
              <a:rPr sz="4600" b="0" dirty="0">
                <a:solidFill>
                  <a:srgbClr val="303A92"/>
                </a:solidFill>
                <a:latin typeface="Museo 1"/>
              </a:rPr>
              <a:t> </a:t>
            </a:r>
            <a:r>
              <a:rPr sz="4600" b="0" dirty="0" err="1">
                <a:solidFill>
                  <a:srgbClr val="303A92"/>
                </a:solidFill>
                <a:latin typeface="Museo 1"/>
              </a:rPr>
              <a:t>krauja</a:t>
            </a:r>
            <a:r>
              <a:rPr sz="4600" b="0" dirty="0">
                <a:solidFill>
                  <a:srgbClr val="303A92"/>
                </a:solidFill>
                <a:latin typeface="Museo 1"/>
              </a:rPr>
              <a:t> un </a:t>
            </a:r>
            <a:r>
              <a:rPr sz="4600" b="0" dirty="0" err="1">
                <a:solidFill>
                  <a:srgbClr val="303A92"/>
                </a:solidFill>
                <a:latin typeface="Museo 1"/>
              </a:rPr>
              <a:t>jauni</a:t>
            </a:r>
            <a:r>
              <a:rPr sz="4600" b="0" dirty="0">
                <a:solidFill>
                  <a:srgbClr val="303A92"/>
                </a:solidFill>
                <a:latin typeface="Museo 1"/>
              </a:rPr>
              <a:t> ES </a:t>
            </a:r>
            <a:r>
              <a:rPr sz="4600" b="0" dirty="0" err="1">
                <a:solidFill>
                  <a:srgbClr val="303A92"/>
                </a:solidFill>
                <a:latin typeface="Museo 1"/>
              </a:rPr>
              <a:t>noteikumi</a:t>
            </a:r>
            <a:endParaRPr sz="4600" b="0" dirty="0">
              <a:solidFill>
                <a:srgbClr val="303A92"/>
              </a:solidFill>
              <a:latin typeface="Museo 1"/>
            </a:endParaRPr>
          </a:p>
        </p:txBody>
      </p:sp>
      <p:sp>
        <p:nvSpPr>
          <p:cNvPr id="4" name="TextBox 3"/>
          <p:cNvSpPr txBox="1"/>
          <p:nvPr/>
        </p:nvSpPr>
        <p:spPr>
          <a:xfrm>
            <a:off x="1993392" y="5120640"/>
            <a:ext cx="6400800" cy="2156424"/>
          </a:xfrm>
          <a:prstGeom prst="rect">
            <a:avLst/>
          </a:prstGeom>
          <a:noFill/>
        </p:spPr>
        <p:txBody>
          <a:bodyPr wrap="square" lIns="45720" tIns="27432" rIns="45720" bIns="27432" anchor="t">
            <a:spAutoFit/>
          </a:bodyPr>
          <a:lstStyle/>
          <a:p>
            <a:pPr algn="l">
              <a:lnSpc>
                <a:spcPct val="108000"/>
              </a:lnSpc>
              <a:spcAft>
                <a:spcPts val="600"/>
              </a:spcAft>
            </a:pPr>
            <a:r>
              <a:rPr sz="3200" b="0" dirty="0">
                <a:solidFill>
                  <a:srgbClr val="251E50"/>
                </a:solidFill>
                <a:latin typeface="Museo 2"/>
              </a:rPr>
              <a:t>ES </a:t>
            </a:r>
            <a:r>
              <a:rPr sz="3200" b="0" dirty="0" err="1">
                <a:solidFill>
                  <a:srgbClr val="251E50"/>
                </a:solidFill>
                <a:latin typeface="Museo 2"/>
              </a:rPr>
              <a:t>nauda</a:t>
            </a:r>
            <a:r>
              <a:rPr sz="3200" b="0" dirty="0">
                <a:solidFill>
                  <a:srgbClr val="251E50"/>
                </a:solidFill>
                <a:latin typeface="Museo 2"/>
              </a:rPr>
              <a:t> </a:t>
            </a:r>
            <a:r>
              <a:rPr sz="3200" b="0" dirty="0" err="1">
                <a:solidFill>
                  <a:srgbClr val="251E50"/>
                </a:solidFill>
                <a:latin typeface="Museo 2"/>
              </a:rPr>
              <a:t>turpmāk</a:t>
            </a:r>
            <a:r>
              <a:rPr sz="3200" b="0" dirty="0">
                <a:solidFill>
                  <a:srgbClr val="251E50"/>
                </a:solidFill>
                <a:latin typeface="Museo 2"/>
              </a:rPr>
              <a:t> </a:t>
            </a:r>
            <a:r>
              <a:rPr sz="3200" b="0" dirty="0" err="1">
                <a:solidFill>
                  <a:srgbClr val="251E50"/>
                </a:solidFill>
                <a:latin typeface="Museo 2"/>
              </a:rPr>
              <a:t>tiks</a:t>
            </a:r>
            <a:r>
              <a:rPr sz="3200" b="0" dirty="0">
                <a:solidFill>
                  <a:srgbClr val="251E50"/>
                </a:solidFill>
                <a:latin typeface="Museo 2"/>
              </a:rPr>
              <a:t> </a:t>
            </a:r>
            <a:r>
              <a:rPr sz="3200" b="0" dirty="0" err="1">
                <a:solidFill>
                  <a:srgbClr val="251E50"/>
                </a:solidFill>
                <a:latin typeface="Museo 2"/>
              </a:rPr>
              <a:t>maksāta</a:t>
            </a:r>
            <a:r>
              <a:rPr sz="3200" b="0" dirty="0">
                <a:solidFill>
                  <a:srgbClr val="251E50"/>
                </a:solidFill>
                <a:latin typeface="Museo 2"/>
              </a:rPr>
              <a:t> par </a:t>
            </a:r>
            <a:r>
              <a:rPr sz="3200" b="0" dirty="0" err="1">
                <a:solidFill>
                  <a:srgbClr val="251E50"/>
                </a:solidFill>
                <a:latin typeface="Museo 2"/>
              </a:rPr>
              <a:t>sasniegtiem</a:t>
            </a:r>
            <a:r>
              <a:rPr sz="3200" b="0" dirty="0">
                <a:solidFill>
                  <a:srgbClr val="251E50"/>
                </a:solidFill>
                <a:latin typeface="Museo 2"/>
              </a:rPr>
              <a:t> </a:t>
            </a:r>
            <a:r>
              <a:rPr sz="3200" b="0" dirty="0" err="1">
                <a:solidFill>
                  <a:srgbClr val="251E50"/>
                </a:solidFill>
                <a:latin typeface="Museo 2"/>
              </a:rPr>
              <a:t>atskaites</a:t>
            </a:r>
            <a:r>
              <a:rPr sz="3200" b="0" dirty="0">
                <a:solidFill>
                  <a:srgbClr val="251E50"/>
                </a:solidFill>
                <a:latin typeface="Museo 2"/>
              </a:rPr>
              <a:t> </a:t>
            </a:r>
            <a:r>
              <a:rPr sz="3200" b="0" dirty="0" err="1">
                <a:solidFill>
                  <a:srgbClr val="251E50"/>
                </a:solidFill>
                <a:latin typeface="Museo 2"/>
              </a:rPr>
              <a:t>punktiem</a:t>
            </a:r>
            <a:r>
              <a:rPr sz="3200" b="0" dirty="0">
                <a:solidFill>
                  <a:srgbClr val="251E50"/>
                </a:solidFill>
                <a:latin typeface="Museo 2"/>
              </a:rPr>
              <a:t>, </a:t>
            </a:r>
            <a:r>
              <a:rPr sz="3200" b="0" dirty="0" err="1">
                <a:solidFill>
                  <a:srgbClr val="251E50"/>
                </a:solidFill>
                <a:latin typeface="Museo 2"/>
              </a:rPr>
              <a:t>nevis</a:t>
            </a:r>
            <a:r>
              <a:rPr sz="3200" b="0" dirty="0">
                <a:solidFill>
                  <a:srgbClr val="251E50"/>
                </a:solidFill>
                <a:latin typeface="Museo 2"/>
              </a:rPr>
              <a:t> par </a:t>
            </a:r>
            <a:r>
              <a:rPr sz="3200" b="0" dirty="0" err="1">
                <a:solidFill>
                  <a:srgbClr val="251E50"/>
                </a:solidFill>
                <a:latin typeface="Museo 2"/>
              </a:rPr>
              <a:t>izdevumiem</a:t>
            </a:r>
            <a:r>
              <a:rPr sz="3200" b="0" dirty="0">
                <a:solidFill>
                  <a:srgbClr val="251E50"/>
                </a:solidFill>
                <a:latin typeface="Museo 2"/>
              </a:rPr>
              <a:t>. </a:t>
            </a:r>
            <a:r>
              <a:rPr sz="3200" b="0" dirty="0" err="1">
                <a:solidFill>
                  <a:srgbClr val="251E50"/>
                </a:solidFill>
                <a:latin typeface="Museo 2"/>
              </a:rPr>
              <a:t>Kavēšanās</a:t>
            </a:r>
            <a:r>
              <a:rPr sz="3200" b="0" dirty="0">
                <a:solidFill>
                  <a:srgbClr val="251E50"/>
                </a:solidFill>
                <a:latin typeface="Museo 2"/>
              </a:rPr>
              <a:t> </a:t>
            </a:r>
            <a:r>
              <a:rPr sz="3200" b="0" dirty="0" err="1">
                <a:solidFill>
                  <a:srgbClr val="251E50"/>
                </a:solidFill>
                <a:latin typeface="Museo 2"/>
              </a:rPr>
              <a:t>maksās</a:t>
            </a:r>
            <a:r>
              <a:rPr sz="3200" b="0" dirty="0">
                <a:solidFill>
                  <a:srgbClr val="251E50"/>
                </a:solidFill>
                <a:latin typeface="Museo 2"/>
              </a:rPr>
              <a:t> </a:t>
            </a:r>
            <a:r>
              <a:rPr sz="3200" b="0" dirty="0" err="1">
                <a:solidFill>
                  <a:srgbClr val="251E50"/>
                </a:solidFill>
                <a:latin typeface="Museo 2"/>
              </a:rPr>
              <a:t>dārgi</a:t>
            </a:r>
            <a:r>
              <a:rPr sz="3200" b="0" dirty="0">
                <a:solidFill>
                  <a:srgbClr val="251E50"/>
                </a:solidFill>
                <a:latin typeface="Museo 2"/>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Investīciju krauja: ES naudas plūsma 2028. gadā kritīsies par trešdaļu</a:t>
            </a:r>
          </a:p>
        </p:txBody>
      </p:sp>
      <p:sp>
        <p:nvSpPr>
          <p:cNvPr id="3" name="TextBox 2"/>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ES fondu un Atveseļošanas fonda indikatīvie budžeta izdevumi, milj. EUR</a:t>
            </a:r>
          </a:p>
        </p:txBody>
      </p:sp>
      <p:graphicFrame>
        <p:nvGraphicFramePr>
          <p:cNvPr id="4" name="Chart 3"/>
          <p:cNvGraphicFramePr>
            <a:graphicFrameLocks noGrp="1"/>
          </p:cNvGraphicFramePr>
          <p:nvPr/>
        </p:nvGraphicFramePr>
        <p:xfrm>
          <a:off x="822960" y="2651760"/>
          <a:ext cx="11247120" cy="658368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12435840" y="2697480"/>
            <a:ext cx="5074920" cy="2057400"/>
          </a:xfrm>
          <a:prstGeom prst="roundRect">
            <a:avLst>
              <a:gd name="adj" fmla="val 8000"/>
            </a:avLst>
          </a:prstGeom>
          <a:solidFill>
            <a:srgbClr val="EEF8FB"/>
          </a:solidFill>
          <a:ln>
            <a:noFill/>
          </a:ln>
          <a:effectLst/>
        </p:spPr>
        <p:txBody>
          <a:bodyPr rtlCol="0" anchor="ctr"/>
          <a:lstStyle/>
          <a:p>
            <a:endParaRPr/>
          </a:p>
        </p:txBody>
      </p:sp>
      <p:sp>
        <p:nvSpPr>
          <p:cNvPr id="6" name="TextBox 5"/>
          <p:cNvSpPr txBox="1"/>
          <p:nvPr/>
        </p:nvSpPr>
        <p:spPr>
          <a:xfrm>
            <a:off x="12710160" y="2880360"/>
            <a:ext cx="4526280" cy="960120"/>
          </a:xfrm>
          <a:prstGeom prst="rect">
            <a:avLst/>
          </a:prstGeom>
          <a:noFill/>
        </p:spPr>
        <p:txBody>
          <a:bodyPr wrap="square" lIns="45720" tIns="27432" rIns="45720" bIns="27432" anchor="b">
            <a:spAutoFit/>
          </a:bodyPr>
          <a:lstStyle/>
          <a:p>
            <a:pPr algn="l">
              <a:lnSpc>
                <a:spcPct val="108000"/>
              </a:lnSpc>
              <a:spcAft>
                <a:spcPts val="0"/>
              </a:spcAft>
            </a:pPr>
            <a:r>
              <a:rPr sz="4200" b="0">
                <a:solidFill>
                  <a:srgbClr val="303A92"/>
                </a:solidFill>
                <a:latin typeface="Museo 1"/>
              </a:rPr>
              <a:t>−32%</a:t>
            </a:r>
          </a:p>
        </p:txBody>
      </p:sp>
      <p:sp>
        <p:nvSpPr>
          <p:cNvPr id="7" name="TextBox 6"/>
          <p:cNvSpPr txBox="1"/>
          <p:nvPr/>
        </p:nvSpPr>
        <p:spPr>
          <a:xfrm>
            <a:off x="12710160" y="3904488"/>
            <a:ext cx="4526280" cy="639021"/>
          </a:xfrm>
          <a:prstGeom prst="rect">
            <a:avLst/>
          </a:prstGeom>
          <a:noFill/>
        </p:spPr>
        <p:txBody>
          <a:bodyPr wrap="square" lIns="45720" tIns="27432" rIns="45720" bIns="27432" anchor="t">
            <a:spAutoFit/>
          </a:bodyPr>
          <a:lstStyle/>
          <a:p>
            <a:pPr algn="l">
              <a:lnSpc>
                <a:spcPct val="108000"/>
              </a:lnSpc>
              <a:spcAft>
                <a:spcPts val="0"/>
              </a:spcAft>
            </a:pPr>
            <a:r>
              <a:rPr b="0" dirty="0">
                <a:solidFill>
                  <a:srgbClr val="251E50"/>
                </a:solidFill>
                <a:latin typeface="Museo 2"/>
              </a:rPr>
              <a:t>ES </a:t>
            </a:r>
            <a:r>
              <a:rPr b="0" dirty="0" err="1">
                <a:solidFill>
                  <a:srgbClr val="251E50"/>
                </a:solidFill>
                <a:latin typeface="Museo 2"/>
              </a:rPr>
              <a:t>naudas</a:t>
            </a:r>
            <a:r>
              <a:rPr b="0" dirty="0">
                <a:solidFill>
                  <a:srgbClr val="251E50"/>
                </a:solidFill>
                <a:latin typeface="Museo 2"/>
              </a:rPr>
              <a:t> </a:t>
            </a:r>
            <a:r>
              <a:rPr b="0" dirty="0" err="1">
                <a:solidFill>
                  <a:srgbClr val="251E50"/>
                </a:solidFill>
                <a:latin typeface="Museo 2"/>
              </a:rPr>
              <a:t>plūsma</a:t>
            </a:r>
            <a:r>
              <a:rPr b="0" dirty="0">
                <a:solidFill>
                  <a:srgbClr val="251E50"/>
                </a:solidFill>
                <a:latin typeface="Museo 2"/>
              </a:rPr>
              <a:t> 2028. </a:t>
            </a:r>
            <a:r>
              <a:rPr b="0" dirty="0" err="1">
                <a:solidFill>
                  <a:srgbClr val="251E50"/>
                </a:solidFill>
                <a:latin typeface="Museo 2"/>
              </a:rPr>
              <a:t>gadā</a:t>
            </a:r>
            <a:r>
              <a:rPr b="0" dirty="0">
                <a:solidFill>
                  <a:srgbClr val="251E50"/>
                </a:solidFill>
                <a:latin typeface="Museo 2"/>
              </a:rPr>
              <a:t> </a:t>
            </a:r>
            <a:r>
              <a:rPr b="0" dirty="0" err="1">
                <a:solidFill>
                  <a:srgbClr val="251E50"/>
                </a:solidFill>
                <a:latin typeface="Museo 2"/>
              </a:rPr>
              <a:t>pret</a:t>
            </a:r>
            <a:r>
              <a:rPr b="0" dirty="0">
                <a:solidFill>
                  <a:srgbClr val="251E50"/>
                </a:solidFill>
                <a:latin typeface="Museo 2"/>
              </a:rPr>
              <a:t> 2025. </a:t>
            </a:r>
            <a:r>
              <a:rPr b="0" dirty="0" err="1">
                <a:solidFill>
                  <a:srgbClr val="251E50"/>
                </a:solidFill>
                <a:latin typeface="Museo 2"/>
              </a:rPr>
              <a:t>gadu</a:t>
            </a:r>
            <a:r>
              <a:rPr b="0" dirty="0">
                <a:solidFill>
                  <a:srgbClr val="251E50"/>
                </a:solidFill>
                <a:latin typeface="Museo 2"/>
              </a:rPr>
              <a:t> pat FM </a:t>
            </a:r>
            <a:r>
              <a:rPr b="0" dirty="0" err="1">
                <a:solidFill>
                  <a:srgbClr val="251E50"/>
                </a:solidFill>
                <a:latin typeface="Museo 2"/>
              </a:rPr>
              <a:t>bāzes</a:t>
            </a:r>
            <a:r>
              <a:rPr b="0" dirty="0">
                <a:solidFill>
                  <a:srgbClr val="251E50"/>
                </a:solidFill>
                <a:latin typeface="Museo 2"/>
              </a:rPr>
              <a:t> </a:t>
            </a:r>
            <a:r>
              <a:rPr b="0" dirty="0" err="1">
                <a:solidFill>
                  <a:srgbClr val="251E50"/>
                </a:solidFill>
                <a:latin typeface="Museo 2"/>
              </a:rPr>
              <a:t>scenārijā</a:t>
            </a:r>
            <a:endParaRPr b="0" dirty="0">
              <a:solidFill>
                <a:srgbClr val="251E50"/>
              </a:solidFill>
              <a:latin typeface="Museo 2"/>
            </a:endParaRPr>
          </a:p>
        </p:txBody>
      </p:sp>
      <p:sp>
        <p:nvSpPr>
          <p:cNvPr id="8" name="Rounded Rectangle 7"/>
          <p:cNvSpPr/>
          <p:nvPr/>
        </p:nvSpPr>
        <p:spPr>
          <a:xfrm>
            <a:off x="12435840" y="4937760"/>
            <a:ext cx="5074920" cy="2057400"/>
          </a:xfrm>
          <a:prstGeom prst="roundRect">
            <a:avLst>
              <a:gd name="adj" fmla="val 8000"/>
            </a:avLst>
          </a:prstGeom>
          <a:solidFill>
            <a:srgbClr val="EEF8FB"/>
          </a:solidFill>
          <a:ln>
            <a:noFill/>
          </a:ln>
          <a:effectLst/>
        </p:spPr>
        <p:txBody>
          <a:bodyPr rtlCol="0" anchor="ctr"/>
          <a:lstStyle/>
          <a:p>
            <a:endParaRPr/>
          </a:p>
        </p:txBody>
      </p:sp>
      <p:sp>
        <p:nvSpPr>
          <p:cNvPr id="9" name="TextBox 8"/>
          <p:cNvSpPr txBox="1"/>
          <p:nvPr/>
        </p:nvSpPr>
        <p:spPr>
          <a:xfrm>
            <a:off x="12710160" y="5120640"/>
            <a:ext cx="4526280" cy="960120"/>
          </a:xfrm>
          <a:prstGeom prst="rect">
            <a:avLst/>
          </a:prstGeom>
          <a:noFill/>
        </p:spPr>
        <p:txBody>
          <a:bodyPr wrap="square" lIns="45720" tIns="27432" rIns="45720" bIns="27432" anchor="b">
            <a:spAutoFit/>
          </a:bodyPr>
          <a:lstStyle/>
          <a:p>
            <a:pPr algn="l">
              <a:lnSpc>
                <a:spcPct val="108000"/>
              </a:lnSpc>
              <a:spcAft>
                <a:spcPts val="0"/>
              </a:spcAft>
            </a:pPr>
            <a:r>
              <a:rPr sz="3600" b="0">
                <a:solidFill>
                  <a:srgbClr val="303A92"/>
                </a:solidFill>
                <a:latin typeface="Museo 1"/>
              </a:rPr>
              <a:t>~1,1 mljrd. EUR</a:t>
            </a:r>
          </a:p>
        </p:txBody>
      </p:sp>
      <p:sp>
        <p:nvSpPr>
          <p:cNvPr id="10" name="TextBox 9"/>
          <p:cNvSpPr txBox="1"/>
          <p:nvPr/>
        </p:nvSpPr>
        <p:spPr>
          <a:xfrm>
            <a:off x="12710160" y="6144768"/>
            <a:ext cx="4526280" cy="639021"/>
          </a:xfrm>
          <a:prstGeom prst="rect">
            <a:avLst/>
          </a:prstGeom>
          <a:noFill/>
        </p:spPr>
        <p:txBody>
          <a:bodyPr wrap="square" lIns="45720" tIns="27432" rIns="45720" bIns="27432" anchor="t">
            <a:spAutoFit/>
          </a:bodyPr>
          <a:lstStyle/>
          <a:p>
            <a:pPr algn="l">
              <a:lnSpc>
                <a:spcPct val="108000"/>
              </a:lnSpc>
              <a:spcAft>
                <a:spcPts val="0"/>
              </a:spcAft>
            </a:pPr>
            <a:r>
              <a:rPr b="0" dirty="0" err="1">
                <a:solidFill>
                  <a:srgbClr val="251E50"/>
                </a:solidFill>
                <a:latin typeface="Museo 2"/>
              </a:rPr>
              <a:t>mazāk</a:t>
            </a:r>
            <a:r>
              <a:rPr b="0" dirty="0">
                <a:solidFill>
                  <a:srgbClr val="251E50"/>
                </a:solidFill>
                <a:latin typeface="Museo 2"/>
              </a:rPr>
              <a:t> 2028.–2030. </a:t>
            </a:r>
            <a:r>
              <a:rPr b="0" dirty="0" err="1">
                <a:solidFill>
                  <a:srgbClr val="251E50"/>
                </a:solidFill>
                <a:latin typeface="Museo 2"/>
              </a:rPr>
              <a:t>gadā</a:t>
            </a:r>
            <a:r>
              <a:rPr b="0" dirty="0">
                <a:solidFill>
                  <a:srgbClr val="251E50"/>
                </a:solidFill>
                <a:latin typeface="Museo 2"/>
              </a:rPr>
              <a:t>, ja </a:t>
            </a:r>
            <a:r>
              <a:rPr b="0" dirty="0" err="1">
                <a:solidFill>
                  <a:srgbClr val="251E50"/>
                </a:solidFill>
                <a:latin typeface="Museo 2"/>
              </a:rPr>
              <a:t>jaunā</a:t>
            </a:r>
            <a:r>
              <a:rPr b="0" dirty="0">
                <a:solidFill>
                  <a:srgbClr val="251E50"/>
                </a:solidFill>
                <a:latin typeface="Museo 2"/>
              </a:rPr>
              <a:t> </a:t>
            </a:r>
            <a:r>
              <a:rPr b="0" dirty="0" err="1">
                <a:solidFill>
                  <a:srgbClr val="251E50"/>
                </a:solidFill>
                <a:latin typeface="Museo 2"/>
              </a:rPr>
              <a:t>perioda</a:t>
            </a:r>
            <a:r>
              <a:rPr b="0" dirty="0">
                <a:solidFill>
                  <a:srgbClr val="251E50"/>
                </a:solidFill>
                <a:latin typeface="Museo 2"/>
              </a:rPr>
              <a:t> </a:t>
            </a:r>
            <a:r>
              <a:rPr b="0" dirty="0" err="1">
                <a:solidFill>
                  <a:srgbClr val="251E50"/>
                </a:solidFill>
                <a:latin typeface="Museo 2"/>
              </a:rPr>
              <a:t>plūsma</a:t>
            </a:r>
            <a:r>
              <a:rPr b="0" dirty="0">
                <a:solidFill>
                  <a:srgbClr val="251E50"/>
                </a:solidFill>
                <a:latin typeface="Museo 2"/>
              </a:rPr>
              <a:t> </a:t>
            </a:r>
            <a:r>
              <a:rPr b="0" dirty="0" err="1">
                <a:solidFill>
                  <a:srgbClr val="251E50"/>
                </a:solidFill>
                <a:latin typeface="Museo 2"/>
              </a:rPr>
              <a:t>nobīdās</a:t>
            </a:r>
            <a:r>
              <a:rPr b="0" dirty="0">
                <a:solidFill>
                  <a:srgbClr val="251E50"/>
                </a:solidFill>
                <a:latin typeface="Museo 2"/>
              </a:rPr>
              <a:t> par 1 </a:t>
            </a:r>
            <a:r>
              <a:rPr b="0" dirty="0" err="1">
                <a:solidFill>
                  <a:srgbClr val="251E50"/>
                </a:solidFill>
                <a:latin typeface="Museo 2"/>
              </a:rPr>
              <a:t>gadu</a:t>
            </a:r>
            <a:endParaRPr b="0" dirty="0">
              <a:solidFill>
                <a:srgbClr val="251E50"/>
              </a:solidFill>
              <a:latin typeface="Museo 2"/>
            </a:endParaRPr>
          </a:p>
        </p:txBody>
      </p:sp>
      <p:sp>
        <p:nvSpPr>
          <p:cNvPr id="11" name="Rounded Rectangle 10"/>
          <p:cNvSpPr/>
          <p:nvPr/>
        </p:nvSpPr>
        <p:spPr>
          <a:xfrm>
            <a:off x="12435840" y="7178040"/>
            <a:ext cx="5029200" cy="2377440"/>
          </a:xfrm>
          <a:prstGeom prst="roundRect">
            <a:avLst>
              <a:gd name="adj" fmla="val 8000"/>
            </a:avLst>
          </a:prstGeom>
          <a:solidFill>
            <a:srgbClr val="EEF8FB"/>
          </a:solidFill>
          <a:ln>
            <a:noFill/>
          </a:ln>
          <a:effectLst/>
        </p:spPr>
        <p:txBody>
          <a:bodyPr rtlCol="0" anchor="ctr"/>
          <a:lstStyle/>
          <a:p>
            <a:endParaRPr/>
          </a:p>
        </p:txBody>
      </p:sp>
      <p:sp>
        <p:nvSpPr>
          <p:cNvPr id="12" name="TextBox 11"/>
          <p:cNvSpPr txBox="1"/>
          <p:nvPr/>
        </p:nvSpPr>
        <p:spPr>
          <a:xfrm>
            <a:off x="12710160" y="7360919"/>
            <a:ext cx="4526280" cy="960120"/>
          </a:xfrm>
          <a:prstGeom prst="rect">
            <a:avLst/>
          </a:prstGeom>
          <a:noFill/>
        </p:spPr>
        <p:txBody>
          <a:bodyPr wrap="square" lIns="45720" tIns="27432" rIns="45720" bIns="27432" anchor="b">
            <a:spAutoFit/>
          </a:bodyPr>
          <a:lstStyle/>
          <a:p>
            <a:pPr algn="l">
              <a:lnSpc>
                <a:spcPct val="108000"/>
              </a:lnSpc>
              <a:spcAft>
                <a:spcPts val="0"/>
              </a:spcAft>
            </a:pPr>
            <a:r>
              <a:rPr sz="4200" b="0">
                <a:solidFill>
                  <a:srgbClr val="303A92"/>
                </a:solidFill>
                <a:latin typeface="Museo 1"/>
              </a:rPr>
              <a:t>+35%</a:t>
            </a:r>
          </a:p>
        </p:txBody>
      </p:sp>
      <p:sp>
        <p:nvSpPr>
          <p:cNvPr id="13" name="TextBox 12"/>
          <p:cNvSpPr txBox="1"/>
          <p:nvPr/>
        </p:nvSpPr>
        <p:spPr>
          <a:xfrm>
            <a:off x="12710160" y="8385048"/>
            <a:ext cx="4526280" cy="1036181"/>
          </a:xfrm>
          <a:prstGeom prst="rect">
            <a:avLst/>
          </a:prstGeom>
          <a:noFill/>
        </p:spPr>
        <p:txBody>
          <a:bodyPr wrap="square" lIns="45720" tIns="27432" rIns="45720" bIns="27432" anchor="t">
            <a:spAutoFit/>
          </a:bodyPr>
          <a:lstStyle/>
          <a:p>
            <a:pPr algn="l">
              <a:lnSpc>
                <a:spcPct val="108000"/>
              </a:lnSpc>
              <a:spcAft>
                <a:spcPts val="0"/>
              </a:spcAft>
            </a:pPr>
            <a:r>
              <a:rPr sz="2000" b="0" dirty="0" err="1">
                <a:solidFill>
                  <a:srgbClr val="251E50"/>
                </a:solidFill>
                <a:latin typeface="Museo 2"/>
              </a:rPr>
              <a:t>patēriņa</a:t>
            </a:r>
            <a:r>
              <a:rPr sz="2000" b="0" dirty="0">
                <a:solidFill>
                  <a:srgbClr val="251E50"/>
                </a:solidFill>
                <a:latin typeface="Museo 2"/>
              </a:rPr>
              <a:t> </a:t>
            </a:r>
            <a:r>
              <a:rPr sz="2000" b="0" dirty="0" err="1">
                <a:solidFill>
                  <a:srgbClr val="251E50"/>
                </a:solidFill>
                <a:latin typeface="Museo 2"/>
              </a:rPr>
              <a:t>cenas</a:t>
            </a:r>
            <a:r>
              <a:rPr sz="2000" b="0" dirty="0">
                <a:solidFill>
                  <a:srgbClr val="251E50"/>
                </a:solidFill>
                <a:latin typeface="Museo 2"/>
              </a:rPr>
              <a:t> 2021–2025; 9,3 </a:t>
            </a:r>
            <a:r>
              <a:rPr sz="2000" b="0" dirty="0" err="1">
                <a:solidFill>
                  <a:srgbClr val="251E50"/>
                </a:solidFill>
                <a:latin typeface="Museo 2"/>
              </a:rPr>
              <a:t>mljrd</a:t>
            </a:r>
            <a:r>
              <a:rPr sz="2000" b="0" dirty="0">
                <a:solidFill>
                  <a:srgbClr val="251E50"/>
                </a:solidFill>
                <a:latin typeface="Museo 2"/>
              </a:rPr>
              <a:t>. </a:t>
            </a:r>
            <a:r>
              <a:rPr sz="2000" b="0" dirty="0" err="1">
                <a:solidFill>
                  <a:srgbClr val="251E50"/>
                </a:solidFill>
                <a:latin typeface="Museo 2"/>
              </a:rPr>
              <a:t>ir</a:t>
            </a:r>
            <a:r>
              <a:rPr sz="2000" b="0" dirty="0">
                <a:solidFill>
                  <a:srgbClr val="251E50"/>
                </a:solidFill>
                <a:latin typeface="Museo 2"/>
              </a:rPr>
              <a:t> </a:t>
            </a:r>
            <a:r>
              <a:rPr sz="2000" b="0" dirty="0" err="1">
                <a:solidFill>
                  <a:srgbClr val="251E50"/>
                </a:solidFill>
                <a:latin typeface="Museo 2"/>
              </a:rPr>
              <a:t>nomināli</a:t>
            </a:r>
            <a:r>
              <a:rPr sz="2000" b="0" dirty="0">
                <a:solidFill>
                  <a:srgbClr val="251E50"/>
                </a:solidFill>
                <a:latin typeface="Museo 2"/>
              </a:rPr>
              <a:t> </a:t>
            </a:r>
            <a:r>
              <a:rPr sz="2000" b="0" dirty="0" err="1">
                <a:solidFill>
                  <a:srgbClr val="251E50"/>
                </a:solidFill>
                <a:latin typeface="Museo 2"/>
              </a:rPr>
              <a:t>tikpat</a:t>
            </a:r>
            <a:r>
              <a:rPr sz="2000" b="0" dirty="0">
                <a:solidFill>
                  <a:srgbClr val="251E50"/>
                </a:solidFill>
                <a:latin typeface="Museo 2"/>
              </a:rPr>
              <a:t> </a:t>
            </a:r>
            <a:r>
              <a:rPr sz="2000" b="0" dirty="0" err="1">
                <a:solidFill>
                  <a:srgbClr val="251E50"/>
                </a:solidFill>
                <a:latin typeface="Museo 2"/>
              </a:rPr>
              <a:t>kā</a:t>
            </a:r>
            <a:r>
              <a:rPr sz="2000" b="0" dirty="0">
                <a:solidFill>
                  <a:srgbClr val="251E50"/>
                </a:solidFill>
                <a:latin typeface="Museo 2"/>
              </a:rPr>
              <a:t> </a:t>
            </a:r>
            <a:r>
              <a:rPr sz="2000" b="0" dirty="0" err="1">
                <a:solidFill>
                  <a:srgbClr val="251E50"/>
                </a:solidFill>
                <a:latin typeface="Museo 2"/>
              </a:rPr>
              <a:t>šobrīd</a:t>
            </a:r>
            <a:r>
              <a:rPr sz="2000" b="0" dirty="0">
                <a:solidFill>
                  <a:srgbClr val="251E50"/>
                </a:solidFill>
                <a:latin typeface="Museo 2"/>
              </a:rPr>
              <a:t>, </a:t>
            </a:r>
            <a:r>
              <a:rPr sz="2000" b="0" dirty="0" err="1">
                <a:solidFill>
                  <a:srgbClr val="251E50"/>
                </a:solidFill>
                <a:latin typeface="Museo 2"/>
              </a:rPr>
              <a:t>reāli</a:t>
            </a:r>
            <a:r>
              <a:rPr sz="2000" b="0" dirty="0">
                <a:solidFill>
                  <a:srgbClr val="251E50"/>
                </a:solidFill>
                <a:latin typeface="Museo 2"/>
              </a:rPr>
              <a:t> </a:t>
            </a:r>
            <a:r>
              <a:rPr sz="2000" b="0" dirty="0" err="1">
                <a:solidFill>
                  <a:srgbClr val="251E50"/>
                </a:solidFill>
                <a:latin typeface="Museo 2"/>
              </a:rPr>
              <a:t>mazāk</a:t>
            </a:r>
            <a:endParaRPr sz="2000" b="0" dirty="0">
              <a:solidFill>
                <a:srgbClr val="251E50"/>
              </a:solidFill>
              <a:latin typeface="Museo 2"/>
            </a:endParaRPr>
          </a:p>
        </p:txBody>
      </p:sp>
      <p:sp>
        <p:nvSpPr>
          <p:cNvPr id="14" name="TextBox 13"/>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FM, Memoranda padome 30.09.2026., 4. slaids</a:t>
            </a:r>
            <a:r>
              <a:rPr sz="1150" b="0">
                <a:solidFill>
                  <a:srgbClr val="5F5F6E"/>
                </a:solidFill>
                <a:latin typeface="Museo 2"/>
              </a:rPr>
              <a:t>; </a:t>
            </a:r>
            <a:r>
              <a:rPr sz="1150" b="0" u="sng">
                <a:solidFill>
                  <a:srgbClr val="5F5F6E"/>
                </a:solidFill>
                <a:latin typeface="Museo 2"/>
                <a:hlinkClick r:id="rId5"/>
              </a:rPr>
              <a:t>FM: nacionālā pozīcija</a:t>
            </a:r>
            <a:r>
              <a:rPr sz="1150" b="0">
                <a:solidFill>
                  <a:srgbClr val="5F5F6E"/>
                </a:solidFill>
                <a:latin typeface="Museo 2"/>
              </a:rPr>
              <a:t>; </a:t>
            </a:r>
            <a:r>
              <a:rPr sz="1150" b="0" u="sng">
                <a:solidFill>
                  <a:srgbClr val="5F5F6E"/>
                </a:solidFill>
                <a:latin typeface="Museo 2"/>
                <a:hlinkClick r:id="rId6"/>
              </a:rPr>
              <a:t>KEM par Atveseļošanas fondu</a:t>
            </a:r>
            <a:r>
              <a:rPr sz="1150" b="0">
                <a:solidFill>
                  <a:srgbClr val="5F5F6E"/>
                </a:solidFill>
                <a:latin typeface="Museo 2"/>
              </a:rPr>
              <a:t>; </a:t>
            </a:r>
            <a:r>
              <a:rPr sz="1150" b="0" u="sng">
                <a:solidFill>
                  <a:srgbClr val="5F5F6E"/>
                </a:solidFill>
                <a:latin typeface="Museo 2"/>
                <a:hlinkClick r:id="rId7"/>
              </a:rPr>
              <a:t>Eurostat HICP</a:t>
            </a:r>
            <a:r>
              <a:rPr sz="1150" b="0">
                <a:solidFill>
                  <a:srgbClr val="5F5F6E"/>
                </a:solidFill>
                <a:latin typeface="Museo 2"/>
              </a:rPr>
              <a:t>; kavējuma scenārijs: PROVIDUS aprēķins</a:t>
            </a:r>
          </a:p>
        </p:txBody>
      </p:sp>
      <p:pic>
        <p:nvPicPr>
          <p:cNvPr id="15" name="Picture 14" descr="image.png"/>
          <p:cNvPicPr>
            <a:picLocks noChangeAspect="1"/>
          </p:cNvPicPr>
          <p:nvPr/>
        </p:nvPicPr>
        <p:blipFill>
          <a:blip r:embed="rId8"/>
          <a:stretch>
            <a:fillRect/>
          </a:stretch>
        </p:blipFill>
        <p:spPr>
          <a:xfrm>
            <a:off x="16047720" y="9400032"/>
            <a:ext cx="1600200" cy="680085"/>
          </a:xfrm>
          <a:prstGeom prst="rect">
            <a:avLst/>
          </a:prstGeom>
        </p:spPr>
      </p:pic>
      <p:sp>
        <p:nvSpPr>
          <p:cNvPr id="16" name="TextBox 15"/>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37B72-78A6-E589-64C8-4CC30AF10A6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F7B43B-18A8-591F-4C98-50790807A839}"/>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ES BUDŽETS • REVĪZIJAS PALĀTA</a:t>
            </a:r>
          </a:p>
        </p:txBody>
      </p:sp>
      <p:sp>
        <p:nvSpPr>
          <p:cNvPr id="3" name="TextBox 2">
            <a:extLst>
              <a:ext uri="{FF2B5EF4-FFF2-40B4-BE49-F238E27FC236}">
                <a16:creationId xmlns:a16="http://schemas.microsoft.com/office/drawing/2014/main" id="{526D66C6-241D-854E-D579-4332010F6E36}"/>
              </a:ext>
            </a:extLst>
          </p:cNvPr>
          <p:cNvSpPr txBox="1"/>
          <p:nvPr/>
        </p:nvSpPr>
        <p:spPr>
          <a:xfrm>
            <a:off x="822960" y="757416"/>
            <a:ext cx="16642080" cy="1261884"/>
          </a:xfrm>
          <a:prstGeom prst="rect">
            <a:avLst/>
          </a:prstGeom>
          <a:noFill/>
        </p:spPr>
        <p:txBody>
          <a:bodyPr wrap="square" lIns="45720" tIns="27432" rIns="45720" bIns="27432" anchor="b">
            <a:spAutoFit/>
          </a:bodyPr>
          <a:lstStyle/>
          <a:p>
            <a:pPr>
              <a:lnSpc>
                <a:spcPct val="98000"/>
              </a:lnSpc>
            </a:pPr>
            <a:r>
              <a:rPr kumimoji="0" sz="4000" b="0" i="0" u="none" strike="noStrike" kern="1200" cap="none" spc="0" normalizeH="0" baseline="0" noProof="0" dirty="0">
                <a:ln>
                  <a:noFill/>
                </a:ln>
                <a:solidFill>
                  <a:srgbClr val="303A92"/>
                </a:solidFill>
                <a:effectLst/>
                <a:uLnTx/>
                <a:uFillTx/>
                <a:latin typeface="Museo 1"/>
                <a:ea typeface="+mn-ea"/>
                <a:cs typeface="+mn-cs"/>
              </a:rPr>
              <a:t>ES </a:t>
            </a:r>
            <a:r>
              <a:rPr kumimoji="0" sz="4000" b="0" i="0" u="none" strike="noStrike" kern="1200" cap="none" spc="0" normalizeH="0" baseline="0" noProof="0" dirty="0" err="1">
                <a:ln>
                  <a:noFill/>
                </a:ln>
                <a:solidFill>
                  <a:srgbClr val="303A92"/>
                </a:solidFill>
                <a:effectLst/>
                <a:uLnTx/>
                <a:uFillTx/>
                <a:latin typeface="Museo 1"/>
                <a:ea typeface="+mn-ea"/>
                <a:cs typeface="+mn-cs"/>
              </a:rPr>
              <a:t>maksās</a:t>
            </a:r>
            <a:r>
              <a:rPr kumimoji="0" sz="4000" b="0" i="0" u="none" strike="noStrike" kern="1200" cap="none" spc="0" normalizeH="0" baseline="0" noProof="0" dirty="0">
                <a:ln>
                  <a:noFill/>
                </a:ln>
                <a:solidFill>
                  <a:srgbClr val="303A92"/>
                </a:solidFill>
                <a:effectLst/>
                <a:uLnTx/>
                <a:uFillTx/>
                <a:latin typeface="Museo 1"/>
                <a:ea typeface="+mn-ea"/>
                <a:cs typeface="+mn-cs"/>
              </a:rPr>
              <a:t> par </a:t>
            </a:r>
            <a:r>
              <a:rPr kumimoji="0" sz="4000" b="0" i="0" u="none" strike="noStrike" kern="1200" cap="none" spc="0" normalizeH="0" baseline="0" noProof="0" dirty="0" err="1">
                <a:ln>
                  <a:noFill/>
                </a:ln>
                <a:solidFill>
                  <a:srgbClr val="303A92"/>
                </a:solidFill>
                <a:effectLst/>
                <a:uLnTx/>
                <a:uFillTx/>
                <a:latin typeface="Museo 1"/>
                <a:ea typeface="+mn-ea"/>
                <a:cs typeface="+mn-cs"/>
              </a:rPr>
              <a:t>atskaites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punktiem</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nevis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kompensēs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izdevumus</a:t>
            </a:r>
            <a:endParaRPr kumimoji="0" lang="lv-LV" sz="4000" b="0" i="0" u="none" strike="noStrike" kern="1200" cap="none" spc="0" normalizeH="0" baseline="0" noProof="0" dirty="0">
              <a:ln>
                <a:noFill/>
              </a:ln>
              <a:solidFill>
                <a:srgbClr val="303A92"/>
              </a:solidFill>
              <a:effectLst/>
              <a:uLnTx/>
              <a:uFillTx/>
              <a:latin typeface="Museo 1"/>
              <a:ea typeface="+mn-ea"/>
              <a:cs typeface="+mn-cs"/>
            </a:endParaRPr>
          </a:p>
          <a:p>
            <a:pPr>
              <a:lnSpc>
                <a:spcPct val="98000"/>
              </a:lnSpc>
            </a:pPr>
            <a:r>
              <a:rPr kumimoji="0" lang="lv-LV" sz="4000" b="0" i="0" u="none" strike="noStrike" kern="1200" cap="none" spc="0" normalizeH="0" baseline="0" noProof="0" dirty="0">
                <a:ln>
                  <a:noFill/>
                </a:ln>
                <a:solidFill>
                  <a:srgbClr val="303A92"/>
                </a:solidFill>
                <a:effectLst/>
                <a:uLnTx/>
                <a:uFillTx/>
                <a:latin typeface="Museo 1"/>
                <a:ea typeface="+mn-ea"/>
                <a:cs typeface="+mn-cs"/>
              </a:rPr>
              <a:t> </a:t>
            </a:r>
            <a:r>
              <a:rPr lang="en-US" sz="2800" i="1" dirty="0">
                <a:solidFill>
                  <a:srgbClr val="303A92"/>
                </a:solidFill>
                <a:latin typeface="Museo 1"/>
              </a:rPr>
              <a:t>Jaunie </a:t>
            </a:r>
            <a:r>
              <a:rPr lang="en-US" sz="2800" i="1" dirty="0" err="1">
                <a:solidFill>
                  <a:srgbClr val="303A92"/>
                </a:solidFill>
                <a:latin typeface="Museo 1"/>
              </a:rPr>
              <a:t>noteikumi</a:t>
            </a:r>
            <a:r>
              <a:rPr lang="en-US" sz="2800" i="1" dirty="0">
                <a:solidFill>
                  <a:srgbClr val="303A92"/>
                </a:solidFill>
                <a:latin typeface="Museo 1"/>
              </a:rPr>
              <a:t> </a:t>
            </a:r>
            <a:r>
              <a:rPr lang="en-US" sz="2800" i="1" dirty="0" err="1">
                <a:solidFill>
                  <a:srgbClr val="303A92"/>
                </a:solidFill>
                <a:latin typeface="Museo 1"/>
              </a:rPr>
              <a:t>atalgos</a:t>
            </a:r>
            <a:r>
              <a:rPr lang="en-US" sz="2800" i="1" dirty="0">
                <a:solidFill>
                  <a:srgbClr val="303A92"/>
                </a:solidFill>
                <a:latin typeface="Museo 1"/>
              </a:rPr>
              <a:t> </a:t>
            </a:r>
            <a:r>
              <a:rPr lang="en-US" sz="2800" i="1" dirty="0" err="1">
                <a:solidFill>
                  <a:srgbClr val="303A92"/>
                </a:solidFill>
                <a:latin typeface="Museo 1"/>
              </a:rPr>
              <a:t>gatavību</a:t>
            </a:r>
            <a:r>
              <a:rPr lang="en-US" sz="2800" i="1" dirty="0">
                <a:solidFill>
                  <a:srgbClr val="303A92"/>
                </a:solidFill>
                <a:latin typeface="Museo 1"/>
              </a:rPr>
              <a:t> un </a:t>
            </a:r>
            <a:r>
              <a:rPr lang="en-US" sz="2800" i="1" dirty="0" err="1">
                <a:solidFill>
                  <a:srgbClr val="303A92"/>
                </a:solidFill>
                <a:latin typeface="Museo 1"/>
              </a:rPr>
              <a:t>sodīs</a:t>
            </a:r>
            <a:r>
              <a:rPr lang="en-US" sz="2800" i="1" dirty="0">
                <a:solidFill>
                  <a:srgbClr val="303A92"/>
                </a:solidFill>
                <a:latin typeface="Museo 1"/>
              </a:rPr>
              <a:t> </a:t>
            </a:r>
            <a:r>
              <a:rPr lang="en-US" sz="2800" i="1" dirty="0" err="1">
                <a:solidFill>
                  <a:srgbClr val="303A92"/>
                </a:solidFill>
                <a:latin typeface="Museo 1"/>
              </a:rPr>
              <a:t>kavēšanos</a:t>
            </a:r>
            <a:endParaRPr lang="en-US" sz="4000" i="1" dirty="0">
              <a:solidFill>
                <a:srgbClr val="303A92"/>
              </a:solidFill>
              <a:latin typeface="Museo 1"/>
            </a:endParaRPr>
          </a:p>
        </p:txBody>
      </p:sp>
      <p:sp>
        <p:nvSpPr>
          <p:cNvPr id="4" name="Rounded Rectangle 3">
            <a:extLst>
              <a:ext uri="{FF2B5EF4-FFF2-40B4-BE49-F238E27FC236}">
                <a16:creationId xmlns:a16="http://schemas.microsoft.com/office/drawing/2014/main" id="{C37329C9-392C-C20D-4042-F46495ED9A98}"/>
              </a:ext>
            </a:extLst>
          </p:cNvPr>
          <p:cNvSpPr/>
          <p:nvPr/>
        </p:nvSpPr>
        <p:spPr>
          <a:xfrm>
            <a:off x="822960" y="2743200"/>
            <a:ext cx="8183879" cy="14630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00B52702-6103-A177-BAD1-8FA51E0F7D46}"/>
              </a:ext>
            </a:extLst>
          </p:cNvPr>
          <p:cNvSpPr txBox="1"/>
          <p:nvPr/>
        </p:nvSpPr>
        <p:spPr>
          <a:xfrm>
            <a:off x="1097280" y="3057971"/>
            <a:ext cx="7680960" cy="833498"/>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303A92"/>
                </a:solidFill>
                <a:effectLst/>
                <a:uLnTx/>
                <a:uFillTx/>
                <a:latin typeface="Museo 1"/>
                <a:ea typeface="+mn-ea"/>
                <a:cs typeface="+mn-cs"/>
              </a:rPr>
              <a:t>Līdz 2027: </a:t>
            </a:r>
            <a:r>
              <a:rPr kumimoji="0" sz="2400" b="0" i="0" u="none" strike="noStrike" kern="1200" cap="none" spc="0" normalizeH="0" baseline="0" noProof="0">
                <a:ln>
                  <a:noFill/>
                </a:ln>
                <a:solidFill>
                  <a:srgbClr val="251E50"/>
                </a:solidFill>
                <a:effectLst/>
                <a:uLnTx/>
                <a:uFillTx/>
                <a:latin typeface="Museo 2"/>
                <a:ea typeface="+mn-ea"/>
                <a:cs typeface="+mn-cs"/>
              </a:rPr>
              <a:t>ES kompensē attiecināmos izdevumus, ko finansējuma saņēmēji jau iztērējuši.</a:t>
            </a:r>
          </a:p>
        </p:txBody>
      </p:sp>
      <p:sp>
        <p:nvSpPr>
          <p:cNvPr id="6" name="Rounded Rectangle 5">
            <a:extLst>
              <a:ext uri="{FF2B5EF4-FFF2-40B4-BE49-F238E27FC236}">
                <a16:creationId xmlns:a16="http://schemas.microsoft.com/office/drawing/2014/main" id="{8822BBC8-D2C8-8AC9-35CD-182A48BA2F60}"/>
              </a:ext>
            </a:extLst>
          </p:cNvPr>
          <p:cNvSpPr/>
          <p:nvPr/>
        </p:nvSpPr>
        <p:spPr>
          <a:xfrm>
            <a:off x="9326880" y="2743200"/>
            <a:ext cx="8183879" cy="146304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8562DA2F-4EF4-52CE-2DDE-E9AAC59E878F}"/>
              </a:ext>
            </a:extLst>
          </p:cNvPr>
          <p:cNvSpPr txBox="1"/>
          <p:nvPr/>
        </p:nvSpPr>
        <p:spPr>
          <a:xfrm>
            <a:off x="9601200" y="3057971"/>
            <a:ext cx="7680960" cy="833498"/>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ACE4F1"/>
                </a:solidFill>
                <a:effectLst/>
                <a:uLnTx/>
                <a:uFillTx/>
                <a:latin typeface="Museo 1"/>
                <a:ea typeface="+mn-ea"/>
                <a:cs typeface="+mn-cs"/>
              </a:rPr>
              <a:t>2028–2034: </a:t>
            </a:r>
            <a:r>
              <a:rPr kumimoji="0" sz="2400" b="0" i="0" u="none" strike="noStrike" kern="1200" cap="none" spc="0" normalizeH="0" baseline="0" noProof="0">
                <a:ln>
                  <a:noFill/>
                </a:ln>
                <a:solidFill>
                  <a:srgbClr val="FFFFFF"/>
                </a:solidFill>
                <a:effectLst/>
                <a:uLnTx/>
                <a:uFillTx/>
                <a:latin typeface="Museo 2"/>
                <a:ea typeface="+mn-ea"/>
                <a:cs typeface="+mn-cs"/>
              </a:rPr>
              <a:t>ES maksā par iepriekš noteiktu atskaites punktu un mērķu izpildi (06. rindk.).</a:t>
            </a:r>
          </a:p>
        </p:txBody>
      </p:sp>
      <p:sp>
        <p:nvSpPr>
          <p:cNvPr id="8" name="Rounded Rectangle 7">
            <a:extLst>
              <a:ext uri="{FF2B5EF4-FFF2-40B4-BE49-F238E27FC236}">
                <a16:creationId xmlns:a16="http://schemas.microsoft.com/office/drawing/2014/main" id="{6DAE4383-CCA6-7B7B-B9BA-BA9E1A79E576}"/>
              </a:ext>
            </a:extLst>
          </p:cNvPr>
          <p:cNvSpPr/>
          <p:nvPr/>
        </p:nvSpPr>
        <p:spPr>
          <a:xfrm>
            <a:off x="82296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DAEB39A9-4EED-2C44-7BC3-D4B482C1C90C}"/>
              </a:ext>
            </a:extLst>
          </p:cNvPr>
          <p:cNvSpPr txBox="1"/>
          <p:nvPr/>
        </p:nvSpPr>
        <p:spPr>
          <a:xfrm>
            <a:off x="1097280" y="4355326"/>
            <a:ext cx="3428999" cy="1222514"/>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≈865 mljrd. EUR</a:t>
            </a:r>
          </a:p>
        </p:txBody>
      </p:sp>
      <p:sp>
        <p:nvSpPr>
          <p:cNvPr id="10" name="TextBox 9">
            <a:extLst>
              <a:ext uri="{FF2B5EF4-FFF2-40B4-BE49-F238E27FC236}">
                <a16:creationId xmlns:a16="http://schemas.microsoft.com/office/drawing/2014/main" id="{73D27243-94AA-446C-6BFC-17F0E3224506}"/>
              </a:ext>
            </a:extLst>
          </p:cNvPr>
          <p:cNvSpPr txBox="1"/>
          <p:nvPr/>
        </p:nvSpPr>
        <p:spPr>
          <a:xfrm>
            <a:off x="1097280" y="5641848"/>
            <a:ext cx="3428999" cy="103618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Eiropas fonda apjoms, ap 44% no ES budžeta (05. rindk.)</a:t>
            </a:r>
          </a:p>
        </p:txBody>
      </p:sp>
      <p:sp>
        <p:nvSpPr>
          <p:cNvPr id="11" name="Rounded Rectangle 10">
            <a:extLst>
              <a:ext uri="{FF2B5EF4-FFF2-40B4-BE49-F238E27FC236}">
                <a16:creationId xmlns:a16="http://schemas.microsoft.com/office/drawing/2014/main" id="{6BCED3C4-D246-D08D-AB93-C97578CD9C55}"/>
              </a:ext>
            </a:extLst>
          </p:cNvPr>
          <p:cNvSpPr/>
          <p:nvPr/>
        </p:nvSpPr>
        <p:spPr>
          <a:xfrm>
            <a:off x="502920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5FDAC44-027C-0A9E-6909-D50CF07C76EC}"/>
              </a:ext>
            </a:extLst>
          </p:cNvPr>
          <p:cNvSpPr txBox="1"/>
          <p:nvPr/>
        </p:nvSpPr>
        <p:spPr>
          <a:xfrm>
            <a:off x="5303520" y="4953630"/>
            <a:ext cx="3428999" cy="62421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2028. janvāris</a:t>
            </a:r>
          </a:p>
        </p:txBody>
      </p:sp>
      <p:sp>
        <p:nvSpPr>
          <p:cNvPr id="13" name="TextBox 12">
            <a:extLst>
              <a:ext uri="{FF2B5EF4-FFF2-40B4-BE49-F238E27FC236}">
                <a16:creationId xmlns:a16="http://schemas.microsoft.com/office/drawing/2014/main" id="{72A9A96B-61B9-14D6-CB69-DA77AF505AA5}"/>
              </a:ext>
            </a:extLst>
          </p:cNvPr>
          <p:cNvSpPr txBox="1"/>
          <p:nvPr/>
        </p:nvSpPr>
        <p:spPr>
          <a:xfrm>
            <a:off x="5303520" y="5641848"/>
            <a:ext cx="3428999"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termiņš galīgajiem nacionālajiem un reģionālajiem partnerības plāniem (76. rindk.)</a:t>
            </a:r>
          </a:p>
        </p:txBody>
      </p:sp>
      <p:sp>
        <p:nvSpPr>
          <p:cNvPr id="14" name="Rounded Rectangle 13">
            <a:extLst>
              <a:ext uri="{FF2B5EF4-FFF2-40B4-BE49-F238E27FC236}">
                <a16:creationId xmlns:a16="http://schemas.microsoft.com/office/drawing/2014/main" id="{B62BEECC-7042-4CAF-1868-E509BB350EDB}"/>
              </a:ext>
            </a:extLst>
          </p:cNvPr>
          <p:cNvSpPr/>
          <p:nvPr/>
        </p:nvSpPr>
        <p:spPr>
          <a:xfrm>
            <a:off x="923544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6ACE5606-0453-9068-07BC-80789E68FC02}"/>
              </a:ext>
            </a:extLst>
          </p:cNvPr>
          <p:cNvSpPr txBox="1"/>
          <p:nvPr/>
        </p:nvSpPr>
        <p:spPr>
          <a:xfrm>
            <a:off x="9509760" y="4953630"/>
            <a:ext cx="3428999" cy="62421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n+1</a:t>
            </a:r>
          </a:p>
        </p:txBody>
      </p:sp>
      <p:sp>
        <p:nvSpPr>
          <p:cNvPr id="16" name="TextBox 15">
            <a:extLst>
              <a:ext uri="{FF2B5EF4-FFF2-40B4-BE49-F238E27FC236}">
                <a16:creationId xmlns:a16="http://schemas.microsoft.com/office/drawing/2014/main" id="{933AB929-ACA7-34BD-08D8-71C2DB81DEF3}"/>
              </a:ext>
            </a:extLst>
          </p:cNvPr>
          <p:cNvSpPr txBox="1"/>
          <p:nvPr/>
        </p:nvSpPr>
        <p:spPr>
          <a:xfrm>
            <a:off x="9509760" y="5641848"/>
            <a:ext cx="3428999"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stingrāks neizmantoto līdzekļu atcelšanas noteikums, agrāk n+2 un n+3 (26. un 68. rindk.)</a:t>
            </a:r>
          </a:p>
        </p:txBody>
      </p:sp>
      <p:sp>
        <p:nvSpPr>
          <p:cNvPr id="17" name="Rounded Rectangle 16">
            <a:extLst>
              <a:ext uri="{FF2B5EF4-FFF2-40B4-BE49-F238E27FC236}">
                <a16:creationId xmlns:a16="http://schemas.microsoft.com/office/drawing/2014/main" id="{33C755F6-D308-7ABE-470C-AC8976860E13}"/>
              </a:ext>
            </a:extLst>
          </p:cNvPr>
          <p:cNvSpPr/>
          <p:nvPr/>
        </p:nvSpPr>
        <p:spPr>
          <a:xfrm>
            <a:off x="1344168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C6929D12-106A-CABA-CAA9-7456E8F13B3B}"/>
              </a:ext>
            </a:extLst>
          </p:cNvPr>
          <p:cNvSpPr txBox="1"/>
          <p:nvPr/>
        </p:nvSpPr>
        <p:spPr>
          <a:xfrm>
            <a:off x="13716000" y="4953630"/>
            <a:ext cx="3428999" cy="62421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Bez pārbaudes</a:t>
            </a:r>
          </a:p>
        </p:txBody>
      </p:sp>
      <p:sp>
        <p:nvSpPr>
          <p:cNvPr id="19" name="TextBox 18">
            <a:extLst>
              <a:ext uri="{FF2B5EF4-FFF2-40B4-BE49-F238E27FC236}">
                <a16:creationId xmlns:a16="http://schemas.microsoft.com/office/drawing/2014/main" id="{5F444167-B8E6-B047-3ACA-3E362D48281C}"/>
              </a:ext>
            </a:extLst>
          </p:cNvPr>
          <p:cNvSpPr txBox="1"/>
          <p:nvPr/>
        </p:nvSpPr>
        <p:spPr>
          <a:xfrm>
            <a:off x="13716000" y="5641848"/>
            <a:ext cx="3428999"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Komisijai nebūtu obligāti jāpārbauda atskaites punktu izpilde pirms maksājuma (41. rindk.)</a:t>
            </a:r>
          </a:p>
        </p:txBody>
      </p:sp>
      <p:sp>
        <p:nvSpPr>
          <p:cNvPr id="20" name="Rounded Rectangle 19">
            <a:extLst>
              <a:ext uri="{FF2B5EF4-FFF2-40B4-BE49-F238E27FC236}">
                <a16:creationId xmlns:a16="http://schemas.microsoft.com/office/drawing/2014/main" id="{82E70A90-BFA1-0967-CA3A-8E12D8663448}"/>
              </a:ext>
            </a:extLst>
          </p:cNvPr>
          <p:cNvSpPr/>
          <p:nvPr/>
        </p:nvSpPr>
        <p:spPr>
          <a:xfrm>
            <a:off x="822960" y="7498079"/>
            <a:ext cx="16687800" cy="169164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81C828BC-8793-78E3-72F2-79D7B6D4B036}"/>
              </a:ext>
            </a:extLst>
          </p:cNvPr>
          <p:cNvSpPr txBox="1"/>
          <p:nvPr/>
        </p:nvSpPr>
        <p:spPr>
          <a:xfrm>
            <a:off x="1097280" y="7997939"/>
            <a:ext cx="16139159" cy="6919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40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“most EU payments to member states will depend on the fulfilment of predefined milestones”</a:t>
            </a:r>
          </a:p>
          <a:p>
            <a:pPr marL="0" marR="0" lvl="0" indent="0" algn="l" defTabSz="914400" rtl="0" eaLnBrk="1" fontAlgn="auto" latinLnBrk="0" hangingPunct="1">
              <a:lnSpc>
                <a:spcPct val="108000"/>
              </a:lnSpc>
              <a:spcBef>
                <a:spcPts val="0"/>
              </a:spcBef>
              <a:spcAft>
                <a:spcPts val="40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Eiropas Revīzijas palāta, Atzinums 09/2026, 06. rindk.</a:t>
            </a:r>
          </a:p>
        </p:txBody>
      </p:sp>
      <p:sp>
        <p:nvSpPr>
          <p:cNvPr id="22" name="TextBox 21">
            <a:extLst>
              <a:ext uri="{FF2B5EF4-FFF2-40B4-BE49-F238E27FC236}">
                <a16:creationId xmlns:a16="http://schemas.microsoft.com/office/drawing/2014/main" id="{43AE5458-7D41-BA80-57EB-3ED1718C197C}"/>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Eiropas Revīzijas palāta, Atzinums 09/2026 par COM(2025) 565</a:t>
            </a:r>
          </a:p>
        </p:txBody>
      </p:sp>
      <p:pic>
        <p:nvPicPr>
          <p:cNvPr id="23" name="Picture 22" descr="image.png">
            <a:extLst>
              <a:ext uri="{FF2B5EF4-FFF2-40B4-BE49-F238E27FC236}">
                <a16:creationId xmlns:a16="http://schemas.microsoft.com/office/drawing/2014/main" id="{10871557-2BF1-9379-07A6-7FD9B720584F}"/>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24" name="TextBox 23">
            <a:extLst>
              <a:ext uri="{FF2B5EF4-FFF2-40B4-BE49-F238E27FC236}">
                <a16:creationId xmlns:a16="http://schemas.microsoft.com/office/drawing/2014/main" id="{BB73B631-B5AF-3EDE-AD90-22EBF8778F3E}"/>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29</a:t>
            </a:r>
          </a:p>
        </p:txBody>
      </p:sp>
    </p:spTree>
    <p:extLst>
      <p:ext uri="{BB962C8B-B14F-4D97-AF65-F5344CB8AC3E}">
        <p14:creationId xmlns:p14="http://schemas.microsoft.com/office/powerpoint/2010/main" val="3057359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a:extLst>
            <a:ext uri="{FF2B5EF4-FFF2-40B4-BE49-F238E27FC236}">
              <a16:creationId xmlns:a16="http://schemas.microsoft.com/office/drawing/2014/main" id="{A7973342-C58A-C48D-67AE-9AA5A294E52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079DFF-97EC-FD0B-F195-87D4E877527B}"/>
              </a:ext>
            </a:extLst>
          </p:cNvPr>
          <p:cNvSpPr/>
          <p:nvPr/>
        </p:nvSpPr>
        <p:spPr>
          <a:xfrm rot="-5400000">
            <a:off x="8523163" y="620837"/>
            <a:ext cx="10385674" cy="9144000"/>
          </a:xfrm>
          <a:custGeom>
            <a:avLst/>
            <a:gdLst/>
            <a:ahLst/>
            <a:cxnLst/>
            <a:rect l="l" t="t" r="r" b="b"/>
            <a:pathLst>
              <a:path w="10385674" h="9144000">
                <a:moveTo>
                  <a:pt x="0" y="0"/>
                </a:moveTo>
                <a:lnTo>
                  <a:pt x="10385674" y="0"/>
                </a:lnTo>
                <a:lnTo>
                  <a:pt x="10385674" y="9144000"/>
                </a:lnTo>
                <a:lnTo>
                  <a:pt x="0" y="9144000"/>
                </a:lnTo>
                <a:lnTo>
                  <a:pt x="0" y="0"/>
                </a:lnTo>
                <a:close/>
              </a:path>
            </a:pathLst>
          </a:custGeom>
          <a:blipFill>
            <a:blip r:embed="rId3"/>
            <a:stretch>
              <a:fillRect l="-16012" r="-1601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23AADB93-2BD9-8425-B703-471E16BA99D7}"/>
              </a:ext>
            </a:extLst>
          </p:cNvPr>
          <p:cNvSpPr txBox="1"/>
          <p:nvPr/>
        </p:nvSpPr>
        <p:spPr>
          <a:xfrm>
            <a:off x="1993392" y="2723238"/>
            <a:ext cx="6949440" cy="212308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600"/>
              </a:spcAft>
              <a:buClrTx/>
              <a:buSzTx/>
              <a:buFontTx/>
              <a:buNone/>
              <a:tabLst/>
              <a:defRPr/>
            </a:pPr>
            <a:r>
              <a:rPr lang="lv-LV" sz="4400" dirty="0">
                <a:solidFill>
                  <a:srgbClr val="303A92"/>
                </a:solidFill>
                <a:latin typeface="Museo 1"/>
              </a:rPr>
              <a:t>4</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Kā</a:t>
            </a:r>
            <a:r>
              <a:rPr kumimoji="0" sz="4400" b="0" i="0" u="none" strike="noStrike" kern="1200" cap="none" spc="0" normalizeH="0" baseline="0" noProof="0" dirty="0">
                <a:ln>
                  <a:noFill/>
                </a:ln>
                <a:solidFill>
                  <a:srgbClr val="303A92"/>
                </a:solidFill>
                <a:effectLst/>
                <a:uLnTx/>
                <a:uFillTx/>
                <a:latin typeface="Museo 1"/>
                <a:ea typeface="+mn-ea"/>
                <a:cs typeface="+mn-cs"/>
              </a:rPr>
              <a:t> to </a:t>
            </a:r>
            <a:r>
              <a:rPr kumimoji="0" sz="4400" b="0" i="0" u="none" strike="noStrike" kern="1200" cap="none" spc="0" normalizeH="0" baseline="0" noProof="0" dirty="0" err="1">
                <a:ln>
                  <a:noFill/>
                </a:ln>
                <a:solidFill>
                  <a:srgbClr val="303A92"/>
                </a:solidFill>
                <a:effectLst/>
                <a:uLnTx/>
                <a:uFillTx/>
                <a:latin typeface="Museo 1"/>
                <a:ea typeface="+mn-ea"/>
                <a:cs typeface="+mn-cs"/>
              </a:rPr>
              <a:t>dara</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citi</a:t>
            </a:r>
            <a:r>
              <a:rPr kumimoji="0" sz="4400" b="0" i="0" u="none" strike="noStrike" kern="1200" cap="none" spc="0" normalizeH="0" baseline="0" noProof="0" dirty="0">
                <a:ln>
                  <a:noFill/>
                </a:ln>
                <a:solidFill>
                  <a:srgbClr val="303A92"/>
                </a:solidFill>
                <a:effectLst/>
                <a:uLnTx/>
                <a:uFillTx/>
                <a:latin typeface="Museo 1"/>
                <a:ea typeface="+mn-ea"/>
                <a:cs typeface="+mn-cs"/>
              </a:rPr>
              <a:t>:</a:t>
            </a:r>
          </a:p>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dirty="0" err="1">
                <a:ln>
                  <a:noFill/>
                </a:ln>
                <a:solidFill>
                  <a:srgbClr val="303A92"/>
                </a:solidFill>
                <a:effectLst/>
                <a:uLnTx/>
                <a:uFillTx/>
                <a:latin typeface="Museo 1"/>
                <a:ea typeface="+mn-ea"/>
                <a:cs typeface="+mn-cs"/>
              </a:rPr>
              <a:t>vīzija</a:t>
            </a:r>
            <a:r>
              <a:rPr kumimoji="0" sz="4400" b="0" i="0" u="none" strike="noStrike" kern="1200" cap="none" spc="0" normalizeH="0" baseline="0" noProof="0" dirty="0">
                <a:ln>
                  <a:noFill/>
                </a:ln>
                <a:solidFill>
                  <a:srgbClr val="303A92"/>
                </a:solidFill>
                <a:effectLst/>
                <a:uLnTx/>
                <a:uFillTx/>
                <a:latin typeface="Museo 1"/>
                <a:ea typeface="+mn-ea"/>
                <a:cs typeface="+mn-cs"/>
              </a:rPr>
              <a:t>, kas </a:t>
            </a:r>
            <a:r>
              <a:rPr kumimoji="0" sz="4400" b="0" i="0" u="none" strike="noStrike" kern="1200" cap="none" spc="0" normalizeH="0" baseline="0" noProof="0" dirty="0" err="1">
                <a:ln>
                  <a:noFill/>
                </a:ln>
                <a:solidFill>
                  <a:srgbClr val="303A92"/>
                </a:solidFill>
                <a:effectLst/>
                <a:uLnTx/>
                <a:uFillTx/>
                <a:latin typeface="Museo 1"/>
                <a:ea typeface="+mn-ea"/>
                <a:cs typeface="+mn-cs"/>
              </a:rPr>
              <a:t>sasaistīta</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ar</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budžetu</a:t>
            </a:r>
            <a:endParaRPr kumimoji="0" sz="4400" b="0" i="0" u="none" strike="noStrike" kern="1200" cap="none" spc="0" normalizeH="0" baseline="0" noProof="0" dirty="0">
              <a:ln>
                <a:noFill/>
              </a:ln>
              <a:solidFill>
                <a:srgbClr val="303A92"/>
              </a:solidFill>
              <a:effectLst/>
              <a:uLnTx/>
              <a:uFillTx/>
              <a:latin typeface="Museo 1"/>
              <a:ea typeface="+mn-ea"/>
              <a:cs typeface="+mn-cs"/>
            </a:endParaRPr>
          </a:p>
        </p:txBody>
      </p:sp>
      <p:sp>
        <p:nvSpPr>
          <p:cNvPr id="4" name="TextBox 3">
            <a:extLst>
              <a:ext uri="{FF2B5EF4-FFF2-40B4-BE49-F238E27FC236}">
                <a16:creationId xmlns:a16="http://schemas.microsoft.com/office/drawing/2014/main" id="{84B77750-E1A0-DEEB-D63B-BAB7E4E452F9}"/>
              </a:ext>
            </a:extLst>
          </p:cNvPr>
          <p:cNvSpPr txBox="1"/>
          <p:nvPr/>
        </p:nvSpPr>
        <p:spPr>
          <a:xfrm>
            <a:off x="1993392" y="5120640"/>
            <a:ext cx="6583680" cy="1631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2400" b="0" i="0" u="none" strike="noStrike" kern="1200" cap="none" spc="0" normalizeH="0" baseline="0" noProof="0" dirty="0">
                <a:ln>
                  <a:noFill/>
                </a:ln>
                <a:solidFill>
                  <a:srgbClr val="251E50"/>
                </a:solidFill>
                <a:effectLst/>
                <a:uLnTx/>
                <a:uFillTx/>
                <a:latin typeface="Museo 2"/>
                <a:ea typeface="+mn-ea"/>
                <a:cs typeface="+mn-cs"/>
              </a:rPr>
              <a:t>Kuras ES </a:t>
            </a:r>
            <a:r>
              <a:rPr kumimoji="0" sz="2400" b="0" i="0" u="none" strike="noStrike" kern="1200" cap="none" spc="0" normalizeH="0" baseline="0" noProof="0" dirty="0" err="1">
                <a:ln>
                  <a:noFill/>
                </a:ln>
                <a:solidFill>
                  <a:srgbClr val="251E50"/>
                </a:solidFill>
                <a:effectLst/>
                <a:uLnTx/>
                <a:uFillTx/>
                <a:latin typeface="Museo 2"/>
                <a:ea typeface="+mn-ea"/>
                <a:cs typeface="+mn-cs"/>
              </a:rPr>
              <a:t>valstis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savas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ilgtermiņa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vīzijas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apstiprina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parlamentā</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kā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šie</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dokumenti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tiek</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sasaistīti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ar</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reformām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investīcijām</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budžetu</a:t>
            </a:r>
            <a:r>
              <a:rPr kumimoji="0" sz="2400" b="0" i="0" u="none" strike="noStrike" kern="1200" cap="none" spc="0" normalizeH="0" baseline="0" noProof="0" dirty="0">
                <a:ln>
                  <a:noFill/>
                </a:ln>
                <a:solidFill>
                  <a:srgbClr val="251E50"/>
                </a:solidFill>
                <a:effectLst/>
                <a:uLnTx/>
                <a:uFillTx/>
                <a:latin typeface="Museo 2"/>
                <a:ea typeface="+mn-ea"/>
                <a:cs typeface="+mn-cs"/>
              </a:rPr>
              <a:t>.</a:t>
            </a:r>
          </a:p>
        </p:txBody>
      </p:sp>
    </p:spTree>
    <p:extLst>
      <p:ext uri="{BB962C8B-B14F-4D97-AF65-F5344CB8AC3E}">
        <p14:creationId xmlns:p14="http://schemas.microsoft.com/office/powerpoint/2010/main" val="3785322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24739-C835-341F-D5E5-916F0697B7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9F9C06-AD52-2078-356E-1185ECB16AFB}"/>
              </a:ext>
            </a:extLst>
          </p:cNvPr>
          <p:cNvSpPr txBox="1"/>
          <p:nvPr/>
        </p:nvSpPr>
        <p:spPr>
          <a:xfrm>
            <a:off x="822960" y="266700"/>
            <a:ext cx="16642080" cy="1261884"/>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err="1">
                <a:ln>
                  <a:noFill/>
                </a:ln>
                <a:solidFill>
                  <a:srgbClr val="303A92"/>
                </a:solidFill>
                <a:effectLst/>
                <a:uLnTx/>
                <a:uFillTx/>
                <a:latin typeface="Museo 1"/>
                <a:ea typeface="+mn-ea"/>
                <a:cs typeface="+mn-cs"/>
              </a:rPr>
              <a:t>Kā</a:t>
            </a:r>
            <a:r>
              <a:rPr kumimoji="0" sz="4000" b="0" i="0" u="none" strike="noStrike" kern="1200" cap="none" spc="0" normalizeH="0" baseline="0" noProof="0" dirty="0">
                <a:ln>
                  <a:noFill/>
                </a:ln>
                <a:solidFill>
                  <a:srgbClr val="303A92"/>
                </a:solidFill>
                <a:effectLst/>
                <a:uLnTx/>
                <a:uFillTx/>
                <a:latin typeface="Museo 1"/>
                <a:ea typeface="+mn-ea"/>
                <a:cs typeface="+mn-cs"/>
              </a:rPr>
              <a:t> to </a:t>
            </a:r>
            <a:r>
              <a:rPr kumimoji="0" sz="4000" b="0" i="0" u="none" strike="noStrike" kern="1200" cap="none" spc="0" normalizeH="0" baseline="0" noProof="0" dirty="0" err="1">
                <a:ln>
                  <a:noFill/>
                </a:ln>
                <a:solidFill>
                  <a:srgbClr val="303A92"/>
                </a:solidFill>
                <a:effectLst/>
                <a:uLnTx/>
                <a:uFillTx/>
                <a:latin typeface="Museo 1"/>
                <a:ea typeface="+mn-ea"/>
                <a:cs typeface="+mn-cs"/>
              </a:rPr>
              <a:t>dara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citi</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portfelis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secība</a:t>
            </a:r>
            <a:r>
              <a:rPr kumimoji="0" sz="4000" b="0" i="0" u="none" strike="noStrike" kern="1200" cap="none" spc="0" normalizeH="0" baseline="0" noProof="0" dirty="0">
                <a:ln>
                  <a:noFill/>
                </a:ln>
                <a:solidFill>
                  <a:srgbClr val="303A92"/>
                </a:solidFill>
                <a:effectLst/>
                <a:uLnTx/>
                <a:uFillTx/>
                <a:latin typeface="Museo 1"/>
                <a:ea typeface="+mn-ea"/>
                <a:cs typeface="+mn-cs"/>
              </a:rPr>
              <a:t> un </a:t>
            </a:r>
            <a:r>
              <a:rPr kumimoji="0" sz="4000" b="0" i="0" u="none" strike="noStrike" kern="1200" cap="none" spc="0" normalizeH="0" baseline="0" noProof="0" dirty="0" err="1">
                <a:ln>
                  <a:noFill/>
                </a:ln>
                <a:solidFill>
                  <a:srgbClr val="303A92"/>
                </a:solidFill>
                <a:effectLst/>
                <a:uLnTx/>
                <a:uFillTx/>
                <a:latin typeface="Museo 1"/>
                <a:ea typeface="+mn-ea"/>
                <a:cs typeface="+mn-cs"/>
              </a:rPr>
              <a:t>instrumenti</a:t>
            </a:r>
            <a:r>
              <a:rPr kumimoji="0" lang="lv-LV" sz="4000" b="0" i="0" u="none" strike="noStrike" kern="1200" cap="none" spc="0" normalizeH="0" baseline="0" noProof="0" dirty="0">
                <a:ln>
                  <a:noFill/>
                </a:ln>
                <a:solidFill>
                  <a:srgbClr val="303A92"/>
                </a:solidFill>
                <a:effectLst/>
                <a:uLnTx/>
                <a:uFillTx/>
                <a:latin typeface="Museo 1"/>
                <a:ea typeface="+mn-ea"/>
                <a:cs typeface="+mn-cs"/>
              </a:rPr>
              <a:t> - </a:t>
            </a:r>
            <a:r>
              <a:rPr kumimoji="0" lang="lv-LV" sz="4000" b="0" i="1" u="none" strike="noStrike" kern="1200" cap="none" spc="0" normalizeH="0" baseline="0" noProof="0" dirty="0">
                <a:ln>
                  <a:noFill/>
                </a:ln>
                <a:solidFill>
                  <a:srgbClr val="303A92"/>
                </a:solidFill>
                <a:effectLst/>
                <a:uLnTx/>
                <a:uFillTx/>
                <a:latin typeface="Museo 1"/>
                <a:ea typeface="+mn-ea"/>
                <a:cs typeface="+mn-cs"/>
              </a:rPr>
              <a:t>neviens no šiem modeļiem nav ideāls, bet visos izvēle notiek pirms naudas sadales.</a:t>
            </a:r>
            <a:endParaRPr kumimoji="0" sz="4000" b="0" i="1" u="none" strike="noStrike" kern="1200" cap="none" spc="0" normalizeH="0" baseline="0" noProof="0" dirty="0">
              <a:ln>
                <a:noFill/>
              </a:ln>
              <a:solidFill>
                <a:srgbClr val="303A92"/>
              </a:solidFill>
              <a:effectLst/>
              <a:uLnTx/>
              <a:uFillTx/>
              <a:latin typeface="Museo 1"/>
              <a:ea typeface="+mn-ea"/>
              <a:cs typeface="+mn-cs"/>
            </a:endParaRPr>
          </a:p>
        </p:txBody>
      </p:sp>
      <p:sp>
        <p:nvSpPr>
          <p:cNvPr id="3" name="TextBox 2">
            <a:extLst>
              <a:ext uri="{FF2B5EF4-FFF2-40B4-BE49-F238E27FC236}">
                <a16:creationId xmlns:a16="http://schemas.microsoft.com/office/drawing/2014/main" id="{EF472BC6-AA75-4AF9-A733-196A406FC415}"/>
              </a:ext>
            </a:extLst>
          </p:cNvPr>
          <p:cNvSpPr txBox="1"/>
          <p:nvPr/>
        </p:nvSpPr>
        <p:spPr>
          <a:xfrm>
            <a:off x="822960" y="1741888"/>
            <a:ext cx="16642080" cy="963212"/>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dirty="0" err="1">
                <a:ln>
                  <a:noFill/>
                </a:ln>
                <a:solidFill>
                  <a:srgbClr val="303A92"/>
                </a:solidFill>
                <a:effectLst/>
                <a:uLnTx/>
                <a:uFillTx/>
                <a:latin typeface="Museo 2"/>
                <a:ea typeface="+mn-ea"/>
                <a:cs typeface="+mn-cs"/>
              </a:rPr>
              <a:t>Kopīgais</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viens</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ilgtermiņa</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investīciju</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plāns</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griesti</a:t>
            </a:r>
            <a:r>
              <a:rPr kumimoji="0" sz="2800" b="0" i="0" u="none" strike="noStrike" kern="1200" cap="none" spc="0" normalizeH="0" baseline="0" noProof="0" dirty="0">
                <a:ln>
                  <a:noFill/>
                </a:ln>
                <a:solidFill>
                  <a:srgbClr val="303A92"/>
                </a:solidFill>
                <a:effectLst/>
                <a:uLnTx/>
                <a:uFillTx/>
                <a:latin typeface="Museo 2"/>
                <a:ea typeface="+mn-ea"/>
                <a:cs typeface="+mn-cs"/>
              </a:rPr>
              <a:t> pa </a:t>
            </a:r>
            <a:r>
              <a:rPr kumimoji="0" sz="2800" b="0" i="0" u="none" strike="noStrike" kern="1200" cap="none" spc="0" normalizeH="0" baseline="0" noProof="0" dirty="0" err="1">
                <a:ln>
                  <a:noFill/>
                </a:ln>
                <a:solidFill>
                  <a:srgbClr val="303A92"/>
                </a:solidFill>
                <a:effectLst/>
                <a:uLnTx/>
                <a:uFillTx/>
                <a:latin typeface="Museo 2"/>
                <a:ea typeface="+mn-ea"/>
                <a:cs typeface="+mn-cs"/>
              </a:rPr>
              <a:t>gadiem</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projektu</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sagatavotība</a:t>
            </a:r>
            <a:r>
              <a:rPr kumimoji="0" sz="2800" b="0" i="0" u="none" strike="noStrike" kern="1200" cap="none" spc="0" normalizeH="0" baseline="0" noProof="0" dirty="0">
                <a:ln>
                  <a:noFill/>
                </a:ln>
                <a:solidFill>
                  <a:srgbClr val="303A92"/>
                </a:solidFill>
                <a:effectLst/>
                <a:uLnTx/>
                <a:uFillTx/>
                <a:latin typeface="Museo 2"/>
                <a:ea typeface="+mn-ea"/>
                <a:cs typeface="+mn-cs"/>
              </a:rPr>
              <a:t> un </a:t>
            </a:r>
            <a:r>
              <a:rPr kumimoji="0" sz="2800" b="0" i="0" u="none" strike="noStrike" kern="1200" cap="none" spc="0" normalizeH="0" baseline="0" noProof="0" dirty="0" err="1">
                <a:ln>
                  <a:noFill/>
                </a:ln>
                <a:solidFill>
                  <a:srgbClr val="303A92"/>
                </a:solidFill>
                <a:effectLst/>
                <a:uLnTx/>
                <a:uFillTx/>
                <a:latin typeface="Museo 2"/>
                <a:ea typeface="+mn-ea"/>
                <a:cs typeface="+mn-cs"/>
              </a:rPr>
              <a:t>finanšu</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instrumenti</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kā</a:t>
            </a:r>
            <a:r>
              <a:rPr kumimoji="0" sz="2800" b="0" i="0" u="none" strike="noStrike" kern="1200" cap="none" spc="0" normalizeH="0" baseline="0" noProof="0" dirty="0">
                <a:ln>
                  <a:noFill/>
                </a:ln>
                <a:solidFill>
                  <a:srgbClr val="303A92"/>
                </a:solidFill>
                <a:effectLst/>
                <a:uLnTx/>
                <a:uFillTx/>
                <a:latin typeface="Museo 2"/>
                <a:ea typeface="+mn-ea"/>
                <a:cs typeface="+mn-cs"/>
              </a:rPr>
              <a:t> norma.</a:t>
            </a:r>
          </a:p>
        </p:txBody>
      </p:sp>
      <p:sp>
        <p:nvSpPr>
          <p:cNvPr id="4" name="Rounded Rectangle 3">
            <a:extLst>
              <a:ext uri="{FF2B5EF4-FFF2-40B4-BE49-F238E27FC236}">
                <a16:creationId xmlns:a16="http://schemas.microsoft.com/office/drawing/2014/main" id="{F681C8C2-5F7E-9135-59B2-2DDC9D5B047D}"/>
              </a:ext>
            </a:extLst>
          </p:cNvPr>
          <p:cNvSpPr/>
          <p:nvPr/>
        </p:nvSpPr>
        <p:spPr>
          <a:xfrm>
            <a:off x="82296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5DC569EE-63B4-65C7-57D2-86D080265673}"/>
              </a:ext>
            </a:extLst>
          </p:cNvPr>
          <p:cNvSpPr txBox="1"/>
          <p:nvPr/>
        </p:nvSpPr>
        <p:spPr>
          <a:xfrm>
            <a:off x="105156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Īrija</a:t>
            </a:r>
          </a:p>
        </p:txBody>
      </p:sp>
      <p:sp>
        <p:nvSpPr>
          <p:cNvPr id="6" name="Rounded Rectangle 5">
            <a:extLst>
              <a:ext uri="{FF2B5EF4-FFF2-40B4-BE49-F238E27FC236}">
                <a16:creationId xmlns:a16="http://schemas.microsoft.com/office/drawing/2014/main" id="{AB726CB3-DCBB-BC0D-7732-CE09082A1B71}"/>
              </a:ext>
            </a:extLst>
          </p:cNvPr>
          <p:cNvSpPr/>
          <p:nvPr/>
        </p:nvSpPr>
        <p:spPr>
          <a:xfrm>
            <a:off x="82296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5FADBE86-8C8F-1EEC-5915-9186B4E25FEF}"/>
              </a:ext>
            </a:extLst>
          </p:cNvPr>
          <p:cNvSpPr txBox="1"/>
          <p:nvPr/>
        </p:nvSpPr>
        <p:spPr>
          <a:xfrm>
            <a:off x="1051560" y="3931920"/>
            <a:ext cx="3566160" cy="2429063"/>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10 gadu Nacionālais attīstības plāns: 275,4 mljrd. EUR 2026–2035, ar saistošiem griestiem 102,4 mljrd. EUR 2026–2030.</a:t>
            </a:r>
          </a:p>
        </p:txBody>
      </p:sp>
      <p:sp>
        <p:nvSpPr>
          <p:cNvPr id="8" name="Rounded Rectangle 7">
            <a:extLst>
              <a:ext uri="{FF2B5EF4-FFF2-40B4-BE49-F238E27FC236}">
                <a16:creationId xmlns:a16="http://schemas.microsoft.com/office/drawing/2014/main" id="{4EEDB79D-414E-5A1F-B6E6-1C96EC9ED794}"/>
              </a:ext>
            </a:extLst>
          </p:cNvPr>
          <p:cNvSpPr/>
          <p:nvPr/>
        </p:nvSpPr>
        <p:spPr>
          <a:xfrm>
            <a:off x="82296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120C91CF-0CA2-903B-A824-33866A6CF430}"/>
              </a:ext>
            </a:extLst>
          </p:cNvPr>
          <p:cNvSpPr txBox="1"/>
          <p:nvPr/>
        </p:nvSpPr>
        <p:spPr>
          <a:xfrm>
            <a:off x="1051560" y="7734369"/>
            <a:ext cx="356616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Tas, kas Latvijai trūkst: vidēja termiņa kapitāla budžets.</a:t>
            </a:r>
          </a:p>
        </p:txBody>
      </p:sp>
      <p:sp>
        <p:nvSpPr>
          <p:cNvPr id="10" name="Rounded Rectangle 9">
            <a:extLst>
              <a:ext uri="{FF2B5EF4-FFF2-40B4-BE49-F238E27FC236}">
                <a16:creationId xmlns:a16="http://schemas.microsoft.com/office/drawing/2014/main" id="{4F06446F-0222-E035-3CB1-1293BF467FD2}"/>
              </a:ext>
            </a:extLst>
          </p:cNvPr>
          <p:cNvSpPr/>
          <p:nvPr/>
        </p:nvSpPr>
        <p:spPr>
          <a:xfrm>
            <a:off x="502920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E312384D-C83C-AAE5-BF9A-D7837941C625}"/>
              </a:ext>
            </a:extLst>
          </p:cNvPr>
          <p:cNvSpPr txBox="1"/>
          <p:nvPr/>
        </p:nvSpPr>
        <p:spPr>
          <a:xfrm>
            <a:off x="525780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Apvienotā Karaliste</a:t>
            </a:r>
          </a:p>
        </p:txBody>
      </p:sp>
      <p:sp>
        <p:nvSpPr>
          <p:cNvPr id="12" name="Rounded Rectangle 11">
            <a:extLst>
              <a:ext uri="{FF2B5EF4-FFF2-40B4-BE49-F238E27FC236}">
                <a16:creationId xmlns:a16="http://schemas.microsoft.com/office/drawing/2014/main" id="{C0EC31A8-212A-052F-1DF6-DAA2161FD6DB}"/>
              </a:ext>
            </a:extLst>
          </p:cNvPr>
          <p:cNvSpPr/>
          <p:nvPr/>
        </p:nvSpPr>
        <p:spPr>
          <a:xfrm>
            <a:off x="502920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D41E3963-73BF-3F2D-E1B4-448498BB5B9D}"/>
              </a:ext>
            </a:extLst>
          </p:cNvPr>
          <p:cNvSpPr txBox="1"/>
          <p:nvPr/>
        </p:nvSpPr>
        <p:spPr>
          <a:xfrm>
            <a:off x="5257800" y="3931920"/>
            <a:ext cx="3566160" cy="2827954"/>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10 gadu infrastruktūras stratēģija (vismaz 725 mljrd. GBP) un infrastruktūras projektu plūsma ar 780 publiskiem un privātiem projektiem (NISTA).</a:t>
            </a:r>
          </a:p>
        </p:txBody>
      </p:sp>
      <p:sp>
        <p:nvSpPr>
          <p:cNvPr id="14" name="Rounded Rectangle 13">
            <a:extLst>
              <a:ext uri="{FF2B5EF4-FFF2-40B4-BE49-F238E27FC236}">
                <a16:creationId xmlns:a16="http://schemas.microsoft.com/office/drawing/2014/main" id="{D003A5C4-B648-A5E2-A4BA-369D1B47AB48}"/>
              </a:ext>
            </a:extLst>
          </p:cNvPr>
          <p:cNvSpPr/>
          <p:nvPr/>
        </p:nvSpPr>
        <p:spPr>
          <a:xfrm>
            <a:off x="502920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5D0AE949-506E-70A2-B6D5-C2A293CAD2D4}"/>
              </a:ext>
            </a:extLst>
          </p:cNvPr>
          <p:cNvSpPr txBox="1"/>
          <p:nvPr/>
        </p:nvSpPr>
        <p:spPr>
          <a:xfrm>
            <a:off x="5257800" y="7900569"/>
            <a:ext cx="3566160" cy="703782"/>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Visiem redzams portfelis, nevis ministriju saraksti.</a:t>
            </a:r>
          </a:p>
        </p:txBody>
      </p:sp>
      <p:sp>
        <p:nvSpPr>
          <p:cNvPr id="16" name="Rounded Rectangle 15">
            <a:extLst>
              <a:ext uri="{FF2B5EF4-FFF2-40B4-BE49-F238E27FC236}">
                <a16:creationId xmlns:a16="http://schemas.microsoft.com/office/drawing/2014/main" id="{566C8F44-4122-6F4E-4580-A160756FD81C}"/>
              </a:ext>
            </a:extLst>
          </p:cNvPr>
          <p:cNvSpPr/>
          <p:nvPr/>
        </p:nvSpPr>
        <p:spPr>
          <a:xfrm>
            <a:off x="923544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A99C6D3B-116D-1E7E-A575-5F9BB109BD1F}"/>
              </a:ext>
            </a:extLst>
          </p:cNvPr>
          <p:cNvSpPr txBox="1"/>
          <p:nvPr/>
        </p:nvSpPr>
        <p:spPr>
          <a:xfrm>
            <a:off x="946404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Lietuva</a:t>
            </a:r>
          </a:p>
        </p:txBody>
      </p:sp>
      <p:sp>
        <p:nvSpPr>
          <p:cNvPr id="18" name="Rounded Rectangle 17">
            <a:extLst>
              <a:ext uri="{FF2B5EF4-FFF2-40B4-BE49-F238E27FC236}">
                <a16:creationId xmlns:a16="http://schemas.microsoft.com/office/drawing/2014/main" id="{F57FE625-FF38-ED39-AF1B-4587821C7C61}"/>
              </a:ext>
            </a:extLst>
          </p:cNvPr>
          <p:cNvSpPr/>
          <p:nvPr/>
        </p:nvSpPr>
        <p:spPr>
          <a:xfrm>
            <a:off x="923544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1843FE97-5F7D-55BD-D05A-AF68C9540607}"/>
              </a:ext>
            </a:extLst>
          </p:cNvPr>
          <p:cNvSpPr txBox="1"/>
          <p:nvPr/>
        </p:nvSpPr>
        <p:spPr>
          <a:xfrm>
            <a:off x="9464040" y="3931920"/>
            <a:ext cx="3566160" cy="2827954"/>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ILTE: 4 attīstības iestādes apvienotas vienā; vairāk nekā 700 milj. EUR ES fondu caur finanšu instrumentiem; investīciju kompetences centrs FM uzdevumā.</a:t>
            </a:r>
          </a:p>
        </p:txBody>
      </p:sp>
      <p:sp>
        <p:nvSpPr>
          <p:cNvPr id="20" name="Rounded Rectangle 19">
            <a:extLst>
              <a:ext uri="{FF2B5EF4-FFF2-40B4-BE49-F238E27FC236}">
                <a16:creationId xmlns:a16="http://schemas.microsoft.com/office/drawing/2014/main" id="{35ECE05F-E557-693A-1364-D90F9D26C970}"/>
              </a:ext>
            </a:extLst>
          </p:cNvPr>
          <p:cNvSpPr/>
          <p:nvPr/>
        </p:nvSpPr>
        <p:spPr>
          <a:xfrm>
            <a:off x="923544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0CDE10CA-0065-3591-E5D3-04BF2E561B40}"/>
              </a:ext>
            </a:extLst>
          </p:cNvPr>
          <p:cNvSpPr txBox="1"/>
          <p:nvPr/>
        </p:nvSpPr>
        <p:spPr>
          <a:xfrm>
            <a:off x="9464040" y="7568170"/>
            <a:ext cx="3566160" cy="13685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303A92"/>
                </a:solidFill>
                <a:effectLst/>
                <a:uLnTx/>
                <a:uFillTx/>
                <a:latin typeface="Museo 1"/>
                <a:ea typeface="+mn-ea"/>
                <a:cs typeface="+mn-cs"/>
              </a:rPr>
              <a:t>Finanšu</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err="1">
                <a:ln>
                  <a:noFill/>
                </a:ln>
                <a:solidFill>
                  <a:srgbClr val="303A92"/>
                </a:solidFill>
                <a:effectLst/>
                <a:uLnTx/>
                <a:uFillTx/>
                <a:latin typeface="Museo 1"/>
                <a:ea typeface="+mn-ea"/>
                <a:cs typeface="+mn-cs"/>
              </a:rPr>
              <a:t>instrumenti</a:t>
            </a:r>
            <a:r>
              <a:rPr kumimoji="0" sz="2000" b="0" i="0" u="none" strike="noStrike" kern="1200" cap="none" spc="0" normalizeH="0" baseline="0" noProof="0" dirty="0">
                <a:ln>
                  <a:noFill/>
                </a:ln>
                <a:solidFill>
                  <a:srgbClr val="303A92"/>
                </a:solidFill>
                <a:effectLst/>
                <a:uLnTx/>
                <a:uFillTx/>
                <a:latin typeface="Museo 1"/>
                <a:ea typeface="+mn-ea"/>
                <a:cs typeface="+mn-cs"/>
              </a:rPr>
              <a:t> 2014–2020: LT 641,9 </a:t>
            </a:r>
            <a:r>
              <a:rPr kumimoji="0" sz="2000" b="0" i="0" u="none" strike="noStrike" kern="1200" cap="none" spc="0" normalizeH="0" baseline="0" noProof="0" dirty="0" err="1">
                <a:ln>
                  <a:noFill/>
                </a:ln>
                <a:solidFill>
                  <a:srgbClr val="303A92"/>
                </a:solidFill>
                <a:effectLst/>
                <a:uLnTx/>
                <a:uFillTx/>
                <a:latin typeface="Museo 1"/>
                <a:ea typeface="+mn-ea"/>
                <a:cs typeface="+mn-cs"/>
              </a:rPr>
              <a:t>milj</a:t>
            </a:r>
            <a:r>
              <a:rPr kumimoji="0" sz="2000" b="0" i="0" u="none" strike="noStrike" kern="1200" cap="none" spc="0" normalizeH="0" baseline="0" noProof="0" dirty="0">
                <a:ln>
                  <a:noFill/>
                </a:ln>
                <a:solidFill>
                  <a:srgbClr val="303A92"/>
                </a:solidFill>
                <a:effectLst/>
                <a:uLnTx/>
                <a:uFillTx/>
                <a:latin typeface="Museo 1"/>
                <a:ea typeface="+mn-ea"/>
                <a:cs typeface="+mn-cs"/>
              </a:rPr>
              <a:t>. EUR (11 FI) </a:t>
            </a:r>
            <a:r>
              <a:rPr kumimoji="0" sz="2000" b="0" i="0" u="none" strike="noStrike" kern="1200" cap="none" spc="0" normalizeH="0" baseline="0" noProof="0" dirty="0" err="1">
                <a:ln>
                  <a:noFill/>
                </a:ln>
                <a:solidFill>
                  <a:srgbClr val="303A92"/>
                </a:solidFill>
                <a:effectLst/>
                <a:uLnTx/>
                <a:uFillTx/>
                <a:latin typeface="Museo 1"/>
                <a:ea typeface="+mn-ea"/>
                <a:cs typeface="+mn-cs"/>
              </a:rPr>
              <a:t>pret</a:t>
            </a:r>
            <a:r>
              <a:rPr kumimoji="0" sz="2000" b="0" i="0" u="none" strike="noStrike" kern="1200" cap="none" spc="0" normalizeH="0" baseline="0" noProof="0" dirty="0">
                <a:ln>
                  <a:noFill/>
                </a:ln>
                <a:solidFill>
                  <a:srgbClr val="303A92"/>
                </a:solidFill>
                <a:effectLst/>
                <a:uLnTx/>
                <a:uFillTx/>
                <a:latin typeface="Museo 1"/>
                <a:ea typeface="+mn-ea"/>
                <a:cs typeface="+mn-cs"/>
              </a:rPr>
              <a:t> LV 241,6 </a:t>
            </a:r>
            <a:r>
              <a:rPr kumimoji="0" sz="2000" b="0" i="0" u="none" strike="noStrike" kern="1200" cap="none" spc="0" normalizeH="0" baseline="0" noProof="0" dirty="0" err="1">
                <a:ln>
                  <a:noFill/>
                </a:ln>
                <a:solidFill>
                  <a:srgbClr val="303A92"/>
                </a:solidFill>
                <a:effectLst/>
                <a:uLnTx/>
                <a:uFillTx/>
                <a:latin typeface="Museo 1"/>
                <a:ea typeface="+mn-ea"/>
                <a:cs typeface="+mn-cs"/>
              </a:rPr>
              <a:t>milj</a:t>
            </a:r>
            <a:r>
              <a:rPr kumimoji="0" sz="2000" b="0" i="0" u="none" strike="noStrike" kern="1200" cap="none" spc="0" normalizeH="0" baseline="0" noProof="0" dirty="0">
                <a:ln>
                  <a:noFill/>
                </a:ln>
                <a:solidFill>
                  <a:srgbClr val="303A92"/>
                </a:solidFill>
                <a:effectLst/>
                <a:uLnTx/>
                <a:uFillTx/>
                <a:latin typeface="Museo 1"/>
                <a:ea typeface="+mn-ea"/>
                <a:cs typeface="+mn-cs"/>
              </a:rPr>
              <a:t>. EUR (2 FI).</a:t>
            </a:r>
          </a:p>
        </p:txBody>
      </p:sp>
      <p:sp>
        <p:nvSpPr>
          <p:cNvPr id="22" name="Rounded Rectangle 21">
            <a:extLst>
              <a:ext uri="{FF2B5EF4-FFF2-40B4-BE49-F238E27FC236}">
                <a16:creationId xmlns:a16="http://schemas.microsoft.com/office/drawing/2014/main" id="{86880F00-A05B-B1E8-C2EE-16D0A169ACDF}"/>
              </a:ext>
            </a:extLst>
          </p:cNvPr>
          <p:cNvSpPr/>
          <p:nvPr/>
        </p:nvSpPr>
        <p:spPr>
          <a:xfrm>
            <a:off x="1344168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D34B33FC-A8BD-30F7-DFA8-09C27DAD5A80}"/>
              </a:ext>
            </a:extLst>
          </p:cNvPr>
          <p:cNvSpPr txBox="1"/>
          <p:nvPr/>
        </p:nvSpPr>
        <p:spPr>
          <a:xfrm>
            <a:off x="1367028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Igaunija</a:t>
            </a:r>
          </a:p>
        </p:txBody>
      </p:sp>
      <p:sp>
        <p:nvSpPr>
          <p:cNvPr id="24" name="Rounded Rectangle 23">
            <a:extLst>
              <a:ext uri="{FF2B5EF4-FFF2-40B4-BE49-F238E27FC236}">
                <a16:creationId xmlns:a16="http://schemas.microsoft.com/office/drawing/2014/main" id="{035206EB-DC1B-69B7-BC0B-7418809FCD40}"/>
              </a:ext>
            </a:extLst>
          </p:cNvPr>
          <p:cNvSpPr/>
          <p:nvPr/>
        </p:nvSpPr>
        <p:spPr>
          <a:xfrm>
            <a:off x="1344168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F7CD0126-B10E-440B-1004-E2C542284AEC}"/>
              </a:ext>
            </a:extLst>
          </p:cNvPr>
          <p:cNvSpPr txBox="1"/>
          <p:nvPr/>
        </p:nvSpPr>
        <p:spPr>
          <a:xfrm>
            <a:off x="13670280" y="3931920"/>
            <a:ext cx="3566160" cy="1631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Viena no 9 ES valstīm ar formāliem "vārtiem" pirms projekta izvērtēšanas (EK, 2026).</a:t>
            </a:r>
          </a:p>
        </p:txBody>
      </p:sp>
      <p:sp>
        <p:nvSpPr>
          <p:cNvPr id="26" name="Rounded Rectangle 25">
            <a:extLst>
              <a:ext uri="{FF2B5EF4-FFF2-40B4-BE49-F238E27FC236}">
                <a16:creationId xmlns:a16="http://schemas.microsoft.com/office/drawing/2014/main" id="{F674EE42-2805-2B97-BE2B-E6FCE4863905}"/>
              </a:ext>
            </a:extLst>
          </p:cNvPr>
          <p:cNvSpPr/>
          <p:nvPr/>
        </p:nvSpPr>
        <p:spPr>
          <a:xfrm>
            <a:off x="1344168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CA92C096-A72A-027C-9EC9-CD01900669A7}"/>
              </a:ext>
            </a:extLst>
          </p:cNvPr>
          <p:cNvSpPr txBox="1"/>
          <p:nvPr/>
        </p:nvSpPr>
        <p:spPr>
          <a:xfrm>
            <a:off x="13670280" y="7900569"/>
            <a:ext cx="3566160" cy="703782"/>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Atlase notiek pirms naudas sadales, nevis pēc tās.</a:t>
            </a:r>
          </a:p>
        </p:txBody>
      </p:sp>
      <p:sp>
        <p:nvSpPr>
          <p:cNvPr id="28" name="TextBox 27">
            <a:extLst>
              <a:ext uri="{FF2B5EF4-FFF2-40B4-BE49-F238E27FC236}">
                <a16:creationId xmlns:a16="http://schemas.microsoft.com/office/drawing/2014/main" id="{B1BF9F62-3EEE-D882-A7DE-9B83B9EE385D}"/>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gov.ie</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NISTA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5"/>
              </a:rPr>
              <a:t>LT FM par ILTE</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6"/>
              </a:rPr>
              <a:t>fi-compass: Lietuva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7"/>
              </a:rPr>
              <a:t>fi-compass: Latvija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8"/>
              </a:rPr>
              <a:t>EK, Public Finances in EMU 2026</a:t>
            </a:r>
          </a:p>
        </p:txBody>
      </p:sp>
      <p:pic>
        <p:nvPicPr>
          <p:cNvPr id="29" name="Picture 28" descr="image.png">
            <a:extLst>
              <a:ext uri="{FF2B5EF4-FFF2-40B4-BE49-F238E27FC236}">
                <a16:creationId xmlns:a16="http://schemas.microsoft.com/office/drawing/2014/main" id="{45D86D50-1DAA-7C3C-41F9-291A14B391F2}"/>
              </a:ext>
            </a:extLst>
          </p:cNvPr>
          <p:cNvPicPr>
            <a:picLocks noChangeAspect="1"/>
          </p:cNvPicPr>
          <p:nvPr/>
        </p:nvPicPr>
        <p:blipFill>
          <a:blip r:embed="rId9"/>
          <a:stretch>
            <a:fillRect/>
          </a:stretch>
        </p:blipFill>
        <p:spPr>
          <a:xfrm>
            <a:off x="16047720" y="9400032"/>
            <a:ext cx="1600200" cy="680085"/>
          </a:xfrm>
          <a:prstGeom prst="rect">
            <a:avLst/>
          </a:prstGeom>
        </p:spPr>
      </p:pic>
      <p:sp>
        <p:nvSpPr>
          <p:cNvPr id="30" name="TextBox 29">
            <a:extLst>
              <a:ext uri="{FF2B5EF4-FFF2-40B4-BE49-F238E27FC236}">
                <a16:creationId xmlns:a16="http://schemas.microsoft.com/office/drawing/2014/main" id="{F5D7E618-6BE4-C38E-80B4-965C1A79DCDB}"/>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46</a:t>
            </a:r>
          </a:p>
        </p:txBody>
      </p:sp>
    </p:spTree>
    <p:extLst>
      <p:ext uri="{BB962C8B-B14F-4D97-AF65-F5344CB8AC3E}">
        <p14:creationId xmlns:p14="http://schemas.microsoft.com/office/powerpoint/2010/main" val="1743133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B2C70"/>
        </a:solidFill>
        <a:effectLst/>
      </p:bgPr>
    </p:bg>
    <p:spTree>
      <p:nvGrpSpPr>
        <p:cNvPr id="1" name=""/>
        <p:cNvGrpSpPr/>
        <p:nvPr/>
      </p:nvGrpSpPr>
      <p:grpSpPr>
        <a:xfrm>
          <a:off x="0" y="0"/>
          <a:ext cx="0" cy="0"/>
          <a:chOff x="0" y="0"/>
          <a:chExt cx="0" cy="0"/>
        </a:xfrm>
      </p:grpSpPr>
      <p:sp>
        <p:nvSpPr>
          <p:cNvPr id="2" name="Freeform 2"/>
          <p:cNvSpPr/>
          <p:nvPr/>
        </p:nvSpPr>
        <p:spPr>
          <a:xfrm rot="5400000">
            <a:off x="-552308" y="552308"/>
            <a:ext cx="10248616" cy="9144000"/>
          </a:xfrm>
          <a:custGeom>
            <a:avLst/>
            <a:gdLst/>
            <a:ahLst/>
            <a:cxnLst/>
            <a:rect l="l" t="t" r="r" b="b"/>
            <a:pathLst>
              <a:path w="10248616" h="9144000">
                <a:moveTo>
                  <a:pt x="0" y="0"/>
                </a:moveTo>
                <a:lnTo>
                  <a:pt x="10248616" y="0"/>
                </a:lnTo>
                <a:lnTo>
                  <a:pt x="10248616" y="9144000"/>
                </a:lnTo>
                <a:lnTo>
                  <a:pt x="0" y="9144000"/>
                </a:lnTo>
                <a:lnTo>
                  <a:pt x="0" y="0"/>
                </a:lnTo>
                <a:close/>
              </a:path>
            </a:pathLst>
          </a:custGeom>
          <a:blipFill>
            <a:blip r:embed="rId3"/>
            <a:stretch>
              <a:fillRect l="-16895" r="-16895"/>
            </a:stretch>
          </a:blipFill>
        </p:spPr>
        <p:txBody>
          <a:bodyPr/>
          <a:lstStyle/>
          <a:p>
            <a:endParaRPr lang="en-US"/>
          </a:p>
        </p:txBody>
      </p:sp>
      <p:sp>
        <p:nvSpPr>
          <p:cNvPr id="3" name="TextBox 2"/>
          <p:cNvSpPr txBox="1"/>
          <p:nvPr/>
        </p:nvSpPr>
        <p:spPr>
          <a:xfrm>
            <a:off x="10661904" y="3463762"/>
            <a:ext cx="6949440" cy="1382558"/>
          </a:xfrm>
          <a:prstGeom prst="rect">
            <a:avLst/>
          </a:prstGeom>
          <a:noFill/>
        </p:spPr>
        <p:txBody>
          <a:bodyPr wrap="square" lIns="45720" tIns="27432" rIns="45720" bIns="27432" anchor="b">
            <a:spAutoFit/>
          </a:bodyPr>
          <a:lstStyle/>
          <a:p>
            <a:pPr algn="l">
              <a:lnSpc>
                <a:spcPct val="98000"/>
              </a:lnSpc>
              <a:spcAft>
                <a:spcPts val="600"/>
              </a:spcAft>
            </a:pPr>
            <a:r>
              <a:rPr lang="lv-LV" sz="4400" dirty="0">
                <a:solidFill>
                  <a:srgbClr val="FFFFFF"/>
                </a:solidFill>
                <a:latin typeface="Museo 1"/>
              </a:rPr>
              <a:t>5</a:t>
            </a:r>
            <a:r>
              <a:rPr sz="4400" b="0" dirty="0">
                <a:solidFill>
                  <a:srgbClr val="FFFFFF"/>
                </a:solidFill>
                <a:latin typeface="Museo 1"/>
              </a:rPr>
              <a:t>. </a:t>
            </a:r>
            <a:r>
              <a:rPr sz="4400" b="0" dirty="0" err="1">
                <a:solidFill>
                  <a:srgbClr val="FFFFFF"/>
                </a:solidFill>
                <a:latin typeface="Museo 1"/>
              </a:rPr>
              <a:t>Latvija</a:t>
            </a:r>
            <a:r>
              <a:rPr sz="4400" b="0" dirty="0">
                <a:solidFill>
                  <a:srgbClr val="FFFFFF"/>
                </a:solidFill>
                <a:latin typeface="Museo 1"/>
              </a:rPr>
              <a:t> 2050, </a:t>
            </a:r>
            <a:r>
              <a:rPr sz="4400" b="0" dirty="0" err="1">
                <a:solidFill>
                  <a:srgbClr val="FFFFFF"/>
                </a:solidFill>
                <a:latin typeface="Museo 1"/>
              </a:rPr>
              <a:t>politiskais</a:t>
            </a:r>
            <a:r>
              <a:rPr sz="4400" b="0" dirty="0">
                <a:solidFill>
                  <a:srgbClr val="FFFFFF"/>
                </a:solidFill>
                <a:latin typeface="Museo 1"/>
              </a:rPr>
              <a:t> logs un </a:t>
            </a:r>
            <a:r>
              <a:rPr sz="4400" b="0" dirty="0" err="1">
                <a:solidFill>
                  <a:srgbClr val="FFFFFF"/>
                </a:solidFill>
                <a:latin typeface="Museo 1"/>
              </a:rPr>
              <a:t>secība</a:t>
            </a:r>
            <a:endParaRPr sz="4400" b="0" dirty="0">
              <a:solidFill>
                <a:srgbClr val="FFFFFF"/>
              </a:solidFill>
              <a:latin typeface="Museo 1"/>
            </a:endParaRPr>
          </a:p>
        </p:txBody>
      </p:sp>
      <p:sp>
        <p:nvSpPr>
          <p:cNvPr id="4" name="TextBox 3"/>
          <p:cNvSpPr txBox="1"/>
          <p:nvPr/>
        </p:nvSpPr>
        <p:spPr>
          <a:xfrm>
            <a:off x="10661904" y="5120640"/>
            <a:ext cx="6583680" cy="1428596"/>
          </a:xfrm>
          <a:prstGeom prst="rect">
            <a:avLst/>
          </a:prstGeom>
          <a:noFill/>
        </p:spPr>
        <p:txBody>
          <a:bodyPr wrap="square" lIns="45720" tIns="27432" rIns="45720" bIns="27432" anchor="t">
            <a:spAutoFit/>
          </a:bodyPr>
          <a:lstStyle/>
          <a:p>
            <a:pPr algn="l">
              <a:lnSpc>
                <a:spcPct val="108000"/>
              </a:lnSpc>
              <a:spcAft>
                <a:spcPts val="600"/>
              </a:spcAft>
            </a:pPr>
            <a:r>
              <a:rPr sz="2800" b="0" dirty="0" err="1">
                <a:solidFill>
                  <a:srgbClr val="FFFFFF"/>
                </a:solidFill>
                <a:latin typeface="Museo 2"/>
              </a:rPr>
              <a:t>Jaunā</a:t>
            </a:r>
            <a:r>
              <a:rPr sz="2800" b="0" dirty="0">
                <a:solidFill>
                  <a:srgbClr val="FFFFFF"/>
                </a:solidFill>
                <a:latin typeface="Museo 2"/>
              </a:rPr>
              <a:t> </a:t>
            </a:r>
            <a:r>
              <a:rPr sz="2800" b="0" dirty="0" err="1">
                <a:solidFill>
                  <a:srgbClr val="FFFFFF"/>
                </a:solidFill>
                <a:latin typeface="Museo 2"/>
              </a:rPr>
              <a:t>Saeima</a:t>
            </a:r>
            <a:r>
              <a:rPr sz="2800" b="0" dirty="0">
                <a:solidFill>
                  <a:srgbClr val="FFFFFF"/>
                </a:solidFill>
                <a:latin typeface="Museo 2"/>
              </a:rPr>
              <a:t> un </a:t>
            </a:r>
            <a:r>
              <a:rPr sz="2800" b="0" dirty="0" err="1">
                <a:solidFill>
                  <a:srgbClr val="FFFFFF"/>
                </a:solidFill>
                <a:latin typeface="Museo 2"/>
              </a:rPr>
              <a:t>valdība</a:t>
            </a:r>
            <a:r>
              <a:rPr sz="2800" b="0" dirty="0">
                <a:solidFill>
                  <a:srgbClr val="FFFFFF"/>
                </a:solidFill>
                <a:latin typeface="Museo 2"/>
              </a:rPr>
              <a:t>, NAP2034</a:t>
            </a:r>
            <a:r>
              <a:rPr lang="lv-LV" sz="2800" b="0" dirty="0">
                <a:solidFill>
                  <a:srgbClr val="FFFFFF"/>
                </a:solidFill>
                <a:latin typeface="Museo 2"/>
              </a:rPr>
              <a:t> / VRP </a:t>
            </a:r>
            <a:r>
              <a:rPr sz="2800" b="0" dirty="0">
                <a:solidFill>
                  <a:srgbClr val="FFFFFF"/>
                </a:solidFill>
                <a:latin typeface="Museo 2"/>
              </a:rPr>
              <a:t> un ES </a:t>
            </a:r>
            <a:r>
              <a:rPr sz="2800" b="0" dirty="0" err="1">
                <a:solidFill>
                  <a:srgbClr val="FFFFFF"/>
                </a:solidFill>
                <a:latin typeface="Museo 2"/>
              </a:rPr>
              <a:t>budžeta</a:t>
            </a:r>
            <a:r>
              <a:rPr sz="2800" b="0" dirty="0">
                <a:solidFill>
                  <a:srgbClr val="FFFFFF"/>
                </a:solidFill>
                <a:latin typeface="Museo 2"/>
              </a:rPr>
              <a:t> </a:t>
            </a:r>
            <a:r>
              <a:rPr sz="2800" b="0" dirty="0" err="1">
                <a:solidFill>
                  <a:srgbClr val="FFFFFF"/>
                </a:solidFill>
                <a:latin typeface="Museo 2"/>
              </a:rPr>
              <a:t>sarunas</a:t>
            </a:r>
            <a:r>
              <a:rPr sz="2800" b="0" dirty="0">
                <a:solidFill>
                  <a:srgbClr val="FFFFFF"/>
                </a:solidFill>
                <a:latin typeface="Museo 2"/>
              </a:rPr>
              <a:t> </a:t>
            </a:r>
            <a:r>
              <a:rPr sz="2800" b="0" dirty="0" err="1">
                <a:solidFill>
                  <a:srgbClr val="FFFFFF"/>
                </a:solidFill>
                <a:latin typeface="Museo 2"/>
              </a:rPr>
              <a:t>atver</a:t>
            </a:r>
            <a:r>
              <a:rPr sz="2800" b="0" dirty="0">
                <a:solidFill>
                  <a:srgbClr val="FFFFFF"/>
                </a:solidFill>
                <a:latin typeface="Museo 2"/>
              </a:rPr>
              <a:t> </a:t>
            </a:r>
            <a:r>
              <a:rPr sz="2800" b="0" dirty="0" err="1">
                <a:solidFill>
                  <a:srgbClr val="FFFFFF"/>
                </a:solidFill>
                <a:latin typeface="Museo 2"/>
              </a:rPr>
              <a:t>logu</a:t>
            </a:r>
            <a:r>
              <a:rPr sz="2800" b="0" dirty="0">
                <a:solidFill>
                  <a:srgbClr val="FFFFFF"/>
                </a:solidFill>
                <a:latin typeface="Museo 2"/>
              </a:rPr>
              <a:t>, kas </a:t>
            </a:r>
            <a:r>
              <a:rPr sz="2800" b="0" dirty="0" err="1">
                <a:solidFill>
                  <a:srgbClr val="FFFFFF"/>
                </a:solidFill>
                <a:latin typeface="Museo 2"/>
              </a:rPr>
              <a:t>pēc</a:t>
            </a:r>
            <a:r>
              <a:rPr sz="2800" b="0" dirty="0">
                <a:solidFill>
                  <a:srgbClr val="FFFFFF"/>
                </a:solidFill>
                <a:latin typeface="Museo 2"/>
              </a:rPr>
              <a:t> 2027. gada </a:t>
            </a:r>
            <a:r>
              <a:rPr sz="2800" b="0" dirty="0" err="1">
                <a:solidFill>
                  <a:srgbClr val="FFFFFF"/>
                </a:solidFill>
                <a:latin typeface="Museo 2"/>
              </a:rPr>
              <a:t>aizvērsies</a:t>
            </a:r>
            <a:r>
              <a:rPr sz="2800" b="0" dirty="0">
                <a:solidFill>
                  <a:srgbClr val="FFFFFF"/>
                </a:solidFill>
                <a:latin typeface="Museo 2"/>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p:cNvGrpSpPr/>
        <p:nvPr/>
      </p:nvGrpSpPr>
      <p:grpSpPr>
        <a:xfrm>
          <a:off x="0" y="0"/>
          <a:ext cx="0" cy="0"/>
          <a:chOff x="0" y="0"/>
          <a:chExt cx="0" cy="0"/>
        </a:xfrm>
      </p:grpSpPr>
      <p:sp>
        <p:nvSpPr>
          <p:cNvPr id="2" name="Freeform 2"/>
          <p:cNvSpPr/>
          <p:nvPr/>
        </p:nvSpPr>
        <p:spPr>
          <a:xfrm rot="-5400000">
            <a:off x="9632189" y="1729864"/>
            <a:ext cx="10385674" cy="6925947"/>
          </a:xfrm>
          <a:custGeom>
            <a:avLst/>
            <a:gdLst/>
            <a:ahLst/>
            <a:cxnLst/>
            <a:rect l="l" t="t" r="r" b="b"/>
            <a:pathLst>
              <a:path w="10385674" h="6925947">
                <a:moveTo>
                  <a:pt x="0" y="0"/>
                </a:moveTo>
                <a:lnTo>
                  <a:pt x="10385675" y="0"/>
                </a:lnTo>
                <a:lnTo>
                  <a:pt x="10385675" y="6925947"/>
                </a:lnTo>
                <a:lnTo>
                  <a:pt x="0" y="6925947"/>
                </a:lnTo>
                <a:lnTo>
                  <a:pt x="0" y="0"/>
                </a:lnTo>
                <a:close/>
              </a:path>
            </a:pathLst>
          </a:custGeom>
          <a:blipFill>
            <a:blip r:embed="rId3"/>
            <a:stretch>
              <a:fillRect/>
            </a:stretch>
          </a:blipFill>
        </p:spPr>
        <p:txBody>
          <a:bodyPr/>
          <a:lstStyle/>
          <a:p>
            <a:endParaRPr lang="en-US"/>
          </a:p>
        </p:txBody>
      </p:sp>
      <p:sp>
        <p:nvSpPr>
          <p:cNvPr id="3" name="TextBox 2"/>
          <p:cNvSpPr txBox="1"/>
          <p:nvPr/>
        </p:nvSpPr>
        <p:spPr>
          <a:xfrm>
            <a:off x="822960" y="810069"/>
            <a:ext cx="9326880" cy="1201611"/>
          </a:xfrm>
          <a:prstGeom prst="rect">
            <a:avLst/>
          </a:prstGeom>
          <a:noFill/>
        </p:spPr>
        <p:txBody>
          <a:bodyPr wrap="square" lIns="45720" tIns="27432" rIns="45720" bIns="27432" anchor="b">
            <a:spAutoFit/>
          </a:bodyPr>
          <a:lstStyle/>
          <a:p>
            <a:pPr algn="l">
              <a:lnSpc>
                <a:spcPct val="98000"/>
              </a:lnSpc>
              <a:spcAft>
                <a:spcPts val="600"/>
              </a:spcAft>
            </a:pPr>
            <a:r>
              <a:rPr sz="3800" b="0" dirty="0">
                <a:solidFill>
                  <a:srgbClr val="303A92"/>
                </a:solidFill>
                <a:latin typeface="Museo 1"/>
              </a:rPr>
              <a:t>"</a:t>
            </a:r>
            <a:r>
              <a:rPr sz="3800" b="0" dirty="0" err="1">
                <a:solidFill>
                  <a:srgbClr val="303A92"/>
                </a:solidFill>
                <a:latin typeface="Museo 1"/>
              </a:rPr>
              <a:t>Latvija</a:t>
            </a:r>
            <a:r>
              <a:rPr sz="3800" b="0" dirty="0">
                <a:solidFill>
                  <a:srgbClr val="303A92"/>
                </a:solidFill>
                <a:latin typeface="Museo 1"/>
              </a:rPr>
              <a:t> 2050" </a:t>
            </a:r>
            <a:r>
              <a:rPr lang="lv-LV" sz="3800" b="0" dirty="0">
                <a:solidFill>
                  <a:srgbClr val="303A92"/>
                </a:solidFill>
                <a:latin typeface="Museo 1"/>
              </a:rPr>
              <a:t>ietvars </a:t>
            </a:r>
            <a:r>
              <a:rPr sz="3800" b="0" dirty="0" err="1">
                <a:solidFill>
                  <a:srgbClr val="303A92"/>
                </a:solidFill>
                <a:latin typeface="Museo 1"/>
              </a:rPr>
              <a:t>jau</a:t>
            </a:r>
            <a:r>
              <a:rPr sz="3800" b="0" dirty="0">
                <a:solidFill>
                  <a:srgbClr val="303A92"/>
                </a:solidFill>
                <a:latin typeface="Museo 1"/>
              </a:rPr>
              <a:t> </a:t>
            </a:r>
            <a:r>
              <a:rPr sz="3800" b="0" dirty="0" err="1">
                <a:solidFill>
                  <a:srgbClr val="303A92"/>
                </a:solidFill>
                <a:latin typeface="Museo 1"/>
              </a:rPr>
              <a:t>pasaka</a:t>
            </a:r>
            <a:r>
              <a:rPr sz="3800" b="0" dirty="0">
                <a:solidFill>
                  <a:srgbClr val="303A92"/>
                </a:solidFill>
                <a:latin typeface="Museo 1"/>
              </a:rPr>
              <a:t> </a:t>
            </a:r>
            <a:r>
              <a:rPr sz="3800" b="0" dirty="0" err="1">
                <a:solidFill>
                  <a:srgbClr val="303A92"/>
                </a:solidFill>
                <a:latin typeface="Museo 1"/>
              </a:rPr>
              <a:t>galveno</a:t>
            </a:r>
            <a:r>
              <a:rPr sz="3800" b="0" dirty="0">
                <a:solidFill>
                  <a:srgbClr val="303A92"/>
                </a:solidFill>
                <a:latin typeface="Museo 1"/>
              </a:rPr>
              <a:t>: </a:t>
            </a:r>
            <a:r>
              <a:rPr sz="3800" b="0" dirty="0" err="1">
                <a:solidFill>
                  <a:srgbClr val="303A92"/>
                </a:solidFill>
                <a:latin typeface="Museo 1"/>
              </a:rPr>
              <a:t>inerce</a:t>
            </a:r>
            <a:r>
              <a:rPr sz="3800" b="0" dirty="0">
                <a:solidFill>
                  <a:srgbClr val="303A92"/>
                </a:solidFill>
                <a:latin typeface="Museo 1"/>
              </a:rPr>
              <a:t> nav variants</a:t>
            </a:r>
          </a:p>
        </p:txBody>
      </p:sp>
      <p:sp>
        <p:nvSpPr>
          <p:cNvPr id="4" name="TextBox 3"/>
          <p:cNvSpPr txBox="1"/>
          <p:nvPr/>
        </p:nvSpPr>
        <p:spPr>
          <a:xfrm>
            <a:off x="883025" y="2436158"/>
            <a:ext cx="9326880" cy="1188720"/>
          </a:xfrm>
          <a:prstGeom prst="rect">
            <a:avLst/>
          </a:prstGeom>
          <a:noFill/>
        </p:spPr>
        <p:txBody>
          <a:bodyPr wrap="square" lIns="45720" tIns="27432" rIns="45720" bIns="27432" anchor="t">
            <a:spAutoFit/>
          </a:bodyPr>
          <a:lstStyle/>
          <a:p>
            <a:pPr algn="l">
              <a:lnSpc>
                <a:spcPct val="108000"/>
              </a:lnSpc>
              <a:spcAft>
                <a:spcPts val="600"/>
              </a:spcAft>
            </a:pPr>
            <a:r>
              <a:rPr sz="1900" b="0" dirty="0">
                <a:solidFill>
                  <a:srgbClr val="251E50"/>
                </a:solidFill>
                <a:latin typeface="Museo 1"/>
              </a:rPr>
              <a:t>"</a:t>
            </a:r>
            <a:r>
              <a:rPr sz="1900" b="0" dirty="0" err="1">
                <a:solidFill>
                  <a:srgbClr val="251E50"/>
                </a:solidFill>
                <a:latin typeface="Museo 1"/>
              </a:rPr>
              <a:t>Šis</a:t>
            </a:r>
            <a:r>
              <a:rPr sz="1900" b="0" dirty="0">
                <a:solidFill>
                  <a:srgbClr val="251E50"/>
                </a:solidFill>
                <a:latin typeface="Museo 1"/>
              </a:rPr>
              <a:t> </a:t>
            </a:r>
            <a:r>
              <a:rPr sz="1900" b="0" dirty="0" err="1">
                <a:solidFill>
                  <a:srgbClr val="251E50"/>
                </a:solidFill>
                <a:latin typeface="Museo 1"/>
              </a:rPr>
              <a:t>dokuments</a:t>
            </a:r>
            <a:r>
              <a:rPr sz="1900" b="0" dirty="0">
                <a:solidFill>
                  <a:srgbClr val="251E50"/>
                </a:solidFill>
                <a:latin typeface="Museo 1"/>
              </a:rPr>
              <a:t> nav </a:t>
            </a:r>
            <a:r>
              <a:rPr sz="1900" b="0" dirty="0" err="1">
                <a:solidFill>
                  <a:srgbClr val="251E50"/>
                </a:solidFill>
                <a:latin typeface="Museo 1"/>
              </a:rPr>
              <a:t>nozaru</a:t>
            </a:r>
            <a:r>
              <a:rPr sz="1900" b="0" dirty="0">
                <a:solidFill>
                  <a:srgbClr val="251E50"/>
                </a:solidFill>
                <a:latin typeface="Museo 1"/>
              </a:rPr>
              <a:t> </a:t>
            </a:r>
            <a:r>
              <a:rPr sz="1900" b="0" dirty="0" err="1">
                <a:solidFill>
                  <a:srgbClr val="251E50"/>
                </a:solidFill>
                <a:latin typeface="Museo 1"/>
              </a:rPr>
              <a:t>vēlmju</a:t>
            </a:r>
            <a:r>
              <a:rPr sz="1900" b="0" dirty="0">
                <a:solidFill>
                  <a:srgbClr val="251E50"/>
                </a:solidFill>
                <a:latin typeface="Museo 1"/>
              </a:rPr>
              <a:t> </a:t>
            </a:r>
            <a:r>
              <a:rPr sz="1900" b="0" dirty="0" err="1">
                <a:solidFill>
                  <a:srgbClr val="251E50"/>
                </a:solidFill>
                <a:latin typeface="Museo 1"/>
              </a:rPr>
              <a:t>vai</a:t>
            </a:r>
            <a:r>
              <a:rPr sz="1900" b="0" dirty="0">
                <a:solidFill>
                  <a:srgbClr val="251E50"/>
                </a:solidFill>
                <a:latin typeface="Museo 1"/>
              </a:rPr>
              <a:t> </a:t>
            </a:r>
            <a:r>
              <a:rPr sz="1900" b="0" dirty="0" err="1">
                <a:solidFill>
                  <a:srgbClr val="251E50"/>
                </a:solidFill>
                <a:latin typeface="Museo 1"/>
              </a:rPr>
              <a:t>investīciju</a:t>
            </a:r>
            <a:r>
              <a:rPr sz="1900" b="0" dirty="0">
                <a:solidFill>
                  <a:srgbClr val="251E50"/>
                </a:solidFill>
                <a:latin typeface="Museo 1"/>
              </a:rPr>
              <a:t> </a:t>
            </a:r>
            <a:r>
              <a:rPr sz="1900" b="0" dirty="0" err="1">
                <a:solidFill>
                  <a:srgbClr val="251E50"/>
                </a:solidFill>
                <a:latin typeface="Museo 1"/>
              </a:rPr>
              <a:t>saraksts</a:t>
            </a:r>
            <a:r>
              <a:rPr sz="1900" b="0" dirty="0">
                <a:solidFill>
                  <a:srgbClr val="251E50"/>
                </a:solidFill>
                <a:latin typeface="Museo 1"/>
              </a:rPr>
              <a:t> [..], bet </a:t>
            </a:r>
            <a:r>
              <a:rPr sz="1900" b="0" dirty="0" err="1">
                <a:solidFill>
                  <a:srgbClr val="251E50"/>
                </a:solidFill>
                <a:latin typeface="Museo 1"/>
              </a:rPr>
              <a:t>skaidrs</a:t>
            </a:r>
            <a:r>
              <a:rPr sz="1900" b="0" dirty="0">
                <a:solidFill>
                  <a:srgbClr val="251E50"/>
                </a:solidFill>
                <a:latin typeface="Museo 1"/>
              </a:rPr>
              <a:t> </a:t>
            </a:r>
            <a:r>
              <a:rPr sz="1900" b="0" dirty="0" err="1">
                <a:solidFill>
                  <a:srgbClr val="251E50"/>
                </a:solidFill>
                <a:latin typeface="Museo 1"/>
              </a:rPr>
              <a:t>kompass</a:t>
            </a:r>
            <a:r>
              <a:rPr sz="1900" b="0" dirty="0">
                <a:solidFill>
                  <a:srgbClr val="251E50"/>
                </a:solidFill>
                <a:latin typeface="Museo 1"/>
              </a:rPr>
              <a:t> </a:t>
            </a:r>
            <a:r>
              <a:rPr sz="1900" b="0" dirty="0" err="1">
                <a:solidFill>
                  <a:srgbClr val="251E50"/>
                </a:solidFill>
                <a:latin typeface="Museo 1"/>
              </a:rPr>
              <a:t>ilgtermiņa</a:t>
            </a:r>
            <a:r>
              <a:rPr sz="1900" b="0" dirty="0">
                <a:solidFill>
                  <a:srgbClr val="251E50"/>
                </a:solidFill>
                <a:latin typeface="Museo 1"/>
              </a:rPr>
              <a:t> </a:t>
            </a:r>
            <a:r>
              <a:rPr sz="1900" b="0" dirty="0" err="1">
                <a:solidFill>
                  <a:srgbClr val="251E50"/>
                </a:solidFill>
                <a:latin typeface="Museo 1"/>
              </a:rPr>
              <a:t>izvēlēm</a:t>
            </a:r>
            <a:r>
              <a:rPr sz="1900" b="0" dirty="0">
                <a:solidFill>
                  <a:srgbClr val="251E50"/>
                </a:solidFill>
                <a:latin typeface="Museo 1"/>
              </a:rPr>
              <a:t>." (Latvija2050)</a:t>
            </a:r>
          </a:p>
        </p:txBody>
      </p:sp>
      <p:graphicFrame>
        <p:nvGraphicFramePr>
          <p:cNvPr id="5" name="Table 4"/>
          <p:cNvGraphicFramePr>
            <a:graphicFrameLocks noGrp="1"/>
          </p:cNvGraphicFramePr>
          <p:nvPr>
            <p:extLst>
              <p:ext uri="{D42A27DB-BD31-4B8C-83A1-F6EECF244321}">
                <p14:modId xmlns:p14="http://schemas.microsoft.com/office/powerpoint/2010/main" val="2626038943"/>
              </p:ext>
            </p:extLst>
          </p:nvPr>
        </p:nvGraphicFramePr>
        <p:xfrm>
          <a:off x="822959" y="4208929"/>
          <a:ext cx="9616441" cy="3855720"/>
        </p:xfrm>
        <a:graphic>
          <a:graphicData uri="http://schemas.openxmlformats.org/drawingml/2006/table">
            <a:tbl>
              <a:tblPr firstRow="1" bandRow="1">
                <a:tableStyleId>{5C22544A-7EE6-4342-B048-85BDC9FD1C3A}</a:tableStyleId>
              </a:tblPr>
              <a:tblGrid>
                <a:gridCol w="3903703">
                  <a:extLst>
                    <a:ext uri="{9D8B030D-6E8A-4147-A177-3AD203B41FA5}">
                      <a16:colId xmlns:a16="http://schemas.microsoft.com/office/drawing/2014/main" val="20000"/>
                    </a:ext>
                  </a:extLst>
                </a:gridCol>
                <a:gridCol w="1999458">
                  <a:extLst>
                    <a:ext uri="{9D8B030D-6E8A-4147-A177-3AD203B41FA5}">
                      <a16:colId xmlns:a16="http://schemas.microsoft.com/office/drawing/2014/main" val="20001"/>
                    </a:ext>
                  </a:extLst>
                </a:gridCol>
                <a:gridCol w="1809034">
                  <a:extLst>
                    <a:ext uri="{9D8B030D-6E8A-4147-A177-3AD203B41FA5}">
                      <a16:colId xmlns:a16="http://schemas.microsoft.com/office/drawing/2014/main" val="20002"/>
                    </a:ext>
                  </a:extLst>
                </a:gridCol>
                <a:gridCol w="1904246">
                  <a:extLst>
                    <a:ext uri="{9D8B030D-6E8A-4147-A177-3AD203B41FA5}">
                      <a16:colId xmlns:a16="http://schemas.microsoft.com/office/drawing/2014/main" val="20003"/>
                    </a:ext>
                  </a:extLst>
                </a:gridCol>
              </a:tblGrid>
              <a:tr h="594360">
                <a:tc>
                  <a:txBody>
                    <a:bodyPr/>
                    <a:lstStyle/>
                    <a:p>
                      <a:r>
                        <a:rPr sz="2800" b="0" dirty="0">
                          <a:solidFill>
                            <a:srgbClr val="FFFFFF"/>
                          </a:solidFill>
                          <a:latin typeface="Museo 1"/>
                        </a:rPr>
                        <a:t>LU </a:t>
                      </a:r>
                      <a:r>
                        <a:rPr sz="2800" b="0" dirty="0" err="1">
                          <a:solidFill>
                            <a:srgbClr val="FFFFFF"/>
                          </a:solidFill>
                          <a:latin typeface="Museo 1"/>
                        </a:rPr>
                        <a:t>scenārijs</a:t>
                      </a:r>
                      <a:endParaRPr sz="2800" b="0" dirty="0">
                        <a:solidFill>
                          <a:srgbClr val="FFFFFF"/>
                        </a:solidFill>
                        <a:latin typeface="Museo 1"/>
                      </a:endParaRPr>
                    </a:p>
                  </a:txBody>
                  <a:tcPr anchor="ctr">
                    <a:solidFill>
                      <a:srgbClr val="303A92"/>
                    </a:solidFill>
                  </a:tcPr>
                </a:tc>
                <a:tc>
                  <a:txBody>
                    <a:bodyPr/>
                    <a:lstStyle/>
                    <a:p>
                      <a:r>
                        <a:rPr sz="2800" b="0" dirty="0">
                          <a:solidFill>
                            <a:srgbClr val="FFFFFF"/>
                          </a:solidFill>
                          <a:latin typeface="Museo 1"/>
                        </a:rPr>
                        <a:t>IKP 2050, </a:t>
                      </a:r>
                      <a:r>
                        <a:rPr sz="2800" b="0" dirty="0" err="1">
                          <a:solidFill>
                            <a:srgbClr val="FFFFFF"/>
                          </a:solidFill>
                          <a:latin typeface="Museo 1"/>
                        </a:rPr>
                        <a:t>mljrd</a:t>
                      </a:r>
                      <a:r>
                        <a:rPr sz="2800" b="0" dirty="0">
                          <a:solidFill>
                            <a:srgbClr val="FFFFFF"/>
                          </a:solidFill>
                          <a:latin typeface="Museo 1"/>
                        </a:rPr>
                        <a:t>. EUR*</a:t>
                      </a:r>
                    </a:p>
                  </a:txBody>
                  <a:tcPr anchor="ctr">
                    <a:solidFill>
                      <a:srgbClr val="303A92"/>
                    </a:solidFill>
                  </a:tcPr>
                </a:tc>
                <a:tc>
                  <a:txBody>
                    <a:bodyPr/>
                    <a:lstStyle/>
                    <a:p>
                      <a:r>
                        <a:rPr sz="2800" b="0">
                          <a:solidFill>
                            <a:srgbClr val="FFFFFF"/>
                          </a:solidFill>
                          <a:latin typeface="Museo 1"/>
                        </a:rPr>
                        <a:t>Iedzīvotāji 2050</a:t>
                      </a:r>
                    </a:p>
                  </a:txBody>
                  <a:tcPr anchor="ctr">
                    <a:solidFill>
                      <a:srgbClr val="303A92"/>
                    </a:solidFill>
                  </a:tcPr>
                </a:tc>
                <a:tc>
                  <a:txBody>
                    <a:bodyPr/>
                    <a:lstStyle/>
                    <a:p>
                      <a:r>
                        <a:rPr sz="2800" b="0">
                          <a:solidFill>
                            <a:srgbClr val="FFFFFF"/>
                          </a:solidFill>
                          <a:latin typeface="Museo 1"/>
                        </a:rPr>
                        <a:t>IKP pieaugums gadā</a:t>
                      </a:r>
                    </a:p>
                  </a:txBody>
                  <a:tcPr anchor="ctr">
                    <a:solidFill>
                      <a:srgbClr val="303A92"/>
                    </a:solidFill>
                  </a:tcPr>
                </a:tc>
                <a:extLst>
                  <a:ext uri="{0D108BD9-81ED-4DB2-BD59-A6C34878D82A}">
                    <a16:rowId xmlns:a16="http://schemas.microsoft.com/office/drawing/2014/main" val="10000"/>
                  </a:ext>
                </a:extLst>
              </a:tr>
              <a:tr h="594360">
                <a:tc>
                  <a:txBody>
                    <a:bodyPr/>
                    <a:lstStyle/>
                    <a:p>
                      <a:r>
                        <a:rPr sz="2800" b="0">
                          <a:solidFill>
                            <a:srgbClr val="251E50"/>
                          </a:solidFill>
                          <a:latin typeface="Museo 1"/>
                        </a:rPr>
                        <a:t>Transformējošā noturība (mērķis)</a:t>
                      </a:r>
                    </a:p>
                  </a:txBody>
                  <a:tcPr anchor="ctr">
                    <a:solidFill>
                      <a:srgbClr val="FFFFFF"/>
                    </a:solidFill>
                  </a:tcPr>
                </a:tc>
                <a:tc>
                  <a:txBody>
                    <a:bodyPr/>
                    <a:lstStyle/>
                    <a:p>
                      <a:r>
                        <a:rPr sz="2800" b="0" dirty="0">
                          <a:solidFill>
                            <a:srgbClr val="251E50"/>
                          </a:solidFill>
                          <a:latin typeface="Museo 2"/>
                        </a:rPr>
                        <a:t>69,5</a:t>
                      </a:r>
                    </a:p>
                  </a:txBody>
                  <a:tcPr anchor="ctr">
                    <a:solidFill>
                      <a:srgbClr val="FFFFFF"/>
                    </a:solidFill>
                  </a:tcPr>
                </a:tc>
                <a:tc>
                  <a:txBody>
                    <a:bodyPr/>
                    <a:lstStyle/>
                    <a:p>
                      <a:r>
                        <a:rPr sz="2800" b="0">
                          <a:solidFill>
                            <a:srgbClr val="251E50"/>
                          </a:solidFill>
                          <a:latin typeface="Museo 2"/>
                        </a:rPr>
                        <a:t>1,77 milj.</a:t>
                      </a:r>
                    </a:p>
                  </a:txBody>
                  <a:tcPr anchor="ctr">
                    <a:solidFill>
                      <a:srgbClr val="FFFFFF"/>
                    </a:solidFill>
                  </a:tcPr>
                </a:tc>
                <a:tc>
                  <a:txBody>
                    <a:bodyPr/>
                    <a:lstStyle/>
                    <a:p>
                      <a:r>
                        <a:rPr sz="2800" b="0">
                          <a:solidFill>
                            <a:srgbClr val="251E50"/>
                          </a:solidFill>
                          <a:latin typeface="Museo 2"/>
                        </a:rPr>
                        <a:t>3,1%</a:t>
                      </a:r>
                    </a:p>
                  </a:txBody>
                  <a:tcPr anchor="ctr">
                    <a:solidFill>
                      <a:srgbClr val="FFFFFF"/>
                    </a:solidFill>
                  </a:tcPr>
                </a:tc>
                <a:extLst>
                  <a:ext uri="{0D108BD9-81ED-4DB2-BD59-A6C34878D82A}">
                    <a16:rowId xmlns:a16="http://schemas.microsoft.com/office/drawing/2014/main" val="10001"/>
                  </a:ext>
                </a:extLst>
              </a:tr>
              <a:tr h="594360">
                <a:tc>
                  <a:txBody>
                    <a:bodyPr/>
                    <a:lstStyle/>
                    <a:p>
                      <a:r>
                        <a:rPr sz="2800" b="0" dirty="0" err="1">
                          <a:solidFill>
                            <a:srgbClr val="251E50"/>
                          </a:solidFill>
                          <a:latin typeface="Museo 1"/>
                        </a:rPr>
                        <a:t>Inerce</a:t>
                      </a:r>
                      <a:r>
                        <a:rPr sz="2800" b="0" dirty="0">
                          <a:solidFill>
                            <a:srgbClr val="251E50"/>
                          </a:solidFill>
                          <a:latin typeface="Museo 1"/>
                        </a:rPr>
                        <a:t> (</a:t>
                      </a:r>
                      <a:r>
                        <a:rPr sz="2800" b="0" dirty="0" err="1">
                          <a:solidFill>
                            <a:srgbClr val="251E50"/>
                          </a:solidFill>
                          <a:latin typeface="Museo 1"/>
                        </a:rPr>
                        <a:t>bāzes</a:t>
                      </a:r>
                      <a:r>
                        <a:rPr sz="2800" b="0" dirty="0">
                          <a:solidFill>
                            <a:srgbClr val="251E50"/>
                          </a:solidFill>
                          <a:latin typeface="Museo 1"/>
                        </a:rPr>
                        <a:t>)</a:t>
                      </a:r>
                    </a:p>
                  </a:txBody>
                  <a:tcPr anchor="ctr">
                    <a:solidFill>
                      <a:srgbClr val="ACE4F1"/>
                    </a:solidFill>
                  </a:tcPr>
                </a:tc>
                <a:tc>
                  <a:txBody>
                    <a:bodyPr/>
                    <a:lstStyle/>
                    <a:p>
                      <a:r>
                        <a:rPr sz="2800" b="0">
                          <a:solidFill>
                            <a:srgbClr val="251E50"/>
                          </a:solidFill>
                          <a:latin typeface="Museo 2"/>
                        </a:rPr>
                        <a:t>51,9</a:t>
                      </a:r>
                    </a:p>
                  </a:txBody>
                  <a:tcPr anchor="ctr">
                    <a:solidFill>
                      <a:srgbClr val="ACE4F1"/>
                    </a:solidFill>
                  </a:tcPr>
                </a:tc>
                <a:tc>
                  <a:txBody>
                    <a:bodyPr/>
                    <a:lstStyle/>
                    <a:p>
                      <a:r>
                        <a:rPr sz="2800" b="0">
                          <a:solidFill>
                            <a:srgbClr val="251E50"/>
                          </a:solidFill>
                          <a:latin typeface="Museo 2"/>
                        </a:rPr>
                        <a:t>1,62 milj.</a:t>
                      </a:r>
                    </a:p>
                  </a:txBody>
                  <a:tcPr anchor="ctr">
                    <a:solidFill>
                      <a:srgbClr val="ACE4F1"/>
                    </a:solidFill>
                  </a:tcPr>
                </a:tc>
                <a:tc>
                  <a:txBody>
                    <a:bodyPr/>
                    <a:lstStyle/>
                    <a:p>
                      <a:r>
                        <a:rPr sz="2800" b="0">
                          <a:solidFill>
                            <a:srgbClr val="251E50"/>
                          </a:solidFill>
                          <a:latin typeface="Museo 2"/>
                        </a:rPr>
                        <a:t>1,9%</a:t>
                      </a:r>
                    </a:p>
                  </a:txBody>
                  <a:tcPr anchor="ctr">
                    <a:solidFill>
                      <a:srgbClr val="ACE4F1"/>
                    </a:solidFill>
                  </a:tcPr>
                </a:tc>
                <a:extLst>
                  <a:ext uri="{0D108BD9-81ED-4DB2-BD59-A6C34878D82A}">
                    <a16:rowId xmlns:a16="http://schemas.microsoft.com/office/drawing/2014/main" val="10002"/>
                  </a:ext>
                </a:extLst>
              </a:tr>
              <a:tr h="594360">
                <a:tc>
                  <a:txBody>
                    <a:bodyPr/>
                    <a:lstStyle/>
                    <a:p>
                      <a:r>
                        <a:rPr sz="2800" b="0">
                          <a:solidFill>
                            <a:srgbClr val="251E50"/>
                          </a:solidFill>
                          <a:latin typeface="Museo 1"/>
                        </a:rPr>
                        <a:t>Negatīvā spirāle</a:t>
                      </a:r>
                    </a:p>
                  </a:txBody>
                  <a:tcPr anchor="ctr">
                    <a:solidFill>
                      <a:srgbClr val="FFFFFF"/>
                    </a:solidFill>
                  </a:tcPr>
                </a:tc>
                <a:tc>
                  <a:txBody>
                    <a:bodyPr/>
                    <a:lstStyle/>
                    <a:p>
                      <a:r>
                        <a:rPr sz="2800" b="0">
                          <a:solidFill>
                            <a:srgbClr val="251E50"/>
                          </a:solidFill>
                          <a:latin typeface="Museo 2"/>
                        </a:rPr>
                        <a:t>43,0</a:t>
                      </a:r>
                    </a:p>
                  </a:txBody>
                  <a:tcPr anchor="ctr">
                    <a:solidFill>
                      <a:srgbClr val="FFFFFF"/>
                    </a:solidFill>
                  </a:tcPr>
                </a:tc>
                <a:tc>
                  <a:txBody>
                    <a:bodyPr/>
                    <a:lstStyle/>
                    <a:p>
                      <a:r>
                        <a:rPr sz="2800" b="0">
                          <a:solidFill>
                            <a:srgbClr val="251E50"/>
                          </a:solidFill>
                          <a:latin typeface="Museo 2"/>
                        </a:rPr>
                        <a:t>1,46 milj.</a:t>
                      </a:r>
                    </a:p>
                  </a:txBody>
                  <a:tcPr anchor="ctr">
                    <a:solidFill>
                      <a:srgbClr val="FFFFFF"/>
                    </a:solidFill>
                  </a:tcPr>
                </a:tc>
                <a:tc>
                  <a:txBody>
                    <a:bodyPr/>
                    <a:lstStyle/>
                    <a:p>
                      <a:r>
                        <a:rPr sz="2800" b="0" dirty="0" err="1">
                          <a:solidFill>
                            <a:srgbClr val="251E50"/>
                          </a:solidFill>
                          <a:latin typeface="Museo 2"/>
                        </a:rPr>
                        <a:t>gandrīz</a:t>
                      </a:r>
                      <a:r>
                        <a:rPr sz="2800" b="0" dirty="0">
                          <a:solidFill>
                            <a:srgbClr val="251E50"/>
                          </a:solidFill>
                          <a:latin typeface="Museo 2"/>
                        </a:rPr>
                        <a:t> </a:t>
                      </a:r>
                      <a:r>
                        <a:rPr sz="2800" b="0" dirty="0" err="1">
                          <a:solidFill>
                            <a:srgbClr val="251E50"/>
                          </a:solidFill>
                          <a:latin typeface="Museo 2"/>
                        </a:rPr>
                        <a:t>stagnācija</a:t>
                      </a:r>
                      <a:endParaRPr sz="2800" b="0" dirty="0">
                        <a:solidFill>
                          <a:srgbClr val="251E50"/>
                        </a:solidFill>
                        <a:latin typeface="Museo 2"/>
                      </a:endParaRPr>
                    </a:p>
                  </a:txBody>
                  <a:tcPr anchor="ctr">
                    <a:solidFill>
                      <a:srgbClr val="FFFFFF"/>
                    </a:solidFill>
                  </a:tcPr>
                </a:tc>
                <a:extLst>
                  <a:ext uri="{0D108BD9-81ED-4DB2-BD59-A6C34878D82A}">
                    <a16:rowId xmlns:a16="http://schemas.microsoft.com/office/drawing/2014/main" val="10003"/>
                  </a:ext>
                </a:extLst>
              </a:tr>
            </a:tbl>
          </a:graphicData>
        </a:graphic>
      </p:graphicFrame>
      <p:sp>
        <p:nvSpPr>
          <p:cNvPr id="6" name="TextBox 5"/>
          <p:cNvSpPr txBox="1"/>
          <p:nvPr/>
        </p:nvSpPr>
        <p:spPr>
          <a:xfrm>
            <a:off x="822959" y="8648700"/>
            <a:ext cx="9235440" cy="639021"/>
          </a:xfrm>
          <a:prstGeom prst="rect">
            <a:avLst/>
          </a:prstGeom>
          <a:noFill/>
        </p:spPr>
        <p:txBody>
          <a:bodyPr wrap="square" lIns="45720" tIns="27432" rIns="45720" bIns="27432" anchor="t">
            <a:spAutoFit/>
          </a:bodyPr>
          <a:lstStyle/>
          <a:p>
            <a:pPr algn="l">
              <a:lnSpc>
                <a:spcPct val="108000"/>
              </a:lnSpc>
              <a:spcAft>
                <a:spcPts val="600"/>
              </a:spcAft>
            </a:pPr>
            <a:r>
              <a:rPr b="0" dirty="0">
                <a:solidFill>
                  <a:srgbClr val="5F5F6E"/>
                </a:solidFill>
                <a:latin typeface="Museo 2"/>
              </a:rPr>
              <a:t>* 2020. gada </a:t>
            </a:r>
            <a:r>
              <a:rPr b="0" dirty="0" err="1">
                <a:solidFill>
                  <a:srgbClr val="5F5F6E"/>
                </a:solidFill>
                <a:latin typeface="Museo 2"/>
              </a:rPr>
              <a:t>salīdzināmajās</a:t>
            </a:r>
            <a:r>
              <a:rPr b="0" dirty="0">
                <a:solidFill>
                  <a:srgbClr val="5F5F6E"/>
                </a:solidFill>
                <a:latin typeface="Museo 2"/>
              </a:rPr>
              <a:t> </a:t>
            </a:r>
            <a:r>
              <a:rPr b="0" dirty="0" err="1">
                <a:solidFill>
                  <a:srgbClr val="5F5F6E"/>
                </a:solidFill>
                <a:latin typeface="Museo 2"/>
              </a:rPr>
              <a:t>cenās</a:t>
            </a:r>
            <a:r>
              <a:rPr b="0" dirty="0">
                <a:solidFill>
                  <a:srgbClr val="5F5F6E"/>
                </a:solidFill>
                <a:latin typeface="Museo 2"/>
              </a:rPr>
              <a:t>. </a:t>
            </a:r>
            <a:r>
              <a:rPr b="0" dirty="0" err="1">
                <a:solidFill>
                  <a:srgbClr val="5F5F6E"/>
                </a:solidFill>
                <a:latin typeface="Museo 2"/>
              </a:rPr>
              <a:t>Inerce</a:t>
            </a:r>
            <a:r>
              <a:rPr b="0" dirty="0">
                <a:solidFill>
                  <a:srgbClr val="5F5F6E"/>
                </a:solidFill>
                <a:latin typeface="Museo 2"/>
              </a:rPr>
              <a:t> </a:t>
            </a:r>
            <a:r>
              <a:rPr b="0" dirty="0" err="1">
                <a:solidFill>
                  <a:srgbClr val="5F5F6E"/>
                </a:solidFill>
                <a:latin typeface="Museo 2"/>
              </a:rPr>
              <a:t>pret</a:t>
            </a:r>
            <a:r>
              <a:rPr b="0" dirty="0">
                <a:solidFill>
                  <a:srgbClr val="5F5F6E"/>
                </a:solidFill>
                <a:latin typeface="Museo 2"/>
              </a:rPr>
              <a:t> </a:t>
            </a:r>
            <a:r>
              <a:rPr b="0" dirty="0" err="1">
                <a:solidFill>
                  <a:srgbClr val="5F5F6E"/>
                </a:solidFill>
                <a:latin typeface="Museo 2"/>
              </a:rPr>
              <a:t>mērķi</a:t>
            </a:r>
            <a:r>
              <a:rPr b="0" dirty="0">
                <a:solidFill>
                  <a:srgbClr val="5F5F6E"/>
                </a:solidFill>
                <a:latin typeface="Museo 2"/>
              </a:rPr>
              <a:t>: par 17,6 </a:t>
            </a:r>
            <a:r>
              <a:rPr b="0" dirty="0" err="1">
                <a:solidFill>
                  <a:srgbClr val="5F5F6E"/>
                </a:solidFill>
                <a:latin typeface="Museo 2"/>
              </a:rPr>
              <a:t>mljrd</a:t>
            </a:r>
            <a:r>
              <a:rPr b="0" dirty="0">
                <a:solidFill>
                  <a:srgbClr val="5F5F6E"/>
                </a:solidFill>
                <a:latin typeface="Museo 2"/>
              </a:rPr>
              <a:t>. EUR </a:t>
            </a:r>
            <a:r>
              <a:rPr b="0" dirty="0" err="1">
                <a:solidFill>
                  <a:srgbClr val="5F5F6E"/>
                </a:solidFill>
                <a:latin typeface="Museo 2"/>
              </a:rPr>
              <a:t>mazāks</a:t>
            </a:r>
            <a:r>
              <a:rPr b="0" dirty="0">
                <a:solidFill>
                  <a:srgbClr val="5F5F6E"/>
                </a:solidFill>
                <a:latin typeface="Museo 2"/>
              </a:rPr>
              <a:t> IKP un par ap 150 </a:t>
            </a:r>
            <a:r>
              <a:rPr b="0" dirty="0" err="1">
                <a:solidFill>
                  <a:srgbClr val="5F5F6E"/>
                </a:solidFill>
                <a:latin typeface="Museo 2"/>
              </a:rPr>
              <a:t>tūkst</a:t>
            </a:r>
            <a:r>
              <a:rPr b="0" dirty="0">
                <a:solidFill>
                  <a:srgbClr val="5F5F6E"/>
                </a:solidFill>
                <a:latin typeface="Museo 2"/>
              </a:rPr>
              <a:t>. </a:t>
            </a:r>
            <a:r>
              <a:rPr b="0" dirty="0" err="1">
                <a:solidFill>
                  <a:srgbClr val="5F5F6E"/>
                </a:solidFill>
                <a:latin typeface="Museo 2"/>
              </a:rPr>
              <a:t>mazāk</a:t>
            </a:r>
            <a:r>
              <a:rPr b="0" dirty="0">
                <a:solidFill>
                  <a:srgbClr val="5F5F6E"/>
                </a:solidFill>
                <a:latin typeface="Museo 2"/>
              </a:rPr>
              <a:t> </a:t>
            </a:r>
            <a:r>
              <a:rPr b="0" dirty="0" err="1">
                <a:solidFill>
                  <a:srgbClr val="5F5F6E"/>
                </a:solidFill>
                <a:latin typeface="Museo 2"/>
              </a:rPr>
              <a:t>iedzīvotāju</a:t>
            </a:r>
            <a:r>
              <a:rPr b="0" dirty="0">
                <a:solidFill>
                  <a:srgbClr val="5F5F6E"/>
                </a:solidFill>
                <a:latin typeface="Museo 2"/>
              </a:rPr>
              <a:t>.</a:t>
            </a:r>
          </a:p>
        </p:txBody>
      </p:sp>
      <p:sp>
        <p:nvSpPr>
          <p:cNvPr id="9" name="TextBox 8"/>
          <p:cNvSpPr txBox="1"/>
          <p:nvPr/>
        </p:nvSpPr>
        <p:spPr>
          <a:xfrm>
            <a:off x="822960" y="9491472"/>
            <a:ext cx="941832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MK: Latvija2050</a:t>
            </a:r>
            <a:r>
              <a:rPr sz="1150" b="0">
                <a:solidFill>
                  <a:srgbClr val="5F5F6E"/>
                </a:solidFill>
                <a:latin typeface="Museo 2"/>
              </a:rPr>
              <a:t>; </a:t>
            </a:r>
            <a:r>
              <a:rPr sz="1150" b="0" u="sng">
                <a:solidFill>
                  <a:srgbClr val="5F5F6E"/>
                </a:solidFill>
                <a:latin typeface="Museo 2"/>
                <a:hlinkClick r:id="rId5"/>
              </a:rPr>
              <a:t>MK ziņa 04.09.2026.</a:t>
            </a:r>
            <a:r>
              <a:rPr sz="1150" b="0">
                <a:solidFill>
                  <a:srgbClr val="5F5F6E"/>
                </a:solidFill>
                <a:latin typeface="Museo 2"/>
              </a:rPr>
              <a:t>; </a:t>
            </a:r>
            <a:r>
              <a:rPr sz="1150" b="0" u="sng">
                <a:solidFill>
                  <a:srgbClr val="5F5F6E"/>
                </a:solidFill>
                <a:latin typeface="Museo 2"/>
                <a:hlinkClick r:id="rId6"/>
              </a:rPr>
              <a:t>LU ietvara pētījums</a:t>
            </a:r>
            <a:r>
              <a:rPr sz="1150" b="0">
                <a:solidFill>
                  <a:srgbClr val="5F5F6E"/>
                </a:solidFill>
                <a:latin typeface="Museo 2"/>
              </a:rPr>
              <a:t>; </a:t>
            </a:r>
            <a:r>
              <a:rPr sz="1150" b="0" u="sng">
                <a:solidFill>
                  <a:srgbClr val="5F5F6E"/>
                </a:solidFill>
                <a:latin typeface="Museo 2"/>
                <a:hlinkClick r:id="rId7"/>
              </a:rPr>
              <a:t>LV PEAK ziņa par LPP</a:t>
            </a:r>
          </a:p>
        </p:txBody>
      </p:sp>
      <p:pic>
        <p:nvPicPr>
          <p:cNvPr id="10" name="Picture 9" descr="image.png"/>
          <p:cNvPicPr>
            <a:picLocks noChangeAspect="1"/>
          </p:cNvPicPr>
          <p:nvPr/>
        </p:nvPicPr>
        <p:blipFill>
          <a:blip r:embed="rId8"/>
          <a:stretch>
            <a:fillRect/>
          </a:stretch>
        </p:blipFill>
        <p:spPr>
          <a:xfrm>
            <a:off x="16047720" y="9400032"/>
            <a:ext cx="1600200" cy="680085"/>
          </a:xfrm>
          <a:prstGeom prst="rect">
            <a:avLst/>
          </a:prstGeom>
        </p:spPr>
      </p:pic>
      <p:sp>
        <p:nvSpPr>
          <p:cNvPr id="11" name="TextBox 10"/>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56</a:t>
            </a:r>
          </a:p>
        </p:txBody>
      </p:sp>
      <p:sp>
        <p:nvSpPr>
          <p:cNvPr id="13" name="TextBox 12">
            <a:extLst>
              <a:ext uri="{FF2B5EF4-FFF2-40B4-BE49-F238E27FC236}">
                <a16:creationId xmlns:a16="http://schemas.microsoft.com/office/drawing/2014/main" id="{6DD2E5A9-F5C7-8A89-9706-81FB9746F413}"/>
              </a:ext>
            </a:extLst>
          </p:cNvPr>
          <p:cNvSpPr txBox="1"/>
          <p:nvPr/>
        </p:nvSpPr>
        <p:spPr>
          <a:xfrm>
            <a:off x="11266128" y="854696"/>
            <a:ext cx="6134364" cy="7279429"/>
          </a:xfrm>
          <a:prstGeom prst="rect">
            <a:avLst/>
          </a:prstGeom>
          <a:noFill/>
        </p:spPr>
        <p:txBody>
          <a:bodyPr wrap="square" lIns="45720" tIns="27432" rIns="45720" bIns="27432" anchor="t">
            <a:spAutoFit/>
          </a:bodyPr>
          <a:lstStyle/>
          <a:p>
            <a:pPr>
              <a:lnSpc>
                <a:spcPct val="108000"/>
              </a:lnSpc>
              <a:spcAft>
                <a:spcPts val="600"/>
              </a:spcAft>
              <a:buClr>
                <a:srgbClr val="251E50"/>
              </a:buClr>
            </a:pPr>
            <a:r>
              <a:rPr lang="en-US" sz="3800" dirty="0" err="1">
                <a:solidFill>
                  <a:srgbClr val="303A92"/>
                </a:solidFill>
                <a:latin typeface="Museo 1"/>
              </a:rPr>
              <a:t>Plānot</a:t>
            </a:r>
            <a:r>
              <a:rPr lang="en-US" sz="3800" dirty="0">
                <a:solidFill>
                  <a:srgbClr val="303A92"/>
                </a:solidFill>
                <a:latin typeface="Museo 1"/>
              </a:rPr>
              <a:t> </a:t>
            </a:r>
            <a:r>
              <a:rPr lang="en-US" sz="3800" dirty="0" err="1">
                <a:solidFill>
                  <a:srgbClr val="303A92"/>
                </a:solidFill>
                <a:latin typeface="Museo 1"/>
              </a:rPr>
              <a:t>kā</a:t>
            </a:r>
            <a:r>
              <a:rPr lang="en-US" sz="3800" dirty="0">
                <a:solidFill>
                  <a:srgbClr val="303A92"/>
                </a:solidFill>
                <a:latin typeface="Museo 1"/>
              </a:rPr>
              <a:t> </a:t>
            </a:r>
            <a:r>
              <a:rPr lang="en-US" sz="3800" dirty="0" err="1">
                <a:solidFill>
                  <a:srgbClr val="303A92"/>
                </a:solidFill>
                <a:latin typeface="Museo 1"/>
              </a:rPr>
              <a:t>līdz</a:t>
            </a:r>
            <a:r>
              <a:rPr lang="en-US" sz="3800" dirty="0">
                <a:solidFill>
                  <a:srgbClr val="303A92"/>
                </a:solidFill>
                <a:latin typeface="Museo 1"/>
              </a:rPr>
              <a:t> </a:t>
            </a:r>
            <a:r>
              <a:rPr lang="en-US" sz="3800" dirty="0" err="1">
                <a:solidFill>
                  <a:srgbClr val="303A92"/>
                </a:solidFill>
                <a:latin typeface="Museo 1"/>
              </a:rPr>
              <a:t>šim</a:t>
            </a:r>
            <a:r>
              <a:rPr lang="en-US" sz="3800" dirty="0">
                <a:solidFill>
                  <a:srgbClr val="303A92"/>
                </a:solidFill>
                <a:latin typeface="Museo 1"/>
              </a:rPr>
              <a:t> </a:t>
            </a:r>
            <a:r>
              <a:rPr lang="en-US" sz="3800" dirty="0" err="1">
                <a:solidFill>
                  <a:srgbClr val="303A92"/>
                </a:solidFill>
                <a:latin typeface="Museo 1"/>
              </a:rPr>
              <a:t>būtībā</a:t>
            </a:r>
            <a:r>
              <a:rPr lang="en-US" sz="3800" dirty="0">
                <a:solidFill>
                  <a:srgbClr val="303A92"/>
                </a:solidFill>
                <a:latin typeface="Museo 1"/>
              </a:rPr>
              <a:t> </a:t>
            </a:r>
            <a:r>
              <a:rPr lang="en-US" sz="3800" dirty="0" err="1">
                <a:solidFill>
                  <a:srgbClr val="303A92"/>
                </a:solidFill>
                <a:latin typeface="Museo 1"/>
              </a:rPr>
              <a:t>nozīmē</a:t>
            </a:r>
            <a:r>
              <a:rPr lang="en-US" sz="3800" dirty="0">
                <a:solidFill>
                  <a:srgbClr val="303A92"/>
                </a:solidFill>
                <a:latin typeface="Museo 1"/>
              </a:rPr>
              <a:t> </a:t>
            </a:r>
            <a:r>
              <a:rPr lang="en-US" sz="3800" dirty="0" err="1">
                <a:solidFill>
                  <a:srgbClr val="303A92"/>
                </a:solidFill>
                <a:latin typeface="Museo 1"/>
              </a:rPr>
              <a:t>izvēlēties</a:t>
            </a:r>
            <a:r>
              <a:rPr lang="en-US" sz="3800" dirty="0">
                <a:solidFill>
                  <a:srgbClr val="303A92"/>
                </a:solidFill>
                <a:latin typeface="Museo 1"/>
              </a:rPr>
              <a:t> </a:t>
            </a:r>
            <a:r>
              <a:rPr lang="en-US" sz="3800" dirty="0" err="1">
                <a:solidFill>
                  <a:srgbClr val="303A92"/>
                </a:solidFill>
                <a:latin typeface="Museo 1"/>
              </a:rPr>
              <a:t>inerces</a:t>
            </a:r>
            <a:r>
              <a:rPr lang="en-US" sz="3800" dirty="0">
                <a:solidFill>
                  <a:srgbClr val="303A92"/>
                </a:solidFill>
                <a:latin typeface="Museo 1"/>
              </a:rPr>
              <a:t> </a:t>
            </a:r>
            <a:r>
              <a:rPr lang="en-US" sz="3800" dirty="0" err="1">
                <a:solidFill>
                  <a:srgbClr val="303A92"/>
                </a:solidFill>
                <a:latin typeface="Museo 1"/>
              </a:rPr>
              <a:t>scenāriju</a:t>
            </a:r>
            <a:endParaRPr lang="lv-LV" sz="3800" dirty="0">
              <a:solidFill>
                <a:srgbClr val="303A92"/>
              </a:solidFill>
              <a:latin typeface="Museo 1"/>
            </a:endParaRPr>
          </a:p>
          <a:p>
            <a:pPr>
              <a:lnSpc>
                <a:spcPct val="108000"/>
              </a:lnSpc>
              <a:spcAft>
                <a:spcPts val="600"/>
              </a:spcAft>
              <a:buClr>
                <a:srgbClr val="251E50"/>
              </a:buClr>
            </a:pPr>
            <a:endParaRPr lang="lv-LV" sz="3800" dirty="0">
              <a:solidFill>
                <a:srgbClr val="303A92"/>
              </a:solidFill>
              <a:latin typeface="Museo 1"/>
            </a:endParaRPr>
          </a:p>
          <a:p>
            <a:pPr>
              <a:lnSpc>
                <a:spcPct val="108000"/>
              </a:lnSpc>
              <a:spcAft>
                <a:spcPts val="600"/>
              </a:spcAft>
              <a:buClr>
                <a:srgbClr val="251E50"/>
              </a:buClr>
            </a:pPr>
            <a:endParaRPr lang="lv-LV" sz="3800" dirty="0">
              <a:solidFill>
                <a:srgbClr val="303A92"/>
              </a:solidFill>
              <a:latin typeface="Museo 1"/>
            </a:endParaRPr>
          </a:p>
          <a:p>
            <a:pPr>
              <a:lnSpc>
                <a:spcPct val="108000"/>
              </a:lnSpc>
              <a:spcAft>
                <a:spcPts val="600"/>
              </a:spcAft>
              <a:buClr>
                <a:srgbClr val="251E50"/>
              </a:buClr>
            </a:pPr>
            <a:endParaRPr lang="lv-LV" sz="3800" dirty="0">
              <a:solidFill>
                <a:srgbClr val="303A92"/>
              </a:solidFill>
              <a:latin typeface="Museo 1"/>
            </a:endParaRPr>
          </a:p>
          <a:p>
            <a:pPr>
              <a:lnSpc>
                <a:spcPct val="108000"/>
              </a:lnSpc>
              <a:spcAft>
                <a:spcPts val="600"/>
              </a:spcAft>
              <a:buClr>
                <a:srgbClr val="251E50"/>
              </a:buClr>
            </a:pPr>
            <a:r>
              <a:rPr lang="en-US" sz="3800" dirty="0">
                <a:solidFill>
                  <a:srgbClr val="303A92"/>
                </a:solidFill>
                <a:latin typeface="Museo 1"/>
              </a:rPr>
              <a:t>LU </a:t>
            </a:r>
            <a:r>
              <a:rPr lang="en-US" sz="3800" dirty="0" err="1">
                <a:solidFill>
                  <a:srgbClr val="303A92"/>
                </a:solidFill>
                <a:latin typeface="Museo 1"/>
              </a:rPr>
              <a:t>ietvars</a:t>
            </a:r>
            <a:r>
              <a:rPr lang="en-US" sz="3800" dirty="0">
                <a:solidFill>
                  <a:srgbClr val="303A92"/>
                </a:solidFill>
                <a:latin typeface="Museo 1"/>
              </a:rPr>
              <a:t> </a:t>
            </a:r>
            <a:r>
              <a:rPr lang="en-US" sz="3800" dirty="0" err="1">
                <a:solidFill>
                  <a:srgbClr val="303A92"/>
                </a:solidFill>
                <a:latin typeface="Museo 1"/>
              </a:rPr>
              <a:t>nosaka</a:t>
            </a:r>
            <a:r>
              <a:rPr lang="en-US" sz="3800" dirty="0">
                <a:solidFill>
                  <a:srgbClr val="303A92"/>
                </a:solidFill>
                <a:latin typeface="Museo 1"/>
              </a:rPr>
              <a:t> </a:t>
            </a:r>
            <a:r>
              <a:rPr lang="en-US" sz="3800" dirty="0" err="1">
                <a:solidFill>
                  <a:srgbClr val="303A92"/>
                </a:solidFill>
                <a:latin typeface="Museo 1"/>
              </a:rPr>
              <a:t>nākamo</a:t>
            </a:r>
            <a:r>
              <a:rPr lang="en-US" sz="3800" dirty="0">
                <a:solidFill>
                  <a:srgbClr val="303A92"/>
                </a:solidFill>
                <a:latin typeface="Museo 1"/>
              </a:rPr>
              <a:t> soli: </a:t>
            </a:r>
            <a:r>
              <a:rPr lang="en-US" sz="3800" dirty="0" err="1">
                <a:solidFill>
                  <a:srgbClr val="303A92"/>
                </a:solidFill>
                <a:latin typeface="Museo 1"/>
              </a:rPr>
              <a:t>izstrādāt</a:t>
            </a:r>
            <a:r>
              <a:rPr lang="en-US" sz="3800" dirty="0">
                <a:solidFill>
                  <a:srgbClr val="303A92"/>
                </a:solidFill>
                <a:latin typeface="Museo 1"/>
              </a:rPr>
              <a:t> </a:t>
            </a:r>
            <a:r>
              <a:rPr lang="en-US" sz="3800" dirty="0" err="1">
                <a:solidFill>
                  <a:srgbClr val="303A92"/>
                </a:solidFill>
                <a:latin typeface="Museo 1"/>
              </a:rPr>
              <a:t>uzraudzības</a:t>
            </a:r>
            <a:r>
              <a:rPr lang="en-US" sz="3800" dirty="0">
                <a:solidFill>
                  <a:srgbClr val="303A92"/>
                </a:solidFill>
                <a:latin typeface="Museo 1"/>
              </a:rPr>
              <a:t>, </a:t>
            </a:r>
            <a:r>
              <a:rPr lang="en-US" sz="3800" dirty="0" err="1">
                <a:solidFill>
                  <a:srgbClr val="303A92"/>
                </a:solidFill>
                <a:latin typeface="Museo 1"/>
              </a:rPr>
              <a:t>pārvaldības</a:t>
            </a:r>
            <a:r>
              <a:rPr lang="en-US" sz="3800" dirty="0">
                <a:solidFill>
                  <a:srgbClr val="303A92"/>
                </a:solidFill>
                <a:latin typeface="Museo 1"/>
              </a:rPr>
              <a:t> un </a:t>
            </a:r>
            <a:r>
              <a:rPr lang="en-US" sz="3800" dirty="0" err="1">
                <a:solidFill>
                  <a:srgbClr val="303A92"/>
                </a:solidFill>
                <a:latin typeface="Museo 1"/>
              </a:rPr>
              <a:t>finansēšanas</a:t>
            </a:r>
            <a:r>
              <a:rPr lang="en-US" sz="3800" dirty="0">
                <a:solidFill>
                  <a:srgbClr val="303A92"/>
                </a:solidFill>
                <a:latin typeface="Museo 1"/>
              </a:rPr>
              <a:t> </a:t>
            </a:r>
            <a:r>
              <a:rPr lang="en-US" sz="3800" dirty="0" err="1">
                <a:solidFill>
                  <a:srgbClr val="303A92"/>
                </a:solidFill>
                <a:latin typeface="Museo 1"/>
              </a:rPr>
              <a:t>mehānismus</a:t>
            </a:r>
            <a:r>
              <a:rPr lang="en-US" sz="3800" dirty="0">
                <a:solidFill>
                  <a:srgbClr val="303A92"/>
                </a:solidFill>
                <a:latin typeface="Museo 1"/>
              </a:rPr>
              <a:t> </a:t>
            </a:r>
            <a:r>
              <a:rPr lang="en-US" sz="2800" i="1" dirty="0">
                <a:solidFill>
                  <a:srgbClr val="303A92"/>
                </a:solidFill>
                <a:latin typeface="Museo 1"/>
              </a:rPr>
              <a:t>(11. </a:t>
            </a:r>
            <a:r>
              <a:rPr lang="en-US" sz="2800" i="1" dirty="0" err="1">
                <a:solidFill>
                  <a:srgbClr val="303A92"/>
                </a:solidFill>
                <a:latin typeface="Museo 1"/>
              </a:rPr>
              <a:t>lpp</a:t>
            </a:r>
            <a:r>
              <a:rPr lang="en-US" sz="2800" i="1" dirty="0">
                <a:solidFill>
                  <a:srgbClr val="303A92"/>
                </a:solidFill>
                <a:latin typeface="Museo 1"/>
              </a:rPr>
              <a:t>.)</a:t>
            </a:r>
            <a:r>
              <a:rPr lang="en-US" sz="3800" dirty="0">
                <a:solidFill>
                  <a:srgbClr val="303A92"/>
                </a:solidFill>
                <a:latin typeface="Museo 1"/>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Galvenais risks: formālisms un tukšgaita</a:t>
            </a:r>
          </a:p>
        </p:txBody>
      </p:sp>
      <p:sp>
        <p:nvSpPr>
          <p:cNvPr id="3" name="TextBox 2"/>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NAP2027 vidusposma novērtējums: mērķi ir, bet daļa no tiem netiek sasniegta vai netiek pat mērīta.</a:t>
            </a:r>
          </a:p>
        </p:txBody>
      </p:sp>
      <p:graphicFrame>
        <p:nvGraphicFramePr>
          <p:cNvPr id="4" name="Chart 3"/>
          <p:cNvGraphicFramePr>
            <a:graphicFrameLocks noGrp="1"/>
          </p:cNvGraphicFramePr>
          <p:nvPr/>
        </p:nvGraphicFramePr>
        <p:xfrm>
          <a:off x="822960" y="2697480"/>
          <a:ext cx="7498079" cy="649224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8595360" y="2743200"/>
            <a:ext cx="4343400" cy="6446520"/>
          </a:xfrm>
          <a:prstGeom prst="roundRect">
            <a:avLst>
              <a:gd name="adj" fmla="val 8000"/>
            </a:avLst>
          </a:prstGeom>
          <a:solidFill>
            <a:srgbClr val="EEF8FB"/>
          </a:solidFill>
          <a:ln>
            <a:noFill/>
          </a:ln>
          <a:effectLst/>
        </p:spPr>
        <p:txBody>
          <a:bodyPr rtlCol="0" anchor="ctr"/>
          <a:lstStyle/>
          <a:p>
            <a:endParaRPr/>
          </a:p>
        </p:txBody>
      </p:sp>
      <p:sp>
        <p:nvSpPr>
          <p:cNvPr id="6" name="TextBox 5"/>
          <p:cNvSpPr txBox="1"/>
          <p:nvPr/>
        </p:nvSpPr>
        <p:spPr>
          <a:xfrm>
            <a:off x="8869680" y="2880360"/>
            <a:ext cx="3840480" cy="822960"/>
          </a:xfrm>
          <a:prstGeom prst="rect">
            <a:avLst/>
          </a:prstGeom>
          <a:noFill/>
        </p:spPr>
        <p:txBody>
          <a:bodyPr wrap="square" lIns="45720" tIns="27432" rIns="45720" bIns="27432" anchor="t">
            <a:spAutoFit/>
          </a:bodyPr>
          <a:lstStyle/>
          <a:p>
            <a:pPr algn="l">
              <a:lnSpc>
                <a:spcPct val="108000"/>
              </a:lnSpc>
              <a:spcAft>
                <a:spcPts val="600"/>
              </a:spcAft>
            </a:pPr>
            <a:r>
              <a:rPr sz="2200" b="0">
                <a:solidFill>
                  <a:srgbClr val="303A92"/>
                </a:solidFill>
                <a:latin typeface="Museo 1"/>
              </a:rPr>
              <a:t>Formālisma pazīmes</a:t>
            </a:r>
          </a:p>
        </p:txBody>
      </p:sp>
      <p:sp>
        <p:nvSpPr>
          <p:cNvPr id="7" name="TextBox 6"/>
          <p:cNvSpPr txBox="1"/>
          <p:nvPr/>
        </p:nvSpPr>
        <p:spPr>
          <a:xfrm>
            <a:off x="8869680" y="3657600"/>
            <a:ext cx="3886200" cy="4087401"/>
          </a:xfrm>
          <a:prstGeom prst="rect">
            <a:avLst/>
          </a:prstGeom>
          <a:noFill/>
        </p:spPr>
        <p:txBody>
          <a:bodyPr wrap="square" lIns="45720" tIns="27432" rIns="45720" bIns="27432" anchor="t">
            <a:spAutoFit/>
          </a:bodyPr>
          <a:lstStyle/>
          <a:p>
            <a:pPr marL="292608" indent="-292608" algn="l">
              <a:lnSpc>
                <a:spcPct val="108000"/>
              </a:lnSpc>
              <a:spcAft>
                <a:spcPts val="900"/>
              </a:spcAft>
              <a:buClr>
                <a:srgbClr val="251E50"/>
              </a:buClr>
              <a:buFont typeface="Arial"/>
              <a:buChar char="•"/>
            </a:pPr>
            <a:r>
              <a:rPr sz="2400" b="0" dirty="0" err="1">
                <a:solidFill>
                  <a:srgbClr val="251E50"/>
                </a:solidFill>
                <a:latin typeface="Museo 2"/>
              </a:rPr>
              <a:t>saraksti</a:t>
            </a:r>
            <a:r>
              <a:rPr sz="2400" b="0" dirty="0">
                <a:solidFill>
                  <a:srgbClr val="251E50"/>
                </a:solidFill>
                <a:latin typeface="Museo 2"/>
              </a:rPr>
              <a:t> </a:t>
            </a:r>
            <a:r>
              <a:rPr sz="2400" b="0" dirty="0" err="1">
                <a:solidFill>
                  <a:srgbClr val="251E50"/>
                </a:solidFill>
                <a:latin typeface="Museo 2"/>
              </a:rPr>
              <a:t>veidojas</a:t>
            </a:r>
            <a:r>
              <a:rPr sz="2400" b="0" dirty="0">
                <a:solidFill>
                  <a:srgbClr val="251E50"/>
                </a:solidFill>
                <a:latin typeface="Museo 2"/>
              </a:rPr>
              <a:t> </a:t>
            </a:r>
            <a:r>
              <a:rPr sz="2400" b="0" dirty="0" err="1">
                <a:solidFill>
                  <a:srgbClr val="251E50"/>
                </a:solidFill>
                <a:latin typeface="Museo 2"/>
              </a:rPr>
              <a:t>pirms</a:t>
            </a:r>
            <a:r>
              <a:rPr sz="2400" b="0" dirty="0">
                <a:solidFill>
                  <a:srgbClr val="251E50"/>
                </a:solidFill>
                <a:latin typeface="Museo 2"/>
              </a:rPr>
              <a:t> </a:t>
            </a:r>
            <a:r>
              <a:rPr sz="2400" b="0" dirty="0" err="1">
                <a:solidFill>
                  <a:srgbClr val="251E50"/>
                </a:solidFill>
                <a:latin typeface="Museo 2"/>
              </a:rPr>
              <a:t>stratēģijas</a:t>
            </a:r>
            <a:endParaRPr sz="2400" b="0" dirty="0">
              <a:solidFill>
                <a:srgbClr val="251E50"/>
              </a:solidFill>
              <a:latin typeface="Museo 2"/>
            </a:endParaRPr>
          </a:p>
          <a:p>
            <a:pPr marL="292608" indent="-292608" algn="l">
              <a:lnSpc>
                <a:spcPct val="108000"/>
              </a:lnSpc>
              <a:spcAft>
                <a:spcPts val="900"/>
              </a:spcAft>
              <a:buClr>
                <a:srgbClr val="251E50"/>
              </a:buClr>
              <a:buFont typeface="Arial"/>
              <a:buChar char="•"/>
            </a:pPr>
            <a:r>
              <a:rPr sz="2400" b="0" dirty="0" err="1">
                <a:solidFill>
                  <a:srgbClr val="251E50"/>
                </a:solidFill>
                <a:latin typeface="Museo 2"/>
              </a:rPr>
              <a:t>katrai</a:t>
            </a:r>
            <a:r>
              <a:rPr sz="2400" b="0" dirty="0">
                <a:solidFill>
                  <a:srgbClr val="251E50"/>
                </a:solidFill>
                <a:latin typeface="Museo 2"/>
              </a:rPr>
              <a:t> </a:t>
            </a:r>
            <a:r>
              <a:rPr sz="2400" b="0" dirty="0" err="1">
                <a:solidFill>
                  <a:srgbClr val="251E50"/>
                </a:solidFill>
                <a:latin typeface="Museo 2"/>
              </a:rPr>
              <a:t>nozarei</a:t>
            </a:r>
            <a:r>
              <a:rPr sz="2400" b="0" dirty="0">
                <a:solidFill>
                  <a:srgbClr val="251E50"/>
                </a:solidFill>
                <a:latin typeface="Museo 2"/>
              </a:rPr>
              <a:t> </a:t>
            </a:r>
            <a:r>
              <a:rPr sz="2400" b="0" dirty="0" err="1">
                <a:solidFill>
                  <a:srgbClr val="251E50"/>
                </a:solidFill>
                <a:latin typeface="Museo 2"/>
              </a:rPr>
              <a:t>sava</a:t>
            </a:r>
            <a:r>
              <a:rPr sz="2400" b="0" dirty="0">
                <a:solidFill>
                  <a:srgbClr val="251E50"/>
                </a:solidFill>
                <a:latin typeface="Museo 2"/>
              </a:rPr>
              <a:t> "</a:t>
            </a:r>
            <a:r>
              <a:rPr sz="2400" b="0" dirty="0" err="1">
                <a:solidFill>
                  <a:srgbClr val="251E50"/>
                </a:solidFill>
                <a:latin typeface="Museo 2"/>
              </a:rPr>
              <a:t>daļa</a:t>
            </a:r>
            <a:r>
              <a:rPr sz="2400" b="0" dirty="0">
                <a:solidFill>
                  <a:srgbClr val="251E50"/>
                </a:solidFill>
                <a:latin typeface="Museo 2"/>
              </a:rPr>
              <a:t>"</a:t>
            </a:r>
          </a:p>
          <a:p>
            <a:pPr marL="292608" indent="-292608" algn="l">
              <a:lnSpc>
                <a:spcPct val="108000"/>
              </a:lnSpc>
              <a:spcAft>
                <a:spcPts val="900"/>
              </a:spcAft>
              <a:buClr>
                <a:srgbClr val="251E50"/>
              </a:buClr>
              <a:buFont typeface="Arial"/>
              <a:buChar char="•"/>
            </a:pPr>
            <a:r>
              <a:rPr sz="2400" b="0" dirty="0" err="1">
                <a:solidFill>
                  <a:srgbClr val="251E50"/>
                </a:solidFill>
                <a:latin typeface="Museo 2"/>
              </a:rPr>
              <a:t>rādītāji</a:t>
            </a:r>
            <a:r>
              <a:rPr sz="2400" b="0" dirty="0">
                <a:solidFill>
                  <a:srgbClr val="251E50"/>
                </a:solidFill>
                <a:latin typeface="Museo 2"/>
              </a:rPr>
              <a:t> bez </a:t>
            </a:r>
            <a:r>
              <a:rPr sz="2400" b="0" dirty="0" err="1">
                <a:solidFill>
                  <a:srgbClr val="251E50"/>
                </a:solidFill>
                <a:latin typeface="Museo 2"/>
              </a:rPr>
              <a:t>bāzes</a:t>
            </a:r>
            <a:r>
              <a:rPr sz="2400" b="0" dirty="0">
                <a:solidFill>
                  <a:srgbClr val="251E50"/>
                </a:solidFill>
                <a:latin typeface="Museo 2"/>
              </a:rPr>
              <a:t> un </a:t>
            </a:r>
            <a:r>
              <a:rPr sz="2400" b="0" dirty="0" err="1">
                <a:solidFill>
                  <a:srgbClr val="251E50"/>
                </a:solidFill>
                <a:latin typeface="Museo 2"/>
              </a:rPr>
              <a:t>datiem</a:t>
            </a:r>
            <a:endParaRPr sz="2400" b="0" dirty="0">
              <a:solidFill>
                <a:srgbClr val="251E50"/>
              </a:solidFill>
              <a:latin typeface="Museo 2"/>
            </a:endParaRPr>
          </a:p>
          <a:p>
            <a:pPr marL="292608" indent="-292608" algn="l">
              <a:lnSpc>
                <a:spcPct val="108000"/>
              </a:lnSpc>
              <a:spcAft>
                <a:spcPts val="900"/>
              </a:spcAft>
              <a:buClr>
                <a:srgbClr val="251E50"/>
              </a:buClr>
              <a:buFont typeface="Arial"/>
              <a:buChar char="•"/>
            </a:pPr>
            <a:r>
              <a:rPr sz="2400" b="0" dirty="0" err="1">
                <a:solidFill>
                  <a:srgbClr val="251E50"/>
                </a:solidFill>
                <a:latin typeface="Museo 2"/>
              </a:rPr>
              <a:t>konsultācijas</a:t>
            </a:r>
            <a:r>
              <a:rPr sz="2400" b="0" dirty="0">
                <a:solidFill>
                  <a:srgbClr val="251E50"/>
                </a:solidFill>
                <a:latin typeface="Museo 2"/>
              </a:rPr>
              <a:t> </a:t>
            </a:r>
            <a:r>
              <a:rPr sz="2400" b="0" dirty="0" err="1">
                <a:solidFill>
                  <a:srgbClr val="251E50"/>
                </a:solidFill>
                <a:latin typeface="Museo 2"/>
              </a:rPr>
              <a:t>pēc</a:t>
            </a:r>
            <a:r>
              <a:rPr sz="2400" b="0" dirty="0">
                <a:solidFill>
                  <a:srgbClr val="251E50"/>
                </a:solidFill>
                <a:latin typeface="Museo 2"/>
              </a:rPr>
              <a:t> </a:t>
            </a:r>
            <a:r>
              <a:rPr sz="2400" b="0" dirty="0" err="1">
                <a:solidFill>
                  <a:srgbClr val="251E50"/>
                </a:solidFill>
                <a:latin typeface="Museo 2"/>
              </a:rPr>
              <a:t>lēmuma</a:t>
            </a:r>
            <a:endParaRPr sz="2400" b="0" dirty="0">
              <a:solidFill>
                <a:srgbClr val="251E50"/>
              </a:solidFill>
              <a:latin typeface="Museo 2"/>
            </a:endParaRPr>
          </a:p>
          <a:p>
            <a:pPr marL="292608" indent="-292608" algn="l">
              <a:lnSpc>
                <a:spcPct val="108000"/>
              </a:lnSpc>
              <a:spcAft>
                <a:spcPts val="900"/>
              </a:spcAft>
              <a:buClr>
                <a:srgbClr val="251E50"/>
              </a:buClr>
              <a:buFont typeface="Arial"/>
              <a:buChar char="•"/>
            </a:pPr>
            <a:r>
              <a:rPr sz="2400" b="0" dirty="0" err="1">
                <a:solidFill>
                  <a:srgbClr val="251E50"/>
                </a:solidFill>
                <a:latin typeface="Museo 2"/>
              </a:rPr>
              <a:t>apguve</a:t>
            </a:r>
            <a:r>
              <a:rPr sz="2400" b="0" dirty="0">
                <a:solidFill>
                  <a:srgbClr val="251E50"/>
                </a:solidFill>
                <a:latin typeface="Museo 2"/>
              </a:rPr>
              <a:t> </a:t>
            </a:r>
            <a:r>
              <a:rPr sz="2400" b="0" dirty="0" err="1">
                <a:solidFill>
                  <a:srgbClr val="251E50"/>
                </a:solidFill>
                <a:latin typeface="Museo 2"/>
              </a:rPr>
              <a:t>kā</a:t>
            </a:r>
            <a:r>
              <a:rPr sz="2400" b="0" dirty="0">
                <a:solidFill>
                  <a:srgbClr val="251E50"/>
                </a:solidFill>
                <a:latin typeface="Museo 2"/>
              </a:rPr>
              <a:t> </a:t>
            </a:r>
            <a:r>
              <a:rPr sz="2400" b="0" dirty="0" err="1">
                <a:solidFill>
                  <a:srgbClr val="251E50"/>
                </a:solidFill>
                <a:latin typeface="Museo 2"/>
              </a:rPr>
              <a:t>galvenais</a:t>
            </a:r>
            <a:r>
              <a:rPr sz="2400" b="0" dirty="0">
                <a:solidFill>
                  <a:srgbClr val="251E50"/>
                </a:solidFill>
                <a:latin typeface="Museo 2"/>
              </a:rPr>
              <a:t> </a:t>
            </a:r>
            <a:r>
              <a:rPr sz="2400" b="0" dirty="0" err="1">
                <a:solidFill>
                  <a:srgbClr val="251E50"/>
                </a:solidFill>
                <a:latin typeface="Museo 2"/>
              </a:rPr>
              <a:t>mērķis</a:t>
            </a:r>
            <a:endParaRPr sz="2400" b="0" dirty="0">
              <a:solidFill>
                <a:srgbClr val="251E50"/>
              </a:solidFill>
              <a:latin typeface="Museo 2"/>
            </a:endParaRPr>
          </a:p>
        </p:txBody>
      </p:sp>
      <p:sp>
        <p:nvSpPr>
          <p:cNvPr id="8" name="Rounded Rectangle 7"/>
          <p:cNvSpPr/>
          <p:nvPr/>
        </p:nvSpPr>
        <p:spPr>
          <a:xfrm>
            <a:off x="13167360" y="2743200"/>
            <a:ext cx="4343400" cy="6446520"/>
          </a:xfrm>
          <a:prstGeom prst="roundRect">
            <a:avLst>
              <a:gd name="adj" fmla="val 8000"/>
            </a:avLst>
          </a:prstGeom>
          <a:solidFill>
            <a:srgbClr val="303A92"/>
          </a:solidFill>
          <a:ln>
            <a:noFill/>
          </a:ln>
          <a:effectLst/>
        </p:spPr>
        <p:txBody>
          <a:bodyPr rtlCol="0" anchor="ctr"/>
          <a:lstStyle/>
          <a:p>
            <a:endParaRPr/>
          </a:p>
        </p:txBody>
      </p:sp>
      <p:sp>
        <p:nvSpPr>
          <p:cNvPr id="9" name="TextBox 8"/>
          <p:cNvSpPr txBox="1"/>
          <p:nvPr/>
        </p:nvSpPr>
        <p:spPr>
          <a:xfrm>
            <a:off x="13441680" y="2880360"/>
            <a:ext cx="3840480" cy="822960"/>
          </a:xfrm>
          <a:prstGeom prst="rect">
            <a:avLst/>
          </a:prstGeom>
          <a:noFill/>
        </p:spPr>
        <p:txBody>
          <a:bodyPr wrap="square" lIns="45720" tIns="27432" rIns="45720" bIns="27432" anchor="t">
            <a:spAutoFit/>
          </a:bodyPr>
          <a:lstStyle/>
          <a:p>
            <a:pPr algn="l">
              <a:lnSpc>
                <a:spcPct val="108000"/>
              </a:lnSpc>
              <a:spcAft>
                <a:spcPts val="600"/>
              </a:spcAft>
            </a:pPr>
            <a:r>
              <a:rPr sz="2200" b="0">
                <a:solidFill>
                  <a:srgbClr val="FFFFFF"/>
                </a:solidFill>
                <a:latin typeface="Museo 1"/>
              </a:rPr>
              <a:t>Īstas izvēles pazīmes</a:t>
            </a:r>
          </a:p>
        </p:txBody>
      </p:sp>
      <p:sp>
        <p:nvSpPr>
          <p:cNvPr id="10" name="TextBox 9"/>
          <p:cNvSpPr txBox="1"/>
          <p:nvPr/>
        </p:nvSpPr>
        <p:spPr>
          <a:xfrm>
            <a:off x="13441680" y="3657600"/>
            <a:ext cx="3886200" cy="4486293"/>
          </a:xfrm>
          <a:prstGeom prst="rect">
            <a:avLst/>
          </a:prstGeom>
          <a:noFill/>
        </p:spPr>
        <p:txBody>
          <a:bodyPr wrap="square" lIns="45720" tIns="27432" rIns="45720" bIns="27432" anchor="t">
            <a:spAutoFit/>
          </a:bodyPr>
          <a:lstStyle/>
          <a:p>
            <a:pPr marL="292608" indent="-292608" algn="l">
              <a:lnSpc>
                <a:spcPct val="108000"/>
              </a:lnSpc>
              <a:spcAft>
                <a:spcPts val="900"/>
              </a:spcAft>
              <a:buClr>
                <a:srgbClr val="ACE4F1"/>
              </a:buClr>
              <a:buFont typeface="Arial"/>
              <a:buChar char="•"/>
            </a:pPr>
            <a:r>
              <a:rPr sz="2400" b="0" dirty="0" err="1">
                <a:solidFill>
                  <a:srgbClr val="FFFFFF"/>
                </a:solidFill>
                <a:latin typeface="Museo 2"/>
              </a:rPr>
              <a:t>publiski</a:t>
            </a:r>
            <a:r>
              <a:rPr sz="2400" b="0" dirty="0">
                <a:solidFill>
                  <a:srgbClr val="FFFFFF"/>
                </a:solidFill>
                <a:latin typeface="Museo 2"/>
              </a:rPr>
              <a:t> </a:t>
            </a:r>
            <a:r>
              <a:rPr sz="2400" b="0" dirty="0" err="1">
                <a:solidFill>
                  <a:srgbClr val="FFFFFF"/>
                </a:solidFill>
                <a:latin typeface="Museo 2"/>
              </a:rPr>
              <a:t>pateikts</a:t>
            </a:r>
            <a:r>
              <a:rPr sz="2400" b="0" dirty="0">
                <a:solidFill>
                  <a:srgbClr val="FFFFFF"/>
                </a:solidFill>
                <a:latin typeface="Museo 2"/>
              </a:rPr>
              <a:t>, ko </a:t>
            </a:r>
            <a:r>
              <a:rPr sz="2400" b="0" dirty="0" err="1">
                <a:solidFill>
                  <a:srgbClr val="FFFFFF"/>
                </a:solidFill>
                <a:latin typeface="Museo 2"/>
              </a:rPr>
              <a:t>nefinansēsim</a:t>
            </a:r>
            <a:endParaRPr sz="2400" b="0" dirty="0">
              <a:solidFill>
                <a:srgbClr val="FFFFFF"/>
              </a:solidFill>
              <a:latin typeface="Museo 2"/>
            </a:endParaRPr>
          </a:p>
          <a:p>
            <a:pPr marL="292608" indent="-292608" algn="l">
              <a:lnSpc>
                <a:spcPct val="108000"/>
              </a:lnSpc>
              <a:spcAft>
                <a:spcPts val="900"/>
              </a:spcAft>
              <a:buClr>
                <a:srgbClr val="ACE4F1"/>
              </a:buClr>
              <a:buFont typeface="Arial"/>
              <a:buChar char="•"/>
            </a:pPr>
            <a:r>
              <a:rPr sz="2400" b="0" dirty="0" err="1">
                <a:solidFill>
                  <a:srgbClr val="FFFFFF"/>
                </a:solidFill>
                <a:latin typeface="Museo 2"/>
              </a:rPr>
              <a:t>mazāk</a:t>
            </a:r>
            <a:r>
              <a:rPr sz="2400" b="0" dirty="0">
                <a:solidFill>
                  <a:srgbClr val="FFFFFF"/>
                </a:solidFill>
                <a:latin typeface="Museo 2"/>
              </a:rPr>
              <a:t> </a:t>
            </a:r>
            <a:r>
              <a:rPr sz="2400" b="0" dirty="0" err="1">
                <a:solidFill>
                  <a:srgbClr val="FFFFFF"/>
                </a:solidFill>
                <a:latin typeface="Museo 2"/>
              </a:rPr>
              <a:t>prioritāšu</a:t>
            </a:r>
            <a:r>
              <a:rPr sz="2400" b="0" dirty="0">
                <a:solidFill>
                  <a:srgbClr val="FFFFFF"/>
                </a:solidFill>
                <a:latin typeface="Museo 2"/>
              </a:rPr>
              <a:t>, </a:t>
            </a:r>
            <a:r>
              <a:rPr sz="2400" b="0" dirty="0" err="1">
                <a:solidFill>
                  <a:srgbClr val="FFFFFF"/>
                </a:solidFill>
                <a:latin typeface="Museo 2"/>
              </a:rPr>
              <a:t>lielākas</a:t>
            </a:r>
            <a:r>
              <a:rPr sz="2400" b="0" dirty="0">
                <a:solidFill>
                  <a:srgbClr val="FFFFFF"/>
                </a:solidFill>
                <a:latin typeface="Museo 2"/>
              </a:rPr>
              <a:t> </a:t>
            </a:r>
            <a:r>
              <a:rPr sz="2400" b="0" dirty="0" err="1">
                <a:solidFill>
                  <a:srgbClr val="FFFFFF"/>
                </a:solidFill>
                <a:latin typeface="Museo 2"/>
              </a:rPr>
              <a:t>summas</a:t>
            </a:r>
            <a:endParaRPr sz="2400" b="0" dirty="0">
              <a:solidFill>
                <a:srgbClr val="FFFFFF"/>
              </a:solidFill>
              <a:latin typeface="Museo 2"/>
            </a:endParaRPr>
          </a:p>
          <a:p>
            <a:pPr marL="292608" indent="-292608" algn="l">
              <a:lnSpc>
                <a:spcPct val="108000"/>
              </a:lnSpc>
              <a:spcAft>
                <a:spcPts val="900"/>
              </a:spcAft>
              <a:buClr>
                <a:srgbClr val="ACE4F1"/>
              </a:buClr>
              <a:buFont typeface="Arial"/>
              <a:buChar char="•"/>
            </a:pPr>
            <a:r>
              <a:rPr sz="2400" b="0" dirty="0" err="1">
                <a:solidFill>
                  <a:srgbClr val="FFFFFF"/>
                </a:solidFill>
                <a:latin typeface="Museo 2"/>
              </a:rPr>
              <a:t>viens</a:t>
            </a:r>
            <a:r>
              <a:rPr sz="2400" b="0" dirty="0">
                <a:solidFill>
                  <a:srgbClr val="FFFFFF"/>
                </a:solidFill>
                <a:latin typeface="Museo 2"/>
              </a:rPr>
              <a:t> </a:t>
            </a:r>
            <a:r>
              <a:rPr sz="2400" b="0" dirty="0" err="1">
                <a:solidFill>
                  <a:srgbClr val="FFFFFF"/>
                </a:solidFill>
                <a:latin typeface="Museo 2"/>
              </a:rPr>
              <a:t>portfelis</a:t>
            </a:r>
            <a:r>
              <a:rPr sz="2400" b="0" dirty="0">
                <a:solidFill>
                  <a:srgbClr val="FFFFFF"/>
                </a:solidFill>
                <a:latin typeface="Museo 2"/>
              </a:rPr>
              <a:t> un </a:t>
            </a:r>
            <a:r>
              <a:rPr sz="2400" b="0" dirty="0" err="1">
                <a:solidFill>
                  <a:srgbClr val="FFFFFF"/>
                </a:solidFill>
                <a:latin typeface="Museo 2"/>
              </a:rPr>
              <a:t>kopīgi</a:t>
            </a:r>
            <a:r>
              <a:rPr sz="2400" b="0" dirty="0">
                <a:solidFill>
                  <a:srgbClr val="FFFFFF"/>
                </a:solidFill>
                <a:latin typeface="Museo 2"/>
              </a:rPr>
              <a:t> </a:t>
            </a:r>
            <a:r>
              <a:rPr sz="2400" b="0" dirty="0" err="1">
                <a:solidFill>
                  <a:srgbClr val="FFFFFF"/>
                </a:solidFill>
                <a:latin typeface="Museo 2"/>
              </a:rPr>
              <a:t>kritēriji</a:t>
            </a:r>
            <a:endParaRPr sz="2400" b="0" dirty="0">
              <a:solidFill>
                <a:srgbClr val="FFFFFF"/>
              </a:solidFill>
              <a:latin typeface="Museo 2"/>
            </a:endParaRPr>
          </a:p>
          <a:p>
            <a:pPr marL="292608" indent="-292608" algn="l">
              <a:lnSpc>
                <a:spcPct val="108000"/>
              </a:lnSpc>
              <a:spcAft>
                <a:spcPts val="900"/>
              </a:spcAft>
              <a:buClr>
                <a:srgbClr val="ACE4F1"/>
              </a:buClr>
              <a:buFont typeface="Arial"/>
              <a:buChar char="•"/>
            </a:pPr>
            <a:r>
              <a:rPr sz="2400" b="0" dirty="0" err="1">
                <a:solidFill>
                  <a:srgbClr val="FFFFFF"/>
                </a:solidFill>
                <a:latin typeface="Museo 2"/>
              </a:rPr>
              <a:t>partneri</a:t>
            </a:r>
            <a:r>
              <a:rPr sz="2400" b="0" dirty="0">
                <a:solidFill>
                  <a:srgbClr val="FFFFFF"/>
                </a:solidFill>
                <a:latin typeface="Museo 2"/>
              </a:rPr>
              <a:t> </a:t>
            </a:r>
            <a:r>
              <a:rPr sz="2400" b="0" dirty="0" err="1">
                <a:solidFill>
                  <a:srgbClr val="FFFFFF"/>
                </a:solidFill>
                <a:latin typeface="Museo 2"/>
              </a:rPr>
              <a:t>redz</a:t>
            </a:r>
            <a:r>
              <a:rPr sz="2400" b="0" dirty="0">
                <a:solidFill>
                  <a:srgbClr val="FFFFFF"/>
                </a:solidFill>
                <a:latin typeface="Museo 2"/>
              </a:rPr>
              <a:t> datus </a:t>
            </a:r>
            <a:r>
              <a:rPr sz="2400" b="0" dirty="0" err="1">
                <a:solidFill>
                  <a:srgbClr val="FFFFFF"/>
                </a:solidFill>
                <a:latin typeface="Museo 2"/>
              </a:rPr>
              <a:t>pirms</a:t>
            </a:r>
            <a:r>
              <a:rPr sz="2400" b="0" dirty="0">
                <a:solidFill>
                  <a:srgbClr val="FFFFFF"/>
                </a:solidFill>
                <a:latin typeface="Museo 2"/>
              </a:rPr>
              <a:t> </a:t>
            </a:r>
            <a:r>
              <a:rPr sz="2400" b="0" dirty="0" err="1">
                <a:solidFill>
                  <a:srgbClr val="FFFFFF"/>
                </a:solidFill>
                <a:latin typeface="Museo 2"/>
              </a:rPr>
              <a:t>lēmuma</a:t>
            </a:r>
            <a:endParaRPr sz="2400" b="0" dirty="0">
              <a:solidFill>
                <a:srgbClr val="FFFFFF"/>
              </a:solidFill>
              <a:latin typeface="Museo 2"/>
            </a:endParaRPr>
          </a:p>
          <a:p>
            <a:pPr marL="292608" indent="-292608" algn="l">
              <a:lnSpc>
                <a:spcPct val="108000"/>
              </a:lnSpc>
              <a:spcAft>
                <a:spcPts val="900"/>
              </a:spcAft>
              <a:buClr>
                <a:srgbClr val="ACE4F1"/>
              </a:buClr>
              <a:buFont typeface="Arial"/>
              <a:buChar char="•"/>
            </a:pPr>
            <a:r>
              <a:rPr sz="2400" b="0" dirty="0" err="1">
                <a:solidFill>
                  <a:srgbClr val="FFFFFF"/>
                </a:solidFill>
                <a:latin typeface="Museo 2"/>
              </a:rPr>
              <a:t>naudu</a:t>
            </a:r>
            <a:r>
              <a:rPr sz="2400" b="0" dirty="0">
                <a:solidFill>
                  <a:srgbClr val="FFFFFF"/>
                </a:solidFill>
                <a:latin typeface="Museo 2"/>
              </a:rPr>
              <a:t> </a:t>
            </a:r>
            <a:r>
              <a:rPr sz="2400" b="0" dirty="0" err="1">
                <a:solidFill>
                  <a:srgbClr val="FFFFFF"/>
                </a:solidFill>
                <a:latin typeface="Museo 2"/>
              </a:rPr>
              <a:t>maksā</a:t>
            </a:r>
            <a:r>
              <a:rPr sz="2400" b="0" dirty="0">
                <a:solidFill>
                  <a:srgbClr val="FFFFFF"/>
                </a:solidFill>
                <a:latin typeface="Museo 2"/>
              </a:rPr>
              <a:t> par </a:t>
            </a:r>
            <a:r>
              <a:rPr sz="2400" b="0" dirty="0" err="1">
                <a:solidFill>
                  <a:srgbClr val="FFFFFF"/>
                </a:solidFill>
                <a:latin typeface="Museo 2"/>
              </a:rPr>
              <a:t>rezultātu</a:t>
            </a:r>
            <a:endParaRPr sz="2400" b="0" dirty="0">
              <a:solidFill>
                <a:srgbClr val="FFFFFF"/>
              </a:solidFill>
              <a:latin typeface="Museo 2"/>
            </a:endParaRPr>
          </a:p>
        </p:txBody>
      </p:sp>
      <p:sp>
        <p:nvSpPr>
          <p:cNvPr id="11" name="TextBox 10"/>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4"/>
              </a:rPr>
              <a:t>LV portāls par NAP2027 vidusposma novērtējumu</a:t>
            </a:r>
            <a:r>
              <a:rPr sz="1150" b="0">
                <a:solidFill>
                  <a:srgbClr val="5F5F6E"/>
                </a:solidFill>
                <a:latin typeface="Museo 2"/>
              </a:rPr>
              <a:t>; Valsts kancelejas prezentācija 10.06.2026.; DFS darba grupas protokols Nr. 12</a:t>
            </a:r>
          </a:p>
        </p:txBody>
      </p:sp>
      <p:pic>
        <p:nvPicPr>
          <p:cNvPr id="12" name="Picture 11" descr="image.png"/>
          <p:cNvPicPr>
            <a:picLocks noChangeAspect="1"/>
          </p:cNvPicPr>
          <p:nvPr/>
        </p:nvPicPr>
        <p:blipFill>
          <a:blip r:embed="rId5"/>
          <a:stretch>
            <a:fillRect/>
          </a:stretch>
        </p:blipFill>
        <p:spPr>
          <a:xfrm>
            <a:off x="16047720" y="9400032"/>
            <a:ext cx="1600200" cy="680085"/>
          </a:xfrm>
          <a:prstGeom prst="rect">
            <a:avLst/>
          </a:prstGeom>
        </p:spPr>
      </p:pic>
      <p:sp>
        <p:nvSpPr>
          <p:cNvPr id="13" name="TextBox 12"/>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57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03A92"/>
        </a:solidFill>
        <a:effectLst/>
      </p:bgPr>
    </p:bg>
    <p:spTree>
      <p:nvGrpSpPr>
        <p:cNvPr id="1" name=""/>
        <p:cNvGrpSpPr/>
        <p:nvPr/>
      </p:nvGrpSpPr>
      <p:grpSpPr>
        <a:xfrm>
          <a:off x="0" y="0"/>
          <a:ext cx="0" cy="0"/>
          <a:chOff x="0" y="0"/>
          <a:chExt cx="0" cy="0"/>
        </a:xfrm>
      </p:grpSpPr>
      <p:sp>
        <p:nvSpPr>
          <p:cNvPr id="2" name="TextBox 1"/>
          <p:cNvSpPr txBox="1"/>
          <p:nvPr/>
        </p:nvSpPr>
        <p:spPr>
          <a:xfrm>
            <a:off x="822960" y="647700"/>
            <a:ext cx="16642080" cy="779316"/>
          </a:xfrm>
          <a:prstGeom prst="rect">
            <a:avLst/>
          </a:prstGeom>
          <a:noFill/>
        </p:spPr>
        <p:txBody>
          <a:bodyPr wrap="square" lIns="45720" tIns="27432" rIns="45720" bIns="27432" anchor="b">
            <a:spAutoFit/>
          </a:bodyPr>
          <a:lstStyle/>
          <a:p>
            <a:pPr algn="l">
              <a:lnSpc>
                <a:spcPct val="98000"/>
              </a:lnSpc>
              <a:spcAft>
                <a:spcPts val="0"/>
              </a:spcAft>
            </a:pPr>
            <a:r>
              <a:rPr sz="4800" b="0" dirty="0" err="1">
                <a:solidFill>
                  <a:srgbClr val="FFFFFF"/>
                </a:solidFill>
                <a:latin typeface="Museo 1"/>
              </a:rPr>
              <a:t>Politikas</a:t>
            </a:r>
            <a:r>
              <a:rPr sz="4800" b="0" dirty="0">
                <a:solidFill>
                  <a:srgbClr val="FFFFFF"/>
                </a:solidFill>
                <a:latin typeface="Museo 1"/>
              </a:rPr>
              <a:t> logs </a:t>
            </a:r>
            <a:r>
              <a:rPr sz="4800" b="0" dirty="0" err="1">
                <a:solidFill>
                  <a:srgbClr val="FFFFFF"/>
                </a:solidFill>
                <a:latin typeface="Museo 1"/>
              </a:rPr>
              <a:t>ir</a:t>
            </a:r>
            <a:r>
              <a:rPr sz="4800" b="0" dirty="0">
                <a:solidFill>
                  <a:srgbClr val="FFFFFF"/>
                </a:solidFill>
                <a:latin typeface="Museo 1"/>
              </a:rPr>
              <a:t> </a:t>
            </a:r>
            <a:r>
              <a:rPr sz="4800" b="0" dirty="0" err="1">
                <a:solidFill>
                  <a:srgbClr val="FFFFFF"/>
                </a:solidFill>
                <a:latin typeface="Museo 1"/>
              </a:rPr>
              <a:t>atvērts</a:t>
            </a:r>
            <a:r>
              <a:rPr sz="4800" b="0" dirty="0">
                <a:solidFill>
                  <a:srgbClr val="FFFFFF"/>
                </a:solidFill>
                <a:latin typeface="Museo 1"/>
              </a:rPr>
              <a:t>, bet </a:t>
            </a:r>
            <a:r>
              <a:rPr sz="4800" b="0" dirty="0" err="1">
                <a:solidFill>
                  <a:srgbClr val="FFFFFF"/>
                </a:solidFill>
                <a:latin typeface="Museo 1"/>
              </a:rPr>
              <a:t>tas</a:t>
            </a:r>
            <a:r>
              <a:rPr sz="4800" b="0" dirty="0">
                <a:solidFill>
                  <a:srgbClr val="FFFFFF"/>
                </a:solidFill>
                <a:latin typeface="Museo 1"/>
              </a:rPr>
              <a:t> </a:t>
            </a:r>
            <a:r>
              <a:rPr sz="4800" b="0" dirty="0" err="1">
                <a:solidFill>
                  <a:srgbClr val="FFFFFF"/>
                </a:solidFill>
                <a:latin typeface="Museo 1"/>
              </a:rPr>
              <a:t>būs</a:t>
            </a:r>
            <a:r>
              <a:rPr sz="4800" b="0" dirty="0">
                <a:solidFill>
                  <a:srgbClr val="FFFFFF"/>
                </a:solidFill>
                <a:latin typeface="Museo 1"/>
              </a:rPr>
              <a:t> </a:t>
            </a:r>
            <a:r>
              <a:rPr sz="4800" b="0" dirty="0" err="1">
                <a:solidFill>
                  <a:srgbClr val="FFFFFF"/>
                </a:solidFill>
                <a:latin typeface="Museo 1"/>
              </a:rPr>
              <a:t>īss</a:t>
            </a:r>
            <a:endParaRPr sz="4800" b="0" dirty="0">
              <a:solidFill>
                <a:srgbClr val="FFFFFF"/>
              </a:solidFill>
              <a:latin typeface="Museo 1"/>
            </a:endParaRPr>
          </a:p>
        </p:txBody>
      </p:sp>
      <p:sp>
        <p:nvSpPr>
          <p:cNvPr id="3" name="TextBox 2"/>
          <p:cNvSpPr txBox="1"/>
          <p:nvPr/>
        </p:nvSpPr>
        <p:spPr>
          <a:xfrm>
            <a:off x="822960" y="1562100"/>
            <a:ext cx="16642080" cy="434606"/>
          </a:xfrm>
          <a:prstGeom prst="rect">
            <a:avLst/>
          </a:prstGeom>
          <a:noFill/>
        </p:spPr>
        <p:txBody>
          <a:bodyPr wrap="square" lIns="45720" tIns="27432" rIns="45720" bIns="27432" anchor="t">
            <a:spAutoFit/>
          </a:bodyPr>
          <a:lstStyle/>
          <a:p>
            <a:pPr algn="l">
              <a:lnSpc>
                <a:spcPct val="108000"/>
              </a:lnSpc>
              <a:spcAft>
                <a:spcPts val="0"/>
              </a:spcAft>
            </a:pPr>
            <a:r>
              <a:rPr sz="2400" b="0" dirty="0">
                <a:solidFill>
                  <a:srgbClr val="ACE4F1"/>
                </a:solidFill>
                <a:latin typeface="Museo 2"/>
              </a:rPr>
              <a:t>3. </a:t>
            </a:r>
            <a:r>
              <a:rPr sz="2400" b="0" dirty="0" err="1">
                <a:solidFill>
                  <a:srgbClr val="ACE4F1"/>
                </a:solidFill>
                <a:latin typeface="Museo 2"/>
              </a:rPr>
              <a:t>oktobra</a:t>
            </a:r>
            <a:r>
              <a:rPr sz="2400" b="0" dirty="0">
                <a:solidFill>
                  <a:srgbClr val="ACE4F1"/>
                </a:solidFill>
                <a:latin typeface="Museo 2"/>
              </a:rPr>
              <a:t> </a:t>
            </a:r>
            <a:r>
              <a:rPr sz="2400" b="0" dirty="0" err="1">
                <a:solidFill>
                  <a:srgbClr val="ACE4F1"/>
                </a:solidFill>
                <a:latin typeface="Museo 2"/>
              </a:rPr>
              <a:t>vēlēšanas</a:t>
            </a:r>
            <a:r>
              <a:rPr sz="2400" b="0" dirty="0">
                <a:solidFill>
                  <a:srgbClr val="ACE4F1"/>
                </a:solidFill>
                <a:latin typeface="Museo 2"/>
              </a:rPr>
              <a:t>: </a:t>
            </a:r>
            <a:r>
              <a:rPr sz="2400" b="0" dirty="0" err="1">
                <a:solidFill>
                  <a:srgbClr val="ACE4F1"/>
                </a:solidFill>
                <a:latin typeface="Museo 2"/>
              </a:rPr>
              <a:t>sabiedrība</a:t>
            </a:r>
            <a:r>
              <a:rPr sz="2400" b="0" dirty="0">
                <a:solidFill>
                  <a:srgbClr val="ACE4F1"/>
                </a:solidFill>
                <a:latin typeface="Museo 2"/>
              </a:rPr>
              <a:t> </a:t>
            </a:r>
            <a:r>
              <a:rPr sz="2400" b="0" dirty="0" err="1">
                <a:solidFill>
                  <a:srgbClr val="ACE4F1"/>
                </a:solidFill>
                <a:latin typeface="Museo 2"/>
              </a:rPr>
              <a:t>prasa</a:t>
            </a:r>
            <a:r>
              <a:rPr sz="2400" b="0" dirty="0">
                <a:solidFill>
                  <a:srgbClr val="ACE4F1"/>
                </a:solidFill>
                <a:latin typeface="Museo 2"/>
              </a:rPr>
              <a:t> </a:t>
            </a:r>
            <a:r>
              <a:rPr sz="2400" b="0" dirty="0" err="1">
                <a:solidFill>
                  <a:srgbClr val="ACE4F1"/>
                </a:solidFill>
                <a:latin typeface="Museo 2"/>
              </a:rPr>
              <a:t>pārmaiņas</a:t>
            </a:r>
            <a:r>
              <a:rPr sz="2400" b="0" dirty="0">
                <a:solidFill>
                  <a:srgbClr val="ACE4F1"/>
                </a:solidFill>
                <a:latin typeface="Museo 2"/>
              </a:rPr>
              <a:t> un </a:t>
            </a:r>
            <a:r>
              <a:rPr sz="2400" b="0" dirty="0" err="1">
                <a:solidFill>
                  <a:srgbClr val="ACE4F1"/>
                </a:solidFill>
                <a:latin typeface="Museo 2"/>
              </a:rPr>
              <a:t>rezultātus</a:t>
            </a:r>
            <a:r>
              <a:rPr sz="2400" b="0" dirty="0">
                <a:solidFill>
                  <a:srgbClr val="ACE4F1"/>
                </a:solidFill>
                <a:latin typeface="Museo 2"/>
              </a:rPr>
              <a:t>.</a:t>
            </a:r>
          </a:p>
        </p:txBody>
      </p:sp>
      <p:sp>
        <p:nvSpPr>
          <p:cNvPr id="4" name="Rounded Rectangle 3"/>
          <p:cNvSpPr/>
          <p:nvPr/>
        </p:nvSpPr>
        <p:spPr>
          <a:xfrm>
            <a:off x="822960" y="2788920"/>
            <a:ext cx="3931920" cy="2834640"/>
          </a:xfrm>
          <a:prstGeom prst="roundRect">
            <a:avLst>
              <a:gd name="adj" fmla="val 8000"/>
            </a:avLst>
          </a:prstGeom>
          <a:solidFill>
            <a:srgbClr val="FFFFFF"/>
          </a:solidFill>
          <a:ln>
            <a:noFill/>
          </a:ln>
          <a:effectLst/>
        </p:spPr>
        <p:txBody>
          <a:bodyPr rtlCol="0" anchor="ctr"/>
          <a:lstStyle/>
          <a:p>
            <a:endParaRPr/>
          </a:p>
        </p:txBody>
      </p:sp>
      <p:sp>
        <p:nvSpPr>
          <p:cNvPr id="5" name="TextBox 4"/>
          <p:cNvSpPr txBox="1"/>
          <p:nvPr/>
        </p:nvSpPr>
        <p:spPr>
          <a:xfrm>
            <a:off x="1097280" y="2971800"/>
            <a:ext cx="3383279" cy="960120"/>
          </a:xfrm>
          <a:prstGeom prst="rect">
            <a:avLst/>
          </a:prstGeom>
          <a:noFill/>
        </p:spPr>
        <p:txBody>
          <a:bodyPr wrap="square" lIns="45720" tIns="27432" rIns="45720" bIns="27432" anchor="b">
            <a:spAutoFit/>
          </a:bodyPr>
          <a:lstStyle/>
          <a:p>
            <a:pPr algn="l">
              <a:lnSpc>
                <a:spcPct val="108000"/>
              </a:lnSpc>
              <a:spcAft>
                <a:spcPts val="0"/>
              </a:spcAft>
            </a:pPr>
            <a:r>
              <a:rPr sz="4600" b="0">
                <a:solidFill>
                  <a:srgbClr val="303A92"/>
                </a:solidFill>
                <a:latin typeface="Museo 1"/>
              </a:rPr>
              <a:t>35,3%</a:t>
            </a:r>
          </a:p>
        </p:txBody>
      </p:sp>
      <p:sp>
        <p:nvSpPr>
          <p:cNvPr id="6" name="TextBox 5"/>
          <p:cNvSpPr txBox="1"/>
          <p:nvPr/>
        </p:nvSpPr>
        <p:spPr>
          <a:xfrm>
            <a:off x="1097280" y="3995928"/>
            <a:ext cx="3383279" cy="1508760"/>
          </a:xfrm>
          <a:prstGeom prst="rect">
            <a:avLst/>
          </a:prstGeom>
          <a:noFill/>
        </p:spPr>
        <p:txBody>
          <a:bodyPr wrap="square" lIns="45720" tIns="27432" rIns="45720" bIns="27432" anchor="t">
            <a:spAutoFit/>
          </a:bodyPr>
          <a:lstStyle/>
          <a:p>
            <a:pPr algn="l">
              <a:lnSpc>
                <a:spcPct val="108000"/>
              </a:lnSpc>
              <a:spcAft>
                <a:spcPts val="0"/>
              </a:spcAft>
            </a:pPr>
            <a:r>
              <a:rPr sz="1700" b="0">
                <a:solidFill>
                  <a:srgbClr val="251E50"/>
                </a:solidFill>
                <a:latin typeface="Museo 2"/>
              </a:rPr>
              <a:t>Apvienotais saraksts: augstākais vadošās partijas rezultāts kopš 1922. gada vēlēšanām</a:t>
            </a:r>
          </a:p>
        </p:txBody>
      </p:sp>
      <p:sp>
        <p:nvSpPr>
          <p:cNvPr id="7" name="Rounded Rectangle 6"/>
          <p:cNvSpPr/>
          <p:nvPr/>
        </p:nvSpPr>
        <p:spPr>
          <a:xfrm>
            <a:off x="4983480" y="2788920"/>
            <a:ext cx="3931920" cy="2834640"/>
          </a:xfrm>
          <a:prstGeom prst="roundRect">
            <a:avLst>
              <a:gd name="adj" fmla="val 8000"/>
            </a:avLst>
          </a:prstGeom>
          <a:solidFill>
            <a:srgbClr val="FFFFFF"/>
          </a:solidFill>
          <a:ln>
            <a:noFill/>
          </a:ln>
          <a:effectLst/>
        </p:spPr>
        <p:txBody>
          <a:bodyPr rtlCol="0" anchor="ctr"/>
          <a:lstStyle/>
          <a:p>
            <a:endParaRPr/>
          </a:p>
        </p:txBody>
      </p:sp>
      <p:sp>
        <p:nvSpPr>
          <p:cNvPr id="8" name="TextBox 7"/>
          <p:cNvSpPr txBox="1"/>
          <p:nvPr/>
        </p:nvSpPr>
        <p:spPr>
          <a:xfrm>
            <a:off x="5257800" y="2971800"/>
            <a:ext cx="3383279" cy="960120"/>
          </a:xfrm>
          <a:prstGeom prst="rect">
            <a:avLst/>
          </a:prstGeom>
          <a:noFill/>
        </p:spPr>
        <p:txBody>
          <a:bodyPr wrap="square" lIns="45720" tIns="27432" rIns="45720" bIns="27432" anchor="b">
            <a:spAutoFit/>
          </a:bodyPr>
          <a:lstStyle/>
          <a:p>
            <a:pPr algn="l">
              <a:lnSpc>
                <a:spcPct val="108000"/>
              </a:lnSpc>
              <a:spcAft>
                <a:spcPts val="0"/>
              </a:spcAft>
            </a:pPr>
            <a:r>
              <a:rPr sz="4600" b="0">
                <a:solidFill>
                  <a:srgbClr val="303A92"/>
                </a:solidFill>
                <a:latin typeface="Museo 1"/>
              </a:rPr>
              <a:t>51,8%</a:t>
            </a:r>
          </a:p>
        </p:txBody>
      </p:sp>
      <p:sp>
        <p:nvSpPr>
          <p:cNvPr id="9" name="TextBox 8"/>
          <p:cNvSpPr txBox="1"/>
          <p:nvPr/>
        </p:nvSpPr>
        <p:spPr>
          <a:xfrm>
            <a:off x="5257800" y="3995928"/>
            <a:ext cx="3383279" cy="606513"/>
          </a:xfrm>
          <a:prstGeom prst="rect">
            <a:avLst/>
          </a:prstGeom>
          <a:noFill/>
        </p:spPr>
        <p:txBody>
          <a:bodyPr wrap="square" lIns="45720" tIns="27432" rIns="45720" bIns="27432" anchor="t">
            <a:spAutoFit/>
          </a:bodyPr>
          <a:lstStyle/>
          <a:p>
            <a:pPr algn="l">
              <a:lnSpc>
                <a:spcPct val="108000"/>
              </a:lnSpc>
              <a:spcAft>
                <a:spcPts val="0"/>
              </a:spcAft>
            </a:pPr>
            <a:r>
              <a:rPr sz="1700" b="0" dirty="0" err="1">
                <a:solidFill>
                  <a:srgbClr val="251E50"/>
                </a:solidFill>
                <a:latin typeface="Museo 2"/>
              </a:rPr>
              <a:t>vēlētāju</a:t>
            </a:r>
            <a:r>
              <a:rPr sz="1700" b="0" dirty="0">
                <a:solidFill>
                  <a:srgbClr val="251E50"/>
                </a:solidFill>
                <a:latin typeface="Museo 2"/>
              </a:rPr>
              <a:t> </a:t>
            </a:r>
            <a:r>
              <a:rPr sz="1700" b="0" dirty="0" err="1">
                <a:solidFill>
                  <a:srgbClr val="251E50"/>
                </a:solidFill>
                <a:latin typeface="Museo 2"/>
              </a:rPr>
              <a:t>līdzdalība</a:t>
            </a:r>
            <a:r>
              <a:rPr sz="1700" b="0" dirty="0">
                <a:solidFill>
                  <a:srgbClr val="251E50"/>
                </a:solidFill>
                <a:latin typeface="Museo 2"/>
              </a:rPr>
              <a:t>, 2022. </a:t>
            </a:r>
            <a:r>
              <a:rPr sz="1700" b="0" dirty="0" err="1">
                <a:solidFill>
                  <a:srgbClr val="251E50"/>
                </a:solidFill>
                <a:latin typeface="Museo 2"/>
              </a:rPr>
              <a:t>gadā</a:t>
            </a:r>
            <a:r>
              <a:rPr sz="1700" b="0" dirty="0">
                <a:solidFill>
                  <a:srgbClr val="251E50"/>
                </a:solidFill>
                <a:latin typeface="Museo 2"/>
              </a:rPr>
              <a:t> 59,4%)</a:t>
            </a:r>
          </a:p>
        </p:txBody>
      </p:sp>
      <p:sp>
        <p:nvSpPr>
          <p:cNvPr id="10" name="Rounded Rectangle 9"/>
          <p:cNvSpPr/>
          <p:nvPr/>
        </p:nvSpPr>
        <p:spPr>
          <a:xfrm>
            <a:off x="822960" y="5852160"/>
            <a:ext cx="8092440" cy="3291840"/>
          </a:xfrm>
          <a:prstGeom prst="roundRect">
            <a:avLst>
              <a:gd name="adj" fmla="val 8000"/>
            </a:avLst>
          </a:prstGeom>
          <a:solidFill>
            <a:srgbClr val="ACE4F1"/>
          </a:solidFill>
          <a:ln>
            <a:noFill/>
          </a:ln>
          <a:effectLst/>
        </p:spPr>
        <p:txBody>
          <a:bodyPr rtlCol="0" anchor="ctr"/>
          <a:lstStyle/>
          <a:p>
            <a:endParaRPr/>
          </a:p>
        </p:txBody>
      </p:sp>
      <p:sp>
        <p:nvSpPr>
          <p:cNvPr id="11" name="TextBox 10"/>
          <p:cNvSpPr txBox="1"/>
          <p:nvPr/>
        </p:nvSpPr>
        <p:spPr>
          <a:xfrm>
            <a:off x="1097280" y="6035040"/>
            <a:ext cx="7543800" cy="960120"/>
          </a:xfrm>
          <a:prstGeom prst="rect">
            <a:avLst/>
          </a:prstGeom>
          <a:noFill/>
        </p:spPr>
        <p:txBody>
          <a:bodyPr wrap="square" lIns="45720" tIns="27432" rIns="45720" bIns="27432" anchor="b">
            <a:spAutoFit/>
          </a:bodyPr>
          <a:lstStyle/>
          <a:p>
            <a:pPr algn="l">
              <a:lnSpc>
                <a:spcPct val="108000"/>
              </a:lnSpc>
              <a:spcAft>
                <a:spcPts val="0"/>
              </a:spcAft>
            </a:pPr>
            <a:r>
              <a:rPr sz="4000" b="0">
                <a:solidFill>
                  <a:srgbClr val="303A92"/>
                </a:solidFill>
                <a:latin typeface="Museo 1"/>
              </a:rPr>
              <a:t>6 no 14</a:t>
            </a:r>
          </a:p>
        </p:txBody>
      </p:sp>
      <p:sp>
        <p:nvSpPr>
          <p:cNvPr id="12" name="TextBox 11"/>
          <p:cNvSpPr txBox="1"/>
          <p:nvPr/>
        </p:nvSpPr>
        <p:spPr>
          <a:xfrm>
            <a:off x="1097280" y="7059168"/>
            <a:ext cx="7543800" cy="1965960"/>
          </a:xfrm>
          <a:prstGeom prst="rect">
            <a:avLst/>
          </a:prstGeom>
          <a:noFill/>
        </p:spPr>
        <p:txBody>
          <a:bodyPr wrap="square" lIns="45720" tIns="27432" rIns="45720" bIns="27432" anchor="t">
            <a:spAutoFit/>
          </a:bodyPr>
          <a:lstStyle/>
          <a:p>
            <a:pPr algn="l">
              <a:lnSpc>
                <a:spcPct val="108000"/>
              </a:lnSpc>
              <a:spcAft>
                <a:spcPts val="0"/>
              </a:spcAft>
            </a:pPr>
            <a:r>
              <a:rPr sz="1700" b="0">
                <a:solidFill>
                  <a:srgbClr val="251E50"/>
                </a:solidFill>
                <a:latin typeface="Museo 2"/>
              </a:rPr>
              <a:t>saraksti pārvarēja 5% barjeru; Zaļo un Zemnieku savienība ar 4,4% Saeimā neiekļuva. Signāls ir divējāds: uzticēšanās mandāts no vienas puses un neapmierinātība ar sistēmu no otras.</a:t>
            </a:r>
          </a:p>
        </p:txBody>
      </p:sp>
      <p:sp>
        <p:nvSpPr>
          <p:cNvPr id="13" name="Rounded Rectangle 12"/>
          <p:cNvSpPr/>
          <p:nvPr/>
        </p:nvSpPr>
        <p:spPr>
          <a:xfrm>
            <a:off x="9281160" y="2176272"/>
            <a:ext cx="8229600" cy="6967728"/>
          </a:xfrm>
          <a:prstGeom prst="roundRect">
            <a:avLst>
              <a:gd name="adj" fmla="val 8000"/>
            </a:avLst>
          </a:prstGeom>
          <a:solidFill>
            <a:srgbClr val="2B2C70"/>
          </a:solidFill>
          <a:ln>
            <a:noFill/>
          </a:ln>
          <a:effectLst/>
        </p:spPr>
        <p:txBody>
          <a:bodyPr rtlCol="0" anchor="ctr"/>
          <a:lstStyle/>
          <a:p>
            <a:endParaRPr/>
          </a:p>
        </p:txBody>
      </p:sp>
      <p:sp>
        <p:nvSpPr>
          <p:cNvPr id="14" name="TextBox 13"/>
          <p:cNvSpPr txBox="1"/>
          <p:nvPr/>
        </p:nvSpPr>
        <p:spPr>
          <a:xfrm>
            <a:off x="9601200" y="2400300"/>
            <a:ext cx="7680960" cy="640080"/>
          </a:xfrm>
          <a:prstGeom prst="rect">
            <a:avLst/>
          </a:prstGeom>
          <a:noFill/>
        </p:spPr>
        <p:txBody>
          <a:bodyPr wrap="square" lIns="45720" tIns="27432" rIns="45720" bIns="27432" anchor="t">
            <a:spAutoFit/>
          </a:bodyPr>
          <a:lstStyle/>
          <a:p>
            <a:pPr algn="l">
              <a:lnSpc>
                <a:spcPct val="108000"/>
              </a:lnSpc>
              <a:spcAft>
                <a:spcPts val="600"/>
              </a:spcAft>
            </a:pPr>
            <a:r>
              <a:rPr sz="2200" b="0" dirty="0">
                <a:solidFill>
                  <a:srgbClr val="FFFFFF"/>
                </a:solidFill>
                <a:latin typeface="Museo 1"/>
              </a:rPr>
              <a:t>Ko </a:t>
            </a:r>
            <a:r>
              <a:rPr sz="2200" b="0" dirty="0" err="1">
                <a:solidFill>
                  <a:srgbClr val="FFFFFF"/>
                </a:solidFill>
                <a:latin typeface="Museo 1"/>
              </a:rPr>
              <a:t>saka</a:t>
            </a:r>
            <a:r>
              <a:rPr sz="2200" b="0" dirty="0">
                <a:solidFill>
                  <a:srgbClr val="FFFFFF"/>
                </a:solidFill>
                <a:latin typeface="Museo 1"/>
              </a:rPr>
              <a:t> </a:t>
            </a:r>
            <a:r>
              <a:rPr sz="2200" b="0" dirty="0" err="1">
                <a:solidFill>
                  <a:srgbClr val="FFFFFF"/>
                </a:solidFill>
                <a:latin typeface="Museo 1"/>
              </a:rPr>
              <a:t>politikas</a:t>
            </a:r>
            <a:r>
              <a:rPr sz="2200" b="0" dirty="0">
                <a:solidFill>
                  <a:srgbClr val="FFFFFF"/>
                </a:solidFill>
                <a:latin typeface="Museo 1"/>
              </a:rPr>
              <a:t> </a:t>
            </a:r>
            <a:r>
              <a:rPr sz="2200" b="0" dirty="0" err="1">
                <a:solidFill>
                  <a:srgbClr val="FFFFFF"/>
                </a:solidFill>
                <a:latin typeface="Museo 1"/>
              </a:rPr>
              <a:t>procesa</a:t>
            </a:r>
            <a:r>
              <a:rPr sz="2200" b="0" dirty="0">
                <a:solidFill>
                  <a:srgbClr val="FFFFFF"/>
                </a:solidFill>
                <a:latin typeface="Museo 1"/>
              </a:rPr>
              <a:t> </a:t>
            </a:r>
            <a:r>
              <a:rPr sz="2200" b="0" dirty="0" err="1">
                <a:solidFill>
                  <a:srgbClr val="FFFFFF"/>
                </a:solidFill>
                <a:latin typeface="Museo 1"/>
              </a:rPr>
              <a:t>teorija</a:t>
            </a:r>
            <a:endParaRPr sz="2200" b="0" dirty="0">
              <a:solidFill>
                <a:srgbClr val="FFFFFF"/>
              </a:solidFill>
              <a:latin typeface="Museo 1"/>
            </a:endParaRPr>
          </a:p>
        </p:txBody>
      </p:sp>
      <p:sp>
        <p:nvSpPr>
          <p:cNvPr id="15" name="TextBox 14"/>
          <p:cNvSpPr txBox="1"/>
          <p:nvPr/>
        </p:nvSpPr>
        <p:spPr>
          <a:xfrm>
            <a:off x="9601200" y="3009900"/>
            <a:ext cx="7680960" cy="5759910"/>
          </a:xfrm>
          <a:prstGeom prst="rect">
            <a:avLst/>
          </a:prstGeom>
          <a:noFill/>
        </p:spPr>
        <p:txBody>
          <a:bodyPr wrap="square" lIns="45720" tIns="27432" rIns="45720" bIns="27432" anchor="t">
            <a:spAutoFit/>
          </a:bodyPr>
          <a:lstStyle/>
          <a:p>
            <a:pPr marL="292608" indent="-292608" algn="l">
              <a:lnSpc>
                <a:spcPct val="108000"/>
              </a:lnSpc>
              <a:spcAft>
                <a:spcPts val="1400"/>
              </a:spcAft>
              <a:buClr>
                <a:srgbClr val="ACE4F1"/>
              </a:buClr>
              <a:buFont typeface="Arial"/>
              <a:buChar char="•"/>
            </a:pPr>
            <a:r>
              <a:rPr sz="2400" b="1" dirty="0" err="1">
                <a:solidFill>
                  <a:srgbClr val="ACE4F1"/>
                </a:solidFill>
                <a:latin typeface="Museo 2"/>
              </a:rPr>
              <a:t>Daudzplūsmu</a:t>
            </a:r>
            <a:r>
              <a:rPr sz="2400" b="1" dirty="0">
                <a:solidFill>
                  <a:srgbClr val="ACE4F1"/>
                </a:solidFill>
                <a:latin typeface="Museo 2"/>
              </a:rPr>
              <a:t> </a:t>
            </a:r>
            <a:r>
              <a:rPr sz="2400" b="1" dirty="0" err="1">
                <a:solidFill>
                  <a:srgbClr val="ACE4F1"/>
                </a:solidFill>
                <a:latin typeface="Museo 2"/>
              </a:rPr>
              <a:t>pieeja</a:t>
            </a:r>
            <a:r>
              <a:rPr sz="2400" b="1" dirty="0">
                <a:solidFill>
                  <a:srgbClr val="ACE4F1"/>
                </a:solidFill>
                <a:latin typeface="Museo 2"/>
              </a:rPr>
              <a:t> (Kingdon; Zahariadis): </a:t>
            </a:r>
            <a:r>
              <a:rPr sz="2400" b="0" dirty="0" err="1">
                <a:solidFill>
                  <a:srgbClr val="FFFFFF"/>
                </a:solidFill>
                <a:latin typeface="Museo 2"/>
              </a:rPr>
              <a:t>politikas</a:t>
            </a:r>
            <a:r>
              <a:rPr sz="2400" b="0" dirty="0">
                <a:solidFill>
                  <a:srgbClr val="FFFFFF"/>
                </a:solidFill>
                <a:latin typeface="Museo 2"/>
              </a:rPr>
              <a:t> logs </a:t>
            </a:r>
            <a:r>
              <a:rPr sz="2400" b="0" dirty="0" err="1">
                <a:solidFill>
                  <a:srgbClr val="FFFFFF"/>
                </a:solidFill>
                <a:latin typeface="Museo 2"/>
              </a:rPr>
              <a:t>atveras</a:t>
            </a:r>
            <a:r>
              <a:rPr sz="2400" b="0" dirty="0">
                <a:solidFill>
                  <a:srgbClr val="FFFFFF"/>
                </a:solidFill>
                <a:latin typeface="Museo 2"/>
              </a:rPr>
              <a:t>, </a:t>
            </a:r>
            <a:r>
              <a:rPr sz="2400" b="0" dirty="0" err="1">
                <a:solidFill>
                  <a:srgbClr val="FFFFFF"/>
                </a:solidFill>
                <a:latin typeface="Museo 2"/>
              </a:rPr>
              <a:t>kad</a:t>
            </a:r>
            <a:r>
              <a:rPr sz="2400" b="0" dirty="0">
                <a:solidFill>
                  <a:srgbClr val="FFFFFF"/>
                </a:solidFill>
                <a:latin typeface="Museo 2"/>
              </a:rPr>
              <a:t> </a:t>
            </a:r>
            <a:r>
              <a:rPr sz="2400" b="0" dirty="0" err="1">
                <a:solidFill>
                  <a:srgbClr val="FFFFFF"/>
                </a:solidFill>
                <a:latin typeface="Museo 2"/>
              </a:rPr>
              <a:t>sakrīt</a:t>
            </a:r>
            <a:r>
              <a:rPr sz="2400" b="0" dirty="0">
                <a:solidFill>
                  <a:srgbClr val="FFFFFF"/>
                </a:solidFill>
                <a:latin typeface="Museo 2"/>
              </a:rPr>
              <a:t> </a:t>
            </a:r>
            <a:r>
              <a:rPr sz="2400" b="0" dirty="0" err="1">
                <a:solidFill>
                  <a:srgbClr val="FFFFFF"/>
                </a:solidFill>
                <a:latin typeface="Museo 2"/>
              </a:rPr>
              <a:t>problēma</a:t>
            </a:r>
            <a:r>
              <a:rPr sz="2400" b="0" dirty="0">
                <a:solidFill>
                  <a:srgbClr val="FFFFFF"/>
                </a:solidFill>
                <a:latin typeface="Museo 2"/>
              </a:rPr>
              <a:t>, </a:t>
            </a:r>
            <a:r>
              <a:rPr sz="2400" b="0" dirty="0" err="1">
                <a:solidFill>
                  <a:srgbClr val="FFFFFF"/>
                </a:solidFill>
                <a:latin typeface="Museo 2"/>
              </a:rPr>
              <a:t>risinājums</a:t>
            </a:r>
            <a:r>
              <a:rPr sz="2400" b="0" dirty="0">
                <a:solidFill>
                  <a:srgbClr val="FFFFFF"/>
                </a:solidFill>
                <a:latin typeface="Museo 2"/>
              </a:rPr>
              <a:t> un </a:t>
            </a:r>
            <a:r>
              <a:rPr sz="2400" b="0" dirty="0" err="1">
                <a:solidFill>
                  <a:srgbClr val="FFFFFF"/>
                </a:solidFill>
                <a:latin typeface="Museo 2"/>
              </a:rPr>
              <a:t>politiskais</a:t>
            </a:r>
            <a:r>
              <a:rPr sz="2400" b="0" dirty="0">
                <a:solidFill>
                  <a:srgbClr val="FFFFFF"/>
                </a:solidFill>
                <a:latin typeface="Museo 2"/>
              </a:rPr>
              <a:t> </a:t>
            </a:r>
            <a:r>
              <a:rPr sz="2400" b="0" dirty="0" err="1">
                <a:solidFill>
                  <a:srgbClr val="FFFFFF"/>
                </a:solidFill>
                <a:latin typeface="Museo 2"/>
              </a:rPr>
              <a:t>brīdis</a:t>
            </a:r>
            <a:r>
              <a:rPr sz="2400" b="0" dirty="0">
                <a:solidFill>
                  <a:srgbClr val="FFFFFF"/>
                </a:solidFill>
                <a:latin typeface="Museo 2"/>
              </a:rPr>
              <a:t>. Jauna </a:t>
            </a:r>
            <a:r>
              <a:rPr sz="2400" b="0" dirty="0" err="1">
                <a:solidFill>
                  <a:srgbClr val="FFFFFF"/>
                </a:solidFill>
                <a:latin typeface="Museo 2"/>
              </a:rPr>
              <a:t>valdība</a:t>
            </a:r>
            <a:r>
              <a:rPr sz="2400" b="0" dirty="0">
                <a:solidFill>
                  <a:srgbClr val="FFFFFF"/>
                </a:solidFill>
                <a:latin typeface="Museo 2"/>
              </a:rPr>
              <a:t> </a:t>
            </a:r>
            <a:r>
              <a:rPr sz="2400" b="0" dirty="0" err="1">
                <a:solidFill>
                  <a:srgbClr val="FFFFFF"/>
                </a:solidFill>
                <a:latin typeface="Museo 2"/>
              </a:rPr>
              <a:t>ir</a:t>
            </a:r>
            <a:r>
              <a:rPr sz="2400" b="0" dirty="0">
                <a:solidFill>
                  <a:srgbClr val="FFFFFF"/>
                </a:solidFill>
                <a:latin typeface="Museo 2"/>
              </a:rPr>
              <a:t> </a:t>
            </a:r>
            <a:r>
              <a:rPr sz="2400" b="0" dirty="0" err="1">
                <a:solidFill>
                  <a:srgbClr val="FFFFFF"/>
                </a:solidFill>
                <a:latin typeface="Museo 2"/>
              </a:rPr>
              <a:t>tipisks</a:t>
            </a:r>
            <a:r>
              <a:rPr sz="2400" b="0" dirty="0">
                <a:solidFill>
                  <a:srgbClr val="FFFFFF"/>
                </a:solidFill>
                <a:latin typeface="Museo 2"/>
              </a:rPr>
              <a:t> logs, bet </a:t>
            </a:r>
            <a:r>
              <a:rPr sz="2400" b="0" dirty="0" err="1">
                <a:solidFill>
                  <a:srgbClr val="FFFFFF"/>
                </a:solidFill>
                <a:latin typeface="Museo 2"/>
              </a:rPr>
              <a:t>logi</a:t>
            </a:r>
            <a:r>
              <a:rPr sz="2400" b="0" dirty="0">
                <a:solidFill>
                  <a:srgbClr val="FFFFFF"/>
                </a:solidFill>
                <a:latin typeface="Museo 2"/>
              </a:rPr>
              <a:t> </a:t>
            </a:r>
            <a:r>
              <a:rPr sz="2400" b="0" dirty="0" err="1">
                <a:solidFill>
                  <a:srgbClr val="FFFFFF"/>
                </a:solidFill>
                <a:latin typeface="Museo 2"/>
              </a:rPr>
              <a:t>ir</a:t>
            </a:r>
            <a:r>
              <a:rPr sz="2400" b="0" dirty="0">
                <a:solidFill>
                  <a:srgbClr val="FFFFFF"/>
                </a:solidFill>
                <a:latin typeface="Museo 2"/>
              </a:rPr>
              <a:t> </a:t>
            </a:r>
            <a:r>
              <a:rPr sz="2400" b="0" dirty="0" err="1">
                <a:solidFill>
                  <a:srgbClr val="FFFFFF"/>
                </a:solidFill>
                <a:latin typeface="Museo 2"/>
              </a:rPr>
              <a:t>īsi</a:t>
            </a:r>
            <a:r>
              <a:rPr sz="2400" b="0" dirty="0">
                <a:solidFill>
                  <a:srgbClr val="FFFFFF"/>
                </a:solidFill>
                <a:latin typeface="Museo 2"/>
              </a:rPr>
              <a:t>.</a:t>
            </a:r>
          </a:p>
          <a:p>
            <a:pPr marL="292608" indent="-292608" algn="l">
              <a:lnSpc>
                <a:spcPct val="108000"/>
              </a:lnSpc>
              <a:spcAft>
                <a:spcPts val="1400"/>
              </a:spcAft>
              <a:buClr>
                <a:srgbClr val="ACE4F1"/>
              </a:buClr>
              <a:buFont typeface="Arial"/>
              <a:buChar char="•"/>
            </a:pPr>
            <a:r>
              <a:rPr sz="2400" b="1" dirty="0" err="1">
                <a:solidFill>
                  <a:srgbClr val="ACE4F1"/>
                </a:solidFill>
                <a:latin typeface="Museo 2"/>
              </a:rPr>
              <a:t>Punktētā</a:t>
            </a:r>
            <a:r>
              <a:rPr sz="2400" b="1" dirty="0">
                <a:solidFill>
                  <a:srgbClr val="ACE4F1"/>
                </a:solidFill>
                <a:latin typeface="Museo 2"/>
              </a:rPr>
              <a:t> </a:t>
            </a:r>
            <a:r>
              <a:rPr sz="2400" b="1" dirty="0" err="1">
                <a:solidFill>
                  <a:srgbClr val="ACE4F1"/>
                </a:solidFill>
                <a:latin typeface="Museo 2"/>
              </a:rPr>
              <a:t>līdzsvara</a:t>
            </a:r>
            <a:r>
              <a:rPr sz="2400" b="1" dirty="0">
                <a:solidFill>
                  <a:srgbClr val="ACE4F1"/>
                </a:solidFill>
                <a:latin typeface="Museo 2"/>
              </a:rPr>
              <a:t> </a:t>
            </a:r>
            <a:r>
              <a:rPr sz="2400" b="1" dirty="0" err="1">
                <a:solidFill>
                  <a:srgbClr val="ACE4F1"/>
                </a:solidFill>
                <a:latin typeface="Museo 2"/>
              </a:rPr>
              <a:t>teorija</a:t>
            </a:r>
            <a:r>
              <a:rPr sz="2400" b="1" dirty="0">
                <a:solidFill>
                  <a:srgbClr val="ACE4F1"/>
                </a:solidFill>
                <a:latin typeface="Museo 2"/>
              </a:rPr>
              <a:t> (Baumgartner &amp; Jones): </a:t>
            </a:r>
            <a:r>
              <a:rPr sz="2400" b="0" dirty="0" err="1">
                <a:solidFill>
                  <a:srgbClr val="FFFFFF"/>
                </a:solidFill>
                <a:latin typeface="Museo 2"/>
              </a:rPr>
              <a:t>budžeti</a:t>
            </a:r>
            <a:r>
              <a:rPr sz="2400" b="0" dirty="0">
                <a:solidFill>
                  <a:srgbClr val="FFFFFF"/>
                </a:solidFill>
                <a:latin typeface="Museo 2"/>
              </a:rPr>
              <a:t> </a:t>
            </a:r>
            <a:r>
              <a:rPr sz="2400" b="0" dirty="0" err="1">
                <a:solidFill>
                  <a:srgbClr val="FFFFFF"/>
                </a:solidFill>
                <a:latin typeface="Museo 2"/>
              </a:rPr>
              <a:t>mainās</a:t>
            </a:r>
            <a:r>
              <a:rPr sz="2400" b="0" dirty="0">
                <a:solidFill>
                  <a:srgbClr val="FFFFFF"/>
                </a:solidFill>
                <a:latin typeface="Museo 2"/>
              </a:rPr>
              <a:t> </a:t>
            </a:r>
            <a:r>
              <a:rPr sz="2400" b="0" dirty="0" err="1">
                <a:solidFill>
                  <a:srgbClr val="FFFFFF"/>
                </a:solidFill>
                <a:latin typeface="Museo 2"/>
              </a:rPr>
              <a:t>inkrementāli</a:t>
            </a:r>
            <a:r>
              <a:rPr sz="2400" b="0" dirty="0">
                <a:solidFill>
                  <a:srgbClr val="FFFFFF"/>
                </a:solidFill>
                <a:latin typeface="Museo 2"/>
              </a:rPr>
              <a:t>, un </a:t>
            </a:r>
            <a:r>
              <a:rPr sz="2400" b="0" dirty="0" err="1">
                <a:solidFill>
                  <a:srgbClr val="FFFFFF"/>
                </a:solidFill>
                <a:latin typeface="Museo 2"/>
              </a:rPr>
              <a:t>lielas</a:t>
            </a:r>
            <a:r>
              <a:rPr sz="2400" b="0" dirty="0">
                <a:solidFill>
                  <a:srgbClr val="FFFFFF"/>
                </a:solidFill>
                <a:latin typeface="Museo 2"/>
              </a:rPr>
              <a:t> </a:t>
            </a:r>
            <a:r>
              <a:rPr sz="2400" b="0" dirty="0" err="1">
                <a:solidFill>
                  <a:srgbClr val="FFFFFF"/>
                </a:solidFill>
                <a:latin typeface="Museo 2"/>
              </a:rPr>
              <a:t>izmaiņas</a:t>
            </a:r>
            <a:r>
              <a:rPr sz="2400" b="0" dirty="0">
                <a:solidFill>
                  <a:srgbClr val="FFFFFF"/>
                </a:solidFill>
                <a:latin typeface="Museo 2"/>
              </a:rPr>
              <a:t> </a:t>
            </a:r>
            <a:r>
              <a:rPr sz="2400" b="0" dirty="0" err="1">
                <a:solidFill>
                  <a:srgbClr val="FFFFFF"/>
                </a:solidFill>
                <a:latin typeface="Museo 2"/>
              </a:rPr>
              <a:t>notiek</a:t>
            </a:r>
            <a:r>
              <a:rPr sz="2400" b="0" dirty="0">
                <a:solidFill>
                  <a:srgbClr val="FFFFFF"/>
                </a:solidFill>
                <a:latin typeface="Museo 2"/>
              </a:rPr>
              <a:t> </a:t>
            </a:r>
            <a:r>
              <a:rPr sz="2400" b="0" dirty="0" err="1">
                <a:solidFill>
                  <a:srgbClr val="FFFFFF"/>
                </a:solidFill>
                <a:latin typeface="Museo 2"/>
              </a:rPr>
              <a:t>retos</a:t>
            </a:r>
            <a:r>
              <a:rPr sz="2400" b="0" dirty="0">
                <a:solidFill>
                  <a:srgbClr val="FFFFFF"/>
                </a:solidFill>
                <a:latin typeface="Museo 2"/>
              </a:rPr>
              <a:t> </a:t>
            </a:r>
            <a:r>
              <a:rPr sz="2400" b="0" dirty="0" err="1">
                <a:solidFill>
                  <a:srgbClr val="FFFFFF"/>
                </a:solidFill>
                <a:latin typeface="Museo 2"/>
              </a:rPr>
              <a:t>lūzuma</a:t>
            </a:r>
            <a:r>
              <a:rPr sz="2400" b="0" dirty="0">
                <a:solidFill>
                  <a:srgbClr val="FFFFFF"/>
                </a:solidFill>
                <a:latin typeface="Museo 2"/>
              </a:rPr>
              <a:t> </a:t>
            </a:r>
            <a:r>
              <a:rPr sz="2400" b="0" dirty="0" err="1">
                <a:solidFill>
                  <a:srgbClr val="FFFFFF"/>
                </a:solidFill>
                <a:latin typeface="Museo 2"/>
              </a:rPr>
              <a:t>brīžos</a:t>
            </a:r>
            <a:r>
              <a:rPr sz="2400" b="0" dirty="0">
                <a:solidFill>
                  <a:srgbClr val="FFFFFF"/>
                </a:solidFill>
                <a:latin typeface="Museo 2"/>
              </a:rPr>
              <a:t>.</a:t>
            </a:r>
          </a:p>
          <a:p>
            <a:pPr marL="292608" indent="-292608" algn="l">
              <a:lnSpc>
                <a:spcPct val="108000"/>
              </a:lnSpc>
              <a:spcAft>
                <a:spcPts val="1400"/>
              </a:spcAft>
              <a:buClr>
                <a:srgbClr val="ACE4F1"/>
              </a:buClr>
              <a:buFont typeface="Arial"/>
              <a:buChar char="•"/>
            </a:pPr>
            <a:r>
              <a:rPr sz="2400" b="1" dirty="0">
                <a:solidFill>
                  <a:srgbClr val="ACE4F1"/>
                </a:solidFill>
                <a:latin typeface="Museo 2"/>
              </a:rPr>
              <a:t>Rodríguez-Pose: </a:t>
            </a:r>
            <a:r>
              <a:rPr sz="2400" b="0" dirty="0">
                <a:solidFill>
                  <a:srgbClr val="FFFFFF"/>
                </a:solidFill>
                <a:latin typeface="Museo 2"/>
              </a:rPr>
              <a:t>ja </a:t>
            </a:r>
            <a:r>
              <a:rPr sz="2400" b="0" dirty="0" err="1">
                <a:solidFill>
                  <a:srgbClr val="FFFFFF"/>
                </a:solidFill>
                <a:latin typeface="Museo 2"/>
              </a:rPr>
              <a:t>vietas</a:t>
            </a:r>
            <a:r>
              <a:rPr sz="2400" b="0" dirty="0">
                <a:solidFill>
                  <a:srgbClr val="FFFFFF"/>
                </a:solidFill>
                <a:latin typeface="Museo 2"/>
              </a:rPr>
              <a:t> </a:t>
            </a:r>
            <a:r>
              <a:rPr sz="2400" b="0" dirty="0" err="1">
                <a:solidFill>
                  <a:srgbClr val="FFFFFF"/>
                </a:solidFill>
                <a:latin typeface="Museo 2"/>
              </a:rPr>
              <a:t>jūtas</a:t>
            </a:r>
            <a:r>
              <a:rPr sz="2400" b="0" dirty="0">
                <a:solidFill>
                  <a:srgbClr val="FFFFFF"/>
                </a:solidFill>
                <a:latin typeface="Museo 2"/>
              </a:rPr>
              <a:t> </a:t>
            </a:r>
            <a:r>
              <a:rPr sz="2400" b="0" dirty="0" err="1">
                <a:solidFill>
                  <a:srgbClr val="FFFFFF"/>
                </a:solidFill>
                <a:latin typeface="Museo 2"/>
              </a:rPr>
              <a:t>aizmirstas</a:t>
            </a:r>
            <a:r>
              <a:rPr sz="2400" b="0" dirty="0">
                <a:solidFill>
                  <a:srgbClr val="FFFFFF"/>
                </a:solidFill>
                <a:latin typeface="Museo 2"/>
              </a:rPr>
              <a:t>, </a:t>
            </a:r>
            <a:r>
              <a:rPr sz="2400" b="0" dirty="0" err="1">
                <a:solidFill>
                  <a:srgbClr val="FFFFFF"/>
                </a:solidFill>
                <a:latin typeface="Museo 2"/>
              </a:rPr>
              <a:t>tās</a:t>
            </a:r>
            <a:r>
              <a:rPr sz="2400" b="0" dirty="0">
                <a:solidFill>
                  <a:srgbClr val="FFFFFF"/>
                </a:solidFill>
                <a:latin typeface="Museo 2"/>
              </a:rPr>
              <a:t> "</a:t>
            </a:r>
            <a:r>
              <a:rPr sz="2400" b="0" dirty="0" err="1">
                <a:solidFill>
                  <a:srgbClr val="FFFFFF"/>
                </a:solidFill>
                <a:latin typeface="Museo 2"/>
              </a:rPr>
              <a:t>atriebjas</a:t>
            </a:r>
            <a:r>
              <a:rPr sz="2400" b="0" dirty="0">
                <a:solidFill>
                  <a:srgbClr val="FFFFFF"/>
                </a:solidFill>
                <a:latin typeface="Museo 2"/>
              </a:rPr>
              <a:t>" pie </a:t>
            </a:r>
            <a:r>
              <a:rPr sz="2400" b="0" dirty="0" err="1">
                <a:solidFill>
                  <a:srgbClr val="FFFFFF"/>
                </a:solidFill>
                <a:latin typeface="Museo 2"/>
              </a:rPr>
              <a:t>vēlēšanu</a:t>
            </a:r>
            <a:r>
              <a:rPr sz="2400" b="0" dirty="0">
                <a:solidFill>
                  <a:srgbClr val="FFFFFF"/>
                </a:solidFill>
                <a:latin typeface="Museo 2"/>
              </a:rPr>
              <a:t> </a:t>
            </a:r>
            <a:r>
              <a:rPr sz="2400" b="0" dirty="0" err="1">
                <a:solidFill>
                  <a:srgbClr val="FFFFFF"/>
                </a:solidFill>
                <a:latin typeface="Museo 2"/>
              </a:rPr>
              <a:t>urnām</a:t>
            </a:r>
            <a:r>
              <a:rPr sz="2400" b="0" dirty="0">
                <a:solidFill>
                  <a:srgbClr val="FFFFFF"/>
                </a:solidFill>
                <a:latin typeface="Museo 2"/>
              </a:rPr>
              <a:t>. </a:t>
            </a:r>
            <a:r>
              <a:rPr sz="2400" b="0" dirty="0" err="1">
                <a:solidFill>
                  <a:srgbClr val="FFFFFF"/>
                </a:solidFill>
                <a:latin typeface="Museo 2"/>
              </a:rPr>
              <a:t>Atbilde</a:t>
            </a:r>
            <a:r>
              <a:rPr sz="2400" b="0" dirty="0">
                <a:solidFill>
                  <a:srgbClr val="FFFFFF"/>
                </a:solidFill>
                <a:latin typeface="Museo 2"/>
              </a:rPr>
              <a:t> </a:t>
            </a:r>
            <a:r>
              <a:rPr sz="2400" b="0" dirty="0" err="1">
                <a:solidFill>
                  <a:srgbClr val="FFFFFF"/>
                </a:solidFill>
                <a:latin typeface="Museo 2"/>
              </a:rPr>
              <a:t>ir</a:t>
            </a:r>
            <a:r>
              <a:rPr sz="2400" b="0" dirty="0">
                <a:solidFill>
                  <a:srgbClr val="FFFFFF"/>
                </a:solidFill>
                <a:latin typeface="Museo 2"/>
              </a:rPr>
              <a:t> </a:t>
            </a:r>
            <a:r>
              <a:rPr sz="2400" b="0" dirty="0" err="1">
                <a:solidFill>
                  <a:srgbClr val="FFFFFF"/>
                </a:solidFill>
                <a:latin typeface="Museo 2"/>
              </a:rPr>
              <a:t>labāka</a:t>
            </a:r>
            <a:r>
              <a:rPr sz="2400" b="0" dirty="0">
                <a:solidFill>
                  <a:srgbClr val="FFFFFF"/>
                </a:solidFill>
                <a:latin typeface="Museo 2"/>
              </a:rPr>
              <a:t>, </a:t>
            </a:r>
            <a:r>
              <a:rPr sz="2400" b="0" dirty="0" err="1">
                <a:solidFill>
                  <a:srgbClr val="FFFFFF"/>
                </a:solidFill>
                <a:latin typeface="Museo 2"/>
              </a:rPr>
              <a:t>nevis</a:t>
            </a:r>
            <a:r>
              <a:rPr sz="2400" b="0" dirty="0">
                <a:solidFill>
                  <a:srgbClr val="FFFFFF"/>
                </a:solidFill>
                <a:latin typeface="Museo 2"/>
              </a:rPr>
              <a:t> </a:t>
            </a:r>
            <a:r>
              <a:rPr sz="2400" b="0" dirty="0" err="1">
                <a:solidFill>
                  <a:srgbClr val="FFFFFF"/>
                </a:solidFill>
                <a:latin typeface="Museo 2"/>
              </a:rPr>
              <a:t>lielāka</a:t>
            </a:r>
            <a:r>
              <a:rPr sz="2400" b="0" dirty="0">
                <a:solidFill>
                  <a:srgbClr val="FFFFFF"/>
                </a:solidFill>
                <a:latin typeface="Museo 2"/>
              </a:rPr>
              <a:t> </a:t>
            </a:r>
            <a:r>
              <a:rPr sz="2400" b="0" dirty="0" err="1">
                <a:solidFill>
                  <a:srgbClr val="FFFFFF"/>
                </a:solidFill>
                <a:latin typeface="Museo 2"/>
              </a:rPr>
              <a:t>vietai</a:t>
            </a:r>
            <a:r>
              <a:rPr sz="2400" b="0" dirty="0">
                <a:solidFill>
                  <a:srgbClr val="FFFFFF"/>
                </a:solidFill>
                <a:latin typeface="Museo 2"/>
              </a:rPr>
              <a:t> </a:t>
            </a:r>
            <a:r>
              <a:rPr sz="2400" b="0" dirty="0" err="1">
                <a:solidFill>
                  <a:srgbClr val="FFFFFF"/>
                </a:solidFill>
                <a:latin typeface="Museo 2"/>
              </a:rPr>
              <a:t>jutīga</a:t>
            </a:r>
            <a:r>
              <a:rPr sz="2400" b="0" dirty="0">
                <a:solidFill>
                  <a:srgbClr val="FFFFFF"/>
                </a:solidFill>
                <a:latin typeface="Museo 2"/>
              </a:rPr>
              <a:t> politika.</a:t>
            </a:r>
            <a:endParaRPr lang="lv-LV" sz="2400" b="0" dirty="0">
              <a:solidFill>
                <a:srgbClr val="FFFFFF"/>
              </a:solidFill>
              <a:latin typeface="Museo 2"/>
            </a:endParaRPr>
          </a:p>
          <a:p>
            <a:pPr marL="292608" indent="-292608">
              <a:lnSpc>
                <a:spcPct val="108000"/>
              </a:lnSpc>
              <a:spcAft>
                <a:spcPts val="1400"/>
              </a:spcAft>
              <a:buClr>
                <a:srgbClr val="ACE4F1"/>
              </a:buClr>
              <a:buFont typeface="Arial"/>
              <a:buChar char="•"/>
            </a:pPr>
            <a:r>
              <a:rPr lang="lv-LV" sz="2400" b="1" dirty="0">
                <a:solidFill>
                  <a:srgbClr val="ACE4F1"/>
                </a:solidFill>
                <a:latin typeface="Museo 2"/>
              </a:rPr>
              <a:t>Iespēju logi ir īsi: </a:t>
            </a:r>
            <a:r>
              <a:rPr lang="lv-LV" sz="2400" dirty="0">
                <a:solidFill>
                  <a:srgbClr val="FFFFFF"/>
                </a:solidFill>
                <a:latin typeface="Museo 2"/>
              </a:rPr>
              <a:t>ja pirmajos valdības mēnešos nepieņemsim lēmumu par investīciju plānošanas noteikumiem, atgriezīsimies pie inerces. </a:t>
            </a:r>
            <a:endParaRPr sz="2400" dirty="0">
              <a:solidFill>
                <a:srgbClr val="FFFFFF"/>
              </a:solidFill>
              <a:latin typeface="Museo 2"/>
            </a:endParaRPr>
          </a:p>
        </p:txBody>
      </p:sp>
      <p:sp>
        <p:nvSpPr>
          <p:cNvPr id="16" name="TextBox 15"/>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ACE4F1"/>
                </a:solidFill>
                <a:latin typeface="Museo 2"/>
              </a:rPr>
              <a:t>Avoti: </a:t>
            </a:r>
            <a:r>
              <a:rPr sz="1150" b="0">
                <a:solidFill>
                  <a:srgbClr val="ACE4F1"/>
                </a:solidFill>
                <a:latin typeface="Museo 2"/>
              </a:rPr>
              <a:t>CVK dati (LSM, 05.10.2026.); Reuters, 04.10.2026.; KAS valsts ziņojums, 09.10.2026.; Sabatier (red.), Theories of the Policy Process, 2. izd., 2007, 3. un 6. nod.; Rodríguez-Pose, 2018 (saites avotu slaidā)</a:t>
            </a:r>
          </a:p>
        </p:txBody>
      </p:sp>
      <p:pic>
        <p:nvPicPr>
          <p:cNvPr id="17" name="Picture 16" descr="image.png"/>
          <p:cNvPicPr>
            <a:picLocks noChangeAspect="1"/>
          </p:cNvPicPr>
          <p:nvPr/>
        </p:nvPicPr>
        <p:blipFill>
          <a:blip r:embed="rId3"/>
          <a:stretch>
            <a:fillRect/>
          </a:stretch>
        </p:blipFill>
        <p:spPr>
          <a:xfrm>
            <a:off x="16047720" y="9400032"/>
            <a:ext cx="1600200" cy="680085"/>
          </a:xfrm>
          <a:prstGeom prst="rect">
            <a:avLst/>
          </a:prstGeom>
        </p:spPr>
      </p:pic>
      <p:sp>
        <p:nvSpPr>
          <p:cNvPr id="18" name="TextBox 17"/>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ACE4F1"/>
                </a:solidFill>
                <a:latin typeface="Museo 2"/>
              </a:rPr>
              <a:t>58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Secība līdz 2028. gadam: vispirms noteikumi, tad saraksti</a:t>
            </a:r>
          </a:p>
        </p:txBody>
      </p:sp>
      <p:sp>
        <p:nvSpPr>
          <p:cNvPr id="3" name="TextBox 2"/>
          <p:cNvSpPr txBox="1"/>
          <p:nvPr/>
        </p:nvSpPr>
        <p:spPr>
          <a:xfrm>
            <a:off x="783515" y="1902471"/>
            <a:ext cx="16642080" cy="497829"/>
          </a:xfrm>
          <a:prstGeom prst="rect">
            <a:avLst/>
          </a:prstGeom>
          <a:noFill/>
        </p:spPr>
        <p:txBody>
          <a:bodyPr wrap="square" lIns="45720" tIns="27432" rIns="45720" bIns="27432" anchor="t">
            <a:spAutoFit/>
          </a:bodyPr>
          <a:lstStyle/>
          <a:p>
            <a:pPr algn="l">
              <a:lnSpc>
                <a:spcPct val="108000"/>
              </a:lnSpc>
              <a:spcAft>
                <a:spcPts val="0"/>
              </a:spcAft>
            </a:pPr>
            <a:r>
              <a:rPr sz="2800" b="0" dirty="0">
                <a:solidFill>
                  <a:srgbClr val="FF0000"/>
                </a:solidFill>
                <a:latin typeface="Museo 2"/>
              </a:rPr>
              <a:t>Ja </a:t>
            </a:r>
            <a:r>
              <a:rPr sz="2800" b="0" dirty="0" err="1">
                <a:solidFill>
                  <a:srgbClr val="FF0000"/>
                </a:solidFill>
                <a:latin typeface="Museo 2"/>
              </a:rPr>
              <a:t>secība</a:t>
            </a:r>
            <a:r>
              <a:rPr sz="2800" b="0" dirty="0">
                <a:solidFill>
                  <a:srgbClr val="FF0000"/>
                </a:solidFill>
                <a:latin typeface="Museo 2"/>
              </a:rPr>
              <a:t> </a:t>
            </a:r>
            <a:r>
              <a:rPr sz="2800" b="0" dirty="0" err="1">
                <a:solidFill>
                  <a:srgbClr val="FF0000"/>
                </a:solidFill>
                <a:latin typeface="Museo 2"/>
              </a:rPr>
              <a:t>netiks</a:t>
            </a:r>
            <a:r>
              <a:rPr sz="2800" b="0" dirty="0">
                <a:solidFill>
                  <a:srgbClr val="FF0000"/>
                </a:solidFill>
                <a:latin typeface="Museo 2"/>
              </a:rPr>
              <a:t> </a:t>
            </a:r>
            <a:r>
              <a:rPr sz="2800" b="0" dirty="0" err="1">
                <a:solidFill>
                  <a:srgbClr val="FF0000"/>
                </a:solidFill>
                <a:latin typeface="Museo 2"/>
              </a:rPr>
              <a:t>mainīta</a:t>
            </a:r>
            <a:r>
              <a:rPr sz="2800" b="0" dirty="0">
                <a:solidFill>
                  <a:srgbClr val="FF0000"/>
                </a:solidFill>
                <a:latin typeface="Museo 2"/>
              </a:rPr>
              <a:t> </a:t>
            </a:r>
            <a:r>
              <a:rPr sz="2800" b="0" dirty="0" err="1">
                <a:solidFill>
                  <a:srgbClr val="FF0000"/>
                </a:solidFill>
                <a:latin typeface="Museo 2"/>
              </a:rPr>
              <a:t>tagad</a:t>
            </a:r>
            <a:r>
              <a:rPr sz="2800" b="0" dirty="0">
                <a:solidFill>
                  <a:srgbClr val="FF0000"/>
                </a:solidFill>
                <a:latin typeface="Museo 2"/>
              </a:rPr>
              <a:t>, 2027. </a:t>
            </a:r>
            <a:r>
              <a:rPr sz="2800" b="0" dirty="0" err="1">
                <a:solidFill>
                  <a:srgbClr val="FF0000"/>
                </a:solidFill>
                <a:latin typeface="Museo 2"/>
              </a:rPr>
              <a:t>gadā</a:t>
            </a:r>
            <a:r>
              <a:rPr sz="2800" b="0" dirty="0">
                <a:solidFill>
                  <a:srgbClr val="FF0000"/>
                </a:solidFill>
                <a:latin typeface="Museo 2"/>
              </a:rPr>
              <a:t> </a:t>
            </a:r>
            <a:r>
              <a:rPr sz="2800" b="0" dirty="0" err="1">
                <a:solidFill>
                  <a:srgbClr val="FF0000"/>
                </a:solidFill>
                <a:latin typeface="Museo 2"/>
              </a:rPr>
              <a:t>tā</a:t>
            </a:r>
            <a:r>
              <a:rPr sz="2800" b="0" dirty="0">
                <a:solidFill>
                  <a:srgbClr val="FF0000"/>
                </a:solidFill>
                <a:latin typeface="Museo 2"/>
              </a:rPr>
              <a:t> </a:t>
            </a:r>
            <a:r>
              <a:rPr sz="2800" b="0" dirty="0" err="1">
                <a:solidFill>
                  <a:srgbClr val="FF0000"/>
                </a:solidFill>
                <a:latin typeface="Museo 2"/>
              </a:rPr>
              <a:t>vairs</a:t>
            </a:r>
            <a:r>
              <a:rPr sz="2800" b="0" dirty="0">
                <a:solidFill>
                  <a:srgbClr val="FF0000"/>
                </a:solidFill>
                <a:latin typeface="Museo 2"/>
              </a:rPr>
              <a:t> </a:t>
            </a:r>
            <a:r>
              <a:rPr sz="2800" b="0" dirty="0" err="1">
                <a:solidFill>
                  <a:srgbClr val="FF0000"/>
                </a:solidFill>
                <a:latin typeface="Museo 2"/>
              </a:rPr>
              <a:t>nebūs</a:t>
            </a:r>
            <a:r>
              <a:rPr sz="2800" b="0" dirty="0">
                <a:solidFill>
                  <a:srgbClr val="FF0000"/>
                </a:solidFill>
                <a:latin typeface="Museo 2"/>
              </a:rPr>
              <a:t> </a:t>
            </a:r>
            <a:r>
              <a:rPr sz="2800" b="0" dirty="0" err="1">
                <a:solidFill>
                  <a:srgbClr val="FF0000"/>
                </a:solidFill>
                <a:latin typeface="Museo 2"/>
              </a:rPr>
              <a:t>maināma</a:t>
            </a:r>
            <a:r>
              <a:rPr sz="2800" b="0" dirty="0">
                <a:solidFill>
                  <a:srgbClr val="FF0000"/>
                </a:solidFill>
                <a:latin typeface="Museo 2"/>
              </a:rPr>
              <a:t>.</a:t>
            </a:r>
          </a:p>
        </p:txBody>
      </p:sp>
      <p:sp>
        <p:nvSpPr>
          <p:cNvPr id="4" name="Rounded Rectangle 3"/>
          <p:cNvSpPr/>
          <p:nvPr/>
        </p:nvSpPr>
        <p:spPr>
          <a:xfrm>
            <a:off x="822960" y="2834640"/>
            <a:ext cx="2651760" cy="1005840"/>
          </a:xfrm>
          <a:prstGeom prst="roundRect">
            <a:avLst>
              <a:gd name="adj" fmla="val 8000"/>
            </a:avLst>
          </a:prstGeom>
          <a:solidFill>
            <a:srgbClr val="303A92"/>
          </a:solidFill>
          <a:ln>
            <a:noFill/>
          </a:ln>
          <a:effectLst/>
        </p:spPr>
        <p:txBody>
          <a:bodyPr rtlCol="0" anchor="ctr"/>
          <a:lstStyle/>
          <a:p>
            <a:endParaRPr sz="2400"/>
          </a:p>
        </p:txBody>
      </p:sp>
      <p:sp>
        <p:nvSpPr>
          <p:cNvPr id="5" name="TextBox 4"/>
          <p:cNvSpPr txBox="1"/>
          <p:nvPr/>
        </p:nvSpPr>
        <p:spPr>
          <a:xfrm>
            <a:off x="914400" y="3120257"/>
            <a:ext cx="2468880" cy="434606"/>
          </a:xfrm>
          <a:prstGeom prst="rect">
            <a:avLst/>
          </a:prstGeom>
          <a:noFill/>
        </p:spPr>
        <p:txBody>
          <a:bodyPr wrap="square" lIns="45720" tIns="27432" rIns="45720" bIns="27432" anchor="ctr">
            <a:spAutoFit/>
          </a:bodyPr>
          <a:lstStyle/>
          <a:p>
            <a:pPr algn="ctr">
              <a:lnSpc>
                <a:spcPct val="108000"/>
              </a:lnSpc>
              <a:spcAft>
                <a:spcPts val="0"/>
              </a:spcAft>
            </a:pPr>
            <a:r>
              <a:rPr sz="2400" b="0">
                <a:solidFill>
                  <a:srgbClr val="FFFFFF"/>
                </a:solidFill>
                <a:latin typeface="Museo 1"/>
              </a:rPr>
              <a:t>2026. g. IV cet.</a:t>
            </a:r>
          </a:p>
        </p:txBody>
      </p:sp>
      <p:sp>
        <p:nvSpPr>
          <p:cNvPr id="6" name="Rounded Rectangle 5"/>
          <p:cNvSpPr/>
          <p:nvPr/>
        </p:nvSpPr>
        <p:spPr>
          <a:xfrm>
            <a:off x="822960" y="4023360"/>
            <a:ext cx="2651760" cy="3840480"/>
          </a:xfrm>
          <a:prstGeom prst="roundRect">
            <a:avLst>
              <a:gd name="adj" fmla="val 8000"/>
            </a:avLst>
          </a:prstGeom>
          <a:solidFill>
            <a:srgbClr val="EEF8FB"/>
          </a:solidFill>
          <a:ln>
            <a:noFill/>
          </a:ln>
          <a:effectLst/>
        </p:spPr>
        <p:txBody>
          <a:bodyPr rtlCol="0" anchor="ctr"/>
          <a:lstStyle/>
          <a:p>
            <a:endParaRPr sz="2400"/>
          </a:p>
        </p:txBody>
      </p:sp>
      <p:sp>
        <p:nvSpPr>
          <p:cNvPr id="7" name="TextBox 6"/>
          <p:cNvSpPr txBox="1"/>
          <p:nvPr/>
        </p:nvSpPr>
        <p:spPr>
          <a:xfrm>
            <a:off x="1005840" y="4206240"/>
            <a:ext cx="2331720" cy="3625736"/>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Valdības deklarācijā un rīcības plānā: vienots investīciju ietvars, kritēriji un "vārti"; projektu kartes forma</a:t>
            </a:r>
          </a:p>
        </p:txBody>
      </p:sp>
      <p:sp>
        <p:nvSpPr>
          <p:cNvPr id="8" name="Rounded Rectangle 7"/>
          <p:cNvSpPr/>
          <p:nvPr/>
        </p:nvSpPr>
        <p:spPr>
          <a:xfrm>
            <a:off x="3630168" y="2834640"/>
            <a:ext cx="2651760" cy="1005840"/>
          </a:xfrm>
          <a:prstGeom prst="roundRect">
            <a:avLst>
              <a:gd name="adj" fmla="val 8000"/>
            </a:avLst>
          </a:prstGeom>
          <a:solidFill>
            <a:srgbClr val="303A92"/>
          </a:solidFill>
          <a:ln>
            <a:noFill/>
          </a:ln>
          <a:effectLst/>
        </p:spPr>
        <p:txBody>
          <a:bodyPr rtlCol="0" anchor="ctr"/>
          <a:lstStyle/>
          <a:p>
            <a:endParaRPr sz="2400"/>
          </a:p>
        </p:txBody>
      </p:sp>
      <p:sp>
        <p:nvSpPr>
          <p:cNvPr id="9" name="TextBox 8"/>
          <p:cNvSpPr txBox="1"/>
          <p:nvPr/>
        </p:nvSpPr>
        <p:spPr>
          <a:xfrm>
            <a:off x="3721607" y="3120257"/>
            <a:ext cx="2468880" cy="434606"/>
          </a:xfrm>
          <a:prstGeom prst="rect">
            <a:avLst/>
          </a:prstGeom>
          <a:noFill/>
        </p:spPr>
        <p:txBody>
          <a:bodyPr wrap="square" lIns="45720" tIns="27432" rIns="45720" bIns="27432" anchor="ctr">
            <a:spAutoFit/>
          </a:bodyPr>
          <a:lstStyle/>
          <a:p>
            <a:pPr algn="ctr">
              <a:lnSpc>
                <a:spcPct val="108000"/>
              </a:lnSpc>
              <a:spcAft>
                <a:spcPts val="0"/>
              </a:spcAft>
            </a:pPr>
            <a:r>
              <a:rPr sz="2400" b="0">
                <a:solidFill>
                  <a:srgbClr val="FFFFFF"/>
                </a:solidFill>
                <a:latin typeface="Museo 1"/>
              </a:rPr>
              <a:t>2027. g. I cet.</a:t>
            </a:r>
          </a:p>
        </p:txBody>
      </p:sp>
      <p:sp>
        <p:nvSpPr>
          <p:cNvPr id="10" name="Rounded Rectangle 9"/>
          <p:cNvSpPr/>
          <p:nvPr/>
        </p:nvSpPr>
        <p:spPr>
          <a:xfrm>
            <a:off x="3630168" y="4023360"/>
            <a:ext cx="2651760" cy="3840480"/>
          </a:xfrm>
          <a:prstGeom prst="roundRect">
            <a:avLst>
              <a:gd name="adj" fmla="val 8000"/>
            </a:avLst>
          </a:prstGeom>
          <a:solidFill>
            <a:srgbClr val="EEF8FB"/>
          </a:solidFill>
          <a:ln>
            <a:noFill/>
          </a:ln>
          <a:effectLst/>
        </p:spPr>
        <p:txBody>
          <a:bodyPr rtlCol="0" anchor="ctr"/>
          <a:lstStyle/>
          <a:p>
            <a:endParaRPr sz="2400"/>
          </a:p>
        </p:txBody>
      </p:sp>
      <p:sp>
        <p:nvSpPr>
          <p:cNvPr id="11" name="TextBox 10"/>
          <p:cNvSpPr txBox="1"/>
          <p:nvPr/>
        </p:nvSpPr>
        <p:spPr>
          <a:xfrm>
            <a:off x="3813048" y="4206240"/>
            <a:ext cx="2331720" cy="3625736"/>
          </a:xfrm>
          <a:prstGeom prst="rect">
            <a:avLst/>
          </a:prstGeom>
          <a:noFill/>
        </p:spPr>
        <p:txBody>
          <a:bodyPr wrap="square" lIns="45720" tIns="27432" rIns="45720" bIns="27432" anchor="t">
            <a:spAutoFit/>
          </a:bodyPr>
          <a:lstStyle/>
          <a:p>
            <a:pPr algn="l">
              <a:lnSpc>
                <a:spcPct val="108000"/>
              </a:lnSpc>
              <a:spcAft>
                <a:spcPts val="0"/>
              </a:spcAft>
            </a:pPr>
            <a:r>
              <a:rPr lang="lv-LV" sz="2400" dirty="0">
                <a:solidFill>
                  <a:srgbClr val="251E50"/>
                </a:solidFill>
                <a:latin typeface="Museo 2"/>
              </a:rPr>
              <a:t>VRP</a:t>
            </a:r>
            <a:r>
              <a:rPr sz="2400" b="0" dirty="0">
                <a:solidFill>
                  <a:srgbClr val="251E50"/>
                </a:solidFill>
                <a:latin typeface="Museo 2"/>
              </a:rPr>
              <a:t> </a:t>
            </a:r>
            <a:r>
              <a:rPr lang="lv-LV" sz="2400" b="0" dirty="0">
                <a:solidFill>
                  <a:srgbClr val="251E50"/>
                </a:solidFill>
                <a:latin typeface="Museo 2"/>
              </a:rPr>
              <a:t>(kas ietver NAP2034) </a:t>
            </a:r>
            <a:r>
              <a:rPr sz="2400" b="0" dirty="0" err="1">
                <a:solidFill>
                  <a:srgbClr val="251E50"/>
                </a:solidFill>
                <a:latin typeface="Museo 2"/>
              </a:rPr>
              <a:t>ar</a:t>
            </a:r>
            <a:r>
              <a:rPr sz="2400" b="0" dirty="0">
                <a:solidFill>
                  <a:srgbClr val="251E50"/>
                </a:solidFill>
                <a:latin typeface="Museo 2"/>
              </a:rPr>
              <a:t> </a:t>
            </a:r>
            <a:r>
              <a:rPr sz="2400" b="0" dirty="0" err="1">
                <a:solidFill>
                  <a:srgbClr val="251E50"/>
                </a:solidFill>
                <a:latin typeface="Museo 2"/>
              </a:rPr>
              <a:t>mazāk</a:t>
            </a:r>
            <a:r>
              <a:rPr sz="2400" b="0" dirty="0">
                <a:solidFill>
                  <a:srgbClr val="251E50"/>
                </a:solidFill>
                <a:latin typeface="Museo 2"/>
              </a:rPr>
              <a:t> </a:t>
            </a:r>
            <a:r>
              <a:rPr sz="2400" b="0" dirty="0" err="1">
                <a:solidFill>
                  <a:srgbClr val="251E50"/>
                </a:solidFill>
                <a:latin typeface="Museo 2"/>
              </a:rPr>
              <a:t>prioritātēm</a:t>
            </a:r>
            <a:r>
              <a:rPr sz="2400" b="0" dirty="0">
                <a:solidFill>
                  <a:srgbClr val="251E50"/>
                </a:solidFill>
                <a:latin typeface="Museo 2"/>
              </a:rPr>
              <a:t> un </a:t>
            </a:r>
            <a:r>
              <a:rPr sz="2400" b="0" dirty="0" err="1">
                <a:solidFill>
                  <a:srgbClr val="251E50"/>
                </a:solidFill>
                <a:latin typeface="Museo 2"/>
              </a:rPr>
              <a:t>skaidru</a:t>
            </a:r>
            <a:r>
              <a:rPr sz="2400" b="0" dirty="0">
                <a:solidFill>
                  <a:srgbClr val="251E50"/>
                </a:solidFill>
                <a:latin typeface="Museo 2"/>
              </a:rPr>
              <a:t> "ko </a:t>
            </a:r>
            <a:r>
              <a:rPr sz="2400" b="0" dirty="0" err="1">
                <a:solidFill>
                  <a:srgbClr val="251E50"/>
                </a:solidFill>
                <a:latin typeface="Museo 2"/>
              </a:rPr>
              <a:t>nefinansēsim</a:t>
            </a:r>
            <a:r>
              <a:rPr sz="2400" b="0" dirty="0">
                <a:solidFill>
                  <a:srgbClr val="251E50"/>
                </a:solidFill>
                <a:latin typeface="Museo 2"/>
              </a:rPr>
              <a:t>"; </a:t>
            </a:r>
            <a:r>
              <a:rPr sz="2400" b="0" dirty="0" err="1">
                <a:solidFill>
                  <a:srgbClr val="251E50"/>
                </a:solidFill>
                <a:latin typeface="Museo 2"/>
              </a:rPr>
              <a:t>vidēja</a:t>
            </a:r>
            <a:r>
              <a:rPr sz="2400" b="0" dirty="0">
                <a:solidFill>
                  <a:srgbClr val="251E50"/>
                </a:solidFill>
                <a:latin typeface="Museo 2"/>
              </a:rPr>
              <a:t> </a:t>
            </a:r>
            <a:r>
              <a:rPr sz="2400" b="0" dirty="0" err="1">
                <a:solidFill>
                  <a:srgbClr val="251E50"/>
                </a:solidFill>
                <a:latin typeface="Museo 2"/>
              </a:rPr>
              <a:t>termiņa</a:t>
            </a:r>
            <a:r>
              <a:rPr sz="2400" b="0" dirty="0">
                <a:solidFill>
                  <a:srgbClr val="251E50"/>
                </a:solidFill>
                <a:latin typeface="Museo 2"/>
              </a:rPr>
              <a:t> </a:t>
            </a:r>
            <a:r>
              <a:rPr sz="2400" b="0" dirty="0" err="1">
                <a:solidFill>
                  <a:srgbClr val="251E50"/>
                </a:solidFill>
                <a:latin typeface="Museo 2"/>
              </a:rPr>
              <a:t>kapitāla</a:t>
            </a:r>
            <a:r>
              <a:rPr sz="2400" b="0" dirty="0">
                <a:solidFill>
                  <a:srgbClr val="251E50"/>
                </a:solidFill>
                <a:latin typeface="Museo 2"/>
              </a:rPr>
              <a:t> </a:t>
            </a:r>
            <a:r>
              <a:rPr sz="2400" b="0" dirty="0" err="1">
                <a:solidFill>
                  <a:srgbClr val="251E50"/>
                </a:solidFill>
                <a:latin typeface="Museo 2"/>
              </a:rPr>
              <a:t>budžeta</a:t>
            </a:r>
            <a:r>
              <a:rPr sz="2400" b="0" dirty="0">
                <a:solidFill>
                  <a:srgbClr val="251E50"/>
                </a:solidFill>
                <a:latin typeface="Museo 2"/>
              </a:rPr>
              <a:t> </a:t>
            </a:r>
            <a:r>
              <a:rPr sz="2400" b="0" dirty="0" err="1">
                <a:solidFill>
                  <a:srgbClr val="251E50"/>
                </a:solidFill>
                <a:latin typeface="Museo 2"/>
              </a:rPr>
              <a:t>griesti</a:t>
            </a:r>
            <a:endParaRPr sz="2400" b="0" dirty="0">
              <a:solidFill>
                <a:srgbClr val="251E50"/>
              </a:solidFill>
              <a:latin typeface="Museo 2"/>
            </a:endParaRPr>
          </a:p>
        </p:txBody>
      </p:sp>
      <p:sp>
        <p:nvSpPr>
          <p:cNvPr id="12" name="Rounded Rectangle 11"/>
          <p:cNvSpPr/>
          <p:nvPr/>
        </p:nvSpPr>
        <p:spPr>
          <a:xfrm>
            <a:off x="6437376" y="2834640"/>
            <a:ext cx="2651760" cy="1005840"/>
          </a:xfrm>
          <a:prstGeom prst="roundRect">
            <a:avLst>
              <a:gd name="adj" fmla="val 8000"/>
            </a:avLst>
          </a:prstGeom>
          <a:solidFill>
            <a:srgbClr val="303A92"/>
          </a:solidFill>
          <a:ln>
            <a:noFill/>
          </a:ln>
          <a:effectLst/>
        </p:spPr>
        <p:txBody>
          <a:bodyPr rtlCol="0" anchor="ctr"/>
          <a:lstStyle/>
          <a:p>
            <a:endParaRPr sz="2400"/>
          </a:p>
        </p:txBody>
      </p:sp>
      <p:sp>
        <p:nvSpPr>
          <p:cNvPr id="13" name="TextBox 12"/>
          <p:cNvSpPr txBox="1"/>
          <p:nvPr/>
        </p:nvSpPr>
        <p:spPr>
          <a:xfrm>
            <a:off x="6528816" y="2920811"/>
            <a:ext cx="2468880" cy="833498"/>
          </a:xfrm>
          <a:prstGeom prst="rect">
            <a:avLst/>
          </a:prstGeom>
          <a:noFill/>
        </p:spPr>
        <p:txBody>
          <a:bodyPr wrap="square" lIns="45720" tIns="27432" rIns="45720" bIns="27432" anchor="ctr">
            <a:spAutoFit/>
          </a:bodyPr>
          <a:lstStyle/>
          <a:p>
            <a:pPr algn="ctr">
              <a:lnSpc>
                <a:spcPct val="108000"/>
              </a:lnSpc>
              <a:spcAft>
                <a:spcPts val="0"/>
              </a:spcAft>
            </a:pPr>
            <a:r>
              <a:rPr sz="2400" b="0">
                <a:solidFill>
                  <a:srgbClr val="FFFFFF"/>
                </a:solidFill>
                <a:latin typeface="Museo 1"/>
              </a:rPr>
              <a:t>2027. g. II–III cet.</a:t>
            </a:r>
          </a:p>
        </p:txBody>
      </p:sp>
      <p:sp>
        <p:nvSpPr>
          <p:cNvPr id="14" name="Rounded Rectangle 13"/>
          <p:cNvSpPr/>
          <p:nvPr/>
        </p:nvSpPr>
        <p:spPr>
          <a:xfrm>
            <a:off x="6437376" y="4023360"/>
            <a:ext cx="2651760" cy="3840480"/>
          </a:xfrm>
          <a:prstGeom prst="roundRect">
            <a:avLst>
              <a:gd name="adj" fmla="val 8000"/>
            </a:avLst>
          </a:prstGeom>
          <a:solidFill>
            <a:srgbClr val="EEF8FB"/>
          </a:solidFill>
          <a:ln>
            <a:noFill/>
          </a:ln>
          <a:effectLst/>
        </p:spPr>
        <p:txBody>
          <a:bodyPr rtlCol="0" anchor="ctr"/>
          <a:lstStyle/>
          <a:p>
            <a:endParaRPr sz="2400"/>
          </a:p>
        </p:txBody>
      </p:sp>
      <p:sp>
        <p:nvSpPr>
          <p:cNvPr id="15" name="TextBox 14"/>
          <p:cNvSpPr txBox="1"/>
          <p:nvPr/>
        </p:nvSpPr>
        <p:spPr>
          <a:xfrm>
            <a:off x="6620256" y="4206240"/>
            <a:ext cx="2331720" cy="3625736"/>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Viens portfelis visiem avotiem; finanšu instrumentu lēmumi; Catalyst aizdevumu izvērtējums</a:t>
            </a:r>
          </a:p>
        </p:txBody>
      </p:sp>
      <p:sp>
        <p:nvSpPr>
          <p:cNvPr id="16" name="Rounded Rectangle 15"/>
          <p:cNvSpPr/>
          <p:nvPr/>
        </p:nvSpPr>
        <p:spPr>
          <a:xfrm>
            <a:off x="9244584" y="2834640"/>
            <a:ext cx="2651760" cy="1005840"/>
          </a:xfrm>
          <a:prstGeom prst="roundRect">
            <a:avLst>
              <a:gd name="adj" fmla="val 8000"/>
            </a:avLst>
          </a:prstGeom>
          <a:solidFill>
            <a:srgbClr val="303A92"/>
          </a:solidFill>
          <a:ln>
            <a:noFill/>
          </a:ln>
          <a:effectLst/>
        </p:spPr>
        <p:txBody>
          <a:bodyPr rtlCol="0" anchor="ctr"/>
          <a:lstStyle/>
          <a:p>
            <a:endParaRPr sz="2400"/>
          </a:p>
        </p:txBody>
      </p:sp>
      <p:sp>
        <p:nvSpPr>
          <p:cNvPr id="17" name="TextBox 16"/>
          <p:cNvSpPr txBox="1"/>
          <p:nvPr/>
        </p:nvSpPr>
        <p:spPr>
          <a:xfrm>
            <a:off x="9336024" y="3120257"/>
            <a:ext cx="2468880" cy="434606"/>
          </a:xfrm>
          <a:prstGeom prst="rect">
            <a:avLst/>
          </a:prstGeom>
          <a:noFill/>
        </p:spPr>
        <p:txBody>
          <a:bodyPr wrap="square" lIns="45720" tIns="27432" rIns="45720" bIns="27432" anchor="ctr">
            <a:spAutoFit/>
          </a:bodyPr>
          <a:lstStyle/>
          <a:p>
            <a:pPr algn="ctr">
              <a:lnSpc>
                <a:spcPct val="108000"/>
              </a:lnSpc>
              <a:spcAft>
                <a:spcPts val="0"/>
              </a:spcAft>
            </a:pPr>
            <a:r>
              <a:rPr sz="2400" b="0" dirty="0">
                <a:solidFill>
                  <a:srgbClr val="FFFFFF"/>
                </a:solidFill>
                <a:latin typeface="Museo 1"/>
              </a:rPr>
              <a:t>2027. g. I</a:t>
            </a:r>
            <a:r>
              <a:rPr lang="lv-LV" sz="2400" b="0" dirty="0">
                <a:solidFill>
                  <a:srgbClr val="FFFFFF"/>
                </a:solidFill>
                <a:latin typeface="Museo 1"/>
              </a:rPr>
              <a:t>II</a:t>
            </a:r>
            <a:r>
              <a:rPr sz="2400" b="0" dirty="0">
                <a:solidFill>
                  <a:srgbClr val="FFFFFF"/>
                </a:solidFill>
                <a:latin typeface="Museo 1"/>
              </a:rPr>
              <a:t> cet.</a:t>
            </a:r>
          </a:p>
        </p:txBody>
      </p:sp>
      <p:sp>
        <p:nvSpPr>
          <p:cNvPr id="18" name="Rounded Rectangle 17"/>
          <p:cNvSpPr/>
          <p:nvPr/>
        </p:nvSpPr>
        <p:spPr>
          <a:xfrm>
            <a:off x="9244584" y="4023360"/>
            <a:ext cx="2651760" cy="3840480"/>
          </a:xfrm>
          <a:prstGeom prst="roundRect">
            <a:avLst>
              <a:gd name="adj" fmla="val 8000"/>
            </a:avLst>
          </a:prstGeom>
          <a:solidFill>
            <a:srgbClr val="EEF8FB"/>
          </a:solidFill>
          <a:ln>
            <a:noFill/>
          </a:ln>
          <a:effectLst/>
        </p:spPr>
        <p:txBody>
          <a:bodyPr rtlCol="0" anchor="ctr"/>
          <a:lstStyle/>
          <a:p>
            <a:endParaRPr sz="2400"/>
          </a:p>
        </p:txBody>
      </p:sp>
      <p:sp>
        <p:nvSpPr>
          <p:cNvPr id="19" name="TextBox 18"/>
          <p:cNvSpPr txBox="1"/>
          <p:nvPr/>
        </p:nvSpPr>
        <p:spPr>
          <a:xfrm>
            <a:off x="9427463" y="4206240"/>
            <a:ext cx="2331720" cy="3226845"/>
          </a:xfrm>
          <a:prstGeom prst="rect">
            <a:avLst/>
          </a:prstGeom>
          <a:noFill/>
        </p:spPr>
        <p:txBody>
          <a:bodyPr wrap="square" lIns="45720" tIns="27432" rIns="45720" bIns="27432" anchor="t">
            <a:spAutoFit/>
          </a:bodyPr>
          <a:lstStyle/>
          <a:p>
            <a:pPr algn="l">
              <a:lnSpc>
                <a:spcPct val="108000"/>
              </a:lnSpc>
              <a:spcAft>
                <a:spcPts val="0"/>
              </a:spcAft>
            </a:pPr>
            <a:r>
              <a:rPr sz="2400" b="0" dirty="0">
                <a:solidFill>
                  <a:srgbClr val="251E50"/>
                </a:solidFill>
                <a:latin typeface="Museo 2"/>
              </a:rPr>
              <a:t>VRP </a:t>
            </a:r>
            <a:r>
              <a:rPr sz="2400" b="0" dirty="0" err="1">
                <a:solidFill>
                  <a:srgbClr val="251E50"/>
                </a:solidFill>
                <a:latin typeface="Museo 2"/>
              </a:rPr>
              <a:t>projekts</a:t>
            </a:r>
            <a:r>
              <a:rPr sz="2400" b="0" dirty="0">
                <a:solidFill>
                  <a:srgbClr val="251E50"/>
                </a:solidFill>
                <a:latin typeface="Museo 2"/>
              </a:rPr>
              <a:t> </a:t>
            </a:r>
            <a:r>
              <a:rPr sz="2400" b="0" dirty="0" err="1">
                <a:solidFill>
                  <a:srgbClr val="251E50"/>
                </a:solidFill>
                <a:latin typeface="Museo 2"/>
              </a:rPr>
              <a:t>ar</a:t>
            </a:r>
            <a:r>
              <a:rPr sz="2400" b="0" dirty="0">
                <a:solidFill>
                  <a:srgbClr val="251E50"/>
                </a:solidFill>
                <a:latin typeface="Museo 2"/>
              </a:rPr>
              <a:t> </a:t>
            </a:r>
            <a:r>
              <a:rPr sz="2400" b="0" dirty="0" err="1">
                <a:solidFill>
                  <a:srgbClr val="251E50"/>
                </a:solidFill>
                <a:latin typeface="Museo 2"/>
              </a:rPr>
              <a:t>atskaites</a:t>
            </a:r>
            <a:r>
              <a:rPr sz="2400" b="0" dirty="0">
                <a:solidFill>
                  <a:srgbClr val="251E50"/>
                </a:solidFill>
                <a:latin typeface="Museo 2"/>
              </a:rPr>
              <a:t> </a:t>
            </a:r>
            <a:r>
              <a:rPr sz="2400" b="0" dirty="0" err="1">
                <a:solidFill>
                  <a:srgbClr val="251E50"/>
                </a:solidFill>
                <a:latin typeface="Museo 2"/>
              </a:rPr>
              <a:t>punktiem</a:t>
            </a:r>
            <a:r>
              <a:rPr sz="2400" b="0" dirty="0">
                <a:solidFill>
                  <a:srgbClr val="251E50"/>
                </a:solidFill>
                <a:latin typeface="Museo 2"/>
              </a:rPr>
              <a:t>; L3–L4 </a:t>
            </a:r>
            <a:r>
              <a:rPr sz="2400" b="0" dirty="0" err="1">
                <a:solidFill>
                  <a:srgbClr val="251E50"/>
                </a:solidFill>
                <a:latin typeface="Museo 2"/>
              </a:rPr>
              <a:t>projektu</a:t>
            </a:r>
            <a:r>
              <a:rPr sz="2400" b="0" dirty="0">
                <a:solidFill>
                  <a:srgbClr val="251E50"/>
                </a:solidFill>
                <a:latin typeface="Museo 2"/>
              </a:rPr>
              <a:t> </a:t>
            </a:r>
            <a:r>
              <a:rPr sz="2400" b="0" dirty="0" err="1">
                <a:solidFill>
                  <a:srgbClr val="251E50"/>
                </a:solidFill>
                <a:latin typeface="Museo 2"/>
              </a:rPr>
              <a:t>rezerve</a:t>
            </a:r>
            <a:r>
              <a:rPr sz="2400" b="0" dirty="0">
                <a:solidFill>
                  <a:srgbClr val="251E50"/>
                </a:solidFill>
                <a:latin typeface="Museo 2"/>
              </a:rPr>
              <a:t>; </a:t>
            </a:r>
            <a:r>
              <a:rPr sz="2400" b="0" dirty="0" err="1">
                <a:solidFill>
                  <a:srgbClr val="251E50"/>
                </a:solidFill>
                <a:latin typeface="Museo 2"/>
              </a:rPr>
              <a:t>partneri</a:t>
            </a:r>
            <a:r>
              <a:rPr sz="2400" b="0" dirty="0">
                <a:solidFill>
                  <a:srgbClr val="251E50"/>
                </a:solidFill>
                <a:latin typeface="Museo 2"/>
              </a:rPr>
              <a:t> </a:t>
            </a:r>
            <a:r>
              <a:rPr sz="2400" b="0" dirty="0" err="1">
                <a:solidFill>
                  <a:srgbClr val="251E50"/>
                </a:solidFill>
                <a:latin typeface="Museo 2"/>
              </a:rPr>
              <a:t>redz</a:t>
            </a:r>
            <a:r>
              <a:rPr sz="2400" b="0" dirty="0">
                <a:solidFill>
                  <a:srgbClr val="251E50"/>
                </a:solidFill>
                <a:latin typeface="Museo 2"/>
              </a:rPr>
              <a:t> datus </a:t>
            </a:r>
            <a:r>
              <a:rPr sz="2400" b="0" dirty="0" err="1">
                <a:solidFill>
                  <a:srgbClr val="251E50"/>
                </a:solidFill>
                <a:latin typeface="Museo 2"/>
              </a:rPr>
              <a:t>pirms</a:t>
            </a:r>
            <a:r>
              <a:rPr sz="2400" b="0" dirty="0">
                <a:solidFill>
                  <a:srgbClr val="251E50"/>
                </a:solidFill>
                <a:latin typeface="Museo 2"/>
              </a:rPr>
              <a:t> </a:t>
            </a:r>
            <a:r>
              <a:rPr sz="2400" b="0" dirty="0" err="1">
                <a:solidFill>
                  <a:srgbClr val="251E50"/>
                </a:solidFill>
                <a:latin typeface="Museo 2"/>
              </a:rPr>
              <a:t>lēmuma</a:t>
            </a:r>
            <a:endParaRPr sz="2400" b="0" dirty="0">
              <a:solidFill>
                <a:srgbClr val="251E50"/>
              </a:solidFill>
              <a:latin typeface="Museo 2"/>
            </a:endParaRPr>
          </a:p>
        </p:txBody>
      </p:sp>
      <p:sp>
        <p:nvSpPr>
          <p:cNvPr id="20" name="Rounded Rectangle 19"/>
          <p:cNvSpPr/>
          <p:nvPr/>
        </p:nvSpPr>
        <p:spPr>
          <a:xfrm>
            <a:off x="12051792" y="2834640"/>
            <a:ext cx="2651760" cy="1005840"/>
          </a:xfrm>
          <a:prstGeom prst="roundRect">
            <a:avLst>
              <a:gd name="adj" fmla="val 8000"/>
            </a:avLst>
          </a:prstGeom>
          <a:solidFill>
            <a:srgbClr val="251E50"/>
          </a:solidFill>
          <a:ln>
            <a:noFill/>
          </a:ln>
          <a:effectLst/>
        </p:spPr>
        <p:txBody>
          <a:bodyPr rtlCol="0" anchor="ctr"/>
          <a:lstStyle/>
          <a:p>
            <a:endParaRPr sz="2400"/>
          </a:p>
        </p:txBody>
      </p:sp>
      <p:sp>
        <p:nvSpPr>
          <p:cNvPr id="21" name="TextBox 20"/>
          <p:cNvSpPr txBox="1"/>
          <p:nvPr/>
        </p:nvSpPr>
        <p:spPr>
          <a:xfrm>
            <a:off x="12143232" y="3120257"/>
            <a:ext cx="2468880" cy="434606"/>
          </a:xfrm>
          <a:prstGeom prst="rect">
            <a:avLst/>
          </a:prstGeom>
          <a:noFill/>
        </p:spPr>
        <p:txBody>
          <a:bodyPr wrap="square" lIns="45720" tIns="27432" rIns="45720" bIns="27432" anchor="ctr">
            <a:spAutoFit/>
          </a:bodyPr>
          <a:lstStyle/>
          <a:p>
            <a:pPr algn="ctr">
              <a:lnSpc>
                <a:spcPct val="108000"/>
              </a:lnSpc>
              <a:spcAft>
                <a:spcPts val="0"/>
              </a:spcAft>
            </a:pPr>
            <a:r>
              <a:rPr sz="2400" b="0">
                <a:solidFill>
                  <a:srgbClr val="FFFFFF"/>
                </a:solidFill>
                <a:latin typeface="Museo 1"/>
              </a:rPr>
              <a:t>31.01.2028.</a:t>
            </a:r>
          </a:p>
        </p:txBody>
      </p:sp>
      <p:sp>
        <p:nvSpPr>
          <p:cNvPr id="22" name="Rounded Rectangle 21"/>
          <p:cNvSpPr/>
          <p:nvPr/>
        </p:nvSpPr>
        <p:spPr>
          <a:xfrm>
            <a:off x="12051792" y="4023360"/>
            <a:ext cx="2651760" cy="3840480"/>
          </a:xfrm>
          <a:prstGeom prst="roundRect">
            <a:avLst>
              <a:gd name="adj" fmla="val 8000"/>
            </a:avLst>
          </a:prstGeom>
          <a:solidFill>
            <a:srgbClr val="EEF8FB"/>
          </a:solidFill>
          <a:ln>
            <a:noFill/>
          </a:ln>
          <a:effectLst/>
        </p:spPr>
        <p:txBody>
          <a:bodyPr rtlCol="0" anchor="ctr"/>
          <a:lstStyle/>
          <a:p>
            <a:endParaRPr sz="2400"/>
          </a:p>
        </p:txBody>
      </p:sp>
      <p:sp>
        <p:nvSpPr>
          <p:cNvPr id="23" name="TextBox 22"/>
          <p:cNvSpPr txBox="1"/>
          <p:nvPr/>
        </p:nvSpPr>
        <p:spPr>
          <a:xfrm>
            <a:off x="12234672" y="4206240"/>
            <a:ext cx="2331720" cy="1631280"/>
          </a:xfrm>
          <a:prstGeom prst="rect">
            <a:avLst/>
          </a:prstGeom>
          <a:noFill/>
        </p:spPr>
        <p:txBody>
          <a:bodyPr wrap="square" lIns="45720" tIns="27432" rIns="45720" bIns="27432" anchor="t">
            <a:spAutoFit/>
          </a:bodyPr>
          <a:lstStyle/>
          <a:p>
            <a:pPr algn="l">
              <a:lnSpc>
                <a:spcPct val="108000"/>
              </a:lnSpc>
              <a:spcAft>
                <a:spcPts val="0"/>
              </a:spcAft>
            </a:pPr>
            <a:r>
              <a:rPr sz="2400" b="0" dirty="0">
                <a:solidFill>
                  <a:srgbClr val="251E50"/>
                </a:solidFill>
                <a:latin typeface="Museo 2"/>
              </a:rPr>
              <a:t>VRP </a:t>
            </a:r>
            <a:r>
              <a:rPr sz="2400" b="0" dirty="0" err="1">
                <a:solidFill>
                  <a:srgbClr val="251E50"/>
                </a:solidFill>
                <a:latin typeface="Museo 2"/>
              </a:rPr>
              <a:t>iesniegšana</a:t>
            </a:r>
            <a:r>
              <a:rPr sz="2400" b="0" dirty="0">
                <a:solidFill>
                  <a:srgbClr val="251E50"/>
                </a:solidFill>
                <a:latin typeface="Museo 2"/>
              </a:rPr>
              <a:t> un </a:t>
            </a:r>
            <a:r>
              <a:rPr sz="2400" b="0" dirty="0" err="1">
                <a:solidFill>
                  <a:srgbClr val="251E50"/>
                </a:solidFill>
                <a:latin typeface="Museo 2"/>
              </a:rPr>
              <a:t>aizdevumu</a:t>
            </a:r>
            <a:r>
              <a:rPr sz="2400" b="0" dirty="0">
                <a:solidFill>
                  <a:srgbClr val="251E50"/>
                </a:solidFill>
                <a:latin typeface="Museo 2"/>
              </a:rPr>
              <a:t> </a:t>
            </a:r>
            <a:r>
              <a:rPr sz="2400" b="0" dirty="0" err="1">
                <a:solidFill>
                  <a:srgbClr val="251E50"/>
                </a:solidFill>
                <a:latin typeface="Museo 2"/>
              </a:rPr>
              <a:t>pieprasījumi</a:t>
            </a:r>
            <a:endParaRPr sz="2400" b="0" dirty="0">
              <a:solidFill>
                <a:srgbClr val="251E50"/>
              </a:solidFill>
              <a:latin typeface="Museo 2"/>
            </a:endParaRPr>
          </a:p>
        </p:txBody>
      </p:sp>
      <p:sp>
        <p:nvSpPr>
          <p:cNvPr id="24" name="Rounded Rectangle 23"/>
          <p:cNvSpPr/>
          <p:nvPr/>
        </p:nvSpPr>
        <p:spPr>
          <a:xfrm>
            <a:off x="14859000" y="2834640"/>
            <a:ext cx="2651760" cy="1005840"/>
          </a:xfrm>
          <a:prstGeom prst="roundRect">
            <a:avLst>
              <a:gd name="adj" fmla="val 8000"/>
            </a:avLst>
          </a:prstGeom>
          <a:solidFill>
            <a:srgbClr val="251E50"/>
          </a:solidFill>
          <a:ln>
            <a:noFill/>
          </a:ln>
          <a:effectLst/>
        </p:spPr>
        <p:txBody>
          <a:bodyPr rtlCol="0" anchor="ctr"/>
          <a:lstStyle/>
          <a:p>
            <a:endParaRPr sz="2400"/>
          </a:p>
        </p:txBody>
      </p:sp>
      <p:sp>
        <p:nvSpPr>
          <p:cNvPr id="25" name="TextBox 24"/>
          <p:cNvSpPr txBox="1"/>
          <p:nvPr/>
        </p:nvSpPr>
        <p:spPr>
          <a:xfrm>
            <a:off x="14950440" y="3120257"/>
            <a:ext cx="2468880" cy="434606"/>
          </a:xfrm>
          <a:prstGeom prst="rect">
            <a:avLst/>
          </a:prstGeom>
          <a:noFill/>
        </p:spPr>
        <p:txBody>
          <a:bodyPr wrap="square" lIns="45720" tIns="27432" rIns="45720" bIns="27432" anchor="ctr">
            <a:spAutoFit/>
          </a:bodyPr>
          <a:lstStyle/>
          <a:p>
            <a:pPr algn="ctr">
              <a:lnSpc>
                <a:spcPct val="108000"/>
              </a:lnSpc>
              <a:spcAft>
                <a:spcPts val="0"/>
              </a:spcAft>
            </a:pPr>
            <a:r>
              <a:rPr sz="2400" b="0">
                <a:solidFill>
                  <a:srgbClr val="FFFFFF"/>
                </a:solidFill>
                <a:latin typeface="Museo 1"/>
              </a:rPr>
              <a:t>līdz 30.11.2028.</a:t>
            </a:r>
          </a:p>
        </p:txBody>
      </p:sp>
      <p:sp>
        <p:nvSpPr>
          <p:cNvPr id="26" name="Rounded Rectangle 25"/>
          <p:cNvSpPr/>
          <p:nvPr/>
        </p:nvSpPr>
        <p:spPr>
          <a:xfrm>
            <a:off x="14859000" y="4023360"/>
            <a:ext cx="2651760" cy="3840480"/>
          </a:xfrm>
          <a:prstGeom prst="roundRect">
            <a:avLst>
              <a:gd name="adj" fmla="val 8000"/>
            </a:avLst>
          </a:prstGeom>
          <a:solidFill>
            <a:srgbClr val="EEF8FB"/>
          </a:solidFill>
          <a:ln>
            <a:noFill/>
          </a:ln>
          <a:effectLst/>
        </p:spPr>
        <p:txBody>
          <a:bodyPr rtlCol="0" anchor="ctr"/>
          <a:lstStyle/>
          <a:p>
            <a:endParaRPr sz="2400"/>
          </a:p>
        </p:txBody>
      </p:sp>
      <p:sp>
        <p:nvSpPr>
          <p:cNvPr id="27" name="TextBox 26"/>
          <p:cNvSpPr txBox="1"/>
          <p:nvPr/>
        </p:nvSpPr>
        <p:spPr>
          <a:xfrm>
            <a:off x="15041880" y="4206240"/>
            <a:ext cx="2331720" cy="2030171"/>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Padomes lēmums, lai saņemtu 4% priekšfinansējumu</a:t>
            </a:r>
          </a:p>
        </p:txBody>
      </p:sp>
      <p:sp>
        <p:nvSpPr>
          <p:cNvPr id="28" name="Rounded Rectangle 27"/>
          <p:cNvSpPr/>
          <p:nvPr/>
        </p:nvSpPr>
        <p:spPr>
          <a:xfrm>
            <a:off x="822960" y="8092440"/>
            <a:ext cx="16687800" cy="1143000"/>
          </a:xfrm>
          <a:prstGeom prst="roundRect">
            <a:avLst>
              <a:gd name="adj" fmla="val 8000"/>
            </a:avLst>
          </a:prstGeom>
          <a:solidFill>
            <a:srgbClr val="ACE4F1"/>
          </a:solidFill>
          <a:ln>
            <a:noFill/>
          </a:ln>
          <a:effectLst/>
        </p:spPr>
        <p:txBody>
          <a:bodyPr rtlCol="0" anchor="ctr"/>
          <a:lstStyle/>
          <a:p>
            <a:endParaRPr sz="2400"/>
          </a:p>
        </p:txBody>
      </p:sp>
      <p:sp>
        <p:nvSpPr>
          <p:cNvPr id="29" name="TextBox 28"/>
          <p:cNvSpPr txBox="1"/>
          <p:nvPr/>
        </p:nvSpPr>
        <p:spPr>
          <a:xfrm>
            <a:off x="1097280" y="8312049"/>
            <a:ext cx="16184880" cy="703782"/>
          </a:xfrm>
          <a:prstGeom prst="rect">
            <a:avLst/>
          </a:prstGeom>
          <a:noFill/>
        </p:spPr>
        <p:txBody>
          <a:bodyPr wrap="square" lIns="45720" tIns="27432" rIns="45720" bIns="27432" anchor="ctr">
            <a:spAutoFit/>
          </a:bodyPr>
          <a:lstStyle/>
          <a:p>
            <a:pPr algn="l">
              <a:lnSpc>
                <a:spcPct val="108000"/>
              </a:lnSpc>
              <a:spcAft>
                <a:spcPts val="0"/>
              </a:spcAft>
            </a:pPr>
            <a:r>
              <a:rPr sz="2000" b="1">
                <a:solidFill>
                  <a:srgbClr val="303A92"/>
                </a:solidFill>
                <a:latin typeface="Museo 2"/>
              </a:rPr>
              <a:t>Institucionāli: </a:t>
            </a:r>
            <a:r>
              <a:rPr sz="2000" b="0">
                <a:solidFill>
                  <a:srgbClr val="303A92"/>
                </a:solidFill>
                <a:latin typeface="Museo 2"/>
              </a:rPr>
              <a:t>investīciju kompetences centrs pie FM (pēc Lietuvas parauga), neatkarīgs lielo projektu izvērtējums un publisks portfelis, kurā visi redz vienus un tos pašus datus.</a:t>
            </a:r>
          </a:p>
        </p:txBody>
      </p:sp>
      <p:sp>
        <p:nvSpPr>
          <p:cNvPr id="30" name="TextBox 29"/>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3"/>
              </a:rPr>
              <a:t>ST 13922/26</a:t>
            </a:r>
            <a:r>
              <a:rPr sz="1150" b="0">
                <a:solidFill>
                  <a:srgbClr val="5F5F6E"/>
                </a:solidFill>
                <a:latin typeface="Museo 2"/>
              </a:rPr>
              <a:t>; </a:t>
            </a:r>
            <a:r>
              <a:rPr sz="1150" b="0" u="sng">
                <a:solidFill>
                  <a:srgbClr val="5F5F6E"/>
                </a:solidFill>
                <a:latin typeface="Museo 2"/>
                <a:hlinkClick r:id="rId4"/>
              </a:rPr>
              <a:t>EPRS</a:t>
            </a:r>
            <a:r>
              <a:rPr sz="1150" b="0">
                <a:solidFill>
                  <a:srgbClr val="5F5F6E"/>
                </a:solidFill>
                <a:latin typeface="Museo 2"/>
              </a:rPr>
              <a:t>; </a:t>
            </a:r>
            <a:r>
              <a:rPr sz="1150" b="0" u="sng">
                <a:solidFill>
                  <a:srgbClr val="5F5F6E"/>
                </a:solidFill>
                <a:latin typeface="Museo 2"/>
                <a:hlinkClick r:id="rId5"/>
              </a:rPr>
              <a:t>EK, Public Finances in EMU 2026</a:t>
            </a:r>
            <a:r>
              <a:rPr sz="1150" b="0">
                <a:solidFill>
                  <a:srgbClr val="5F5F6E"/>
                </a:solidFill>
                <a:latin typeface="Museo 2"/>
              </a:rPr>
              <a:t>; DFS darba grupas protokols Nr. 12; PROVIDUS priekšlikums</a:t>
            </a:r>
          </a:p>
        </p:txBody>
      </p:sp>
      <p:pic>
        <p:nvPicPr>
          <p:cNvPr id="31" name="Picture 30" descr="image.png"/>
          <p:cNvPicPr>
            <a:picLocks noChangeAspect="1"/>
          </p:cNvPicPr>
          <p:nvPr/>
        </p:nvPicPr>
        <p:blipFill>
          <a:blip r:embed="rId6"/>
          <a:stretch>
            <a:fillRect/>
          </a:stretch>
        </p:blipFill>
        <p:spPr>
          <a:xfrm>
            <a:off x="16047720" y="9400032"/>
            <a:ext cx="1600200" cy="680085"/>
          </a:xfrm>
          <a:prstGeom prst="rect">
            <a:avLst/>
          </a:prstGeom>
        </p:spPr>
      </p:pic>
      <p:sp>
        <p:nvSpPr>
          <p:cNvPr id="32" name="TextBox 31"/>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59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03A92"/>
        </a:solidFill>
        <a:effectLst/>
      </p:bgPr>
    </p:bg>
    <p:spTree>
      <p:nvGrpSpPr>
        <p:cNvPr id="1" name="">
          <a:extLst>
            <a:ext uri="{FF2B5EF4-FFF2-40B4-BE49-F238E27FC236}">
              <a16:creationId xmlns:a16="http://schemas.microsoft.com/office/drawing/2014/main" id="{25F98193-3DCB-4EA7-D487-D7041C16B12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C5E13A-B013-34BE-BC9C-A63317057F4D}"/>
              </a:ext>
            </a:extLst>
          </p:cNvPr>
          <p:cNvSpPr/>
          <p:nvPr/>
        </p:nvSpPr>
        <p:spPr>
          <a:xfrm rot="5400000">
            <a:off x="9746419" y="1707035"/>
            <a:ext cx="10248616" cy="6834546"/>
          </a:xfrm>
          <a:custGeom>
            <a:avLst/>
            <a:gdLst/>
            <a:ahLst/>
            <a:cxnLst/>
            <a:rect l="l" t="t" r="r" b="b"/>
            <a:pathLst>
              <a:path w="10248616" h="6834546">
                <a:moveTo>
                  <a:pt x="0" y="0"/>
                </a:moveTo>
                <a:lnTo>
                  <a:pt x="10248616" y="0"/>
                </a:lnTo>
                <a:lnTo>
                  <a:pt x="10248616" y="6834546"/>
                </a:lnTo>
                <a:lnTo>
                  <a:pt x="0" y="6834546"/>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9CC96B39-3565-1732-6586-ADB49DFDCAD2}"/>
              </a:ext>
            </a:extLst>
          </p:cNvPr>
          <p:cNvSpPr txBox="1"/>
          <p:nvPr/>
        </p:nvSpPr>
        <p:spPr>
          <a:xfrm>
            <a:off x="822960" y="640080"/>
            <a:ext cx="9144000" cy="137160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4400" b="0" i="0" u="none" strike="noStrike" kern="1200" cap="none" spc="0" normalizeH="0" baseline="0" noProof="0">
                <a:ln>
                  <a:noFill/>
                </a:ln>
                <a:solidFill>
                  <a:srgbClr val="FFFFFF"/>
                </a:solidFill>
                <a:effectLst/>
                <a:uLnTx/>
                <a:uFillTx/>
                <a:latin typeface="Museo 1"/>
                <a:ea typeface="+mn-ea"/>
                <a:cs typeface="+mn-cs"/>
              </a:rPr>
              <a:t>Jautājumi diskusijai</a:t>
            </a:r>
          </a:p>
        </p:txBody>
      </p:sp>
      <p:sp>
        <p:nvSpPr>
          <p:cNvPr id="4" name="TextBox 3">
            <a:extLst>
              <a:ext uri="{FF2B5EF4-FFF2-40B4-BE49-F238E27FC236}">
                <a16:creationId xmlns:a16="http://schemas.microsoft.com/office/drawing/2014/main" id="{36789869-3A8B-8F8D-610F-7FF3B2FF47F6}"/>
              </a:ext>
            </a:extLst>
          </p:cNvPr>
          <p:cNvSpPr txBox="1"/>
          <p:nvPr/>
        </p:nvSpPr>
        <p:spPr>
          <a:xfrm>
            <a:off x="822960" y="2377440"/>
            <a:ext cx="16398240" cy="7456144"/>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5000"/>
              </a:lnSpc>
              <a:spcBef>
                <a:spcPts val="0"/>
              </a:spcBef>
              <a:spcAft>
                <a:spcPts val="2000"/>
              </a:spcAft>
              <a:buClrTx/>
              <a:buSzTx/>
              <a:buFontTx/>
              <a:buNone/>
              <a:tabLst/>
              <a:defRPr/>
            </a:pPr>
            <a:r>
              <a:rPr kumimoji="0" sz="2800" b="0" i="0" u="none" strike="noStrike" kern="1200" cap="none" spc="0" normalizeH="0" baseline="0" noProof="0" dirty="0">
                <a:ln>
                  <a:noFill/>
                </a:ln>
                <a:solidFill>
                  <a:srgbClr val="ACE4F1"/>
                </a:solidFill>
                <a:effectLst/>
                <a:uLnTx/>
                <a:uFillTx/>
                <a:latin typeface="Museo 1"/>
                <a:ea typeface="+mn-ea"/>
                <a:cs typeface="+mn-cs"/>
              </a:rPr>
              <a:t>1. </a:t>
            </a:r>
            <a:r>
              <a:rPr kumimoji="0" lang="lv-LV" sz="2800" b="0" i="0" u="none" strike="noStrike" kern="1200" cap="none" spc="0" normalizeH="0" baseline="0" noProof="0" dirty="0">
                <a:ln>
                  <a:noFill/>
                </a:ln>
                <a:solidFill>
                  <a:srgbClr val="FFFFFF"/>
                </a:solidFill>
                <a:effectLst/>
                <a:uLnTx/>
                <a:uFillTx/>
                <a:latin typeface="Museo 2"/>
                <a:ea typeface="+mn-ea"/>
                <a:cs typeface="+mn-cs"/>
              </a:rPr>
              <a:t>Kurā institucionālajā un politiskajā līmenī jānotiek galvenajai vienošanās panākšanai par Latvijas attīstības prioritātēm un pašu plānošanas pieeju (inerces scenārijs)?</a:t>
            </a:r>
            <a:endParaRPr kumimoji="0" sz="2800" b="0" i="0" u="none" strike="noStrike" kern="1200" cap="none" spc="0" normalizeH="0" baseline="0" noProof="0" dirty="0">
              <a:ln>
                <a:noFill/>
              </a:ln>
              <a:solidFill>
                <a:srgbClr val="FFFFFF"/>
              </a:solidFill>
              <a:effectLst/>
              <a:uLnTx/>
              <a:uFillTx/>
              <a:latin typeface="Museo 2"/>
              <a:ea typeface="+mn-ea"/>
              <a:cs typeface="+mn-cs"/>
            </a:endParaRPr>
          </a:p>
          <a:p>
            <a:pPr marL="0" marR="0" lvl="0" indent="0" algn="l" defTabSz="914400" rtl="0" eaLnBrk="1" fontAlgn="auto" latinLnBrk="0" hangingPunct="1">
              <a:lnSpc>
                <a:spcPct val="105000"/>
              </a:lnSpc>
              <a:spcBef>
                <a:spcPts val="0"/>
              </a:spcBef>
              <a:spcAft>
                <a:spcPts val="2000"/>
              </a:spcAft>
              <a:buClrTx/>
              <a:buSzTx/>
              <a:buFontTx/>
              <a:buNone/>
              <a:tabLst/>
              <a:defRPr/>
            </a:pPr>
            <a:r>
              <a:rPr kumimoji="0" sz="2800" b="0" i="0" u="none" strike="noStrike" kern="1200" cap="none" spc="0" normalizeH="0" baseline="0" noProof="0" dirty="0">
                <a:ln>
                  <a:noFill/>
                </a:ln>
                <a:solidFill>
                  <a:srgbClr val="ACE4F1"/>
                </a:solidFill>
                <a:effectLst/>
                <a:uLnTx/>
                <a:uFillTx/>
                <a:latin typeface="Museo 1"/>
                <a:ea typeface="+mn-ea"/>
                <a:cs typeface="+mn-cs"/>
              </a:rPr>
              <a:t>2. </a:t>
            </a:r>
            <a:r>
              <a:rPr kumimoji="0" lang="lv-LV" sz="2800" b="0" i="0" u="none" strike="noStrike" kern="1200" cap="none" spc="0" normalizeH="0" baseline="0" noProof="0" dirty="0">
                <a:ln>
                  <a:noFill/>
                </a:ln>
                <a:solidFill>
                  <a:srgbClr val="FFFFFF"/>
                </a:solidFill>
                <a:effectLst/>
                <a:uLnTx/>
                <a:uFillTx/>
                <a:latin typeface="Museo 2"/>
                <a:ea typeface="+mn-ea"/>
                <a:cs typeface="+mn-cs"/>
              </a:rPr>
              <a:t>Pēc kādiem kritērijiem jāizvēlas starp daudzām pamatotām, bet savstarpēji konkurējošām vajadzībām? </a:t>
            </a:r>
          </a:p>
          <a:p>
            <a:pPr marL="0" marR="0" lvl="0" indent="0" algn="l" defTabSz="914400" rtl="0" eaLnBrk="1" fontAlgn="auto" latinLnBrk="0" hangingPunct="1">
              <a:lnSpc>
                <a:spcPct val="105000"/>
              </a:lnSpc>
              <a:spcBef>
                <a:spcPts val="0"/>
              </a:spcBef>
              <a:spcAft>
                <a:spcPts val="2000"/>
              </a:spcAft>
              <a:buClrTx/>
              <a:buSzTx/>
              <a:buFontTx/>
              <a:buNone/>
              <a:tabLst/>
              <a:defRPr/>
            </a:pPr>
            <a:r>
              <a:rPr kumimoji="0" sz="2800" b="0" i="0" u="none" strike="noStrike" kern="1200" cap="none" spc="0" normalizeH="0" baseline="0" noProof="0" dirty="0">
                <a:ln>
                  <a:noFill/>
                </a:ln>
                <a:solidFill>
                  <a:srgbClr val="ACE4F1"/>
                </a:solidFill>
                <a:effectLst/>
                <a:uLnTx/>
                <a:uFillTx/>
                <a:latin typeface="Museo 1"/>
                <a:ea typeface="+mn-ea"/>
                <a:cs typeface="+mn-cs"/>
              </a:rPr>
              <a:t>3. </a:t>
            </a:r>
            <a:r>
              <a:rPr kumimoji="0" lang="lv-LV" sz="2800" b="0" i="0" u="none" strike="noStrike" kern="1200" cap="none" spc="0" normalizeH="0" baseline="0" noProof="0" dirty="0">
                <a:ln>
                  <a:noFill/>
                </a:ln>
                <a:solidFill>
                  <a:srgbClr val="FFFFFF"/>
                </a:solidFill>
                <a:effectLst/>
                <a:uLnTx/>
                <a:uFillTx/>
                <a:latin typeface="Museo 2"/>
                <a:ea typeface="+mn-ea"/>
                <a:cs typeface="+mn-cs"/>
              </a:rPr>
              <a:t>Kāda šajā procesā ir Valsts kancelejas, Finanšu ministrijas, nozaru ministriju un valdības loma, kā arī Eiropas Komisijas un citu dalībvalstu loma spēles noteikumu veidošanā </a:t>
            </a:r>
          </a:p>
          <a:p>
            <a:pPr marL="0" marR="0" lvl="0" indent="0" algn="l" defTabSz="914400" rtl="0" eaLnBrk="1" fontAlgn="auto" latinLnBrk="0" hangingPunct="1">
              <a:lnSpc>
                <a:spcPct val="105000"/>
              </a:lnSpc>
              <a:spcBef>
                <a:spcPts val="0"/>
              </a:spcBef>
              <a:spcAft>
                <a:spcPts val="2000"/>
              </a:spcAft>
              <a:buClrTx/>
              <a:buSzTx/>
              <a:buFontTx/>
              <a:buNone/>
              <a:tabLst/>
              <a:defRPr/>
            </a:pPr>
            <a:r>
              <a:rPr kumimoji="0" lang="en-US" sz="2800" b="0" i="0" u="none" strike="noStrike" kern="1200" cap="none" spc="0" normalizeH="0" baseline="0" noProof="0" dirty="0">
                <a:ln>
                  <a:noFill/>
                </a:ln>
                <a:solidFill>
                  <a:srgbClr val="ACE4F1"/>
                </a:solidFill>
                <a:effectLst/>
                <a:uLnTx/>
                <a:uFillTx/>
                <a:latin typeface="Museo 1"/>
                <a:ea typeface="+mn-ea"/>
                <a:cs typeface="+mn-cs"/>
              </a:rPr>
              <a:t>4.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Kā</a:t>
            </a:r>
            <a:r>
              <a:rPr kumimoji="0" lang="en-US" sz="2800" b="0" i="0" u="none" strike="noStrike" kern="1200" cap="none" spc="0" normalizeH="0" baseline="0" noProof="0" dirty="0">
                <a:ln>
                  <a:noFill/>
                </a:ln>
                <a:solidFill>
                  <a:srgbClr val="FFFFFF"/>
                </a:solidFill>
                <a:effectLst/>
                <a:uLnTx/>
                <a:uFillTx/>
                <a:latin typeface="Museo 2"/>
                <a:ea typeface="+mn-ea"/>
                <a:cs typeface="+mn-cs"/>
              </a:rPr>
              <a:t>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partneri</a:t>
            </a:r>
            <a:r>
              <a:rPr kumimoji="0" lang="en-US" sz="2800" b="0" i="0" u="none" strike="noStrike" kern="1200" cap="none" spc="0" normalizeH="0" baseline="0" noProof="0" dirty="0">
                <a:ln>
                  <a:noFill/>
                </a:ln>
                <a:solidFill>
                  <a:srgbClr val="FFFFFF"/>
                </a:solidFill>
                <a:effectLst/>
                <a:uLnTx/>
                <a:uFillTx/>
                <a:latin typeface="Museo 2"/>
                <a:ea typeface="+mn-ea"/>
                <a:cs typeface="+mn-cs"/>
              </a:rPr>
              <a:t> var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redzēt</a:t>
            </a:r>
            <a:r>
              <a:rPr kumimoji="0" lang="en-US" sz="2800" b="0" i="0" u="none" strike="noStrike" kern="1200" cap="none" spc="0" normalizeH="0" baseline="0" noProof="0" dirty="0">
                <a:ln>
                  <a:noFill/>
                </a:ln>
                <a:solidFill>
                  <a:srgbClr val="FFFFFF"/>
                </a:solidFill>
                <a:effectLst/>
                <a:uLnTx/>
                <a:uFillTx/>
                <a:latin typeface="Museo 2"/>
                <a:ea typeface="+mn-ea"/>
                <a:cs typeface="+mn-cs"/>
              </a:rPr>
              <a:t> datus un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ietekmēt</a:t>
            </a:r>
            <a:r>
              <a:rPr kumimoji="0" lang="en-US" sz="2800" b="0" i="0" u="none" strike="noStrike" kern="1200" cap="none" spc="0" normalizeH="0" baseline="0" noProof="0" dirty="0">
                <a:ln>
                  <a:noFill/>
                </a:ln>
                <a:solidFill>
                  <a:srgbClr val="FFFFFF"/>
                </a:solidFill>
                <a:effectLst/>
                <a:uLnTx/>
                <a:uFillTx/>
                <a:latin typeface="Museo 2"/>
                <a:ea typeface="+mn-ea"/>
                <a:cs typeface="+mn-cs"/>
              </a:rPr>
              <a:t>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izvēles</a:t>
            </a:r>
            <a:r>
              <a:rPr kumimoji="0" lang="en-US" sz="2800" b="0" i="0" u="none" strike="noStrike" kern="1200" cap="none" spc="0" normalizeH="0" baseline="0" noProof="0" dirty="0">
                <a:ln>
                  <a:noFill/>
                </a:ln>
                <a:solidFill>
                  <a:srgbClr val="FFFFFF"/>
                </a:solidFill>
                <a:effectLst/>
                <a:uLnTx/>
                <a:uFillTx/>
                <a:latin typeface="Museo 2"/>
                <a:ea typeface="+mn-ea"/>
                <a:cs typeface="+mn-cs"/>
              </a:rPr>
              <a:t>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pirms</a:t>
            </a:r>
            <a:r>
              <a:rPr kumimoji="0" lang="en-US" sz="2800" b="0" i="0" u="none" strike="noStrike" kern="1200" cap="none" spc="0" normalizeH="0" baseline="0" noProof="0" dirty="0">
                <a:ln>
                  <a:noFill/>
                </a:ln>
                <a:solidFill>
                  <a:srgbClr val="FFFFFF"/>
                </a:solidFill>
                <a:effectLst/>
                <a:uLnTx/>
                <a:uFillTx/>
                <a:latin typeface="Museo 2"/>
                <a:ea typeface="+mn-ea"/>
                <a:cs typeface="+mn-cs"/>
              </a:rPr>
              <a:t>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lēmuma</a:t>
            </a:r>
            <a:r>
              <a:rPr kumimoji="0" lang="en-US" sz="2800" b="0" i="0" u="none" strike="noStrike" kern="1200" cap="none" spc="0" normalizeH="0" baseline="0" noProof="0" dirty="0">
                <a:ln>
                  <a:noFill/>
                </a:ln>
                <a:solidFill>
                  <a:srgbClr val="FFFFFF"/>
                </a:solidFill>
                <a:effectLst/>
                <a:uLnTx/>
                <a:uFillTx/>
                <a:latin typeface="Museo 2"/>
                <a:ea typeface="+mn-ea"/>
                <a:cs typeface="+mn-cs"/>
              </a:rPr>
              <a:t>,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nevis</a:t>
            </a:r>
            <a:r>
              <a:rPr kumimoji="0" lang="en-US" sz="2800" b="0" i="0" u="none" strike="noStrike" kern="1200" cap="none" spc="0" normalizeH="0" baseline="0" noProof="0" dirty="0">
                <a:ln>
                  <a:noFill/>
                </a:ln>
                <a:solidFill>
                  <a:srgbClr val="FFFFFF"/>
                </a:solidFill>
                <a:effectLst/>
                <a:uLnTx/>
                <a:uFillTx/>
                <a:latin typeface="Museo 2"/>
                <a:ea typeface="+mn-ea"/>
                <a:cs typeface="+mn-cs"/>
              </a:rPr>
              <a:t>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pēc</a:t>
            </a:r>
            <a:r>
              <a:rPr kumimoji="0" lang="en-US" sz="2800" b="0" i="0" u="none" strike="noStrike" kern="1200" cap="none" spc="0" normalizeH="0" baseline="0" noProof="0" dirty="0">
                <a:ln>
                  <a:noFill/>
                </a:ln>
                <a:solidFill>
                  <a:srgbClr val="FFFFFF"/>
                </a:solidFill>
                <a:effectLst/>
                <a:uLnTx/>
                <a:uFillTx/>
                <a:latin typeface="Museo 2"/>
                <a:ea typeface="+mn-ea"/>
                <a:cs typeface="+mn-cs"/>
              </a:rPr>
              <a:t> </a:t>
            </a:r>
            <a:r>
              <a:rPr kumimoji="0" lang="en-US" sz="2800" b="0" i="0" u="none" strike="noStrike" kern="1200" cap="none" spc="0" normalizeH="0" baseline="0" noProof="0" dirty="0" err="1">
                <a:ln>
                  <a:noFill/>
                </a:ln>
                <a:solidFill>
                  <a:srgbClr val="FFFFFF"/>
                </a:solidFill>
                <a:effectLst/>
                <a:uLnTx/>
                <a:uFillTx/>
                <a:latin typeface="Museo 2"/>
                <a:ea typeface="+mn-ea"/>
                <a:cs typeface="+mn-cs"/>
              </a:rPr>
              <a:t>tā</a:t>
            </a:r>
            <a:r>
              <a:rPr kumimoji="0" lang="en-US" sz="2800" b="0" i="0" u="none" strike="noStrike" kern="1200" cap="none" spc="0" normalizeH="0" baseline="0" noProof="0" dirty="0">
                <a:ln>
                  <a:noFill/>
                </a:ln>
                <a:solidFill>
                  <a:srgbClr val="FFFFFF"/>
                </a:solidFill>
                <a:effectLst/>
                <a:uLnTx/>
                <a:uFillTx/>
                <a:latin typeface="Museo 2"/>
                <a:ea typeface="+mn-ea"/>
                <a:cs typeface="+mn-cs"/>
              </a:rPr>
              <a:t>?</a:t>
            </a:r>
            <a:r>
              <a:rPr kumimoji="0" lang="lv-LV" sz="2800" b="0" i="0" u="none" strike="noStrike" kern="1200" cap="none" spc="0" normalizeH="0" baseline="0" noProof="0" dirty="0">
                <a:ln>
                  <a:noFill/>
                </a:ln>
                <a:solidFill>
                  <a:srgbClr val="FFFFFF"/>
                </a:solidFill>
                <a:effectLst/>
                <a:uLnTx/>
                <a:uFillTx/>
                <a:latin typeface="Museo 2"/>
                <a:ea typeface="+mn-ea"/>
                <a:cs typeface="+mn-cs"/>
              </a:rPr>
              <a:t> Kurā brīdī un kā jēgpilni iesaistāmas pašvaldības, sociālie partneri, pilsoniskā sabiedrība un citi partneri? </a:t>
            </a:r>
          </a:p>
          <a:p>
            <a:pPr marL="0" marR="0" lvl="0" indent="0" algn="l" defTabSz="914400" rtl="0" eaLnBrk="1" fontAlgn="auto" latinLnBrk="0" hangingPunct="1">
              <a:lnSpc>
                <a:spcPct val="105000"/>
              </a:lnSpc>
              <a:spcBef>
                <a:spcPts val="0"/>
              </a:spcBef>
              <a:spcAft>
                <a:spcPts val="2000"/>
              </a:spcAft>
              <a:buClrTx/>
              <a:buSzTx/>
              <a:buFontTx/>
              <a:buNone/>
              <a:tabLst/>
              <a:defRPr/>
            </a:pPr>
            <a:r>
              <a:rPr kumimoji="0" sz="2800" b="0" i="0" u="none" strike="noStrike" kern="1200" cap="none" spc="0" normalizeH="0" baseline="0" noProof="0" dirty="0">
                <a:ln>
                  <a:noFill/>
                </a:ln>
                <a:solidFill>
                  <a:srgbClr val="ACE4F1"/>
                </a:solidFill>
                <a:effectLst/>
                <a:uLnTx/>
                <a:uFillTx/>
                <a:latin typeface="Museo 1"/>
                <a:ea typeface="+mn-ea"/>
                <a:cs typeface="+mn-cs"/>
              </a:rPr>
              <a:t>5. </a:t>
            </a:r>
            <a:r>
              <a:rPr kumimoji="0" lang="lv-LV" sz="2800" b="0" i="0" u="none" strike="noStrike" kern="1200" cap="none" spc="0" normalizeH="0" baseline="0" noProof="0" dirty="0">
                <a:ln>
                  <a:noFill/>
                </a:ln>
                <a:solidFill>
                  <a:srgbClr val="FFFFFF"/>
                </a:solidFill>
                <a:effectLst/>
                <a:uLnTx/>
                <a:uFillTx/>
                <a:latin typeface="Museo 2"/>
                <a:ea typeface="+mn-ea"/>
                <a:cs typeface="+mn-cs"/>
              </a:rPr>
              <a:t>Kā izmantot pašreizējo plānošanas logu tā, lai Latvijas attīstības vajadzības un mērķi noteiktu investīciju izvēles, nevis finansējuma plānošanas grafiks faktiski noteiktu Latvijas prioritātes? </a:t>
            </a:r>
          </a:p>
          <a:p>
            <a:pPr marL="0" marR="0" lvl="0" indent="0" algn="l" defTabSz="914400" rtl="0" eaLnBrk="1" fontAlgn="auto" latinLnBrk="0" hangingPunct="1">
              <a:lnSpc>
                <a:spcPct val="105000"/>
              </a:lnSpc>
              <a:spcBef>
                <a:spcPts val="0"/>
              </a:spcBef>
              <a:spcAft>
                <a:spcPts val="2000"/>
              </a:spcAft>
              <a:buClrTx/>
              <a:buSzTx/>
              <a:buFontTx/>
              <a:buNone/>
              <a:tabLst/>
              <a:defRPr/>
            </a:pPr>
            <a:r>
              <a:rPr kumimoji="0" lang="lv-LV" sz="2800" b="0" i="0" u="none" strike="noStrike" kern="1200" cap="none" spc="0" normalizeH="0" baseline="0" noProof="0" dirty="0">
                <a:ln>
                  <a:noFill/>
                </a:ln>
                <a:solidFill>
                  <a:srgbClr val="ACE4F1"/>
                </a:solidFill>
                <a:effectLst/>
                <a:uLnTx/>
                <a:uFillTx/>
                <a:latin typeface="Museo 1"/>
                <a:ea typeface="+mn-ea"/>
                <a:cs typeface="+mn-cs"/>
              </a:rPr>
              <a:t>6.</a:t>
            </a:r>
            <a:r>
              <a:rPr kumimoji="0" lang="lv-LV" sz="2800" b="0" i="0" u="none" strike="noStrike" kern="1200" cap="none" spc="0" normalizeH="0" baseline="0" noProof="0" dirty="0">
                <a:ln>
                  <a:noFill/>
                </a:ln>
                <a:solidFill>
                  <a:srgbClr val="FFFFFF"/>
                </a:solidFill>
                <a:effectLst/>
                <a:uLnTx/>
                <a:uFillTx/>
                <a:latin typeface="Museo 2"/>
                <a:ea typeface="+mn-ea"/>
                <a:cs typeface="+mn-cs"/>
              </a:rPr>
              <a:t> Kāda daļa ES naudas jāiegulda caur aizdevumiem, garantijām un PPP, un kas to izlems līdz 2027. gadam?</a:t>
            </a:r>
          </a:p>
          <a:p>
            <a:pPr marL="0" marR="0" lvl="0" indent="0" algn="l" defTabSz="914400" rtl="0" eaLnBrk="1" fontAlgn="auto" latinLnBrk="0" hangingPunct="1">
              <a:lnSpc>
                <a:spcPct val="105000"/>
              </a:lnSpc>
              <a:spcBef>
                <a:spcPts val="0"/>
              </a:spcBef>
              <a:spcAft>
                <a:spcPts val="2000"/>
              </a:spcAft>
              <a:buClrTx/>
              <a:buSzTx/>
              <a:buFontTx/>
              <a:buNone/>
              <a:tabLst/>
              <a:defRPr/>
            </a:pPr>
            <a:endParaRPr kumimoji="0" lang="lv-LV" sz="2800" b="0" i="0" u="none" strike="noStrike" kern="1200" cap="none" spc="0" normalizeH="0" baseline="0" noProof="0" dirty="0">
              <a:ln>
                <a:noFill/>
              </a:ln>
              <a:solidFill>
                <a:srgbClr val="FFFFFF"/>
              </a:solidFill>
              <a:effectLst/>
              <a:uLnTx/>
              <a:uFillTx/>
              <a:latin typeface="Museo 2"/>
              <a:ea typeface="+mn-ea"/>
              <a:cs typeface="+mn-cs"/>
            </a:endParaRPr>
          </a:p>
        </p:txBody>
      </p:sp>
      <p:pic>
        <p:nvPicPr>
          <p:cNvPr id="5" name="Picture 4" descr="image.png">
            <a:extLst>
              <a:ext uri="{FF2B5EF4-FFF2-40B4-BE49-F238E27FC236}">
                <a16:creationId xmlns:a16="http://schemas.microsoft.com/office/drawing/2014/main" id="{04551CA8-6715-EE16-0751-34FE9714B5B9}"/>
              </a:ext>
            </a:extLst>
          </p:cNvPr>
          <p:cNvPicPr>
            <a:picLocks noChangeAspect="1"/>
          </p:cNvPicPr>
          <p:nvPr/>
        </p:nvPicPr>
        <p:blipFill>
          <a:blip r:embed="rId4"/>
          <a:stretch>
            <a:fillRect/>
          </a:stretch>
        </p:blipFill>
        <p:spPr>
          <a:xfrm>
            <a:off x="16550640" y="9334500"/>
            <a:ext cx="1737360" cy="738378"/>
          </a:xfrm>
          <a:prstGeom prst="rect">
            <a:avLst/>
          </a:prstGeom>
        </p:spPr>
      </p:pic>
    </p:spTree>
    <p:extLst>
      <p:ext uri="{BB962C8B-B14F-4D97-AF65-F5344CB8AC3E}">
        <p14:creationId xmlns:p14="http://schemas.microsoft.com/office/powerpoint/2010/main" val="4019309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BD8FA-B0D0-C5E4-85D4-C3496B80A10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43A4C1-9397-5F44-800B-76AF6F10A173}"/>
              </a:ext>
            </a:extLst>
          </p:cNvPr>
          <p:cNvSpPr/>
          <p:nvPr/>
        </p:nvSpPr>
        <p:spPr>
          <a:xfrm rot="-5400000">
            <a:off x="-571500" y="571500"/>
            <a:ext cx="10287000" cy="9144000"/>
          </a:xfrm>
          <a:custGeom>
            <a:avLst/>
            <a:gdLst/>
            <a:ahLst/>
            <a:cxnLst/>
            <a:rect l="l" t="t" r="r" b="b"/>
            <a:pathLst>
              <a:path w="10287000" h="9144000">
                <a:moveTo>
                  <a:pt x="0" y="0"/>
                </a:moveTo>
                <a:lnTo>
                  <a:pt x="10287000" y="0"/>
                </a:lnTo>
                <a:lnTo>
                  <a:pt x="10287000" y="9144000"/>
                </a:lnTo>
                <a:lnTo>
                  <a:pt x="0" y="9144000"/>
                </a:lnTo>
                <a:lnTo>
                  <a:pt x="0" y="0"/>
                </a:lnTo>
                <a:close/>
              </a:path>
            </a:pathLst>
          </a:custGeom>
          <a:blipFill>
            <a:blip r:embed="rId3"/>
            <a:stretch>
              <a:fillRect l="-16645" r="-1664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AE9D0CF9-9F8A-A367-88F2-FB5086603B82}"/>
              </a:ext>
            </a:extLst>
          </p:cNvPr>
          <p:cNvSpPr txBox="1"/>
          <p:nvPr/>
        </p:nvSpPr>
        <p:spPr>
          <a:xfrm>
            <a:off x="8375904" y="3251648"/>
            <a:ext cx="9144000" cy="150323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600"/>
              </a:spcAft>
              <a:buClrTx/>
              <a:buSzTx/>
              <a:buFontTx/>
              <a:buNone/>
              <a:tabLst/>
              <a:defRPr/>
            </a:pPr>
            <a:r>
              <a:rPr lang="lv-LV" sz="4800" dirty="0">
                <a:solidFill>
                  <a:srgbClr val="303A92"/>
                </a:solidFill>
                <a:latin typeface="Museo 1"/>
              </a:rPr>
              <a:t>6</a:t>
            </a:r>
            <a:r>
              <a:rPr kumimoji="0" sz="4800" b="0" i="0" u="none" strike="noStrike" kern="1200" cap="none" spc="0" normalizeH="0" baseline="0" noProof="0" dirty="0">
                <a:ln>
                  <a:noFill/>
                </a:ln>
                <a:solidFill>
                  <a:srgbClr val="303A92"/>
                </a:solidFill>
                <a:effectLst/>
                <a:uLnTx/>
                <a:uFillTx/>
                <a:latin typeface="Museo 1"/>
                <a:ea typeface="+mn-ea"/>
                <a:cs typeface="+mn-cs"/>
              </a:rPr>
              <a:t>. </a:t>
            </a:r>
            <a:r>
              <a:rPr kumimoji="0" sz="4800" b="0" i="0" u="none" strike="noStrike" kern="1200" cap="none" spc="0" normalizeH="0" baseline="0" noProof="0" dirty="0" err="1">
                <a:ln>
                  <a:noFill/>
                </a:ln>
                <a:solidFill>
                  <a:srgbClr val="303A92"/>
                </a:solidFill>
                <a:effectLst/>
                <a:uLnTx/>
                <a:uFillTx/>
                <a:latin typeface="Museo 1"/>
                <a:ea typeface="+mn-ea"/>
                <a:cs typeface="+mn-cs"/>
              </a:rPr>
              <a:t>Ietvars</a:t>
            </a:r>
            <a:r>
              <a:rPr kumimoji="0" sz="4800" b="0" i="0" u="none" strike="noStrike" kern="1200" cap="none" spc="0" normalizeH="0" baseline="0" noProof="0" dirty="0">
                <a:ln>
                  <a:noFill/>
                </a:ln>
                <a:solidFill>
                  <a:srgbClr val="303A92"/>
                </a:solidFill>
                <a:effectLst/>
                <a:uLnTx/>
                <a:uFillTx/>
                <a:latin typeface="Museo 1"/>
                <a:ea typeface="+mn-ea"/>
                <a:cs typeface="+mn-cs"/>
              </a:rPr>
              <a:t>:</a:t>
            </a:r>
            <a:r>
              <a:rPr kumimoji="0" lang="lv-LV" sz="4800" b="0" i="0" u="none" strike="noStrike" kern="1200" cap="none" spc="0" normalizeH="0" baseline="0" noProof="0" dirty="0">
                <a:ln>
                  <a:noFill/>
                </a:ln>
                <a:solidFill>
                  <a:srgbClr val="303A92"/>
                </a:solidFill>
                <a:effectLst/>
                <a:uLnTx/>
                <a:uFillTx/>
                <a:latin typeface="Museo 1"/>
                <a:ea typeface="+mn-ea"/>
                <a:cs typeface="+mn-cs"/>
              </a:rPr>
              <a:t> </a:t>
            </a:r>
            <a:r>
              <a:rPr kumimoji="0" sz="4800" b="0" i="1" u="none" strike="noStrike" kern="1200" cap="none" spc="0" normalizeH="0" baseline="0" noProof="0" dirty="0" err="1">
                <a:ln>
                  <a:noFill/>
                </a:ln>
                <a:solidFill>
                  <a:srgbClr val="303A92"/>
                </a:solidFill>
                <a:effectLst/>
                <a:uLnTx/>
                <a:uFillTx/>
                <a:latin typeface="Museo 1"/>
                <a:ea typeface="+mn-ea"/>
                <a:cs typeface="+mn-cs"/>
              </a:rPr>
              <a:t>kā</a:t>
            </a:r>
            <a:r>
              <a:rPr kumimoji="0" sz="4800" b="0" i="1" u="none" strike="noStrike" kern="1200" cap="none" spc="0" normalizeH="0" baseline="0" noProof="0" dirty="0">
                <a:ln>
                  <a:noFill/>
                </a:ln>
                <a:solidFill>
                  <a:srgbClr val="303A92"/>
                </a:solidFill>
                <a:effectLst/>
                <a:uLnTx/>
                <a:uFillTx/>
                <a:latin typeface="Museo 1"/>
                <a:ea typeface="+mn-ea"/>
                <a:cs typeface="+mn-cs"/>
              </a:rPr>
              <a:t> </a:t>
            </a:r>
            <a:r>
              <a:rPr kumimoji="0" sz="4800" b="0" i="1" u="none" strike="noStrike" kern="1200" cap="none" spc="0" normalizeH="0" baseline="0" noProof="0" dirty="0" err="1">
                <a:ln>
                  <a:noFill/>
                </a:ln>
                <a:solidFill>
                  <a:srgbClr val="303A92"/>
                </a:solidFill>
                <a:effectLst/>
                <a:uLnTx/>
                <a:uFillTx/>
                <a:latin typeface="Museo 1"/>
                <a:ea typeface="+mn-ea"/>
                <a:cs typeface="+mn-cs"/>
              </a:rPr>
              <a:t>plānot</a:t>
            </a:r>
            <a:r>
              <a:rPr kumimoji="0" sz="4800" b="0" i="1" u="none" strike="noStrike" kern="1200" cap="none" spc="0" normalizeH="0" baseline="0" noProof="0" dirty="0">
                <a:ln>
                  <a:noFill/>
                </a:ln>
                <a:solidFill>
                  <a:srgbClr val="303A92"/>
                </a:solidFill>
                <a:effectLst/>
                <a:uLnTx/>
                <a:uFillTx/>
                <a:latin typeface="Museo 1"/>
                <a:ea typeface="+mn-ea"/>
                <a:cs typeface="+mn-cs"/>
              </a:rPr>
              <a:t> </a:t>
            </a:r>
            <a:r>
              <a:rPr kumimoji="0" lang="lv-LV" sz="4800" b="0" i="1" u="none" strike="noStrike" kern="1200" cap="none" spc="0" normalizeH="0" baseline="0" noProof="0" dirty="0">
                <a:ln>
                  <a:noFill/>
                </a:ln>
                <a:solidFill>
                  <a:srgbClr val="303A92"/>
                </a:solidFill>
                <a:effectLst/>
                <a:uLnTx/>
                <a:uFillTx/>
                <a:latin typeface="Museo 1"/>
                <a:ea typeface="+mn-ea"/>
                <a:cs typeface="+mn-cs"/>
              </a:rPr>
              <a:t>ne kā līdz šim</a:t>
            </a:r>
            <a:endParaRPr kumimoji="0" sz="4800" b="0" i="1" u="none" strike="noStrike" kern="1200" cap="none" spc="0" normalizeH="0" baseline="0" noProof="0" dirty="0">
              <a:ln>
                <a:noFill/>
              </a:ln>
              <a:solidFill>
                <a:srgbClr val="303A92"/>
              </a:solidFill>
              <a:effectLst/>
              <a:uLnTx/>
              <a:uFillTx/>
              <a:latin typeface="Museo 1"/>
              <a:ea typeface="+mn-ea"/>
              <a:cs typeface="+mn-cs"/>
            </a:endParaRPr>
          </a:p>
        </p:txBody>
      </p:sp>
      <p:sp>
        <p:nvSpPr>
          <p:cNvPr id="4" name="TextBox 3">
            <a:extLst>
              <a:ext uri="{FF2B5EF4-FFF2-40B4-BE49-F238E27FC236}">
                <a16:creationId xmlns:a16="http://schemas.microsoft.com/office/drawing/2014/main" id="{376973D9-7384-DBB0-1FB2-233C67934EFB}"/>
              </a:ext>
            </a:extLst>
          </p:cNvPr>
          <p:cNvSpPr txBox="1"/>
          <p:nvPr/>
        </p:nvSpPr>
        <p:spPr>
          <a:xfrm>
            <a:off x="9601200" y="5120640"/>
            <a:ext cx="7644384" cy="142859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2800" b="0" i="0" u="none" strike="noStrike" kern="1200" cap="none" spc="0" normalizeH="0" baseline="0" noProof="0" dirty="0">
                <a:ln>
                  <a:noFill/>
                </a:ln>
                <a:solidFill>
                  <a:srgbClr val="251E50"/>
                </a:solidFill>
                <a:effectLst/>
                <a:uLnTx/>
                <a:uFillTx/>
                <a:latin typeface="Museo 2"/>
                <a:ea typeface="+mn-ea"/>
                <a:cs typeface="+mn-cs"/>
              </a:rPr>
              <a:t>10 </a:t>
            </a:r>
            <a:r>
              <a:rPr kumimoji="0" sz="2800" b="0" i="0" u="none" strike="noStrike" kern="1200" cap="none" spc="0" normalizeH="0" baseline="0" noProof="0" dirty="0" err="1">
                <a:ln>
                  <a:noFill/>
                </a:ln>
                <a:solidFill>
                  <a:srgbClr val="251E50"/>
                </a:solidFill>
                <a:effectLst/>
                <a:uLnTx/>
                <a:uFillTx/>
                <a:latin typeface="Museo 2"/>
                <a:ea typeface="+mn-ea"/>
                <a:cs typeface="+mn-cs"/>
              </a:rPr>
              <a:t>parametri</a:t>
            </a:r>
            <a:r>
              <a:rPr kumimoji="0" sz="2800" b="0" i="0" u="none" strike="noStrike" kern="1200" cap="none" spc="0" normalizeH="0" baseline="0" noProof="0" dirty="0">
                <a:ln>
                  <a:noFill/>
                </a:ln>
                <a:solidFill>
                  <a:srgbClr val="251E50"/>
                </a:solidFill>
                <a:effectLst/>
                <a:uLnTx/>
                <a:uFillTx/>
                <a:latin typeface="Museo 2"/>
                <a:ea typeface="+mn-ea"/>
                <a:cs typeface="+mn-cs"/>
              </a:rPr>
              <a:t>, </a:t>
            </a:r>
            <a:r>
              <a:rPr kumimoji="0" sz="2800" b="0" i="0" u="none" strike="noStrike" kern="1200" cap="none" spc="0" normalizeH="0" baseline="0" noProof="0" dirty="0" err="1">
                <a:ln>
                  <a:noFill/>
                </a:ln>
                <a:solidFill>
                  <a:srgbClr val="251E50"/>
                </a:solidFill>
                <a:effectLst/>
                <a:uLnTx/>
                <a:uFillTx/>
                <a:latin typeface="Museo 2"/>
                <a:ea typeface="+mn-ea"/>
                <a:cs typeface="+mn-cs"/>
              </a:rPr>
              <a:t>finanšu</a:t>
            </a:r>
            <a:r>
              <a:rPr kumimoji="0" sz="2800" b="0" i="0" u="none" strike="noStrike" kern="1200" cap="none" spc="0" normalizeH="0" baseline="0" noProof="0" dirty="0">
                <a:ln>
                  <a:noFill/>
                </a:ln>
                <a:solidFill>
                  <a:srgbClr val="251E50"/>
                </a:solidFill>
                <a:effectLst/>
                <a:uLnTx/>
                <a:uFillTx/>
                <a:latin typeface="Museo 2"/>
                <a:ea typeface="+mn-ea"/>
                <a:cs typeface="+mn-cs"/>
              </a:rPr>
              <a:t> </a:t>
            </a:r>
            <a:r>
              <a:rPr kumimoji="0" sz="2800" b="0" i="0" u="none" strike="noStrike" kern="1200" cap="none" spc="0" normalizeH="0" baseline="0" noProof="0" dirty="0" err="1">
                <a:ln>
                  <a:noFill/>
                </a:ln>
                <a:solidFill>
                  <a:srgbClr val="251E50"/>
                </a:solidFill>
                <a:effectLst/>
                <a:uLnTx/>
                <a:uFillTx/>
                <a:latin typeface="Museo 2"/>
                <a:ea typeface="+mn-ea"/>
                <a:cs typeface="+mn-cs"/>
              </a:rPr>
              <a:t>instrumentu</a:t>
            </a:r>
            <a:r>
              <a:rPr kumimoji="0" sz="2800" b="0" i="0" u="none" strike="noStrike" kern="1200" cap="none" spc="0" normalizeH="0" baseline="0" noProof="0" dirty="0">
                <a:ln>
                  <a:noFill/>
                </a:ln>
                <a:solidFill>
                  <a:srgbClr val="251E50"/>
                </a:solidFill>
                <a:effectLst/>
                <a:uLnTx/>
                <a:uFillTx/>
                <a:latin typeface="Museo 2"/>
                <a:ea typeface="+mn-ea"/>
                <a:cs typeface="+mn-cs"/>
              </a:rPr>
              <a:t> </a:t>
            </a:r>
            <a:r>
              <a:rPr kumimoji="0" sz="2800" b="0" i="0" u="none" strike="noStrike" kern="1200" cap="none" spc="0" normalizeH="0" baseline="0" noProof="0" dirty="0" err="1">
                <a:ln>
                  <a:noFill/>
                </a:ln>
                <a:solidFill>
                  <a:srgbClr val="251E50"/>
                </a:solidFill>
                <a:effectLst/>
                <a:uLnTx/>
                <a:uFillTx/>
                <a:latin typeface="Museo 2"/>
                <a:ea typeface="+mn-ea"/>
                <a:cs typeface="+mn-cs"/>
              </a:rPr>
              <a:t>matrica</a:t>
            </a:r>
            <a:r>
              <a:rPr kumimoji="0" sz="2800" b="0" i="0" u="none" strike="noStrike" kern="1200" cap="none" spc="0" normalizeH="0" baseline="0" noProof="0" dirty="0">
                <a:ln>
                  <a:noFill/>
                </a:ln>
                <a:solidFill>
                  <a:srgbClr val="251E50"/>
                </a:solidFill>
                <a:effectLst/>
                <a:uLnTx/>
                <a:uFillTx/>
                <a:latin typeface="Museo 2"/>
                <a:ea typeface="+mn-ea"/>
                <a:cs typeface="+mn-cs"/>
              </a:rPr>
              <a:t> un </a:t>
            </a:r>
            <a:r>
              <a:rPr kumimoji="0" sz="2800" b="0" i="0" u="none" strike="noStrike" kern="1200" cap="none" spc="0" normalizeH="0" baseline="0" noProof="0" dirty="0" err="1">
                <a:ln>
                  <a:noFill/>
                </a:ln>
                <a:solidFill>
                  <a:srgbClr val="251E50"/>
                </a:solidFill>
                <a:effectLst/>
                <a:uLnTx/>
                <a:uFillTx/>
                <a:latin typeface="Museo 2"/>
                <a:ea typeface="+mn-ea"/>
                <a:cs typeface="+mn-cs"/>
              </a:rPr>
              <a:t>projekta</a:t>
            </a:r>
            <a:r>
              <a:rPr kumimoji="0" sz="2800" b="0" i="0" u="none" strike="noStrike" kern="1200" cap="none" spc="0" normalizeH="0" baseline="0" noProof="0" dirty="0">
                <a:ln>
                  <a:noFill/>
                </a:ln>
                <a:solidFill>
                  <a:srgbClr val="251E50"/>
                </a:solidFill>
                <a:effectLst/>
                <a:uLnTx/>
                <a:uFillTx/>
                <a:latin typeface="Museo 2"/>
                <a:ea typeface="+mn-ea"/>
                <a:cs typeface="+mn-cs"/>
              </a:rPr>
              <a:t> </a:t>
            </a:r>
            <a:r>
              <a:rPr kumimoji="0" sz="2800" b="0" i="0" u="none" strike="noStrike" kern="1200" cap="none" spc="0" normalizeH="0" baseline="0" noProof="0" dirty="0" err="1">
                <a:ln>
                  <a:noFill/>
                </a:ln>
                <a:solidFill>
                  <a:srgbClr val="251E50"/>
                </a:solidFill>
                <a:effectLst/>
                <a:uLnTx/>
                <a:uFillTx/>
                <a:latin typeface="Museo 2"/>
                <a:ea typeface="+mn-ea"/>
                <a:cs typeface="+mn-cs"/>
              </a:rPr>
              <a:t>karte</a:t>
            </a:r>
            <a:r>
              <a:rPr kumimoji="0" sz="2800" b="0" i="0" u="none" strike="noStrike" kern="1200" cap="none" spc="0" normalizeH="0" baseline="0" noProof="0" dirty="0">
                <a:ln>
                  <a:noFill/>
                </a:ln>
                <a:solidFill>
                  <a:srgbClr val="251E50"/>
                </a:solidFill>
                <a:effectLst/>
                <a:uLnTx/>
                <a:uFillTx/>
                <a:latin typeface="Museo 2"/>
                <a:ea typeface="+mn-ea"/>
                <a:cs typeface="+mn-cs"/>
              </a:rPr>
              <a:t>, lai "</a:t>
            </a:r>
            <a:r>
              <a:rPr kumimoji="0" sz="2800" b="0" i="0" u="none" strike="noStrike" kern="1200" cap="none" spc="0" normalizeH="0" baseline="0" noProof="0" dirty="0" err="1">
                <a:ln>
                  <a:noFill/>
                </a:ln>
                <a:solidFill>
                  <a:srgbClr val="251E50"/>
                </a:solidFill>
                <a:effectLst/>
                <a:uLnTx/>
                <a:uFillTx/>
                <a:latin typeface="Museo 2"/>
                <a:ea typeface="+mn-ea"/>
                <a:cs typeface="+mn-cs"/>
              </a:rPr>
              <a:t>Latvija</a:t>
            </a:r>
            <a:r>
              <a:rPr kumimoji="0" sz="2800" b="0" i="0" u="none" strike="noStrike" kern="1200" cap="none" spc="0" normalizeH="0" baseline="0" noProof="0" dirty="0">
                <a:ln>
                  <a:noFill/>
                </a:ln>
                <a:solidFill>
                  <a:srgbClr val="251E50"/>
                </a:solidFill>
                <a:effectLst/>
                <a:uLnTx/>
                <a:uFillTx/>
                <a:latin typeface="Museo 2"/>
                <a:ea typeface="+mn-ea"/>
                <a:cs typeface="+mn-cs"/>
              </a:rPr>
              <a:t> 2050" </a:t>
            </a:r>
            <a:r>
              <a:rPr kumimoji="0" sz="2800" b="0" i="0" u="none" strike="noStrike" kern="1200" cap="none" spc="0" normalizeH="0" baseline="0" noProof="0" dirty="0" err="1">
                <a:ln>
                  <a:noFill/>
                </a:ln>
                <a:solidFill>
                  <a:srgbClr val="251E50"/>
                </a:solidFill>
                <a:effectLst/>
                <a:uLnTx/>
                <a:uFillTx/>
                <a:latin typeface="Museo 2"/>
                <a:ea typeface="+mn-ea"/>
                <a:cs typeface="+mn-cs"/>
              </a:rPr>
              <a:t>kompass</a:t>
            </a:r>
            <a:r>
              <a:rPr kumimoji="0" sz="2800" b="0" i="0" u="none" strike="noStrike" kern="1200" cap="none" spc="0" normalizeH="0" baseline="0" noProof="0" dirty="0">
                <a:ln>
                  <a:noFill/>
                </a:ln>
                <a:solidFill>
                  <a:srgbClr val="251E50"/>
                </a:solidFill>
                <a:effectLst/>
                <a:uLnTx/>
                <a:uFillTx/>
                <a:latin typeface="Museo 2"/>
                <a:ea typeface="+mn-ea"/>
                <a:cs typeface="+mn-cs"/>
              </a:rPr>
              <a:t> </a:t>
            </a:r>
            <a:r>
              <a:rPr kumimoji="0" sz="2800" b="0" i="0" u="none" strike="noStrike" kern="1200" cap="none" spc="0" normalizeH="0" baseline="0" noProof="0" dirty="0" err="1">
                <a:ln>
                  <a:noFill/>
                </a:ln>
                <a:solidFill>
                  <a:srgbClr val="251E50"/>
                </a:solidFill>
                <a:effectLst/>
                <a:uLnTx/>
                <a:uFillTx/>
                <a:latin typeface="Museo 2"/>
                <a:ea typeface="+mn-ea"/>
                <a:cs typeface="+mn-cs"/>
              </a:rPr>
              <a:t>kļūtu</a:t>
            </a:r>
            <a:r>
              <a:rPr kumimoji="0" sz="2800" b="0" i="0" u="none" strike="noStrike" kern="1200" cap="none" spc="0" normalizeH="0" baseline="0" noProof="0" dirty="0">
                <a:ln>
                  <a:noFill/>
                </a:ln>
                <a:solidFill>
                  <a:srgbClr val="251E50"/>
                </a:solidFill>
                <a:effectLst/>
                <a:uLnTx/>
                <a:uFillTx/>
                <a:latin typeface="Museo 2"/>
                <a:ea typeface="+mn-ea"/>
                <a:cs typeface="+mn-cs"/>
              </a:rPr>
              <a:t> par </a:t>
            </a:r>
            <a:r>
              <a:rPr kumimoji="0" sz="2800" b="0" i="0" u="none" strike="noStrike" kern="1200" cap="none" spc="0" normalizeH="0" baseline="0" noProof="0" dirty="0" err="1">
                <a:ln>
                  <a:noFill/>
                </a:ln>
                <a:solidFill>
                  <a:srgbClr val="251E50"/>
                </a:solidFill>
                <a:effectLst/>
                <a:uLnTx/>
                <a:uFillTx/>
                <a:latin typeface="Museo 2"/>
                <a:ea typeface="+mn-ea"/>
                <a:cs typeface="+mn-cs"/>
              </a:rPr>
              <a:t>lēmumiem</a:t>
            </a:r>
            <a:r>
              <a:rPr kumimoji="0" sz="2800" b="0" i="0" u="none" strike="noStrike" kern="1200" cap="none" spc="0" normalizeH="0" baseline="0" noProof="0" dirty="0">
                <a:ln>
                  <a:noFill/>
                </a:ln>
                <a:solidFill>
                  <a:srgbClr val="251E50"/>
                </a:solidFill>
                <a:effectLst/>
                <a:uLnTx/>
                <a:uFillTx/>
                <a:latin typeface="Museo 2"/>
                <a:ea typeface="+mn-ea"/>
                <a:cs typeface="+mn-cs"/>
              </a:rPr>
              <a:t>.</a:t>
            </a:r>
          </a:p>
        </p:txBody>
      </p:sp>
    </p:spTree>
    <p:extLst>
      <p:ext uri="{BB962C8B-B14F-4D97-AF65-F5344CB8AC3E}">
        <p14:creationId xmlns:p14="http://schemas.microsoft.com/office/powerpoint/2010/main" val="657397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A59C-BBAC-176D-BAB8-32B7437548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6D7D9F-E64A-7373-4AA0-CD4ACA5FA1D5}"/>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KO TAS NOZĪMĒ LATVIJAI</a:t>
            </a:r>
          </a:p>
        </p:txBody>
      </p:sp>
      <p:sp>
        <p:nvSpPr>
          <p:cNvPr id="3" name="TextBox 2">
            <a:extLst>
              <a:ext uri="{FF2B5EF4-FFF2-40B4-BE49-F238E27FC236}">
                <a16:creationId xmlns:a16="http://schemas.microsoft.com/office/drawing/2014/main" id="{A5DFFD7F-2870-AEBD-1C50-DACD0BA3AAA1}"/>
              </a:ext>
            </a:extLst>
          </p:cNvPr>
          <p:cNvSpPr txBox="1"/>
          <p:nvPr/>
        </p:nvSpPr>
        <p:spPr>
          <a:xfrm>
            <a:off x="822960" y="757416"/>
            <a:ext cx="16642080" cy="1261884"/>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a:ln>
                  <a:noFill/>
                </a:ln>
                <a:solidFill>
                  <a:srgbClr val="303A92"/>
                </a:solidFill>
                <a:effectLst/>
                <a:uLnTx/>
                <a:uFillTx/>
                <a:latin typeface="Museo 1"/>
                <a:ea typeface="+mn-ea"/>
                <a:cs typeface="+mn-cs"/>
              </a:rPr>
              <a:t>Latvijas </a:t>
            </a:r>
            <a:r>
              <a:rPr kumimoji="0" sz="4000" b="0" i="0" u="none" strike="noStrike" kern="1200" cap="none" spc="0" normalizeH="0" baseline="0" noProof="0" dirty="0" err="1">
                <a:ln>
                  <a:noFill/>
                </a:ln>
                <a:solidFill>
                  <a:srgbClr val="303A92"/>
                </a:solidFill>
                <a:effectLst/>
                <a:uLnTx/>
                <a:uFillTx/>
                <a:latin typeface="Museo 1"/>
                <a:ea typeface="+mn-ea"/>
                <a:cs typeface="+mn-cs"/>
              </a:rPr>
              <a:t>problēma</a:t>
            </a:r>
            <a:r>
              <a:rPr kumimoji="0" sz="4000" b="0" i="0" u="none" strike="noStrike" kern="1200" cap="none" spc="0" normalizeH="0" baseline="0" noProof="0" dirty="0">
                <a:ln>
                  <a:noFill/>
                </a:ln>
                <a:solidFill>
                  <a:srgbClr val="303A92"/>
                </a:solidFill>
                <a:effectLst/>
                <a:uLnTx/>
                <a:uFillTx/>
                <a:latin typeface="Museo 1"/>
                <a:ea typeface="+mn-ea"/>
                <a:cs typeface="+mn-cs"/>
              </a:rPr>
              <a:t> nav </a:t>
            </a:r>
            <a:r>
              <a:rPr kumimoji="0" sz="4000" b="0" i="0" u="none" strike="noStrike" kern="1200" cap="none" spc="0" normalizeH="0" baseline="0" noProof="0" dirty="0" err="1">
                <a:ln>
                  <a:noFill/>
                </a:ln>
                <a:solidFill>
                  <a:srgbClr val="303A92"/>
                </a:solidFill>
                <a:effectLst/>
                <a:uLnTx/>
                <a:uFillTx/>
                <a:latin typeface="Museo 1"/>
                <a:ea typeface="+mn-ea"/>
                <a:cs typeface="+mn-cs"/>
              </a:rPr>
              <a:t>dokumenta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statuss</a:t>
            </a:r>
            <a:r>
              <a:rPr kumimoji="0" lang="lv-LV" sz="4000" b="0" i="0" u="none" strike="noStrike" kern="1200" cap="none" spc="0" normalizeH="0" baseline="0" noProof="0" dirty="0">
                <a:ln>
                  <a:noFill/>
                </a:ln>
                <a:solidFill>
                  <a:srgbClr val="303A92"/>
                </a:solidFill>
                <a:effectLst/>
                <a:uLnTx/>
                <a:uFillTx/>
                <a:latin typeface="Museo 1"/>
                <a:ea typeface="+mn-ea"/>
                <a:cs typeface="+mn-cs"/>
              </a:rPr>
              <a:t> vai saturs</a:t>
            </a:r>
            <a:r>
              <a:rPr kumimoji="0" sz="4000" b="0" i="0" u="none" strike="noStrike" kern="1200" cap="none" spc="0" normalizeH="0" baseline="0" noProof="0" dirty="0">
                <a:ln>
                  <a:noFill/>
                </a:ln>
                <a:solidFill>
                  <a:srgbClr val="303A92"/>
                </a:solidFill>
                <a:effectLst/>
                <a:uLnTx/>
                <a:uFillTx/>
                <a:latin typeface="Museo 1"/>
                <a:ea typeface="+mn-ea"/>
                <a:cs typeface="+mn-cs"/>
              </a:rPr>
              <a:t>, bet </a:t>
            </a:r>
            <a:r>
              <a:rPr kumimoji="0" sz="4000" b="0" i="0" u="none" strike="noStrike" kern="1200" cap="none" spc="0" normalizeH="0" baseline="0" noProof="0" dirty="0" err="1">
                <a:ln>
                  <a:noFill/>
                </a:ln>
                <a:solidFill>
                  <a:srgbClr val="303A92"/>
                </a:solidFill>
                <a:effectLst/>
                <a:uLnTx/>
                <a:uFillTx/>
                <a:latin typeface="Museo 1"/>
                <a:ea typeface="+mn-ea"/>
                <a:cs typeface="+mn-cs"/>
              </a:rPr>
              <a:t>saite</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ar</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naudu</a:t>
            </a:r>
            <a:endParaRPr kumimoji="0" sz="4000" b="0" i="0" u="none" strike="noStrike" kern="1200" cap="none" spc="0" normalizeH="0" baseline="0" noProof="0" dirty="0">
              <a:ln>
                <a:noFill/>
              </a:ln>
              <a:solidFill>
                <a:srgbClr val="303A92"/>
              </a:solidFill>
              <a:effectLst/>
              <a:uLnTx/>
              <a:uFillTx/>
              <a:latin typeface="Museo 1"/>
              <a:ea typeface="+mn-ea"/>
              <a:cs typeface="+mn-cs"/>
            </a:endParaRPr>
          </a:p>
        </p:txBody>
      </p:sp>
      <p:sp>
        <p:nvSpPr>
          <p:cNvPr id="4" name="TextBox 3">
            <a:extLst>
              <a:ext uri="{FF2B5EF4-FFF2-40B4-BE49-F238E27FC236}">
                <a16:creationId xmlns:a16="http://schemas.microsoft.com/office/drawing/2014/main" id="{52085512-C19A-95E2-9311-E7850AB89C13}"/>
              </a:ext>
            </a:extLst>
          </p:cNvPr>
          <p:cNvSpPr txBox="1"/>
          <p:nvPr/>
        </p:nvSpPr>
        <p:spPr>
          <a:xfrm>
            <a:off x="822960" y="2141220"/>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dirty="0" err="1">
                <a:ln>
                  <a:noFill/>
                </a:ln>
                <a:solidFill>
                  <a:srgbClr val="303A92"/>
                </a:solidFill>
                <a:effectLst/>
                <a:uLnTx/>
                <a:uFillTx/>
                <a:latin typeface="Museo 2"/>
                <a:ea typeface="+mn-ea"/>
                <a:cs typeface="+mn-cs"/>
              </a:rPr>
              <a:t>Saeimā</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apstiprinām</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gan</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vīziju</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gan</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vidēja</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termiņa</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plānu</a:t>
            </a:r>
            <a:r>
              <a:rPr kumimoji="0" sz="2100" b="0" i="0" u="none" strike="noStrike" kern="1200" cap="none" spc="0" normalizeH="0" baseline="0" noProof="0" dirty="0">
                <a:ln>
                  <a:noFill/>
                </a:ln>
                <a:solidFill>
                  <a:srgbClr val="303A92"/>
                </a:solidFill>
                <a:effectLst/>
                <a:uLnTx/>
                <a:uFillTx/>
                <a:latin typeface="Museo 2"/>
                <a:ea typeface="+mn-ea"/>
                <a:cs typeface="+mn-cs"/>
              </a:rPr>
              <a:t>, bet </a:t>
            </a:r>
            <a:r>
              <a:rPr kumimoji="0" sz="2100" b="0" i="0" u="none" strike="noStrike" kern="1200" cap="none" spc="0" normalizeH="0" baseline="0" noProof="0" dirty="0" err="1">
                <a:ln>
                  <a:noFill/>
                </a:ln>
                <a:solidFill>
                  <a:srgbClr val="303A92"/>
                </a:solidFill>
                <a:effectLst/>
                <a:uLnTx/>
                <a:uFillTx/>
                <a:latin typeface="Museo 2"/>
                <a:ea typeface="+mn-ea"/>
                <a:cs typeface="+mn-cs"/>
              </a:rPr>
              <a:t>tos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nesasaistām</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ar</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investīciju</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budžetu</a:t>
            </a:r>
            <a:r>
              <a:rPr kumimoji="0" sz="2100" b="0" i="0" u="none" strike="noStrike" kern="1200" cap="none" spc="0" normalizeH="0" baseline="0" noProof="0" dirty="0">
                <a:ln>
                  <a:noFill/>
                </a:ln>
                <a:solidFill>
                  <a:srgbClr val="303A92"/>
                </a:solidFill>
                <a:effectLst/>
                <a:uLnTx/>
                <a:uFillTx/>
                <a:latin typeface="Museo 2"/>
                <a:ea typeface="+mn-ea"/>
                <a:cs typeface="+mn-cs"/>
              </a:rPr>
              <a:t>.</a:t>
            </a:r>
          </a:p>
        </p:txBody>
      </p:sp>
      <p:sp>
        <p:nvSpPr>
          <p:cNvPr id="5" name="Rounded Rectangle 4">
            <a:extLst>
              <a:ext uri="{FF2B5EF4-FFF2-40B4-BE49-F238E27FC236}">
                <a16:creationId xmlns:a16="http://schemas.microsoft.com/office/drawing/2014/main" id="{4CBC6BAA-E545-406A-B275-3CA0DDD4D80E}"/>
              </a:ext>
            </a:extLst>
          </p:cNvPr>
          <p:cNvSpPr/>
          <p:nvPr/>
        </p:nvSpPr>
        <p:spPr>
          <a:xfrm>
            <a:off x="822960" y="2743200"/>
            <a:ext cx="8183879" cy="42062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C37E5DF0-2157-9158-F896-33BA18C05A0E}"/>
              </a:ext>
            </a:extLst>
          </p:cNvPr>
          <p:cNvSpPr txBox="1"/>
          <p:nvPr/>
        </p:nvSpPr>
        <p:spPr>
          <a:xfrm>
            <a:off x="1097280" y="2834640"/>
            <a:ext cx="7680960" cy="56098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303A92"/>
                </a:solidFill>
                <a:effectLst/>
                <a:uLnTx/>
                <a:uFillTx/>
                <a:latin typeface="Museo 1"/>
                <a:ea typeface="+mn-ea"/>
                <a:cs typeface="+mn-cs"/>
              </a:rPr>
              <a:t>Kas Latvijai jau ir</a:t>
            </a:r>
          </a:p>
        </p:txBody>
      </p:sp>
      <p:sp>
        <p:nvSpPr>
          <p:cNvPr id="7" name="TextBox 6">
            <a:extLst>
              <a:ext uri="{FF2B5EF4-FFF2-40B4-BE49-F238E27FC236}">
                <a16:creationId xmlns:a16="http://schemas.microsoft.com/office/drawing/2014/main" id="{778BBEB4-62F3-5FD6-949A-B9ED79BE3281}"/>
              </a:ext>
            </a:extLst>
          </p:cNvPr>
          <p:cNvSpPr txBox="1"/>
          <p:nvPr/>
        </p:nvSpPr>
        <p:spPr>
          <a:xfrm>
            <a:off x="1097280" y="3520440"/>
            <a:ext cx="7680960" cy="1887761"/>
          </a:xfrm>
          <a:prstGeom prst="rect">
            <a:avLst/>
          </a:prstGeom>
          <a:noFill/>
        </p:spPr>
        <p:txBody>
          <a:bodyPr wrap="square" lIns="45720" tIns="27432" rIns="45720" bIns="27432" anchor="t">
            <a:spAutoFit/>
          </a:bodyPr>
          <a:lstStyle/>
          <a:p>
            <a:pPr marL="292608" marR="0" lvl="0" indent="-292608" algn="l" defTabSz="914400" rtl="0" eaLnBrk="1" fontAlgn="auto" latinLnBrk="0" hangingPunct="1">
              <a:lnSpc>
                <a:spcPct val="108000"/>
              </a:lnSpc>
              <a:spcBef>
                <a:spcPts val="0"/>
              </a:spcBef>
              <a:spcAft>
                <a:spcPts val="1000"/>
              </a:spcAft>
              <a:buClr>
                <a:srgbClr val="251E50"/>
              </a:buClr>
              <a:buSzTx/>
              <a:buFont typeface="Arial"/>
              <a:buChar char="•"/>
              <a:tabLst/>
              <a:defRPr/>
            </a:pPr>
            <a:r>
              <a:rPr kumimoji="0" sz="2400" b="0" i="0" u="sng" strike="noStrike" kern="1200" cap="none" spc="0" normalizeH="0" baseline="0" noProof="0">
                <a:ln>
                  <a:noFill/>
                </a:ln>
                <a:solidFill>
                  <a:srgbClr val="251E50"/>
                </a:solidFill>
                <a:effectLst/>
                <a:uLnTx/>
                <a:uFillTx/>
                <a:latin typeface="Museo 1"/>
                <a:ea typeface="+mn-ea"/>
                <a:cs typeface="+mn-cs"/>
                <a:hlinkClick r:id="rId3"/>
              </a:rPr>
              <a:t>Latvija2030</a:t>
            </a:r>
            <a:r>
              <a:rPr kumimoji="0" sz="2400" b="0" i="0" u="none" strike="noStrike" kern="1200" cap="none" spc="0" normalizeH="0" baseline="0" noProof="0">
                <a:ln>
                  <a:noFill/>
                </a:ln>
                <a:solidFill>
                  <a:srgbClr val="251E50"/>
                </a:solidFill>
                <a:effectLst/>
                <a:uLnTx/>
                <a:uFillTx/>
                <a:latin typeface="Museo 2"/>
                <a:ea typeface="+mn-ea"/>
                <a:cs typeface="+mn-cs"/>
              </a:rPr>
              <a:t>: Saeima apstiprināja 10.06.2010.</a:t>
            </a:r>
          </a:p>
          <a:p>
            <a:pPr marL="292608" marR="0" lvl="0" indent="-292608" algn="l" defTabSz="914400" rtl="0" eaLnBrk="1" fontAlgn="auto" latinLnBrk="0" hangingPunct="1">
              <a:lnSpc>
                <a:spcPct val="108000"/>
              </a:lnSpc>
              <a:spcBef>
                <a:spcPts val="0"/>
              </a:spcBef>
              <a:spcAft>
                <a:spcPts val="1000"/>
              </a:spcAft>
              <a:buClr>
                <a:srgbClr val="251E50"/>
              </a:buClr>
              <a:buSzTx/>
              <a:buFont typeface="Arial"/>
              <a:buChar char="•"/>
              <a:tabLst/>
              <a:defRPr/>
            </a:pPr>
            <a:r>
              <a:rPr kumimoji="0" sz="2400" b="0" i="0" u="sng" strike="noStrike" kern="1200" cap="none" spc="0" normalizeH="0" baseline="0" noProof="0">
                <a:ln>
                  <a:noFill/>
                </a:ln>
                <a:solidFill>
                  <a:srgbClr val="251E50"/>
                </a:solidFill>
                <a:effectLst/>
                <a:uLnTx/>
                <a:uFillTx/>
                <a:latin typeface="Museo 1"/>
                <a:ea typeface="+mn-ea"/>
                <a:cs typeface="+mn-cs"/>
                <a:hlinkClick r:id="rId4"/>
              </a:rPr>
              <a:t>NAP2027</a:t>
            </a:r>
            <a:r>
              <a:rPr kumimoji="0" sz="2400" b="0" i="0" u="none" strike="noStrike" kern="1200" cap="none" spc="0" normalizeH="0" baseline="0" noProof="0">
                <a:ln>
                  <a:noFill/>
                </a:ln>
                <a:solidFill>
                  <a:srgbClr val="251E50"/>
                </a:solidFill>
                <a:effectLst/>
                <a:uLnTx/>
                <a:uFillTx/>
                <a:latin typeface="Museo 2"/>
                <a:ea typeface="+mn-ea"/>
                <a:cs typeface="+mn-cs"/>
              </a:rPr>
              <a:t>: Saeima apstiprināja 02.07.2020.</a:t>
            </a:r>
          </a:p>
          <a:p>
            <a:pPr marL="292608" marR="0" lvl="0" indent="-292608" algn="l" defTabSz="914400" rtl="0" eaLnBrk="1" fontAlgn="auto" latinLnBrk="0" hangingPunct="1">
              <a:lnSpc>
                <a:spcPct val="108000"/>
              </a:lnSpc>
              <a:spcBef>
                <a:spcPts val="0"/>
              </a:spcBef>
              <a:spcAft>
                <a:spcPts val="1000"/>
              </a:spcAft>
              <a:buClr>
                <a:srgbClr val="251E50"/>
              </a:buClr>
              <a:buSzTx/>
              <a:buFont typeface="Arial"/>
              <a:buChar char="•"/>
              <a:tabLst/>
              <a:defRPr/>
            </a:pPr>
            <a:r>
              <a:rPr kumimoji="0" sz="2400" b="0" i="0" u="none" strike="noStrike" kern="1200" cap="none" spc="0" normalizeH="0" baseline="0" noProof="0">
                <a:ln>
                  <a:noFill/>
                </a:ln>
                <a:solidFill>
                  <a:srgbClr val="251E50"/>
                </a:solidFill>
                <a:effectLst/>
                <a:uLnTx/>
                <a:uFillTx/>
                <a:latin typeface="Museo 2"/>
                <a:ea typeface="+mn-ea"/>
                <a:cs typeface="+mn-cs"/>
              </a:rPr>
              <a:t>Formāli Latvija ir starp nedaudzajām ES valstīm ar parlamenta apstiprinātu vīziju un plānu.</a:t>
            </a:r>
          </a:p>
        </p:txBody>
      </p:sp>
      <p:sp>
        <p:nvSpPr>
          <p:cNvPr id="8" name="Rounded Rectangle 7">
            <a:extLst>
              <a:ext uri="{FF2B5EF4-FFF2-40B4-BE49-F238E27FC236}">
                <a16:creationId xmlns:a16="http://schemas.microsoft.com/office/drawing/2014/main" id="{36E08A09-BE81-B2B4-479B-35BACA11288A}"/>
              </a:ext>
            </a:extLst>
          </p:cNvPr>
          <p:cNvSpPr/>
          <p:nvPr/>
        </p:nvSpPr>
        <p:spPr>
          <a:xfrm>
            <a:off x="9326880" y="2743200"/>
            <a:ext cx="8183879" cy="420624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3554066B-0B54-FF07-8280-77F4CD5AC8DB}"/>
              </a:ext>
            </a:extLst>
          </p:cNvPr>
          <p:cNvSpPr txBox="1"/>
          <p:nvPr/>
        </p:nvSpPr>
        <p:spPr>
          <a:xfrm>
            <a:off x="9601200" y="2834640"/>
            <a:ext cx="7680960" cy="56098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Kā Latvijai trūkst</a:t>
            </a:r>
          </a:p>
        </p:txBody>
      </p:sp>
      <p:sp>
        <p:nvSpPr>
          <p:cNvPr id="10" name="TextBox 9">
            <a:extLst>
              <a:ext uri="{FF2B5EF4-FFF2-40B4-BE49-F238E27FC236}">
                <a16:creationId xmlns:a16="http://schemas.microsoft.com/office/drawing/2014/main" id="{9E758ABB-89DD-0165-1662-8D667FED8830}"/>
              </a:ext>
            </a:extLst>
          </p:cNvPr>
          <p:cNvSpPr txBox="1"/>
          <p:nvPr/>
        </p:nvSpPr>
        <p:spPr>
          <a:xfrm>
            <a:off x="9601200" y="3520440"/>
            <a:ext cx="7680960" cy="3135730"/>
          </a:xfrm>
          <a:prstGeom prst="rect">
            <a:avLst/>
          </a:prstGeom>
          <a:noFill/>
        </p:spPr>
        <p:txBody>
          <a:bodyPr wrap="square" lIns="45720" tIns="27432" rIns="45720" bIns="27432" anchor="t">
            <a:spAutoFit/>
          </a:bodyPr>
          <a:lstStyle/>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vidēja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termiņa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kapitāla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plāna</a:t>
            </a:r>
            <a:r>
              <a:rPr kumimoji="0" sz="2400" b="0" i="0" u="none" strike="noStrike" kern="1200" cap="none" spc="0" normalizeH="0" baseline="0" noProof="0" dirty="0">
                <a:ln>
                  <a:noFill/>
                </a:ln>
                <a:solidFill>
                  <a:srgbClr val="FFFFFF"/>
                </a:solidFill>
                <a:effectLst/>
                <a:uLnTx/>
                <a:uFillTx/>
                <a:latin typeface="Museo 2"/>
                <a:ea typeface="+mn-ea"/>
                <a:cs typeface="+mn-cs"/>
              </a:rPr>
              <a:t>, kas </a:t>
            </a:r>
            <a:r>
              <a:rPr kumimoji="0" sz="2400" b="0" i="0" u="none" strike="noStrike" kern="1200" cap="none" spc="0" normalizeH="0" baseline="0" noProof="0" dirty="0" err="1">
                <a:ln>
                  <a:noFill/>
                </a:ln>
                <a:solidFill>
                  <a:srgbClr val="FFFFFF"/>
                </a:solidFill>
                <a:effectLst/>
                <a:uLnTx/>
                <a:uFillTx/>
                <a:latin typeface="Museo 2"/>
                <a:ea typeface="+mn-ea"/>
                <a:cs typeface="+mn-cs"/>
              </a:rPr>
              <a:t>sasaistīts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ar</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budžetu</a:t>
            </a:r>
            <a:r>
              <a:rPr kumimoji="0" sz="2400" b="0" i="0" u="none" strike="noStrike" kern="1200" cap="none" spc="0" normalizeH="0" baseline="0" noProof="0" dirty="0">
                <a:ln>
                  <a:noFill/>
                </a:ln>
                <a:solidFill>
                  <a:srgbClr val="FFFFFF"/>
                </a:solidFill>
                <a:effectLst/>
                <a:uLnTx/>
                <a:uFillTx/>
                <a:latin typeface="Museo 2"/>
                <a:ea typeface="+mn-ea"/>
                <a:cs typeface="+mn-cs"/>
              </a:rPr>
              <a:t> (EK);</a:t>
            </a:r>
          </a:p>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lēmumu</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vārtu</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lieliem</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projektiem</a:t>
            </a:r>
            <a:r>
              <a:rPr kumimoji="0" sz="2400" b="0" i="0" u="none" strike="noStrike" kern="1200" cap="none" spc="0" normalizeH="0" baseline="0" noProof="0" dirty="0">
                <a:ln>
                  <a:noFill/>
                </a:ln>
                <a:solidFill>
                  <a:srgbClr val="FFFFFF"/>
                </a:solidFill>
                <a:effectLst/>
                <a:uLnTx/>
                <a:uFillTx/>
                <a:latin typeface="Museo 2"/>
                <a:ea typeface="+mn-ea"/>
                <a:cs typeface="+mn-cs"/>
              </a:rPr>
              <a:t> (EK);</a:t>
            </a:r>
          </a:p>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konsolidēta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nacionālā</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infrastruktūras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plāna</a:t>
            </a:r>
            <a:r>
              <a:rPr kumimoji="0" sz="2400" b="0" i="0" u="none" strike="noStrike" kern="1200" cap="none" spc="0" normalizeH="0" baseline="0" noProof="0" dirty="0">
                <a:ln>
                  <a:noFill/>
                </a:ln>
                <a:solidFill>
                  <a:srgbClr val="FFFFFF"/>
                </a:solidFill>
                <a:effectLst/>
                <a:uLnTx/>
                <a:uFillTx/>
                <a:latin typeface="Museo 2"/>
                <a:ea typeface="+mn-ea"/>
                <a:cs typeface="+mn-cs"/>
              </a:rPr>
              <a:t> (SVF</a:t>
            </a:r>
            <a:r>
              <a:rPr kumimoji="0" lang="lv-LV" sz="2400" b="0" i="0" u="none" strike="noStrike" kern="1200" cap="none" spc="0" normalizeH="0" baseline="0" noProof="0" dirty="0">
                <a:ln>
                  <a:noFill/>
                </a:ln>
                <a:solidFill>
                  <a:srgbClr val="FFFFFF"/>
                </a:solidFill>
                <a:effectLst/>
                <a:uLnTx/>
                <a:uFillTx/>
                <a:latin typeface="Museo 2"/>
                <a:ea typeface="+mn-ea"/>
                <a:cs typeface="+mn-cs"/>
              </a:rPr>
              <a:t>, EK)</a:t>
            </a:r>
            <a:r>
              <a:rPr kumimoji="0" sz="2400" b="0" i="0" u="none" strike="noStrike" kern="1200" cap="none" spc="0" normalizeH="0" baseline="0" noProof="0" dirty="0">
                <a:ln>
                  <a:noFill/>
                </a:ln>
                <a:solidFill>
                  <a:srgbClr val="FFFFFF"/>
                </a:solidFill>
                <a:effectLst/>
                <a:uLnTx/>
                <a:uFillTx/>
                <a:latin typeface="Museo 2"/>
                <a:ea typeface="+mn-ea"/>
                <a:cs typeface="+mn-cs"/>
              </a:rPr>
              <a:t>;</a:t>
            </a:r>
          </a:p>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ikgadējas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atskaites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parlamentam</a:t>
            </a:r>
            <a:r>
              <a:rPr kumimoji="0" sz="2400" b="0" i="0" u="none" strike="noStrike" kern="1200" cap="none" spc="0" normalizeH="0" baseline="0" noProof="0" dirty="0">
                <a:ln>
                  <a:noFill/>
                </a:ln>
                <a:solidFill>
                  <a:srgbClr val="FFFFFF"/>
                </a:solidFill>
                <a:effectLst/>
                <a:uLnTx/>
                <a:uFillTx/>
                <a:latin typeface="Museo 2"/>
                <a:ea typeface="+mn-ea"/>
                <a:cs typeface="+mn-cs"/>
              </a:rPr>
              <a:t> par </a:t>
            </a:r>
            <a:r>
              <a:rPr kumimoji="0" sz="2400" b="0" i="0" u="none" strike="noStrike" kern="1200" cap="none" spc="0" normalizeH="0" baseline="0" noProof="0" dirty="0" err="1">
                <a:ln>
                  <a:noFill/>
                </a:ln>
                <a:solidFill>
                  <a:srgbClr val="FFFFFF"/>
                </a:solidFill>
                <a:effectLst/>
                <a:uLnTx/>
                <a:uFillTx/>
                <a:latin typeface="Museo 2"/>
                <a:ea typeface="+mn-ea"/>
                <a:cs typeface="+mn-cs"/>
              </a:rPr>
              <a:t>rezultātiem</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kā</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Igaunijā</a:t>
            </a:r>
            <a:r>
              <a:rPr kumimoji="0" sz="2400" b="0" i="0" u="none" strike="noStrike" kern="1200" cap="none" spc="0" normalizeH="0" baseline="0" noProof="0" dirty="0">
                <a:ln>
                  <a:noFill/>
                </a:ln>
                <a:solidFill>
                  <a:srgbClr val="FFFFFF"/>
                </a:solidFill>
                <a:effectLst/>
                <a:uLnTx/>
                <a:uFillTx/>
                <a:latin typeface="Museo 2"/>
                <a:ea typeface="+mn-ea"/>
                <a:cs typeface="+mn-cs"/>
              </a:rPr>
              <a:t>.</a:t>
            </a:r>
          </a:p>
        </p:txBody>
      </p:sp>
      <p:sp>
        <p:nvSpPr>
          <p:cNvPr id="11" name="Rounded Rectangle 10">
            <a:extLst>
              <a:ext uri="{FF2B5EF4-FFF2-40B4-BE49-F238E27FC236}">
                <a16:creationId xmlns:a16="http://schemas.microsoft.com/office/drawing/2014/main" id="{48D57FA4-6571-99B7-803F-41D4C67A4973}"/>
              </a:ext>
            </a:extLst>
          </p:cNvPr>
          <p:cNvSpPr/>
          <p:nvPr/>
        </p:nvSpPr>
        <p:spPr>
          <a:xfrm>
            <a:off x="822960" y="7178040"/>
            <a:ext cx="16687800" cy="205740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C8E3941-7F7D-0FA2-447A-05F24D04FAF2}"/>
              </a:ext>
            </a:extLst>
          </p:cNvPr>
          <p:cNvSpPr txBox="1"/>
          <p:nvPr/>
        </p:nvSpPr>
        <p:spPr>
          <a:xfrm>
            <a:off x="1097280" y="7789991"/>
            <a:ext cx="16184880" cy="833498"/>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dirty="0">
                <a:ln>
                  <a:noFill/>
                </a:ln>
                <a:solidFill>
                  <a:srgbClr val="303A92"/>
                </a:solidFill>
                <a:effectLst/>
                <a:uLnTx/>
                <a:uFillTx/>
                <a:latin typeface="Museo 1"/>
                <a:ea typeface="+mn-ea"/>
                <a:cs typeface="+mn-cs"/>
              </a:rPr>
              <a:t>PROVIDUS </a:t>
            </a:r>
            <a:r>
              <a:rPr kumimoji="0" sz="2400" b="0" i="0" u="none" strike="noStrike" kern="1200" cap="none" spc="0" normalizeH="0" baseline="0" noProof="0" dirty="0" err="1">
                <a:ln>
                  <a:noFill/>
                </a:ln>
                <a:solidFill>
                  <a:srgbClr val="303A92"/>
                </a:solidFill>
                <a:effectLst/>
                <a:uLnTx/>
                <a:uFillTx/>
                <a:latin typeface="Museo 1"/>
                <a:ea typeface="+mn-ea"/>
                <a:cs typeface="+mn-cs"/>
              </a:rPr>
              <a:t>secinājums</a:t>
            </a:r>
            <a:r>
              <a:rPr kumimoji="0" sz="2400" b="0" i="0" u="none" strike="noStrike" kern="1200" cap="none" spc="0" normalizeH="0" baseline="0" noProof="0" dirty="0">
                <a:ln>
                  <a:noFill/>
                </a:ln>
                <a:solidFill>
                  <a:srgbClr val="303A92"/>
                </a:solidFill>
                <a:effectLst/>
                <a:uLnTx/>
                <a:uFillTx/>
                <a:latin typeface="Museo 1"/>
                <a:ea typeface="+mn-ea"/>
                <a:cs typeface="+mn-cs"/>
              </a:rPr>
              <a:t>: </a:t>
            </a:r>
            <a:r>
              <a:rPr kumimoji="0" sz="2400" b="0" i="0" u="none" strike="noStrike" kern="1200" cap="none" spc="0" normalizeH="0" baseline="0" noProof="0" dirty="0">
                <a:ln>
                  <a:noFill/>
                </a:ln>
                <a:solidFill>
                  <a:srgbClr val="251E50"/>
                </a:solidFill>
                <a:effectLst/>
                <a:uLnTx/>
                <a:uFillTx/>
                <a:latin typeface="Museo 2"/>
                <a:ea typeface="+mn-ea"/>
                <a:cs typeface="+mn-cs"/>
              </a:rPr>
              <a:t>“</a:t>
            </a:r>
            <a:r>
              <a:rPr kumimoji="0" sz="2400" b="0" i="0" u="none" strike="noStrike" kern="1200" cap="none" spc="0" normalizeH="0" baseline="0" noProof="0" dirty="0" err="1">
                <a:ln>
                  <a:noFill/>
                </a:ln>
                <a:solidFill>
                  <a:srgbClr val="251E50"/>
                </a:solidFill>
                <a:effectLst/>
                <a:uLnTx/>
                <a:uFillTx/>
                <a:latin typeface="Museo 2"/>
                <a:ea typeface="+mn-ea"/>
                <a:cs typeface="+mn-cs"/>
              </a:rPr>
              <a:t>Latvija</a:t>
            </a:r>
            <a:r>
              <a:rPr kumimoji="0" sz="2400" b="0" i="0" u="none" strike="noStrike" kern="1200" cap="none" spc="0" normalizeH="0" baseline="0" noProof="0" dirty="0">
                <a:ln>
                  <a:noFill/>
                </a:ln>
                <a:solidFill>
                  <a:srgbClr val="251E50"/>
                </a:solidFill>
                <a:effectLst/>
                <a:uLnTx/>
                <a:uFillTx/>
                <a:latin typeface="Museo 2"/>
                <a:ea typeface="+mn-ea"/>
                <a:cs typeface="+mn-cs"/>
              </a:rPr>
              <a:t> 2050” </a:t>
            </a:r>
            <a:r>
              <a:rPr kumimoji="0" sz="2400" b="0" i="0" u="none" strike="noStrike" kern="1200" cap="none" spc="0" normalizeH="0" baseline="0" noProof="0" dirty="0" err="1">
                <a:ln>
                  <a:noFill/>
                </a:ln>
                <a:solidFill>
                  <a:srgbClr val="251E50"/>
                </a:solidFill>
                <a:effectLst/>
                <a:uLnTx/>
                <a:uFillTx/>
                <a:latin typeface="Museo 2"/>
                <a:ea typeface="+mn-ea"/>
                <a:cs typeface="+mn-cs"/>
              </a:rPr>
              <a:t>nevajag</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vēl</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vienu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deklarāciju</a:t>
            </a:r>
            <a:r>
              <a:rPr kumimoji="0" sz="2400" b="0" i="0" u="none" strike="noStrike" kern="1200" cap="none" spc="0" normalizeH="0" baseline="0" noProof="0" dirty="0">
                <a:ln>
                  <a:noFill/>
                </a:ln>
                <a:solidFill>
                  <a:srgbClr val="251E50"/>
                </a:solidFill>
                <a:effectLst/>
                <a:uLnTx/>
                <a:uFillTx/>
                <a:latin typeface="Museo 2"/>
                <a:ea typeface="+mn-ea"/>
                <a:cs typeface="+mn-cs"/>
              </a:rPr>
              <a:t>. Vajag </a:t>
            </a:r>
            <a:r>
              <a:rPr kumimoji="0" sz="2400" b="0" i="0" u="none" strike="noStrike" kern="1200" cap="none" spc="0" normalizeH="0" baseline="0" noProof="0" dirty="0" err="1">
                <a:ln>
                  <a:noFill/>
                </a:ln>
                <a:solidFill>
                  <a:srgbClr val="251E50"/>
                </a:solidFill>
                <a:effectLst/>
                <a:uLnTx/>
                <a:uFillTx/>
                <a:latin typeface="Museo 2"/>
                <a:ea typeface="+mn-ea"/>
                <a:cs typeface="+mn-cs"/>
              </a:rPr>
              <a:t>ķēdi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Saeimas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vīzija</a:t>
            </a:r>
            <a:r>
              <a:rPr kumimoji="0" sz="2400" b="0" i="0" u="none" strike="noStrike" kern="1200" cap="none" spc="0" normalizeH="0" baseline="0" noProof="0" dirty="0">
                <a:ln>
                  <a:noFill/>
                </a:ln>
                <a:solidFill>
                  <a:srgbClr val="251E50"/>
                </a:solidFill>
                <a:effectLst/>
                <a:uLnTx/>
                <a:uFillTx/>
                <a:latin typeface="Museo 2"/>
                <a:ea typeface="+mn-ea"/>
                <a:cs typeface="+mn-cs"/>
              </a:rPr>
              <a:t>, NAP2034</a:t>
            </a:r>
            <a:r>
              <a:rPr kumimoji="0" lang="lv-LV" sz="2400" b="0" i="0" u="none" strike="noStrike" kern="1200" cap="none" spc="0" normalizeH="0" baseline="0" noProof="0" dirty="0">
                <a:ln>
                  <a:noFill/>
                </a:ln>
                <a:solidFill>
                  <a:srgbClr val="251E50"/>
                </a:solidFill>
                <a:effectLst/>
                <a:uLnTx/>
                <a:uFillTx/>
                <a:latin typeface="Museo 2"/>
                <a:ea typeface="+mn-ea"/>
                <a:cs typeface="+mn-cs"/>
              </a:rPr>
              <a:t> / VRP</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ar</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mazāk</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prioritātēm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vidēja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termiņa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kapitāla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plāns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visiem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avotiem</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ikgadēja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atskaite</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Saeimai</a:t>
            </a:r>
            <a:endParaRPr kumimoji="0" sz="2400" b="0" i="0" u="none" strike="noStrike" kern="1200" cap="none" spc="0" normalizeH="0" baseline="0" noProof="0" dirty="0">
              <a:ln>
                <a:noFill/>
              </a:ln>
              <a:solidFill>
                <a:srgbClr val="251E50"/>
              </a:solidFill>
              <a:effectLst/>
              <a:uLnTx/>
              <a:uFillTx/>
              <a:latin typeface="Museo 2"/>
              <a:ea typeface="+mn-ea"/>
              <a:cs typeface="+mn-cs"/>
            </a:endParaRPr>
          </a:p>
        </p:txBody>
      </p:sp>
      <p:sp>
        <p:nvSpPr>
          <p:cNvPr id="13" name="TextBox 12">
            <a:extLst>
              <a:ext uri="{FF2B5EF4-FFF2-40B4-BE49-F238E27FC236}">
                <a16:creationId xmlns:a16="http://schemas.microsoft.com/office/drawing/2014/main" id="{0D142A62-E59F-A477-7EA4-8525C4F1BDF0}"/>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5"/>
              </a:rPr>
              <a:t>EK, Public Finances in EMU 2026, 30., 73., 75. lpp.</a:t>
            </a:r>
            <a:r>
              <a:rPr kumimoji="0" sz="1150" b="0" i="0" u="none" strike="noStrike" kern="1200" cap="none" spc="0" normalizeH="0" baseline="0" noProof="0">
                <a:ln>
                  <a:noFill/>
                </a:ln>
                <a:solidFill>
                  <a:srgbClr val="5F5F6E"/>
                </a:solidFill>
                <a:effectLst/>
                <a:uLnTx/>
                <a:uFillTx/>
                <a:latin typeface="Museo 2"/>
                <a:ea typeface="+mn-ea"/>
                <a:cs typeface="+mn-cs"/>
              </a:rPr>
              <a:t>; SVF PIMA projekts (06.2026., nepublicēts); </a:t>
            </a:r>
            <a:r>
              <a:rPr kumimoji="0" sz="1150" b="0" i="0" u="sng" strike="noStrike" kern="1200" cap="none" spc="0" normalizeH="0" baseline="0" noProof="0">
                <a:ln>
                  <a:noFill/>
                </a:ln>
                <a:solidFill>
                  <a:srgbClr val="5F5F6E"/>
                </a:solidFill>
                <a:effectLst/>
                <a:uLnTx/>
                <a:uFillTx/>
                <a:latin typeface="Museo 2"/>
                <a:ea typeface="+mn-ea"/>
                <a:cs typeface="+mn-cs"/>
                <a:hlinkClick r:id="rId6"/>
              </a:rPr>
              <a:t>Riigikogu</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7"/>
              </a:rPr>
              <a:t>MK: NAP2027</a:t>
            </a:r>
          </a:p>
        </p:txBody>
      </p:sp>
      <p:pic>
        <p:nvPicPr>
          <p:cNvPr id="14" name="Picture 13" descr="image.png">
            <a:extLst>
              <a:ext uri="{FF2B5EF4-FFF2-40B4-BE49-F238E27FC236}">
                <a16:creationId xmlns:a16="http://schemas.microsoft.com/office/drawing/2014/main" id="{79026BDA-1CBF-23AB-F8AC-CD4AC254726F}"/>
              </a:ext>
            </a:extLst>
          </p:cNvPr>
          <p:cNvPicPr>
            <a:picLocks noChangeAspect="1"/>
          </p:cNvPicPr>
          <p:nvPr/>
        </p:nvPicPr>
        <p:blipFill>
          <a:blip r:embed="rId8"/>
          <a:stretch>
            <a:fillRect/>
          </a:stretch>
        </p:blipFill>
        <p:spPr>
          <a:xfrm>
            <a:off x="16047720" y="9400032"/>
            <a:ext cx="1600200" cy="680085"/>
          </a:xfrm>
          <a:prstGeom prst="rect">
            <a:avLst/>
          </a:prstGeom>
        </p:spPr>
      </p:pic>
      <p:sp>
        <p:nvSpPr>
          <p:cNvPr id="15" name="TextBox 14">
            <a:extLst>
              <a:ext uri="{FF2B5EF4-FFF2-40B4-BE49-F238E27FC236}">
                <a16:creationId xmlns:a16="http://schemas.microsoft.com/office/drawing/2014/main" id="{9D8C65FB-EF30-39AA-9C8D-2527A37475C6}"/>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45</a:t>
            </a:r>
          </a:p>
        </p:txBody>
      </p:sp>
    </p:spTree>
    <p:extLst>
      <p:ext uri="{BB962C8B-B14F-4D97-AF65-F5344CB8AC3E}">
        <p14:creationId xmlns:p14="http://schemas.microsoft.com/office/powerpoint/2010/main" val="752615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EC88E-8A5E-1225-EB5E-A06969A535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42D885-5FDD-AF99-C338-85B639EDEBC1}"/>
              </a:ext>
            </a:extLst>
          </p:cNvPr>
          <p:cNvSpPr txBox="1"/>
          <p:nvPr/>
        </p:nvSpPr>
        <p:spPr>
          <a:xfrm>
            <a:off x="822960" y="800100"/>
            <a:ext cx="16642080" cy="718979"/>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400" b="0" i="0" u="none" strike="noStrike" kern="1200" cap="none" spc="0" normalizeH="0" baseline="0" noProof="0" dirty="0" err="1">
                <a:ln>
                  <a:noFill/>
                </a:ln>
                <a:solidFill>
                  <a:srgbClr val="303A92"/>
                </a:solidFill>
                <a:effectLst/>
                <a:uLnTx/>
                <a:uFillTx/>
                <a:latin typeface="Museo 1"/>
                <a:ea typeface="+mn-ea"/>
                <a:cs typeface="+mn-cs"/>
              </a:rPr>
              <a:t>Efektīvas</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investīciju</a:t>
            </a:r>
            <a:r>
              <a:rPr kumimoji="0" sz="4400" b="0" i="0" u="none" strike="noStrike" kern="1200" cap="none" spc="0" normalizeH="0" baseline="0" noProof="0" dirty="0">
                <a:ln>
                  <a:noFill/>
                </a:ln>
                <a:solidFill>
                  <a:srgbClr val="303A92"/>
                </a:solidFill>
                <a:effectLst/>
                <a:uLnTx/>
                <a:uFillTx/>
                <a:latin typeface="Museo 1"/>
                <a:ea typeface="+mn-ea"/>
                <a:cs typeface="+mn-cs"/>
              </a:rPr>
              <a:t> </a:t>
            </a:r>
            <a:r>
              <a:rPr kumimoji="0" sz="4400" b="0" i="0" u="none" strike="noStrike" kern="1200" cap="none" spc="0" normalizeH="0" baseline="0" noProof="0" dirty="0" err="1">
                <a:ln>
                  <a:noFill/>
                </a:ln>
                <a:solidFill>
                  <a:srgbClr val="303A92"/>
                </a:solidFill>
                <a:effectLst/>
                <a:uLnTx/>
                <a:uFillTx/>
                <a:latin typeface="Museo 1"/>
                <a:ea typeface="+mn-ea"/>
                <a:cs typeface="+mn-cs"/>
              </a:rPr>
              <a:t>programmas</a:t>
            </a:r>
            <a:r>
              <a:rPr kumimoji="0" sz="4400" b="0" i="0" u="none" strike="noStrike" kern="1200" cap="none" spc="0" normalizeH="0" baseline="0" noProof="0" dirty="0">
                <a:ln>
                  <a:noFill/>
                </a:ln>
                <a:solidFill>
                  <a:srgbClr val="303A92"/>
                </a:solidFill>
                <a:effectLst/>
                <a:uLnTx/>
                <a:uFillTx/>
                <a:latin typeface="Museo 1"/>
                <a:ea typeface="+mn-ea"/>
                <a:cs typeface="+mn-cs"/>
              </a:rPr>
              <a:t> 10 </a:t>
            </a:r>
            <a:r>
              <a:rPr kumimoji="0" sz="4400" b="0" i="0" u="none" strike="noStrike" kern="1200" cap="none" spc="0" normalizeH="0" baseline="0" noProof="0" dirty="0" err="1">
                <a:ln>
                  <a:noFill/>
                </a:ln>
                <a:solidFill>
                  <a:srgbClr val="303A92"/>
                </a:solidFill>
                <a:effectLst/>
                <a:uLnTx/>
                <a:uFillTx/>
                <a:latin typeface="Museo 1"/>
                <a:ea typeface="+mn-ea"/>
                <a:cs typeface="+mn-cs"/>
              </a:rPr>
              <a:t>parametri</a:t>
            </a:r>
            <a:endParaRPr kumimoji="0" sz="4400" b="0" i="0" u="none" strike="noStrike" kern="1200" cap="none" spc="0" normalizeH="0" baseline="0" noProof="0" dirty="0">
              <a:ln>
                <a:noFill/>
              </a:ln>
              <a:solidFill>
                <a:srgbClr val="303A92"/>
              </a:solidFill>
              <a:effectLst/>
              <a:uLnTx/>
              <a:uFillTx/>
              <a:latin typeface="Museo 1"/>
              <a:ea typeface="+mn-ea"/>
              <a:cs typeface="+mn-cs"/>
            </a:endParaRPr>
          </a:p>
        </p:txBody>
      </p:sp>
      <p:sp>
        <p:nvSpPr>
          <p:cNvPr id="3" name="TextBox 2">
            <a:extLst>
              <a:ext uri="{FF2B5EF4-FFF2-40B4-BE49-F238E27FC236}">
                <a16:creationId xmlns:a16="http://schemas.microsoft.com/office/drawing/2014/main" id="{7C6BC92B-84C7-1255-A135-D733D32CF962}"/>
              </a:ext>
            </a:extLst>
          </p:cNvPr>
          <p:cNvSpPr txBox="1"/>
          <p:nvPr/>
        </p:nvSpPr>
        <p:spPr>
          <a:xfrm>
            <a:off x="822960" y="1874519"/>
            <a:ext cx="16642080" cy="43460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303A92"/>
                </a:solidFill>
                <a:effectLst/>
                <a:uLnTx/>
                <a:uFillTx/>
                <a:latin typeface="Museo 2"/>
                <a:ea typeface="+mn-ea"/>
                <a:cs typeface="+mn-cs"/>
              </a:rPr>
              <a:t>Katram parametram ir pārbaudes jautājums. Ja atbilde ir "nē", projekts netiek tālāk.</a:t>
            </a:r>
          </a:p>
        </p:txBody>
      </p:sp>
      <p:sp>
        <p:nvSpPr>
          <p:cNvPr id="4" name="Rounded Rectangle 3">
            <a:extLst>
              <a:ext uri="{FF2B5EF4-FFF2-40B4-BE49-F238E27FC236}">
                <a16:creationId xmlns:a16="http://schemas.microsoft.com/office/drawing/2014/main" id="{FCFE415F-D89A-747F-8967-5129ECB3DE70}"/>
              </a:ext>
            </a:extLst>
          </p:cNvPr>
          <p:cNvSpPr/>
          <p:nvPr/>
        </p:nvSpPr>
        <p:spPr>
          <a:xfrm>
            <a:off x="822960" y="2743200"/>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A271EEC7-9267-481E-1B09-86B092D73684}"/>
              </a:ext>
            </a:extLst>
          </p:cNvPr>
          <p:cNvSpPr txBox="1"/>
          <p:nvPr/>
        </p:nvSpPr>
        <p:spPr>
          <a:xfrm>
            <a:off x="822960" y="3020490"/>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1</a:t>
            </a:r>
          </a:p>
        </p:txBody>
      </p:sp>
      <p:sp>
        <p:nvSpPr>
          <p:cNvPr id="6" name="Rounded Rectangle 5">
            <a:extLst>
              <a:ext uri="{FF2B5EF4-FFF2-40B4-BE49-F238E27FC236}">
                <a16:creationId xmlns:a16="http://schemas.microsoft.com/office/drawing/2014/main" id="{B66564B8-5076-7788-95D8-F45335B78338}"/>
              </a:ext>
            </a:extLst>
          </p:cNvPr>
          <p:cNvSpPr/>
          <p:nvPr/>
        </p:nvSpPr>
        <p:spPr>
          <a:xfrm>
            <a:off x="2011680" y="2743200"/>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27BA7D77-989D-60DD-8A8E-127123B4793D}"/>
              </a:ext>
            </a:extLst>
          </p:cNvPr>
          <p:cNvSpPr txBox="1"/>
          <p:nvPr/>
        </p:nvSpPr>
        <p:spPr>
          <a:xfrm>
            <a:off x="2194560" y="3115292"/>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Mērķis</a:t>
            </a:r>
          </a:p>
        </p:txBody>
      </p:sp>
      <p:sp>
        <p:nvSpPr>
          <p:cNvPr id="8" name="TextBox 7">
            <a:extLst>
              <a:ext uri="{FF2B5EF4-FFF2-40B4-BE49-F238E27FC236}">
                <a16:creationId xmlns:a16="http://schemas.microsoft.com/office/drawing/2014/main" id="{A49EC848-A038-3268-ECF6-24449B3DCB99}"/>
              </a:ext>
            </a:extLst>
          </p:cNvPr>
          <p:cNvSpPr txBox="1"/>
          <p:nvPr/>
        </p:nvSpPr>
        <p:spPr>
          <a:xfrm>
            <a:off x="4572000" y="2981473"/>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Kuru NAP2034 rezultātu un rādītāju tas maina?</a:t>
            </a:r>
          </a:p>
        </p:txBody>
      </p:sp>
      <p:sp>
        <p:nvSpPr>
          <p:cNvPr id="9" name="Rounded Rectangle 8">
            <a:extLst>
              <a:ext uri="{FF2B5EF4-FFF2-40B4-BE49-F238E27FC236}">
                <a16:creationId xmlns:a16="http://schemas.microsoft.com/office/drawing/2014/main" id="{AC834DC6-90CD-DD82-717A-0B1394C89642}"/>
              </a:ext>
            </a:extLst>
          </p:cNvPr>
          <p:cNvSpPr/>
          <p:nvPr/>
        </p:nvSpPr>
        <p:spPr>
          <a:xfrm>
            <a:off x="822960" y="4041648"/>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AC59A1DD-E87A-9122-0471-7B762F503C6B}"/>
              </a:ext>
            </a:extLst>
          </p:cNvPr>
          <p:cNvSpPr txBox="1"/>
          <p:nvPr/>
        </p:nvSpPr>
        <p:spPr>
          <a:xfrm>
            <a:off x="822960" y="4318938"/>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2</a:t>
            </a:r>
          </a:p>
        </p:txBody>
      </p:sp>
      <p:sp>
        <p:nvSpPr>
          <p:cNvPr id="11" name="Rounded Rectangle 10">
            <a:extLst>
              <a:ext uri="{FF2B5EF4-FFF2-40B4-BE49-F238E27FC236}">
                <a16:creationId xmlns:a16="http://schemas.microsoft.com/office/drawing/2014/main" id="{E51D535E-47DA-C21E-39A5-82D377771382}"/>
              </a:ext>
            </a:extLst>
          </p:cNvPr>
          <p:cNvSpPr/>
          <p:nvPr/>
        </p:nvSpPr>
        <p:spPr>
          <a:xfrm>
            <a:off x="2011680" y="4041648"/>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DA59D035-5E0A-B2D7-BB60-BB05AAE26E3E}"/>
              </a:ext>
            </a:extLst>
          </p:cNvPr>
          <p:cNvSpPr txBox="1"/>
          <p:nvPr/>
        </p:nvSpPr>
        <p:spPr>
          <a:xfrm>
            <a:off x="2194560" y="4413740"/>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Alternatīvas</a:t>
            </a:r>
          </a:p>
        </p:txBody>
      </p:sp>
      <p:sp>
        <p:nvSpPr>
          <p:cNvPr id="13" name="TextBox 12">
            <a:extLst>
              <a:ext uri="{FF2B5EF4-FFF2-40B4-BE49-F238E27FC236}">
                <a16:creationId xmlns:a16="http://schemas.microsoft.com/office/drawing/2014/main" id="{A76EC8D2-E274-3F42-1BD9-58E03132CFAA}"/>
              </a:ext>
            </a:extLst>
          </p:cNvPr>
          <p:cNvSpPr txBox="1"/>
          <p:nvPr/>
        </p:nvSpPr>
        <p:spPr>
          <a:xfrm>
            <a:off x="4572000" y="4279921"/>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Vai izvērtēts variants "nedarīt neko" un lētāks risinājums?</a:t>
            </a:r>
          </a:p>
        </p:txBody>
      </p:sp>
      <p:sp>
        <p:nvSpPr>
          <p:cNvPr id="14" name="Rounded Rectangle 13">
            <a:extLst>
              <a:ext uri="{FF2B5EF4-FFF2-40B4-BE49-F238E27FC236}">
                <a16:creationId xmlns:a16="http://schemas.microsoft.com/office/drawing/2014/main" id="{9CE176DE-066E-999A-6ADB-C8C8BEAFA47B}"/>
              </a:ext>
            </a:extLst>
          </p:cNvPr>
          <p:cNvSpPr/>
          <p:nvPr/>
        </p:nvSpPr>
        <p:spPr>
          <a:xfrm>
            <a:off x="822960" y="5340096"/>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E81468D4-C6BD-EA15-C283-D1FA767BE474}"/>
              </a:ext>
            </a:extLst>
          </p:cNvPr>
          <p:cNvSpPr txBox="1"/>
          <p:nvPr/>
        </p:nvSpPr>
        <p:spPr>
          <a:xfrm>
            <a:off x="822960" y="5617386"/>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3</a:t>
            </a:r>
          </a:p>
        </p:txBody>
      </p:sp>
      <p:sp>
        <p:nvSpPr>
          <p:cNvPr id="16" name="Rounded Rectangle 15">
            <a:extLst>
              <a:ext uri="{FF2B5EF4-FFF2-40B4-BE49-F238E27FC236}">
                <a16:creationId xmlns:a16="http://schemas.microsoft.com/office/drawing/2014/main" id="{68902B76-37A5-21F9-B34D-64D5FF95A42F}"/>
              </a:ext>
            </a:extLst>
          </p:cNvPr>
          <p:cNvSpPr/>
          <p:nvPr/>
        </p:nvSpPr>
        <p:spPr>
          <a:xfrm>
            <a:off x="2011680" y="5340096"/>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3654F9F0-9032-80AE-3DD9-1446F6BC5287}"/>
              </a:ext>
            </a:extLst>
          </p:cNvPr>
          <p:cNvSpPr txBox="1"/>
          <p:nvPr/>
        </p:nvSpPr>
        <p:spPr>
          <a:xfrm>
            <a:off x="2194560" y="5712188"/>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Atdeve</a:t>
            </a:r>
          </a:p>
        </p:txBody>
      </p:sp>
      <p:sp>
        <p:nvSpPr>
          <p:cNvPr id="18" name="TextBox 17">
            <a:extLst>
              <a:ext uri="{FF2B5EF4-FFF2-40B4-BE49-F238E27FC236}">
                <a16:creationId xmlns:a16="http://schemas.microsoft.com/office/drawing/2014/main" id="{AEC4F6B8-C041-F310-1FB9-31776E25AB0C}"/>
              </a:ext>
            </a:extLst>
          </p:cNvPr>
          <p:cNvSpPr txBox="1"/>
          <p:nvPr/>
        </p:nvSpPr>
        <p:spPr>
          <a:xfrm>
            <a:off x="4572000" y="5578369"/>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Vai ir izmaksu un ieguvumu analīze un tautsaimniecisks efekts?</a:t>
            </a:r>
          </a:p>
        </p:txBody>
      </p:sp>
      <p:sp>
        <p:nvSpPr>
          <p:cNvPr id="19" name="Rounded Rectangle 18">
            <a:extLst>
              <a:ext uri="{FF2B5EF4-FFF2-40B4-BE49-F238E27FC236}">
                <a16:creationId xmlns:a16="http://schemas.microsoft.com/office/drawing/2014/main" id="{96C266AD-E7D9-54F5-EBDE-178E1F9D7EAD}"/>
              </a:ext>
            </a:extLst>
          </p:cNvPr>
          <p:cNvSpPr/>
          <p:nvPr/>
        </p:nvSpPr>
        <p:spPr>
          <a:xfrm>
            <a:off x="822960" y="6638544"/>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753660E-4094-C3A5-AB09-1FD6DE7AA7DB}"/>
              </a:ext>
            </a:extLst>
          </p:cNvPr>
          <p:cNvSpPr txBox="1"/>
          <p:nvPr/>
        </p:nvSpPr>
        <p:spPr>
          <a:xfrm>
            <a:off x="822960" y="6915834"/>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4</a:t>
            </a:r>
          </a:p>
        </p:txBody>
      </p:sp>
      <p:sp>
        <p:nvSpPr>
          <p:cNvPr id="21" name="Rounded Rectangle 20">
            <a:extLst>
              <a:ext uri="{FF2B5EF4-FFF2-40B4-BE49-F238E27FC236}">
                <a16:creationId xmlns:a16="http://schemas.microsoft.com/office/drawing/2014/main" id="{71038DB8-EF56-BAAD-EB96-2220DADC47F4}"/>
              </a:ext>
            </a:extLst>
          </p:cNvPr>
          <p:cNvSpPr/>
          <p:nvPr/>
        </p:nvSpPr>
        <p:spPr>
          <a:xfrm>
            <a:off x="2011680" y="6638544"/>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947C0773-C88A-0EC4-A4F3-19B3A343DB0E}"/>
              </a:ext>
            </a:extLst>
          </p:cNvPr>
          <p:cNvSpPr txBox="1"/>
          <p:nvPr/>
        </p:nvSpPr>
        <p:spPr>
          <a:xfrm>
            <a:off x="2194560" y="7010636"/>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Viens portfelis</a:t>
            </a:r>
          </a:p>
        </p:txBody>
      </p:sp>
      <p:sp>
        <p:nvSpPr>
          <p:cNvPr id="23" name="TextBox 22">
            <a:extLst>
              <a:ext uri="{FF2B5EF4-FFF2-40B4-BE49-F238E27FC236}">
                <a16:creationId xmlns:a16="http://schemas.microsoft.com/office/drawing/2014/main" id="{50FF14D1-2826-13AC-8DA5-0B5003EB2F90}"/>
              </a:ext>
            </a:extLst>
          </p:cNvPr>
          <p:cNvSpPr txBox="1"/>
          <p:nvPr/>
        </p:nvSpPr>
        <p:spPr>
          <a:xfrm>
            <a:off x="4572000" y="6876817"/>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ES, valsts, pašvaldību un privātā nauda vienā sarakstā?</a:t>
            </a:r>
          </a:p>
        </p:txBody>
      </p:sp>
      <p:sp>
        <p:nvSpPr>
          <p:cNvPr id="24" name="Rounded Rectangle 23">
            <a:extLst>
              <a:ext uri="{FF2B5EF4-FFF2-40B4-BE49-F238E27FC236}">
                <a16:creationId xmlns:a16="http://schemas.microsoft.com/office/drawing/2014/main" id="{A7CF599A-7982-EF4F-1B10-49DD5D864BA4}"/>
              </a:ext>
            </a:extLst>
          </p:cNvPr>
          <p:cNvSpPr/>
          <p:nvPr/>
        </p:nvSpPr>
        <p:spPr>
          <a:xfrm>
            <a:off x="822960" y="7936992"/>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86034948-1464-121C-A918-503614C3AB26}"/>
              </a:ext>
            </a:extLst>
          </p:cNvPr>
          <p:cNvSpPr txBox="1"/>
          <p:nvPr/>
        </p:nvSpPr>
        <p:spPr>
          <a:xfrm>
            <a:off x="822960" y="8214282"/>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5</a:t>
            </a:r>
          </a:p>
        </p:txBody>
      </p:sp>
      <p:sp>
        <p:nvSpPr>
          <p:cNvPr id="26" name="Rounded Rectangle 25">
            <a:extLst>
              <a:ext uri="{FF2B5EF4-FFF2-40B4-BE49-F238E27FC236}">
                <a16:creationId xmlns:a16="http://schemas.microsoft.com/office/drawing/2014/main" id="{8CFFC50A-7D4E-6A30-E8E9-59401020FFA1}"/>
              </a:ext>
            </a:extLst>
          </p:cNvPr>
          <p:cNvSpPr/>
          <p:nvPr/>
        </p:nvSpPr>
        <p:spPr>
          <a:xfrm>
            <a:off x="2011680" y="7936992"/>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300A7100-CA3D-8836-BB06-2FEC07CFC634}"/>
              </a:ext>
            </a:extLst>
          </p:cNvPr>
          <p:cNvSpPr txBox="1"/>
          <p:nvPr/>
        </p:nvSpPr>
        <p:spPr>
          <a:xfrm>
            <a:off x="2194560" y="8309084"/>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Griesti</a:t>
            </a:r>
          </a:p>
        </p:txBody>
      </p:sp>
      <p:sp>
        <p:nvSpPr>
          <p:cNvPr id="28" name="TextBox 27">
            <a:extLst>
              <a:ext uri="{FF2B5EF4-FFF2-40B4-BE49-F238E27FC236}">
                <a16:creationId xmlns:a16="http://schemas.microsoft.com/office/drawing/2014/main" id="{2C24A116-C865-48BB-B2A3-4EEB53DDD62F}"/>
              </a:ext>
            </a:extLst>
          </p:cNvPr>
          <p:cNvSpPr txBox="1"/>
          <p:nvPr/>
        </p:nvSpPr>
        <p:spPr>
          <a:xfrm>
            <a:off x="4572000" y="8175265"/>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Vai iekļaujas vidēja termiņa kapitāla budžetā pa gadiem?</a:t>
            </a:r>
          </a:p>
        </p:txBody>
      </p:sp>
      <p:sp>
        <p:nvSpPr>
          <p:cNvPr id="29" name="Rounded Rectangle 28">
            <a:extLst>
              <a:ext uri="{FF2B5EF4-FFF2-40B4-BE49-F238E27FC236}">
                <a16:creationId xmlns:a16="http://schemas.microsoft.com/office/drawing/2014/main" id="{BCB24B54-1438-FC1D-0DB8-68362C088802}"/>
              </a:ext>
            </a:extLst>
          </p:cNvPr>
          <p:cNvSpPr/>
          <p:nvPr/>
        </p:nvSpPr>
        <p:spPr>
          <a:xfrm>
            <a:off x="9281160" y="2743200"/>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BACDDAE2-DF63-045B-14C2-7CF8C2E7DEAF}"/>
              </a:ext>
            </a:extLst>
          </p:cNvPr>
          <p:cNvSpPr txBox="1"/>
          <p:nvPr/>
        </p:nvSpPr>
        <p:spPr>
          <a:xfrm>
            <a:off x="9281160" y="3020490"/>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6</a:t>
            </a:r>
          </a:p>
        </p:txBody>
      </p:sp>
      <p:sp>
        <p:nvSpPr>
          <p:cNvPr id="31" name="Rounded Rectangle 30">
            <a:extLst>
              <a:ext uri="{FF2B5EF4-FFF2-40B4-BE49-F238E27FC236}">
                <a16:creationId xmlns:a16="http://schemas.microsoft.com/office/drawing/2014/main" id="{C0DEC1FF-7FA3-0A06-0EC8-D46A646DBDFA}"/>
              </a:ext>
            </a:extLst>
          </p:cNvPr>
          <p:cNvSpPr/>
          <p:nvPr/>
        </p:nvSpPr>
        <p:spPr>
          <a:xfrm>
            <a:off x="10469880" y="2743200"/>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159485CE-003B-2F7E-6A91-54899EF302E3}"/>
              </a:ext>
            </a:extLst>
          </p:cNvPr>
          <p:cNvSpPr txBox="1"/>
          <p:nvPr/>
        </p:nvSpPr>
        <p:spPr>
          <a:xfrm>
            <a:off x="10652760" y="3115292"/>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Finansējuma veids</a:t>
            </a:r>
          </a:p>
        </p:txBody>
      </p:sp>
      <p:sp>
        <p:nvSpPr>
          <p:cNvPr id="33" name="TextBox 32">
            <a:extLst>
              <a:ext uri="{FF2B5EF4-FFF2-40B4-BE49-F238E27FC236}">
                <a16:creationId xmlns:a16="http://schemas.microsoft.com/office/drawing/2014/main" id="{5E136C49-12BE-DC67-E0D7-F8B4F0ACBFEC}"/>
              </a:ext>
            </a:extLst>
          </p:cNvPr>
          <p:cNvSpPr txBox="1"/>
          <p:nvPr/>
        </p:nvSpPr>
        <p:spPr>
          <a:xfrm>
            <a:off x="13030200" y="2981473"/>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Kāpēc grants, nevis aizdevums, garantija vai PPP?</a:t>
            </a:r>
          </a:p>
        </p:txBody>
      </p:sp>
      <p:sp>
        <p:nvSpPr>
          <p:cNvPr id="34" name="Rounded Rectangle 33">
            <a:extLst>
              <a:ext uri="{FF2B5EF4-FFF2-40B4-BE49-F238E27FC236}">
                <a16:creationId xmlns:a16="http://schemas.microsoft.com/office/drawing/2014/main" id="{AD5686B0-3CB6-E359-46AF-EACA1FA58909}"/>
              </a:ext>
            </a:extLst>
          </p:cNvPr>
          <p:cNvSpPr/>
          <p:nvPr/>
        </p:nvSpPr>
        <p:spPr>
          <a:xfrm>
            <a:off x="9281160" y="4041648"/>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2546C974-AE50-3D9C-224E-506CD4374701}"/>
              </a:ext>
            </a:extLst>
          </p:cNvPr>
          <p:cNvSpPr txBox="1"/>
          <p:nvPr/>
        </p:nvSpPr>
        <p:spPr>
          <a:xfrm>
            <a:off x="9281160" y="4318938"/>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7</a:t>
            </a:r>
          </a:p>
        </p:txBody>
      </p:sp>
      <p:sp>
        <p:nvSpPr>
          <p:cNvPr id="36" name="Rounded Rectangle 35">
            <a:extLst>
              <a:ext uri="{FF2B5EF4-FFF2-40B4-BE49-F238E27FC236}">
                <a16:creationId xmlns:a16="http://schemas.microsoft.com/office/drawing/2014/main" id="{921A9EF3-7927-A1FA-A221-D29B48D6233D}"/>
              </a:ext>
            </a:extLst>
          </p:cNvPr>
          <p:cNvSpPr/>
          <p:nvPr/>
        </p:nvSpPr>
        <p:spPr>
          <a:xfrm>
            <a:off x="10469880" y="4041648"/>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36">
            <a:extLst>
              <a:ext uri="{FF2B5EF4-FFF2-40B4-BE49-F238E27FC236}">
                <a16:creationId xmlns:a16="http://schemas.microsoft.com/office/drawing/2014/main" id="{8295218A-8E41-E378-7343-8690F37147D5}"/>
              </a:ext>
            </a:extLst>
          </p:cNvPr>
          <p:cNvSpPr txBox="1"/>
          <p:nvPr/>
        </p:nvSpPr>
        <p:spPr>
          <a:xfrm>
            <a:off x="10652760" y="4413740"/>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Gatavība</a:t>
            </a:r>
          </a:p>
        </p:txBody>
      </p:sp>
      <p:sp>
        <p:nvSpPr>
          <p:cNvPr id="38" name="TextBox 37">
            <a:extLst>
              <a:ext uri="{FF2B5EF4-FFF2-40B4-BE49-F238E27FC236}">
                <a16:creationId xmlns:a16="http://schemas.microsoft.com/office/drawing/2014/main" id="{A6DDF62B-D3F3-2FBC-B7C2-5BB822894B58}"/>
              </a:ext>
            </a:extLst>
          </p:cNvPr>
          <p:cNvSpPr txBox="1"/>
          <p:nvPr/>
        </p:nvSpPr>
        <p:spPr>
          <a:xfrm>
            <a:off x="13030200" y="4279921"/>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Kāds gatavības līmenis (L0–L4) un kad būs gatavs?</a:t>
            </a:r>
          </a:p>
        </p:txBody>
      </p:sp>
      <p:sp>
        <p:nvSpPr>
          <p:cNvPr id="39" name="Rounded Rectangle 38">
            <a:extLst>
              <a:ext uri="{FF2B5EF4-FFF2-40B4-BE49-F238E27FC236}">
                <a16:creationId xmlns:a16="http://schemas.microsoft.com/office/drawing/2014/main" id="{75A0882F-4795-8F6E-3ED0-C3C9CE46D52B}"/>
              </a:ext>
            </a:extLst>
          </p:cNvPr>
          <p:cNvSpPr/>
          <p:nvPr/>
        </p:nvSpPr>
        <p:spPr>
          <a:xfrm>
            <a:off x="9281160" y="5340096"/>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C8F5B611-6AF3-8598-D918-F571C6427619}"/>
              </a:ext>
            </a:extLst>
          </p:cNvPr>
          <p:cNvSpPr txBox="1"/>
          <p:nvPr/>
        </p:nvSpPr>
        <p:spPr>
          <a:xfrm>
            <a:off x="9281160" y="5617386"/>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8</a:t>
            </a:r>
          </a:p>
        </p:txBody>
      </p:sp>
      <p:sp>
        <p:nvSpPr>
          <p:cNvPr id="41" name="Rounded Rectangle 40">
            <a:extLst>
              <a:ext uri="{FF2B5EF4-FFF2-40B4-BE49-F238E27FC236}">
                <a16:creationId xmlns:a16="http://schemas.microsoft.com/office/drawing/2014/main" id="{D5838B89-99D0-C693-0863-1EBA42D6E8B0}"/>
              </a:ext>
            </a:extLst>
          </p:cNvPr>
          <p:cNvSpPr/>
          <p:nvPr/>
        </p:nvSpPr>
        <p:spPr>
          <a:xfrm>
            <a:off x="10469880" y="5340096"/>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2F05D47D-369E-819C-3804-F23EB72AB52D}"/>
              </a:ext>
            </a:extLst>
          </p:cNvPr>
          <p:cNvSpPr txBox="1"/>
          <p:nvPr/>
        </p:nvSpPr>
        <p:spPr>
          <a:xfrm>
            <a:off x="10652760" y="5712188"/>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Atskaites punkti</a:t>
            </a:r>
          </a:p>
        </p:txBody>
      </p:sp>
      <p:sp>
        <p:nvSpPr>
          <p:cNvPr id="43" name="TextBox 42">
            <a:extLst>
              <a:ext uri="{FF2B5EF4-FFF2-40B4-BE49-F238E27FC236}">
                <a16:creationId xmlns:a16="http://schemas.microsoft.com/office/drawing/2014/main" id="{90BA28A9-46B3-A1EE-F86A-B68F6B639957}"/>
              </a:ext>
            </a:extLst>
          </p:cNvPr>
          <p:cNvSpPr txBox="1"/>
          <p:nvPr/>
        </p:nvSpPr>
        <p:spPr>
          <a:xfrm>
            <a:off x="13030200" y="5578369"/>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Vai atskaites punkti ir pārbaudāmi un sasaistīti ar maksājumiem?</a:t>
            </a:r>
          </a:p>
        </p:txBody>
      </p:sp>
      <p:sp>
        <p:nvSpPr>
          <p:cNvPr id="44" name="Rounded Rectangle 43">
            <a:extLst>
              <a:ext uri="{FF2B5EF4-FFF2-40B4-BE49-F238E27FC236}">
                <a16:creationId xmlns:a16="http://schemas.microsoft.com/office/drawing/2014/main" id="{3D9754B5-0527-2DEE-1CD8-DA86F79482B9}"/>
              </a:ext>
            </a:extLst>
          </p:cNvPr>
          <p:cNvSpPr/>
          <p:nvPr/>
        </p:nvSpPr>
        <p:spPr>
          <a:xfrm>
            <a:off x="9281160" y="6638544"/>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45" name="TextBox 44">
            <a:extLst>
              <a:ext uri="{FF2B5EF4-FFF2-40B4-BE49-F238E27FC236}">
                <a16:creationId xmlns:a16="http://schemas.microsoft.com/office/drawing/2014/main" id="{A585F3AB-E94B-540A-4390-7C9F3219BA0D}"/>
              </a:ext>
            </a:extLst>
          </p:cNvPr>
          <p:cNvSpPr txBox="1"/>
          <p:nvPr/>
        </p:nvSpPr>
        <p:spPr>
          <a:xfrm>
            <a:off x="9281160" y="6915834"/>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9</a:t>
            </a:r>
          </a:p>
        </p:txBody>
      </p:sp>
      <p:sp>
        <p:nvSpPr>
          <p:cNvPr id="46" name="Rounded Rectangle 45">
            <a:extLst>
              <a:ext uri="{FF2B5EF4-FFF2-40B4-BE49-F238E27FC236}">
                <a16:creationId xmlns:a16="http://schemas.microsoft.com/office/drawing/2014/main" id="{AC484DAC-85CB-C00F-39EC-CBC96C67AAC2}"/>
              </a:ext>
            </a:extLst>
          </p:cNvPr>
          <p:cNvSpPr/>
          <p:nvPr/>
        </p:nvSpPr>
        <p:spPr>
          <a:xfrm>
            <a:off x="10469880" y="6638544"/>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170CA4E3-261A-4992-09A3-605379A1C3B9}"/>
              </a:ext>
            </a:extLst>
          </p:cNvPr>
          <p:cNvSpPr txBox="1"/>
          <p:nvPr/>
        </p:nvSpPr>
        <p:spPr>
          <a:xfrm>
            <a:off x="10652760" y="7010636"/>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Dzīves cikls</a:t>
            </a:r>
          </a:p>
        </p:txBody>
      </p:sp>
      <p:sp>
        <p:nvSpPr>
          <p:cNvPr id="48" name="TextBox 47">
            <a:extLst>
              <a:ext uri="{FF2B5EF4-FFF2-40B4-BE49-F238E27FC236}">
                <a16:creationId xmlns:a16="http://schemas.microsoft.com/office/drawing/2014/main" id="{EB588AB6-5773-7356-6990-EB42D7E5A999}"/>
              </a:ext>
            </a:extLst>
          </p:cNvPr>
          <p:cNvSpPr txBox="1"/>
          <p:nvPr/>
        </p:nvSpPr>
        <p:spPr>
          <a:xfrm>
            <a:off x="13030200" y="6876817"/>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Vai ir zināmas uzturēšanas izmaksas un kas tās maksās?</a:t>
            </a:r>
          </a:p>
        </p:txBody>
      </p:sp>
      <p:sp>
        <p:nvSpPr>
          <p:cNvPr id="49" name="Rounded Rectangle 48">
            <a:extLst>
              <a:ext uri="{FF2B5EF4-FFF2-40B4-BE49-F238E27FC236}">
                <a16:creationId xmlns:a16="http://schemas.microsoft.com/office/drawing/2014/main" id="{53FD11AF-702C-0C0E-E2A2-94485A37CA34}"/>
              </a:ext>
            </a:extLst>
          </p:cNvPr>
          <p:cNvSpPr/>
          <p:nvPr/>
        </p:nvSpPr>
        <p:spPr>
          <a:xfrm>
            <a:off x="9281160" y="7936992"/>
            <a:ext cx="1051560" cy="1115568"/>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50" name="TextBox 49">
            <a:extLst>
              <a:ext uri="{FF2B5EF4-FFF2-40B4-BE49-F238E27FC236}">
                <a16:creationId xmlns:a16="http://schemas.microsoft.com/office/drawing/2014/main" id="{8642AFAB-38E1-EEDE-C029-D7CAEE5DB457}"/>
              </a:ext>
            </a:extLst>
          </p:cNvPr>
          <p:cNvSpPr txBox="1"/>
          <p:nvPr/>
        </p:nvSpPr>
        <p:spPr>
          <a:xfrm>
            <a:off x="9281160" y="8214282"/>
            <a:ext cx="1051560" cy="560987"/>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10</a:t>
            </a:r>
          </a:p>
        </p:txBody>
      </p:sp>
      <p:sp>
        <p:nvSpPr>
          <p:cNvPr id="51" name="Rounded Rectangle 50">
            <a:extLst>
              <a:ext uri="{FF2B5EF4-FFF2-40B4-BE49-F238E27FC236}">
                <a16:creationId xmlns:a16="http://schemas.microsoft.com/office/drawing/2014/main" id="{4ACE75BF-5255-046C-246D-336E9641C3B1}"/>
              </a:ext>
            </a:extLst>
          </p:cNvPr>
          <p:cNvSpPr/>
          <p:nvPr/>
        </p:nvSpPr>
        <p:spPr>
          <a:xfrm>
            <a:off x="10469880" y="7936992"/>
            <a:ext cx="7040880" cy="1115568"/>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0EF78BD3-44F2-8EF5-DFFA-DF6F0F3D9157}"/>
              </a:ext>
            </a:extLst>
          </p:cNvPr>
          <p:cNvSpPr txBox="1"/>
          <p:nvPr/>
        </p:nvSpPr>
        <p:spPr>
          <a:xfrm>
            <a:off x="10652760" y="8309084"/>
            <a:ext cx="2377440" cy="371384"/>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Mācīšanās</a:t>
            </a:r>
          </a:p>
        </p:txBody>
      </p:sp>
      <p:sp>
        <p:nvSpPr>
          <p:cNvPr id="53" name="TextBox 52">
            <a:extLst>
              <a:ext uri="{FF2B5EF4-FFF2-40B4-BE49-F238E27FC236}">
                <a16:creationId xmlns:a16="http://schemas.microsoft.com/office/drawing/2014/main" id="{C737F0B0-8A0B-2D99-D916-74AFD568EA80}"/>
              </a:ext>
            </a:extLst>
          </p:cNvPr>
          <p:cNvSpPr txBox="1"/>
          <p:nvPr/>
        </p:nvSpPr>
        <p:spPr>
          <a:xfrm>
            <a:off x="13030200" y="8175265"/>
            <a:ext cx="4389120" cy="6390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Vai ir paredzēts ex-post izvērtējums un publisks rezultāts?</a:t>
            </a:r>
          </a:p>
        </p:txBody>
      </p:sp>
      <p:sp>
        <p:nvSpPr>
          <p:cNvPr id="54" name="TextBox 53">
            <a:extLst>
              <a:ext uri="{FF2B5EF4-FFF2-40B4-BE49-F238E27FC236}">
                <a16:creationId xmlns:a16="http://schemas.microsoft.com/office/drawing/2014/main" id="{F10DF741-B92F-B48B-904B-C49410FDB19E}"/>
              </a:ext>
            </a:extLst>
          </p:cNvPr>
          <p:cNvSpPr txBox="1"/>
          <p:nvPr/>
        </p:nvSpPr>
        <p:spPr>
          <a:xfrm>
            <a:off x="822960" y="9491472"/>
            <a:ext cx="14538960" cy="24006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dirty="0" err="1">
                <a:ln>
                  <a:noFill/>
                </a:ln>
                <a:solidFill>
                  <a:srgbClr val="5F5F6E"/>
                </a:solidFill>
                <a:effectLst/>
                <a:uLnTx/>
                <a:uFillTx/>
                <a:latin typeface="Museo 2"/>
                <a:ea typeface="+mn-ea"/>
                <a:cs typeface="+mn-cs"/>
              </a:rPr>
              <a:t>Avoti</a:t>
            </a:r>
            <a:r>
              <a:rPr kumimoji="0" sz="1200" b="1" i="0" u="none" strike="noStrike" kern="1200" cap="none" spc="0" normalizeH="0" baseline="0" noProof="0" dirty="0">
                <a:ln>
                  <a:noFill/>
                </a:ln>
                <a:solidFill>
                  <a:srgbClr val="5F5F6E"/>
                </a:solidFill>
                <a:effectLst/>
                <a:uLnTx/>
                <a:uFillTx/>
                <a:latin typeface="Museo 2"/>
                <a:ea typeface="+mn-ea"/>
                <a:cs typeface="+mn-cs"/>
              </a:rPr>
              <a:t>: </a:t>
            </a:r>
            <a:r>
              <a:rPr kumimoji="0" sz="1200" b="0" i="0" u="sng" strike="noStrike" kern="1200" cap="none" spc="0" normalizeH="0" baseline="0" noProof="0" dirty="0">
                <a:ln>
                  <a:noFill/>
                </a:ln>
                <a:solidFill>
                  <a:srgbClr val="5F5F6E"/>
                </a:solidFill>
                <a:effectLst/>
                <a:uLnTx/>
                <a:uFillTx/>
                <a:latin typeface="Museo 2"/>
                <a:ea typeface="+mn-ea"/>
                <a:cs typeface="+mn-cs"/>
                <a:hlinkClick r:id="rId3"/>
              </a:rPr>
              <a:t>EK, Public Finances in EMU 2026, III.1 nodaļa</a:t>
            </a:r>
            <a:r>
              <a:rPr kumimoji="0" sz="1200" b="0" i="0" u="none" strike="noStrike" kern="1200" cap="none" spc="0" normalizeH="0" baseline="0" noProof="0" dirty="0">
                <a:ln>
                  <a:noFill/>
                </a:ln>
                <a:solidFill>
                  <a:srgbClr val="5F5F6E"/>
                </a:solidFill>
                <a:effectLst/>
                <a:uLnTx/>
                <a:uFillTx/>
                <a:latin typeface="Museo 2"/>
                <a:ea typeface="+mn-ea"/>
                <a:cs typeface="+mn-cs"/>
              </a:rPr>
              <a:t>; </a:t>
            </a:r>
            <a:r>
              <a:rPr kumimoji="0" sz="1200" b="0" i="0" u="sng" strike="noStrike" kern="1200" cap="none" spc="0" normalizeH="0" baseline="0" noProof="0" dirty="0">
                <a:ln>
                  <a:noFill/>
                </a:ln>
                <a:solidFill>
                  <a:srgbClr val="5F5F6E"/>
                </a:solidFill>
                <a:effectLst/>
                <a:uLnTx/>
                <a:uFillTx/>
                <a:latin typeface="Museo 2"/>
                <a:ea typeface="+mn-ea"/>
                <a:cs typeface="+mn-cs"/>
                <a:hlinkClick r:id="rId4"/>
              </a:rPr>
              <a:t>SVF PIMA </a:t>
            </a:r>
            <a:r>
              <a:rPr kumimoji="0" sz="1200" b="0" i="0" u="sng" strike="noStrike" kern="1200" cap="none" spc="0" normalizeH="0" baseline="0" noProof="0" dirty="0" err="1">
                <a:ln>
                  <a:noFill/>
                </a:ln>
                <a:solidFill>
                  <a:srgbClr val="5F5F6E"/>
                </a:solidFill>
                <a:effectLst/>
                <a:uLnTx/>
                <a:uFillTx/>
                <a:latin typeface="Museo 2"/>
                <a:ea typeface="+mn-ea"/>
                <a:cs typeface="+mn-cs"/>
                <a:hlinkClick r:id="rId4"/>
              </a:rPr>
              <a:t>ietvars</a:t>
            </a:r>
            <a:r>
              <a:rPr kumimoji="0" sz="1200" b="0" i="0" u="none" strike="noStrike" kern="1200" cap="none" spc="0" normalizeH="0" baseline="0" noProof="0" dirty="0">
                <a:ln>
                  <a:noFill/>
                </a:ln>
                <a:solidFill>
                  <a:srgbClr val="5F5F6E"/>
                </a:solidFill>
                <a:effectLst/>
                <a:uLnTx/>
                <a:uFillTx/>
                <a:latin typeface="Museo 2"/>
                <a:ea typeface="+mn-ea"/>
                <a:cs typeface="+mn-cs"/>
              </a:rPr>
              <a:t>; </a:t>
            </a:r>
            <a:r>
              <a:rPr kumimoji="0" sz="1200" b="0" i="0" u="sng" strike="noStrike" kern="1200" cap="none" spc="0" normalizeH="0" baseline="0" noProof="0" dirty="0">
                <a:ln>
                  <a:noFill/>
                </a:ln>
                <a:solidFill>
                  <a:srgbClr val="5F5F6E"/>
                </a:solidFill>
                <a:effectLst/>
                <a:uLnTx/>
                <a:uFillTx/>
                <a:latin typeface="Museo 2"/>
                <a:ea typeface="+mn-ea"/>
                <a:cs typeface="+mn-cs"/>
                <a:hlinkClick r:id="rId5"/>
              </a:rPr>
              <a:t>LU LV PEAK, 2026</a:t>
            </a:r>
            <a:r>
              <a:rPr kumimoji="0" sz="1200" b="0" i="0" u="none" strike="noStrike" kern="1200" cap="none" spc="0" normalizeH="0" baseline="0" noProof="0" dirty="0">
                <a:ln>
                  <a:noFill/>
                </a:ln>
                <a:solidFill>
                  <a:srgbClr val="5F5F6E"/>
                </a:solidFill>
                <a:effectLst/>
                <a:uLnTx/>
                <a:uFillTx/>
                <a:latin typeface="Museo 2"/>
                <a:ea typeface="+mn-ea"/>
                <a:cs typeface="+mn-cs"/>
              </a:rPr>
              <a:t>; EK VRPP </a:t>
            </a:r>
            <a:r>
              <a:rPr kumimoji="0" sz="1200" b="0" i="0" u="none" strike="noStrike" kern="1200" cap="none" spc="0" normalizeH="0" baseline="0" noProof="0" dirty="0" err="1">
                <a:ln>
                  <a:noFill/>
                </a:ln>
                <a:solidFill>
                  <a:srgbClr val="5F5F6E"/>
                </a:solidFill>
                <a:effectLst/>
                <a:uLnTx/>
                <a:uFillTx/>
                <a:latin typeface="Museo 2"/>
                <a:ea typeface="+mn-ea"/>
                <a:cs typeface="+mn-cs"/>
              </a:rPr>
              <a:t>vadlīniju</a:t>
            </a:r>
            <a:r>
              <a:rPr kumimoji="0" sz="1200" b="0" i="0" u="none" strike="noStrike" kern="1200" cap="none" spc="0" normalizeH="0" baseline="0" noProof="0" dirty="0">
                <a:ln>
                  <a:noFill/>
                </a:ln>
                <a:solidFill>
                  <a:srgbClr val="5F5F6E"/>
                </a:solidFill>
                <a:effectLst/>
                <a:uLnTx/>
                <a:uFillTx/>
                <a:latin typeface="Museo 2"/>
                <a:ea typeface="+mn-ea"/>
                <a:cs typeface="+mn-cs"/>
              </a:rPr>
              <a:t> </a:t>
            </a:r>
            <a:r>
              <a:rPr kumimoji="0" sz="1200" b="0" i="0" u="none" strike="noStrike" kern="1200" cap="none" spc="0" normalizeH="0" baseline="0" noProof="0" dirty="0" err="1">
                <a:ln>
                  <a:noFill/>
                </a:ln>
                <a:solidFill>
                  <a:srgbClr val="5F5F6E"/>
                </a:solidFill>
                <a:effectLst/>
                <a:uLnTx/>
                <a:uFillTx/>
                <a:latin typeface="Museo 2"/>
                <a:ea typeface="+mn-ea"/>
                <a:cs typeface="+mn-cs"/>
              </a:rPr>
              <a:t>projekts</a:t>
            </a:r>
            <a:r>
              <a:rPr kumimoji="0" sz="1200" b="0" i="0" u="none" strike="noStrike" kern="1200" cap="none" spc="0" normalizeH="0" baseline="0" noProof="0" dirty="0">
                <a:ln>
                  <a:noFill/>
                </a:ln>
                <a:solidFill>
                  <a:srgbClr val="5F5F6E"/>
                </a:solidFill>
                <a:effectLst/>
                <a:uLnTx/>
                <a:uFillTx/>
                <a:latin typeface="Museo 2"/>
                <a:ea typeface="+mn-ea"/>
                <a:cs typeface="+mn-cs"/>
              </a:rPr>
              <a:t>; PROVIDUS </a:t>
            </a:r>
            <a:r>
              <a:rPr kumimoji="0" sz="1200" b="0" i="0" u="none" strike="noStrike" kern="1200" cap="none" spc="0" normalizeH="0" baseline="0" noProof="0" dirty="0" err="1">
                <a:ln>
                  <a:noFill/>
                </a:ln>
                <a:solidFill>
                  <a:srgbClr val="5F5F6E"/>
                </a:solidFill>
                <a:effectLst/>
                <a:uLnTx/>
                <a:uFillTx/>
                <a:latin typeface="Museo 2"/>
                <a:ea typeface="+mn-ea"/>
                <a:cs typeface="+mn-cs"/>
              </a:rPr>
              <a:t>ietvars</a:t>
            </a:r>
            <a:endParaRPr kumimoji="0" sz="1200" b="0" i="0" u="none" strike="noStrike" kern="1200" cap="none" spc="0" normalizeH="0" baseline="0" noProof="0" dirty="0">
              <a:ln>
                <a:noFill/>
              </a:ln>
              <a:solidFill>
                <a:srgbClr val="5F5F6E"/>
              </a:solidFill>
              <a:effectLst/>
              <a:uLnTx/>
              <a:uFillTx/>
              <a:latin typeface="Museo 2"/>
              <a:ea typeface="+mn-ea"/>
              <a:cs typeface="+mn-cs"/>
            </a:endParaRPr>
          </a:p>
        </p:txBody>
      </p:sp>
      <p:pic>
        <p:nvPicPr>
          <p:cNvPr id="55" name="Picture 54" descr="image.png">
            <a:extLst>
              <a:ext uri="{FF2B5EF4-FFF2-40B4-BE49-F238E27FC236}">
                <a16:creationId xmlns:a16="http://schemas.microsoft.com/office/drawing/2014/main" id="{1A488A31-F441-B851-736A-12E1E45E7850}"/>
              </a:ext>
            </a:extLst>
          </p:cNvPr>
          <p:cNvPicPr>
            <a:picLocks noChangeAspect="1"/>
          </p:cNvPicPr>
          <p:nvPr/>
        </p:nvPicPr>
        <p:blipFill>
          <a:blip r:embed="rId6"/>
          <a:stretch>
            <a:fillRect/>
          </a:stretch>
        </p:blipFill>
        <p:spPr>
          <a:xfrm>
            <a:off x="16047720" y="9400032"/>
            <a:ext cx="1600200" cy="680085"/>
          </a:xfrm>
          <a:prstGeom prst="rect">
            <a:avLst/>
          </a:prstGeom>
        </p:spPr>
      </p:pic>
      <p:sp>
        <p:nvSpPr>
          <p:cNvPr id="56" name="TextBox 55">
            <a:extLst>
              <a:ext uri="{FF2B5EF4-FFF2-40B4-BE49-F238E27FC236}">
                <a16:creationId xmlns:a16="http://schemas.microsoft.com/office/drawing/2014/main" id="{968FAEC0-09F9-2C4D-E739-8495B287C2C1}"/>
              </a:ext>
            </a:extLst>
          </p:cNvPr>
          <p:cNvSpPr txBox="1"/>
          <p:nvPr/>
        </p:nvSpPr>
        <p:spPr>
          <a:xfrm>
            <a:off x="17602200" y="9555480"/>
            <a:ext cx="457200" cy="245003"/>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200" b="0" i="0" u="none" strike="noStrike" kern="1200" cap="none" spc="0" normalizeH="0" baseline="0" noProof="0">
                <a:ln>
                  <a:noFill/>
                </a:ln>
                <a:solidFill>
                  <a:srgbClr val="5F5F6E"/>
                </a:solidFill>
                <a:effectLst/>
                <a:uLnTx/>
                <a:uFillTx/>
                <a:latin typeface="Museo 2"/>
                <a:ea typeface="+mn-ea"/>
                <a:cs typeface="+mn-cs"/>
              </a:rPr>
              <a:t>51</a:t>
            </a:r>
          </a:p>
        </p:txBody>
      </p:sp>
    </p:spTree>
    <p:extLst>
      <p:ext uri="{BB962C8B-B14F-4D97-AF65-F5344CB8AC3E}">
        <p14:creationId xmlns:p14="http://schemas.microsoft.com/office/powerpoint/2010/main" val="3177513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C6146-234A-051A-2975-9FF44BFC4C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7BE2968-CA13-A2C9-E968-91D838E677A0}"/>
              </a:ext>
            </a:extLst>
          </p:cNvPr>
          <p:cNvSpPr txBox="1"/>
          <p:nvPr/>
        </p:nvSpPr>
        <p:spPr>
          <a:xfrm>
            <a:off x="822960" y="26670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err="1">
                <a:ln>
                  <a:noFill/>
                </a:ln>
                <a:solidFill>
                  <a:srgbClr val="303A92"/>
                </a:solidFill>
                <a:effectLst/>
                <a:uLnTx/>
                <a:uFillTx/>
                <a:latin typeface="Museo 1"/>
                <a:ea typeface="+mn-ea"/>
                <a:cs typeface="+mn-cs"/>
              </a:rPr>
              <a:t>Finanšu</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instrumentu</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matrica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finansējuma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veidu</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nosaka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naudas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plūsma</a:t>
            </a:r>
            <a:endParaRPr kumimoji="0" sz="4000" b="0" i="0" u="none" strike="noStrike" kern="1200" cap="none" spc="0" normalizeH="0" baseline="0" noProof="0" dirty="0">
              <a:ln>
                <a:noFill/>
              </a:ln>
              <a:solidFill>
                <a:srgbClr val="303A92"/>
              </a:solidFill>
              <a:effectLst/>
              <a:uLnTx/>
              <a:uFillTx/>
              <a:latin typeface="Museo 1"/>
              <a:ea typeface="+mn-ea"/>
              <a:cs typeface="+mn-cs"/>
            </a:endParaRPr>
          </a:p>
        </p:txBody>
      </p:sp>
      <p:sp>
        <p:nvSpPr>
          <p:cNvPr id="3" name="TextBox 2">
            <a:extLst>
              <a:ext uri="{FF2B5EF4-FFF2-40B4-BE49-F238E27FC236}">
                <a16:creationId xmlns:a16="http://schemas.microsoft.com/office/drawing/2014/main" id="{760BD80F-D58E-9E14-9889-AA464453E711}"/>
              </a:ext>
            </a:extLst>
          </p:cNvPr>
          <p:cNvSpPr txBox="1"/>
          <p:nvPr/>
        </p:nvSpPr>
        <p:spPr>
          <a:xfrm>
            <a:off x="822960" y="1714500"/>
            <a:ext cx="16642080" cy="963212"/>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dirty="0">
                <a:ln>
                  <a:noFill/>
                </a:ln>
                <a:solidFill>
                  <a:srgbClr val="303A92"/>
                </a:solidFill>
                <a:effectLst/>
                <a:uLnTx/>
                <a:uFillTx/>
                <a:latin typeface="Museo 2"/>
                <a:ea typeface="+mn-ea"/>
                <a:cs typeface="+mn-cs"/>
              </a:rPr>
              <a:t>Granti </a:t>
            </a:r>
            <a:r>
              <a:rPr kumimoji="0" sz="2800" b="0" i="0" u="none" strike="noStrike" kern="1200" cap="none" spc="0" normalizeH="0" baseline="0" noProof="0" dirty="0" err="1">
                <a:ln>
                  <a:noFill/>
                </a:ln>
                <a:solidFill>
                  <a:srgbClr val="303A92"/>
                </a:solidFill>
                <a:effectLst/>
                <a:uLnTx/>
                <a:uFillTx/>
                <a:latin typeface="Museo 2"/>
                <a:ea typeface="+mn-ea"/>
                <a:cs typeface="+mn-cs"/>
              </a:rPr>
              <a:t>tikai</a:t>
            </a:r>
            <a:r>
              <a:rPr kumimoji="0" sz="2800" b="0" i="0" u="none" strike="noStrike" kern="1200" cap="none" spc="0" normalizeH="0" baseline="0" noProof="0" dirty="0">
                <a:ln>
                  <a:noFill/>
                </a:ln>
                <a:solidFill>
                  <a:srgbClr val="303A92"/>
                </a:solidFill>
                <a:effectLst/>
                <a:uLnTx/>
                <a:uFillTx/>
                <a:latin typeface="Museo 2"/>
                <a:ea typeface="+mn-ea"/>
                <a:cs typeface="+mn-cs"/>
              </a:rPr>
              <a:t> tur, </a:t>
            </a:r>
            <a:r>
              <a:rPr kumimoji="0" sz="2800" b="0" i="0" u="none" strike="noStrike" kern="1200" cap="none" spc="0" normalizeH="0" baseline="0" noProof="0" dirty="0" err="1">
                <a:ln>
                  <a:noFill/>
                </a:ln>
                <a:solidFill>
                  <a:srgbClr val="303A92"/>
                </a:solidFill>
                <a:effectLst/>
                <a:uLnTx/>
                <a:uFillTx/>
                <a:latin typeface="Museo 2"/>
                <a:ea typeface="+mn-ea"/>
                <a:cs typeface="+mn-cs"/>
              </a:rPr>
              <a:t>kur</a:t>
            </a:r>
            <a:r>
              <a:rPr kumimoji="0" sz="2800" b="0" i="0" u="none" strike="noStrike" kern="1200" cap="none" spc="0" normalizeH="0" baseline="0" noProof="0" dirty="0">
                <a:ln>
                  <a:noFill/>
                </a:ln>
                <a:solidFill>
                  <a:srgbClr val="303A92"/>
                </a:solidFill>
                <a:effectLst/>
                <a:uLnTx/>
                <a:uFillTx/>
                <a:latin typeface="Museo 2"/>
                <a:ea typeface="+mn-ea"/>
                <a:cs typeface="+mn-cs"/>
              </a:rPr>
              <a:t> nav </a:t>
            </a:r>
            <a:r>
              <a:rPr kumimoji="0" sz="2800" b="0" i="0" u="none" strike="noStrike" kern="1200" cap="none" spc="0" normalizeH="0" baseline="0" noProof="0" dirty="0" err="1">
                <a:ln>
                  <a:noFill/>
                </a:ln>
                <a:solidFill>
                  <a:srgbClr val="303A92"/>
                </a:solidFill>
                <a:effectLst/>
                <a:uLnTx/>
                <a:uFillTx/>
                <a:latin typeface="Museo 2"/>
                <a:ea typeface="+mn-ea"/>
                <a:cs typeface="+mn-cs"/>
              </a:rPr>
              <a:t>ienākumu</a:t>
            </a:r>
            <a:r>
              <a:rPr kumimoji="0" sz="2800" b="0" i="0" u="none" strike="noStrike" kern="1200" cap="none" spc="0" normalizeH="0" baseline="0" noProof="0" dirty="0">
                <a:ln>
                  <a:noFill/>
                </a:ln>
                <a:solidFill>
                  <a:srgbClr val="303A92"/>
                </a:solidFill>
                <a:effectLst/>
                <a:uLnTx/>
                <a:uFillTx/>
                <a:latin typeface="Museo 2"/>
                <a:ea typeface="+mn-ea"/>
                <a:cs typeface="+mn-cs"/>
              </a:rPr>
              <a:t>. Viss </a:t>
            </a:r>
            <a:r>
              <a:rPr kumimoji="0" sz="2800" b="0" i="0" u="none" strike="noStrike" kern="1200" cap="none" spc="0" normalizeH="0" baseline="0" noProof="0" dirty="0" err="1">
                <a:ln>
                  <a:noFill/>
                </a:ln>
                <a:solidFill>
                  <a:srgbClr val="303A92"/>
                </a:solidFill>
                <a:effectLst/>
                <a:uLnTx/>
                <a:uFillTx/>
                <a:latin typeface="Museo 2"/>
                <a:ea typeface="+mn-ea"/>
                <a:cs typeface="+mn-cs"/>
              </a:rPr>
              <a:t>pārējais</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jāfinansē</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ar</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instrumentiem</a:t>
            </a:r>
            <a:r>
              <a:rPr kumimoji="0" sz="2800" b="0" i="0" u="none" strike="noStrike" kern="1200" cap="none" spc="0" normalizeH="0" baseline="0" noProof="0" dirty="0">
                <a:ln>
                  <a:noFill/>
                </a:ln>
                <a:solidFill>
                  <a:srgbClr val="303A92"/>
                </a:solidFill>
                <a:effectLst/>
                <a:uLnTx/>
                <a:uFillTx/>
                <a:latin typeface="Museo 2"/>
                <a:ea typeface="+mn-ea"/>
                <a:cs typeface="+mn-cs"/>
              </a:rPr>
              <a:t>, kas </a:t>
            </a:r>
            <a:r>
              <a:rPr kumimoji="0" sz="2800" b="0" i="0" u="none" strike="noStrike" kern="1200" cap="none" spc="0" normalizeH="0" baseline="0" noProof="0" dirty="0" err="1">
                <a:ln>
                  <a:noFill/>
                </a:ln>
                <a:solidFill>
                  <a:srgbClr val="303A92"/>
                </a:solidFill>
                <a:effectLst/>
                <a:uLnTx/>
                <a:uFillTx/>
                <a:latin typeface="Museo 2"/>
                <a:ea typeface="+mn-ea"/>
                <a:cs typeface="+mn-cs"/>
              </a:rPr>
              <a:t>atgriež</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naudu</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nākamajiem</a:t>
            </a:r>
            <a:r>
              <a:rPr kumimoji="0" sz="2800" b="0" i="0" u="none" strike="noStrike" kern="1200" cap="none" spc="0" normalizeH="0" baseline="0" noProof="0" dirty="0">
                <a:ln>
                  <a:noFill/>
                </a:ln>
                <a:solidFill>
                  <a:srgbClr val="303A92"/>
                </a:solidFill>
                <a:effectLst/>
                <a:uLnTx/>
                <a:uFillTx/>
                <a:latin typeface="Museo 2"/>
                <a:ea typeface="+mn-ea"/>
                <a:cs typeface="+mn-cs"/>
              </a:rPr>
              <a:t> </a:t>
            </a:r>
            <a:r>
              <a:rPr kumimoji="0" sz="2800" b="0" i="0" u="none" strike="noStrike" kern="1200" cap="none" spc="0" normalizeH="0" baseline="0" noProof="0" dirty="0" err="1">
                <a:ln>
                  <a:noFill/>
                </a:ln>
                <a:solidFill>
                  <a:srgbClr val="303A92"/>
                </a:solidFill>
                <a:effectLst/>
                <a:uLnTx/>
                <a:uFillTx/>
                <a:latin typeface="Museo 2"/>
                <a:ea typeface="+mn-ea"/>
                <a:cs typeface="+mn-cs"/>
              </a:rPr>
              <a:t>projektiem</a:t>
            </a:r>
            <a:r>
              <a:rPr kumimoji="0" sz="2800" b="0" i="0" u="none" strike="noStrike" kern="1200" cap="none" spc="0" normalizeH="0" baseline="0" noProof="0" dirty="0">
                <a:ln>
                  <a:noFill/>
                </a:ln>
                <a:solidFill>
                  <a:srgbClr val="303A92"/>
                </a:solidFill>
                <a:effectLst/>
                <a:uLnTx/>
                <a:uFillTx/>
                <a:latin typeface="Museo 2"/>
                <a:ea typeface="+mn-ea"/>
                <a:cs typeface="+mn-cs"/>
              </a:rPr>
              <a:t>.</a:t>
            </a:r>
          </a:p>
        </p:txBody>
      </p:sp>
      <p:graphicFrame>
        <p:nvGraphicFramePr>
          <p:cNvPr id="4" name="Table 3">
            <a:extLst>
              <a:ext uri="{FF2B5EF4-FFF2-40B4-BE49-F238E27FC236}">
                <a16:creationId xmlns:a16="http://schemas.microsoft.com/office/drawing/2014/main" id="{7E31ED91-DB82-63FA-F97A-DBA3C708C415}"/>
              </a:ext>
            </a:extLst>
          </p:cNvPr>
          <p:cNvGraphicFramePr>
            <a:graphicFrameLocks noGrp="1"/>
          </p:cNvGraphicFramePr>
          <p:nvPr/>
        </p:nvGraphicFramePr>
        <p:xfrm>
          <a:off x="822960" y="2743200"/>
          <a:ext cx="11521440" cy="5669280"/>
        </p:xfrm>
        <a:graphic>
          <a:graphicData uri="http://schemas.openxmlformats.org/drawingml/2006/table">
            <a:tbl>
              <a:tblPr firstRow="1" bandRow="1">
                <a:tableStyleId>{5C22544A-7EE6-4342-B048-85BDC9FD1C3A}</a:tableStyleId>
              </a:tblPr>
              <a:tblGrid>
                <a:gridCol w="283464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1133856">
                <a:tc>
                  <a:txBody>
                    <a:bodyPr/>
                    <a:lstStyle/>
                    <a:p>
                      <a:r>
                        <a:rPr sz="2000" b="0">
                          <a:solidFill>
                            <a:srgbClr val="FFFFFF"/>
                          </a:solidFill>
                          <a:latin typeface="Museo 1"/>
                        </a:rPr>
                        <a:t>Projekta naudas plūsma</a:t>
                      </a:r>
                    </a:p>
                  </a:txBody>
                  <a:tcPr marL="109728" marR="109728" anchor="ctr">
                    <a:solidFill>
                      <a:srgbClr val="303A92"/>
                    </a:solidFill>
                  </a:tcPr>
                </a:tc>
                <a:tc>
                  <a:txBody>
                    <a:bodyPr/>
                    <a:lstStyle/>
                    <a:p>
                      <a:r>
                        <a:rPr sz="2000" b="0">
                          <a:solidFill>
                            <a:srgbClr val="FFFFFF"/>
                          </a:solidFill>
                          <a:latin typeface="Museo 1"/>
                        </a:rPr>
                        <a:t>Piemēri</a:t>
                      </a:r>
                    </a:p>
                  </a:txBody>
                  <a:tcPr marL="109728" marR="109728" anchor="ctr">
                    <a:solidFill>
                      <a:srgbClr val="303A92"/>
                    </a:solidFill>
                  </a:tcPr>
                </a:tc>
                <a:tc>
                  <a:txBody>
                    <a:bodyPr/>
                    <a:lstStyle/>
                    <a:p>
                      <a:r>
                        <a:rPr sz="2000" b="0">
                          <a:solidFill>
                            <a:srgbClr val="FFFFFF"/>
                          </a:solidFill>
                          <a:latin typeface="Museo 1"/>
                        </a:rPr>
                        <a:t>Piemērotākais instruments</a:t>
                      </a:r>
                    </a:p>
                  </a:txBody>
                  <a:tcPr marL="109728" marR="109728" anchor="ctr">
                    <a:solidFill>
                      <a:srgbClr val="303A92"/>
                    </a:solidFill>
                  </a:tcPr>
                </a:tc>
                <a:extLst>
                  <a:ext uri="{0D108BD9-81ED-4DB2-BD59-A6C34878D82A}">
                    <a16:rowId xmlns:a16="http://schemas.microsoft.com/office/drawing/2014/main" val="10000"/>
                  </a:ext>
                </a:extLst>
              </a:tr>
              <a:tr h="1133856">
                <a:tc>
                  <a:txBody>
                    <a:bodyPr/>
                    <a:lstStyle/>
                    <a:p>
                      <a:r>
                        <a:rPr sz="2000" b="0" dirty="0" err="1">
                          <a:solidFill>
                            <a:srgbClr val="303A92"/>
                          </a:solidFill>
                          <a:latin typeface="Museo 1"/>
                        </a:rPr>
                        <a:t>Pilnībā</a:t>
                      </a:r>
                      <a:r>
                        <a:rPr sz="2000" b="0" dirty="0">
                          <a:solidFill>
                            <a:srgbClr val="303A92"/>
                          </a:solidFill>
                          <a:latin typeface="Museo 1"/>
                        </a:rPr>
                        <a:t> </a:t>
                      </a:r>
                      <a:r>
                        <a:rPr sz="2000" b="0" dirty="0" err="1">
                          <a:solidFill>
                            <a:srgbClr val="303A92"/>
                          </a:solidFill>
                          <a:latin typeface="Museo 1"/>
                        </a:rPr>
                        <a:t>pelnoši</a:t>
                      </a:r>
                      <a:endParaRPr sz="2000" b="0" dirty="0">
                        <a:solidFill>
                          <a:srgbClr val="303A92"/>
                        </a:solidFill>
                        <a:latin typeface="Museo 1"/>
                      </a:endParaRPr>
                    </a:p>
                  </a:txBody>
                  <a:tcPr marL="109728" marR="109728" anchor="ctr">
                    <a:solidFill>
                      <a:srgbClr val="FFFFFF"/>
                    </a:solidFill>
                  </a:tcPr>
                </a:tc>
                <a:tc>
                  <a:txBody>
                    <a:bodyPr/>
                    <a:lstStyle/>
                    <a:p>
                      <a:r>
                        <a:rPr sz="2000" b="0">
                          <a:solidFill>
                            <a:srgbClr val="251E50"/>
                          </a:solidFill>
                          <a:latin typeface="Museo 2"/>
                        </a:rPr>
                        <a:t>enerģētika, siltumapgāde, komercplatības, uzņēmumu attīstība</a:t>
                      </a:r>
                    </a:p>
                  </a:txBody>
                  <a:tcPr marL="109728" marR="109728" anchor="ctr">
                    <a:solidFill>
                      <a:srgbClr val="FFFFFF"/>
                    </a:solidFill>
                  </a:tcPr>
                </a:tc>
                <a:tc>
                  <a:txBody>
                    <a:bodyPr/>
                    <a:lstStyle/>
                    <a:p>
                      <a:r>
                        <a:rPr sz="2000" b="0">
                          <a:solidFill>
                            <a:srgbClr val="251E50"/>
                          </a:solidFill>
                          <a:latin typeface="Museo 2"/>
                        </a:rPr>
                        <a:t>aizdevumi, garantijas, kapitāls (ALTUM, EIB, InvestEU), PPP ar lietotāju maksu</a:t>
                      </a:r>
                    </a:p>
                  </a:txBody>
                  <a:tcPr marL="109728" marR="109728" anchor="ctr">
                    <a:solidFill>
                      <a:srgbClr val="FFFFFF"/>
                    </a:solidFill>
                  </a:tcPr>
                </a:tc>
                <a:extLst>
                  <a:ext uri="{0D108BD9-81ED-4DB2-BD59-A6C34878D82A}">
                    <a16:rowId xmlns:a16="http://schemas.microsoft.com/office/drawing/2014/main" val="10001"/>
                  </a:ext>
                </a:extLst>
              </a:tr>
              <a:tr h="1133856">
                <a:tc>
                  <a:txBody>
                    <a:bodyPr/>
                    <a:lstStyle/>
                    <a:p>
                      <a:r>
                        <a:rPr sz="2000" b="0">
                          <a:solidFill>
                            <a:srgbClr val="303A92"/>
                          </a:solidFill>
                          <a:latin typeface="Museo 1"/>
                        </a:rPr>
                        <a:t>Daļēji pelnoši</a:t>
                      </a:r>
                    </a:p>
                  </a:txBody>
                  <a:tcPr marL="109728" marR="109728" anchor="ctr">
                    <a:solidFill>
                      <a:srgbClr val="EEF8FB"/>
                    </a:solidFill>
                  </a:tcPr>
                </a:tc>
                <a:tc>
                  <a:txBody>
                    <a:bodyPr/>
                    <a:lstStyle/>
                    <a:p>
                      <a:r>
                        <a:rPr sz="2000" b="0">
                          <a:solidFill>
                            <a:srgbClr val="251E50"/>
                          </a:solidFill>
                          <a:latin typeface="Museo 2"/>
                        </a:rPr>
                        <a:t>mājokļi, ēku energoefektivitāte, ūdenssaimniecība, sabiedriskais transports</a:t>
                      </a:r>
                    </a:p>
                  </a:txBody>
                  <a:tcPr marL="109728" marR="109728" anchor="ctr">
                    <a:solidFill>
                      <a:srgbClr val="EEF8FB"/>
                    </a:solidFill>
                  </a:tcPr>
                </a:tc>
                <a:tc>
                  <a:txBody>
                    <a:bodyPr/>
                    <a:lstStyle/>
                    <a:p>
                      <a:r>
                        <a:rPr sz="2000" b="0">
                          <a:solidFill>
                            <a:srgbClr val="251E50"/>
                          </a:solidFill>
                          <a:latin typeface="Museo 2"/>
                        </a:rPr>
                        <a:t>grants + aizdevums vienā produktā, procentu likmes subsīdija, garantijas</a:t>
                      </a:r>
                    </a:p>
                  </a:txBody>
                  <a:tcPr marL="109728" marR="109728" anchor="ctr">
                    <a:solidFill>
                      <a:srgbClr val="EEF8FB"/>
                    </a:solidFill>
                  </a:tcPr>
                </a:tc>
                <a:extLst>
                  <a:ext uri="{0D108BD9-81ED-4DB2-BD59-A6C34878D82A}">
                    <a16:rowId xmlns:a16="http://schemas.microsoft.com/office/drawing/2014/main" val="10002"/>
                  </a:ext>
                </a:extLst>
              </a:tr>
              <a:tr h="1133856">
                <a:tc>
                  <a:txBody>
                    <a:bodyPr/>
                    <a:lstStyle/>
                    <a:p>
                      <a:r>
                        <a:rPr sz="2000" b="0">
                          <a:solidFill>
                            <a:srgbClr val="303A92"/>
                          </a:solidFill>
                          <a:latin typeface="Museo 1"/>
                        </a:rPr>
                        <a:t>Pieejamības maksājumi</a:t>
                      </a:r>
                    </a:p>
                  </a:txBody>
                  <a:tcPr marL="109728" marR="109728" anchor="ctr">
                    <a:solidFill>
                      <a:srgbClr val="FFFFFF"/>
                    </a:solidFill>
                  </a:tcPr>
                </a:tc>
                <a:tc>
                  <a:txBody>
                    <a:bodyPr/>
                    <a:lstStyle/>
                    <a:p>
                      <a:r>
                        <a:rPr sz="2000" b="0">
                          <a:solidFill>
                            <a:srgbClr val="251E50"/>
                          </a:solidFill>
                          <a:latin typeface="Museo 2"/>
                        </a:rPr>
                        <a:t>skolas, slimnīcas, ceļi ar ilgtermiņa uzturēšanu</a:t>
                      </a:r>
                    </a:p>
                  </a:txBody>
                  <a:tcPr marL="109728" marR="109728" anchor="ctr">
                    <a:solidFill>
                      <a:srgbClr val="FFFFFF"/>
                    </a:solidFill>
                  </a:tcPr>
                </a:tc>
                <a:tc>
                  <a:txBody>
                    <a:bodyPr/>
                    <a:lstStyle/>
                    <a:p>
                      <a:r>
                        <a:rPr sz="2000" b="0">
                          <a:solidFill>
                            <a:srgbClr val="251E50"/>
                          </a:solidFill>
                          <a:latin typeface="Museo 2"/>
                        </a:rPr>
                        <a:t>PPP ar pieejamības maksājumiem, ilgtermiņa aizdevumi (Lietuvā līdz 20 gadiem)</a:t>
                      </a:r>
                    </a:p>
                  </a:txBody>
                  <a:tcPr marL="109728" marR="109728" anchor="ctr">
                    <a:solidFill>
                      <a:srgbClr val="FFFFFF"/>
                    </a:solidFill>
                  </a:tcPr>
                </a:tc>
                <a:extLst>
                  <a:ext uri="{0D108BD9-81ED-4DB2-BD59-A6C34878D82A}">
                    <a16:rowId xmlns:a16="http://schemas.microsoft.com/office/drawing/2014/main" val="10003"/>
                  </a:ext>
                </a:extLst>
              </a:tr>
              <a:tr h="1133856">
                <a:tc>
                  <a:txBody>
                    <a:bodyPr/>
                    <a:lstStyle/>
                    <a:p>
                      <a:r>
                        <a:rPr sz="2000" b="0" dirty="0">
                          <a:solidFill>
                            <a:srgbClr val="303A92"/>
                          </a:solidFill>
                          <a:latin typeface="Museo 1"/>
                        </a:rPr>
                        <a:t>Bez </a:t>
                      </a:r>
                      <a:r>
                        <a:rPr sz="2000" b="0" dirty="0" err="1">
                          <a:solidFill>
                            <a:srgbClr val="303A92"/>
                          </a:solidFill>
                          <a:latin typeface="Museo 1"/>
                        </a:rPr>
                        <a:t>ienākumiem</a:t>
                      </a:r>
                      <a:endParaRPr sz="2000" b="0" dirty="0">
                        <a:solidFill>
                          <a:srgbClr val="303A92"/>
                        </a:solidFill>
                        <a:latin typeface="Museo 1"/>
                      </a:endParaRPr>
                    </a:p>
                  </a:txBody>
                  <a:tcPr marL="109728" marR="109728" anchor="ctr">
                    <a:solidFill>
                      <a:srgbClr val="EEF8FB"/>
                    </a:solidFill>
                  </a:tcPr>
                </a:tc>
                <a:tc>
                  <a:txBody>
                    <a:bodyPr/>
                    <a:lstStyle/>
                    <a:p>
                      <a:r>
                        <a:rPr sz="2000" b="0">
                          <a:solidFill>
                            <a:srgbClr val="251E50"/>
                          </a:solidFill>
                          <a:latin typeface="Museo 2"/>
                        </a:rPr>
                        <a:t>izglītības saturs, sociālie pakalpojumi, pētniecība, drošība</a:t>
                      </a:r>
                    </a:p>
                  </a:txBody>
                  <a:tcPr marL="109728" marR="109728" anchor="ctr">
                    <a:solidFill>
                      <a:srgbClr val="EEF8FB"/>
                    </a:solidFill>
                  </a:tcPr>
                </a:tc>
                <a:tc>
                  <a:txBody>
                    <a:bodyPr/>
                    <a:lstStyle/>
                    <a:p>
                      <a:r>
                        <a:rPr sz="2000" b="0" dirty="0">
                          <a:solidFill>
                            <a:srgbClr val="251E50"/>
                          </a:solidFill>
                          <a:latin typeface="Museo 2"/>
                        </a:rPr>
                        <a:t>granti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atskaites</a:t>
                      </a:r>
                      <a:r>
                        <a:rPr sz="2000" b="0" dirty="0">
                          <a:solidFill>
                            <a:srgbClr val="251E50"/>
                          </a:solidFill>
                          <a:latin typeface="Museo 2"/>
                        </a:rPr>
                        <a:t> </a:t>
                      </a:r>
                      <a:r>
                        <a:rPr sz="2000" b="0" dirty="0" err="1">
                          <a:solidFill>
                            <a:srgbClr val="251E50"/>
                          </a:solidFill>
                          <a:latin typeface="Museo 2"/>
                        </a:rPr>
                        <a:t>punktiem</a:t>
                      </a:r>
                      <a:r>
                        <a:rPr sz="2000" b="0" dirty="0">
                          <a:solidFill>
                            <a:srgbClr val="251E50"/>
                          </a:solidFill>
                          <a:latin typeface="Museo 2"/>
                        </a:rPr>
                        <a:t> un </a:t>
                      </a:r>
                      <a:r>
                        <a:rPr sz="2000" b="0" dirty="0" err="1">
                          <a:solidFill>
                            <a:srgbClr val="251E50"/>
                          </a:solidFill>
                          <a:latin typeface="Museo 2"/>
                        </a:rPr>
                        <a:t>rezultātu</a:t>
                      </a:r>
                      <a:r>
                        <a:rPr sz="2000" b="0" dirty="0">
                          <a:solidFill>
                            <a:srgbClr val="251E50"/>
                          </a:solidFill>
                          <a:latin typeface="Museo 2"/>
                        </a:rPr>
                        <a:t> </a:t>
                      </a:r>
                      <a:r>
                        <a:rPr sz="2000" b="0" dirty="0" err="1">
                          <a:solidFill>
                            <a:srgbClr val="251E50"/>
                          </a:solidFill>
                          <a:latin typeface="Museo 2"/>
                        </a:rPr>
                        <a:t>rādītājiem</a:t>
                      </a:r>
                      <a:endParaRPr sz="2000" b="0" dirty="0">
                        <a:solidFill>
                          <a:srgbClr val="251E50"/>
                        </a:solidFill>
                        <a:latin typeface="Museo 2"/>
                      </a:endParaRPr>
                    </a:p>
                  </a:txBody>
                  <a:tcPr marL="109728" marR="109728" anchor="ctr">
                    <a:solidFill>
                      <a:srgbClr val="EEF8FB"/>
                    </a:solidFill>
                  </a:tcPr>
                </a:tc>
                <a:extLst>
                  <a:ext uri="{0D108BD9-81ED-4DB2-BD59-A6C34878D82A}">
                    <a16:rowId xmlns:a16="http://schemas.microsoft.com/office/drawing/2014/main" val="10004"/>
                  </a:ext>
                </a:extLst>
              </a:tr>
            </a:tbl>
          </a:graphicData>
        </a:graphic>
      </p:graphicFrame>
      <p:sp>
        <p:nvSpPr>
          <p:cNvPr id="5" name="Rounded Rectangle 4">
            <a:extLst>
              <a:ext uri="{FF2B5EF4-FFF2-40B4-BE49-F238E27FC236}">
                <a16:creationId xmlns:a16="http://schemas.microsoft.com/office/drawing/2014/main" id="{181B2930-5FE3-0B21-2205-6FE3BF4750AF}"/>
              </a:ext>
            </a:extLst>
          </p:cNvPr>
          <p:cNvSpPr/>
          <p:nvPr/>
        </p:nvSpPr>
        <p:spPr>
          <a:xfrm>
            <a:off x="12710160" y="2743200"/>
            <a:ext cx="4800600" cy="18288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7223B8D1-FB53-A73C-3BE9-74F82C7E34F1}"/>
              </a:ext>
            </a:extLst>
          </p:cNvPr>
          <p:cNvSpPr txBox="1"/>
          <p:nvPr/>
        </p:nvSpPr>
        <p:spPr>
          <a:xfrm>
            <a:off x="12984480" y="2926080"/>
            <a:ext cx="425196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303A92"/>
                </a:solidFill>
                <a:effectLst/>
                <a:uLnTx/>
                <a:uFillTx/>
                <a:latin typeface="Museo 1"/>
                <a:ea typeface="+mn-ea"/>
                <a:cs typeface="+mn-cs"/>
              </a:rPr>
              <a:t>1,5 mljrd. EUR</a:t>
            </a:r>
          </a:p>
        </p:txBody>
      </p:sp>
      <p:sp>
        <p:nvSpPr>
          <p:cNvPr id="7" name="TextBox 6">
            <a:extLst>
              <a:ext uri="{FF2B5EF4-FFF2-40B4-BE49-F238E27FC236}">
                <a16:creationId xmlns:a16="http://schemas.microsoft.com/office/drawing/2014/main" id="{9B809A86-DF1D-5A8C-F77D-1A96649B4E49}"/>
              </a:ext>
            </a:extLst>
          </p:cNvPr>
          <p:cNvSpPr txBox="1"/>
          <p:nvPr/>
        </p:nvSpPr>
        <p:spPr>
          <a:xfrm>
            <a:off x="12984480" y="3950208"/>
            <a:ext cx="4251960" cy="50292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500" b="0" i="0" u="none" strike="noStrike" kern="1200" cap="none" spc="0" normalizeH="0" baseline="0" noProof="0">
                <a:ln>
                  <a:noFill/>
                </a:ln>
                <a:solidFill>
                  <a:srgbClr val="251E50"/>
                </a:solidFill>
                <a:effectLst/>
                <a:uLnTx/>
                <a:uFillTx/>
                <a:latin typeface="Museo 2"/>
                <a:ea typeface="+mn-ea"/>
                <a:cs typeface="+mn-cs"/>
              </a:rPr>
              <a:t>ALTUM portfelis (garantijas 628 milj., aizdevumi 621 milj.)</a:t>
            </a:r>
          </a:p>
        </p:txBody>
      </p:sp>
      <p:sp>
        <p:nvSpPr>
          <p:cNvPr id="8" name="Rounded Rectangle 7">
            <a:extLst>
              <a:ext uri="{FF2B5EF4-FFF2-40B4-BE49-F238E27FC236}">
                <a16:creationId xmlns:a16="http://schemas.microsoft.com/office/drawing/2014/main" id="{FF107818-60F7-E328-5AA0-8B09CF095077}"/>
              </a:ext>
            </a:extLst>
          </p:cNvPr>
          <p:cNvSpPr/>
          <p:nvPr/>
        </p:nvSpPr>
        <p:spPr>
          <a:xfrm>
            <a:off x="12710160" y="4663440"/>
            <a:ext cx="4800600" cy="18288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60000FC9-2AE0-D180-3781-98079BCCF50C}"/>
              </a:ext>
            </a:extLst>
          </p:cNvPr>
          <p:cNvSpPr txBox="1"/>
          <p:nvPr/>
        </p:nvSpPr>
        <p:spPr>
          <a:xfrm>
            <a:off x="12984480" y="4846320"/>
            <a:ext cx="425196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400" b="0" i="0" u="none" strike="noStrike" kern="1200" cap="none" spc="0" normalizeH="0" baseline="0" noProof="0">
                <a:ln>
                  <a:noFill/>
                </a:ln>
                <a:solidFill>
                  <a:srgbClr val="303A92"/>
                </a:solidFill>
                <a:effectLst/>
                <a:uLnTx/>
                <a:uFillTx/>
                <a:latin typeface="Museo 1"/>
                <a:ea typeface="+mn-ea"/>
                <a:cs typeface="+mn-cs"/>
              </a:rPr>
              <a:t>līdz 80%</a:t>
            </a:r>
          </a:p>
        </p:txBody>
      </p:sp>
      <p:sp>
        <p:nvSpPr>
          <p:cNvPr id="10" name="TextBox 9">
            <a:extLst>
              <a:ext uri="{FF2B5EF4-FFF2-40B4-BE49-F238E27FC236}">
                <a16:creationId xmlns:a16="http://schemas.microsoft.com/office/drawing/2014/main" id="{5AC71477-6754-23DA-1A74-F8F27151E62A}"/>
              </a:ext>
            </a:extLst>
          </p:cNvPr>
          <p:cNvSpPr txBox="1"/>
          <p:nvPr/>
        </p:nvSpPr>
        <p:spPr>
          <a:xfrm>
            <a:off x="12984480" y="5870448"/>
            <a:ext cx="4251960" cy="50292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500" b="0" i="0" u="none" strike="noStrike" kern="1200" cap="none" spc="0" normalizeH="0" baseline="0" noProof="0">
                <a:ln>
                  <a:noFill/>
                </a:ln>
                <a:solidFill>
                  <a:srgbClr val="251E50"/>
                </a:solidFill>
                <a:effectLst/>
                <a:uLnTx/>
                <a:uFillTx/>
                <a:latin typeface="Museo 2"/>
                <a:ea typeface="+mn-ea"/>
                <a:cs typeface="+mn-cs"/>
              </a:rPr>
              <a:t>FM 2. scenārijs "Sasniegt vairāk": finanšu instrumentu un PPP daļa</a:t>
            </a:r>
          </a:p>
        </p:txBody>
      </p:sp>
      <p:sp>
        <p:nvSpPr>
          <p:cNvPr id="11" name="Rounded Rectangle 10">
            <a:extLst>
              <a:ext uri="{FF2B5EF4-FFF2-40B4-BE49-F238E27FC236}">
                <a16:creationId xmlns:a16="http://schemas.microsoft.com/office/drawing/2014/main" id="{624205F1-6C71-91E5-31A3-C5D43195113A}"/>
              </a:ext>
            </a:extLst>
          </p:cNvPr>
          <p:cNvSpPr/>
          <p:nvPr/>
        </p:nvSpPr>
        <p:spPr>
          <a:xfrm>
            <a:off x="12710160" y="6583680"/>
            <a:ext cx="4800600" cy="18288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3FC3D83-419A-DFF7-2A41-9CB1BFB4B73A}"/>
              </a:ext>
            </a:extLst>
          </p:cNvPr>
          <p:cNvSpPr txBox="1"/>
          <p:nvPr/>
        </p:nvSpPr>
        <p:spPr>
          <a:xfrm>
            <a:off x="12984480" y="6766560"/>
            <a:ext cx="425196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303A92"/>
                </a:solidFill>
                <a:effectLst/>
                <a:uLnTx/>
                <a:uFillTx/>
                <a:latin typeface="Museo 1"/>
                <a:ea typeface="+mn-ea"/>
                <a:cs typeface="+mn-cs"/>
              </a:rPr>
              <a:t>134 mljrd. EUR</a:t>
            </a:r>
          </a:p>
        </p:txBody>
      </p:sp>
      <p:sp>
        <p:nvSpPr>
          <p:cNvPr id="13" name="TextBox 12">
            <a:extLst>
              <a:ext uri="{FF2B5EF4-FFF2-40B4-BE49-F238E27FC236}">
                <a16:creationId xmlns:a16="http://schemas.microsoft.com/office/drawing/2014/main" id="{5B4E967E-F29D-3C4A-7C61-1174B5B16130}"/>
              </a:ext>
            </a:extLst>
          </p:cNvPr>
          <p:cNvSpPr txBox="1"/>
          <p:nvPr/>
        </p:nvSpPr>
        <p:spPr>
          <a:xfrm>
            <a:off x="12984480" y="7790688"/>
            <a:ext cx="4251960" cy="50292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500" b="0" i="0" u="none" strike="noStrike" kern="1200" cap="none" spc="0" normalizeH="0" baseline="0" noProof="0">
                <a:ln>
                  <a:noFill/>
                </a:ln>
                <a:solidFill>
                  <a:srgbClr val="251E50"/>
                </a:solidFill>
                <a:effectLst/>
                <a:uLnTx/>
                <a:uFillTx/>
                <a:latin typeface="Museo 2"/>
                <a:ea typeface="+mn-ea"/>
                <a:cs typeface="+mn-cs"/>
              </a:rPr>
              <a:t>Catalyst Europe aizdevumi ES; pieprasījumi līdz 31.01.2028.</a:t>
            </a:r>
          </a:p>
        </p:txBody>
      </p:sp>
      <p:sp>
        <p:nvSpPr>
          <p:cNvPr id="14" name="TextBox 13">
            <a:extLst>
              <a:ext uri="{FF2B5EF4-FFF2-40B4-BE49-F238E27FC236}">
                <a16:creationId xmlns:a16="http://schemas.microsoft.com/office/drawing/2014/main" id="{978494A6-ABB8-3FD9-64FC-41780099E89A}"/>
              </a:ext>
            </a:extLst>
          </p:cNvPr>
          <p:cNvSpPr txBox="1"/>
          <p:nvPr/>
        </p:nvSpPr>
        <p:spPr>
          <a:xfrm>
            <a:off x="822960" y="8595360"/>
            <a:ext cx="11521440" cy="73152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1500" b="1" i="0" u="none" strike="noStrike" kern="1200" cap="none" spc="0" normalizeH="0" baseline="0" noProof="0">
                <a:ln>
                  <a:noFill/>
                </a:ln>
                <a:solidFill>
                  <a:srgbClr val="251E50"/>
                </a:solidFill>
                <a:effectLst/>
                <a:uLnTx/>
                <a:uFillTx/>
                <a:latin typeface="Museo 2"/>
                <a:ea typeface="+mn-ea"/>
                <a:cs typeface="+mn-cs"/>
              </a:rPr>
              <a:t>Risks: </a:t>
            </a:r>
            <a:r>
              <a:rPr kumimoji="0" sz="1500" b="0" i="0" u="none" strike="noStrike" kern="1200" cap="none" spc="0" normalizeH="0" baseline="0" noProof="0">
                <a:ln>
                  <a:noFill/>
                </a:ln>
                <a:solidFill>
                  <a:srgbClr val="251E50"/>
                </a:solidFill>
                <a:effectLst/>
                <a:uLnTx/>
                <a:uFillTx/>
                <a:latin typeface="Museo 2"/>
                <a:ea typeface="+mn-ea"/>
                <a:cs typeface="+mn-cs"/>
              </a:rPr>
              <a:t>atgriezto līdzekļu atkārtotā izmantošana ES ir vāja (ERP, 2025). Tāpēc atgriezto līdzekļu noteikumi jāparedz jau no paša sākuma.</a:t>
            </a:r>
          </a:p>
        </p:txBody>
      </p:sp>
      <p:sp>
        <p:nvSpPr>
          <p:cNvPr id="15" name="TextBox 14">
            <a:extLst>
              <a:ext uri="{FF2B5EF4-FFF2-40B4-BE49-F238E27FC236}">
                <a16:creationId xmlns:a16="http://schemas.microsoft.com/office/drawing/2014/main" id="{1BD52030-8A07-F647-8F0D-B96411E949D8}"/>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ALTUM</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FM, 30.09.2026.</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5"/>
              </a:rPr>
              <a:t>ST 13922/26</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6"/>
              </a:rPr>
              <a:t>ERP īpašais ziņojums 24/2025</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7"/>
              </a:rPr>
              <a:t>fi-compass, Lietuva</a:t>
            </a:r>
            <a:r>
              <a:rPr kumimoji="0" sz="1150" b="0" i="0" u="none" strike="noStrike" kern="1200" cap="none" spc="0" normalizeH="0" baseline="0" noProof="0">
                <a:ln>
                  <a:noFill/>
                </a:ln>
                <a:solidFill>
                  <a:srgbClr val="5F5F6E"/>
                </a:solidFill>
                <a:effectLst/>
                <a:uLnTx/>
                <a:uFillTx/>
                <a:latin typeface="Museo 2"/>
                <a:ea typeface="+mn-ea"/>
                <a:cs typeface="+mn-cs"/>
              </a:rPr>
              <a:t>; EK VRPP vadlīniju projekts</a:t>
            </a:r>
          </a:p>
        </p:txBody>
      </p:sp>
      <p:pic>
        <p:nvPicPr>
          <p:cNvPr id="16" name="Picture 15" descr="image.png">
            <a:extLst>
              <a:ext uri="{FF2B5EF4-FFF2-40B4-BE49-F238E27FC236}">
                <a16:creationId xmlns:a16="http://schemas.microsoft.com/office/drawing/2014/main" id="{4AE70338-B5B7-B763-ECA2-FA8B4C617827}"/>
              </a:ext>
            </a:extLst>
          </p:cNvPr>
          <p:cNvPicPr>
            <a:picLocks noChangeAspect="1"/>
          </p:cNvPicPr>
          <p:nvPr/>
        </p:nvPicPr>
        <p:blipFill>
          <a:blip r:embed="rId8"/>
          <a:stretch>
            <a:fillRect/>
          </a:stretch>
        </p:blipFill>
        <p:spPr>
          <a:xfrm>
            <a:off x="16047720" y="9400032"/>
            <a:ext cx="1600200" cy="680085"/>
          </a:xfrm>
          <a:prstGeom prst="rect">
            <a:avLst/>
          </a:prstGeom>
        </p:spPr>
      </p:pic>
      <p:sp>
        <p:nvSpPr>
          <p:cNvPr id="17" name="TextBox 16">
            <a:extLst>
              <a:ext uri="{FF2B5EF4-FFF2-40B4-BE49-F238E27FC236}">
                <a16:creationId xmlns:a16="http://schemas.microsoft.com/office/drawing/2014/main" id="{25F19287-24A4-45AD-A7DC-482DE5789942}"/>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52</a:t>
            </a:r>
          </a:p>
        </p:txBody>
      </p:sp>
    </p:spTree>
    <p:extLst>
      <p:ext uri="{BB962C8B-B14F-4D97-AF65-F5344CB8AC3E}">
        <p14:creationId xmlns:p14="http://schemas.microsoft.com/office/powerpoint/2010/main" val="3634213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a:extLst>
            <a:ext uri="{FF2B5EF4-FFF2-40B4-BE49-F238E27FC236}">
              <a16:creationId xmlns:a16="http://schemas.microsoft.com/office/drawing/2014/main" id="{A3686935-F9AE-0510-115A-288100B3DD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9337B4-4B2E-F837-734C-EC0CB6E5ECF8}"/>
              </a:ext>
            </a:extLst>
          </p:cNvPr>
          <p:cNvSpPr txBox="1"/>
          <p:nvPr/>
        </p:nvSpPr>
        <p:spPr>
          <a:xfrm>
            <a:off x="822960" y="647700"/>
            <a:ext cx="15636240" cy="65864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err="1">
                <a:ln>
                  <a:noFill/>
                </a:ln>
                <a:solidFill>
                  <a:srgbClr val="303A92"/>
                </a:solidFill>
                <a:effectLst/>
                <a:uLnTx/>
                <a:uFillTx/>
                <a:latin typeface="Museo 1"/>
                <a:ea typeface="+mn-ea"/>
                <a:cs typeface="+mn-cs"/>
              </a:rPr>
              <a:t>Projekta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karte</a:t>
            </a:r>
            <a:r>
              <a:rPr kumimoji="0" sz="4000" b="0" i="0" u="none" strike="noStrike" kern="1200" cap="none" spc="0" normalizeH="0" baseline="0" noProof="0" dirty="0">
                <a:ln>
                  <a:noFill/>
                </a:ln>
                <a:solidFill>
                  <a:srgbClr val="303A92"/>
                </a:solidFill>
                <a:effectLst/>
                <a:uLnTx/>
                <a:uFillTx/>
                <a:latin typeface="Museo 1"/>
                <a:ea typeface="+mn-ea"/>
                <a:cs typeface="+mn-cs"/>
              </a:rPr>
              <a:t> un </a:t>
            </a:r>
            <a:r>
              <a:rPr kumimoji="0" sz="4000" b="0" i="0" u="none" strike="noStrike" kern="1200" cap="none" spc="0" normalizeH="0" baseline="0" noProof="0" dirty="0" err="1">
                <a:ln>
                  <a:noFill/>
                </a:ln>
                <a:solidFill>
                  <a:srgbClr val="303A92"/>
                </a:solidFill>
                <a:effectLst/>
                <a:uLnTx/>
                <a:uFillTx/>
                <a:latin typeface="Museo 1"/>
                <a:ea typeface="+mn-ea"/>
                <a:cs typeface="+mn-cs"/>
              </a:rPr>
              <a:t>gatavības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līmeņi</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viena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valoda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visiem</a:t>
            </a:r>
            <a:endParaRPr kumimoji="0" sz="4000" b="0" i="0" u="none" strike="noStrike" kern="1200" cap="none" spc="0" normalizeH="0" baseline="0" noProof="0" dirty="0">
              <a:ln>
                <a:noFill/>
              </a:ln>
              <a:solidFill>
                <a:srgbClr val="303A92"/>
              </a:solidFill>
              <a:effectLst/>
              <a:uLnTx/>
              <a:uFillTx/>
              <a:latin typeface="Museo 1"/>
              <a:ea typeface="+mn-ea"/>
              <a:cs typeface="+mn-cs"/>
            </a:endParaRPr>
          </a:p>
        </p:txBody>
      </p:sp>
      <p:sp>
        <p:nvSpPr>
          <p:cNvPr id="3" name="TextBox 2">
            <a:extLst>
              <a:ext uri="{FF2B5EF4-FFF2-40B4-BE49-F238E27FC236}">
                <a16:creationId xmlns:a16="http://schemas.microsoft.com/office/drawing/2014/main" id="{CF631D3D-5099-5A44-4184-5B7BA1A6A51A}"/>
              </a:ext>
            </a:extLst>
          </p:cNvPr>
          <p:cNvSpPr txBox="1"/>
          <p:nvPr/>
        </p:nvSpPr>
        <p:spPr>
          <a:xfrm>
            <a:off x="822960" y="1790700"/>
            <a:ext cx="9601200" cy="73622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dirty="0">
                <a:ln>
                  <a:noFill/>
                </a:ln>
                <a:solidFill>
                  <a:srgbClr val="303A92"/>
                </a:solidFill>
                <a:effectLst/>
                <a:uLnTx/>
                <a:uFillTx/>
                <a:latin typeface="Museo 2"/>
                <a:ea typeface="+mn-ea"/>
                <a:cs typeface="+mn-cs"/>
              </a:rPr>
              <a:t>Bez </a:t>
            </a:r>
            <a:r>
              <a:rPr kumimoji="0" sz="2100" b="0" i="0" u="none" strike="noStrike" kern="1200" cap="none" spc="0" normalizeH="0" baseline="0" noProof="0" dirty="0" err="1">
                <a:ln>
                  <a:noFill/>
                </a:ln>
                <a:solidFill>
                  <a:srgbClr val="303A92"/>
                </a:solidFill>
                <a:effectLst/>
                <a:uLnTx/>
                <a:uFillTx/>
                <a:latin typeface="Museo 2"/>
                <a:ea typeface="+mn-ea"/>
                <a:cs typeface="+mn-cs"/>
              </a:rPr>
              <a:t>kartes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projekts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nevar</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nonākt</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sarakstā</a:t>
            </a:r>
            <a:r>
              <a:rPr kumimoji="0" sz="2100" b="0" i="0" u="none" strike="noStrike" kern="1200" cap="none" spc="0" normalizeH="0" baseline="0" noProof="0" dirty="0">
                <a:ln>
                  <a:noFill/>
                </a:ln>
                <a:solidFill>
                  <a:srgbClr val="303A92"/>
                </a:solidFill>
                <a:effectLst/>
                <a:uLnTx/>
                <a:uFillTx/>
                <a:latin typeface="Museo 2"/>
                <a:ea typeface="+mn-ea"/>
                <a:cs typeface="+mn-cs"/>
              </a:rPr>
              <a:t>. Bez L3 </a:t>
            </a:r>
            <a:r>
              <a:rPr kumimoji="0" sz="2100" b="0" i="0" u="none" strike="noStrike" kern="1200" cap="none" spc="0" normalizeH="0" baseline="0" noProof="0" dirty="0" err="1">
                <a:ln>
                  <a:noFill/>
                </a:ln>
                <a:solidFill>
                  <a:srgbClr val="303A92"/>
                </a:solidFill>
                <a:effectLst/>
                <a:uLnTx/>
                <a:uFillTx/>
                <a:latin typeface="Museo 2"/>
                <a:ea typeface="+mn-ea"/>
                <a:cs typeface="+mn-cs"/>
              </a:rPr>
              <a:t>līmeņa</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projektam</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nevar</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piešķirt</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naudu</a:t>
            </a:r>
            <a:r>
              <a:rPr kumimoji="0" sz="2100" b="0" i="0" u="none" strike="noStrike" kern="1200" cap="none" spc="0" normalizeH="0" baseline="0" noProof="0" dirty="0">
                <a:ln>
                  <a:noFill/>
                </a:ln>
                <a:solidFill>
                  <a:srgbClr val="303A92"/>
                </a:solidFill>
                <a:effectLst/>
                <a:uLnTx/>
                <a:uFillTx/>
                <a:latin typeface="Museo 2"/>
                <a:ea typeface="+mn-ea"/>
                <a:cs typeface="+mn-cs"/>
              </a:rPr>
              <a:t>.</a:t>
            </a:r>
          </a:p>
        </p:txBody>
      </p:sp>
      <p:sp>
        <p:nvSpPr>
          <p:cNvPr id="4" name="Rounded Rectangle 3">
            <a:extLst>
              <a:ext uri="{FF2B5EF4-FFF2-40B4-BE49-F238E27FC236}">
                <a16:creationId xmlns:a16="http://schemas.microsoft.com/office/drawing/2014/main" id="{E2F46B35-D29E-D5F8-2891-7F52063D40D0}"/>
              </a:ext>
            </a:extLst>
          </p:cNvPr>
          <p:cNvSpPr/>
          <p:nvPr/>
        </p:nvSpPr>
        <p:spPr>
          <a:xfrm>
            <a:off x="822960" y="2743200"/>
            <a:ext cx="7863840" cy="644652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EC008D2B-FCFB-F624-C37D-E93D29757B55}"/>
              </a:ext>
            </a:extLst>
          </p:cNvPr>
          <p:cNvSpPr txBox="1"/>
          <p:nvPr/>
        </p:nvSpPr>
        <p:spPr>
          <a:xfrm>
            <a:off x="1097280" y="2880360"/>
            <a:ext cx="7315200"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2200" b="0" i="0" u="none" strike="noStrike" kern="1200" cap="none" spc="0" normalizeH="0" baseline="0" noProof="0">
                <a:ln>
                  <a:noFill/>
                </a:ln>
                <a:solidFill>
                  <a:srgbClr val="303A92"/>
                </a:solidFill>
                <a:effectLst/>
                <a:uLnTx/>
                <a:uFillTx/>
                <a:latin typeface="Museo 1"/>
                <a:ea typeface="+mn-ea"/>
                <a:cs typeface="+mn-cs"/>
              </a:rPr>
              <a:t>Projekta kartes minimums (1 lapa)</a:t>
            </a:r>
          </a:p>
        </p:txBody>
      </p:sp>
      <p:sp>
        <p:nvSpPr>
          <p:cNvPr id="6" name="TextBox 5">
            <a:extLst>
              <a:ext uri="{FF2B5EF4-FFF2-40B4-BE49-F238E27FC236}">
                <a16:creationId xmlns:a16="http://schemas.microsoft.com/office/drawing/2014/main" id="{9FD253E3-6B0C-1EC0-31A2-7375C5D03C70}"/>
              </a:ext>
            </a:extLst>
          </p:cNvPr>
          <p:cNvSpPr txBox="1"/>
          <p:nvPr/>
        </p:nvSpPr>
        <p:spPr>
          <a:xfrm>
            <a:off x="1097280" y="3520440"/>
            <a:ext cx="7406640" cy="3775393"/>
          </a:xfrm>
          <a:prstGeom prst="rect">
            <a:avLst/>
          </a:prstGeom>
          <a:noFill/>
        </p:spPr>
        <p:txBody>
          <a:bodyPr wrap="square" lIns="45720" tIns="27432" rIns="45720" bIns="27432" anchor="t">
            <a:spAutoFit/>
          </a:bodyPr>
          <a:lstStyle/>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Problēma</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lang="lv-LV" sz="2000" b="0" i="0" u="none" strike="noStrike" kern="1200" cap="none" spc="0" normalizeH="0" baseline="0" noProof="0" dirty="0">
                <a:ln>
                  <a:noFill/>
                </a:ln>
                <a:solidFill>
                  <a:srgbClr val="251E50"/>
                </a:solidFill>
                <a:effectLst/>
                <a:uLnTx/>
                <a:uFillTx/>
                <a:latin typeface="Museo 2"/>
                <a:ea typeface="+mn-ea"/>
                <a:cs typeface="+mn-cs"/>
              </a:rPr>
              <a:t>VRP / </a:t>
            </a:r>
            <a:r>
              <a:rPr kumimoji="0" sz="2000" b="0" i="0" u="none" strike="noStrike" kern="1200" cap="none" spc="0" normalizeH="0" baseline="0" noProof="0" dirty="0">
                <a:ln>
                  <a:noFill/>
                </a:ln>
                <a:solidFill>
                  <a:srgbClr val="251E50"/>
                </a:solidFill>
                <a:effectLst/>
                <a:uLnTx/>
                <a:uFillTx/>
                <a:latin typeface="Museo 2"/>
                <a:ea typeface="+mn-ea"/>
                <a:cs typeface="+mn-cs"/>
              </a:rPr>
              <a:t>NAP2034 </a:t>
            </a:r>
            <a:r>
              <a:rPr kumimoji="0" sz="2000" b="0" i="0" u="none" strike="noStrike" kern="1200" cap="none" spc="0" normalizeH="0" baseline="0" noProof="0" dirty="0" err="1">
                <a:ln>
                  <a:noFill/>
                </a:ln>
                <a:solidFill>
                  <a:srgbClr val="251E50"/>
                </a:solidFill>
                <a:effectLst/>
                <a:uLnTx/>
                <a:uFillTx/>
                <a:latin typeface="Museo 2"/>
                <a:ea typeface="+mn-ea"/>
                <a:cs typeface="+mn-cs"/>
              </a:rPr>
              <a:t>rādītājs</a:t>
            </a:r>
            <a:r>
              <a:rPr kumimoji="0" sz="2000" b="0" i="0" u="none" strike="noStrike" kern="1200" cap="none" spc="0" normalizeH="0" baseline="0" noProof="0" dirty="0">
                <a:ln>
                  <a:noFill/>
                </a:ln>
                <a:solidFill>
                  <a:srgbClr val="251E50"/>
                </a:solidFill>
                <a:effectLst/>
                <a:uLnTx/>
                <a:uFillTx/>
                <a:latin typeface="Museo 2"/>
                <a:ea typeface="+mn-ea"/>
                <a:cs typeface="+mn-cs"/>
              </a:rPr>
              <a:t>, ko </a:t>
            </a:r>
            <a:r>
              <a:rPr kumimoji="0" sz="2000" b="0" i="0" u="none" strike="noStrike" kern="1200" cap="none" spc="0" normalizeH="0" baseline="0" noProof="0" dirty="0" err="1">
                <a:ln>
                  <a:noFill/>
                </a:ln>
                <a:solidFill>
                  <a:srgbClr val="251E50"/>
                </a:solidFill>
                <a:effectLst/>
                <a:uLnTx/>
                <a:uFillTx/>
                <a:latin typeface="Museo 2"/>
                <a:ea typeface="+mn-ea"/>
                <a:cs typeface="+mn-cs"/>
              </a:rPr>
              <a:t>tas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maina</a:t>
            </a:r>
            <a:endParaRPr kumimoji="0" sz="2000" b="0" i="0" u="none" strike="noStrike" kern="1200" cap="none" spc="0" normalizeH="0" baseline="0" noProof="0" dirty="0">
              <a:ln>
                <a:noFill/>
              </a:ln>
              <a:solidFill>
                <a:srgbClr val="251E50"/>
              </a:solidFill>
              <a:effectLst/>
              <a:uLnTx/>
              <a:uFillTx/>
              <a:latin typeface="Museo 2"/>
              <a:ea typeface="+mn-ea"/>
              <a:cs typeface="+mn-cs"/>
            </a:endParaRPr>
          </a:p>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Alternatīvas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tostarp</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nedarīt</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neko</a:t>
            </a:r>
            <a:r>
              <a:rPr kumimoji="0" sz="2000" b="0" i="0" u="none" strike="noStrike" kern="1200" cap="none" spc="0" normalizeH="0" baseline="0" noProof="0" dirty="0">
                <a:ln>
                  <a:noFill/>
                </a:ln>
                <a:solidFill>
                  <a:srgbClr val="251E50"/>
                </a:solidFill>
                <a:effectLst/>
                <a:uLnTx/>
                <a:uFillTx/>
                <a:latin typeface="Museo 2"/>
                <a:ea typeface="+mn-ea"/>
                <a:cs typeface="+mn-cs"/>
              </a:rPr>
              <a:t>"</a:t>
            </a:r>
          </a:p>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Izmaksas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visā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dzīves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ciklā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tostarp</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uzturēšana</a:t>
            </a:r>
            <a:endParaRPr kumimoji="0" sz="2000" b="0" i="0" u="none" strike="noStrike" kern="1200" cap="none" spc="0" normalizeH="0" baseline="0" noProof="0" dirty="0">
              <a:ln>
                <a:noFill/>
              </a:ln>
              <a:solidFill>
                <a:srgbClr val="251E50"/>
              </a:solidFill>
              <a:effectLst/>
              <a:uLnTx/>
              <a:uFillTx/>
              <a:latin typeface="Museo 2"/>
              <a:ea typeface="+mn-ea"/>
              <a:cs typeface="+mn-cs"/>
            </a:endParaRPr>
          </a:p>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Finansējuma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veids</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tā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pamatojums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matrica</a:t>
            </a:r>
            <a:r>
              <a:rPr kumimoji="0" sz="2000" b="0" i="0" u="none" strike="noStrike" kern="1200" cap="none" spc="0" normalizeH="0" baseline="0" noProof="0" dirty="0">
                <a:ln>
                  <a:noFill/>
                </a:ln>
                <a:solidFill>
                  <a:srgbClr val="251E50"/>
                </a:solidFill>
                <a:effectLst/>
                <a:uLnTx/>
                <a:uFillTx/>
                <a:latin typeface="Museo 2"/>
                <a:ea typeface="+mn-ea"/>
                <a:cs typeface="+mn-cs"/>
              </a:rPr>
              <a:t>)</a:t>
            </a:r>
          </a:p>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Atskaites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punkti</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mērķi</a:t>
            </a:r>
            <a:r>
              <a:rPr kumimoji="0" sz="2000" b="0" i="0" u="none" strike="noStrike" kern="1200" cap="none" spc="0" normalizeH="0" baseline="0" noProof="0" dirty="0">
                <a:ln>
                  <a:noFill/>
                </a:ln>
                <a:solidFill>
                  <a:srgbClr val="251E50"/>
                </a:solidFill>
                <a:effectLst/>
                <a:uLnTx/>
                <a:uFillTx/>
                <a:latin typeface="Museo 2"/>
                <a:ea typeface="+mn-ea"/>
                <a:cs typeface="+mn-cs"/>
              </a:rPr>
              <a:t> un datums</a:t>
            </a:r>
          </a:p>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Atbildīgā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iestāde</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vadītājs</a:t>
            </a:r>
            <a:endParaRPr kumimoji="0" sz="2000" b="0" i="0" u="none" strike="noStrike" kern="1200" cap="none" spc="0" normalizeH="0" baseline="0" noProof="0" dirty="0">
              <a:ln>
                <a:noFill/>
              </a:ln>
              <a:solidFill>
                <a:srgbClr val="251E50"/>
              </a:solidFill>
              <a:effectLst/>
              <a:uLnTx/>
              <a:uFillTx/>
              <a:latin typeface="Museo 2"/>
              <a:ea typeface="+mn-ea"/>
              <a:cs typeface="+mn-cs"/>
            </a:endParaRPr>
          </a:p>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Galvenie</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riski</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sadarbības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partneri</a:t>
            </a:r>
            <a:endParaRPr kumimoji="0" sz="2000" b="0" i="0" u="none" strike="noStrike" kern="1200" cap="none" spc="0" normalizeH="0" baseline="0" noProof="0" dirty="0">
              <a:ln>
                <a:noFill/>
              </a:ln>
              <a:solidFill>
                <a:srgbClr val="251E50"/>
              </a:solidFill>
              <a:effectLst/>
              <a:uLnTx/>
              <a:uFillTx/>
              <a:latin typeface="Museo 2"/>
              <a:ea typeface="+mn-ea"/>
              <a:cs typeface="+mn-cs"/>
            </a:endParaRPr>
          </a:p>
          <a:p>
            <a:pPr marL="292608" marR="0" lvl="0" indent="-292608" algn="l" defTabSz="914400" rtl="0" eaLnBrk="1" fontAlgn="auto" latinLnBrk="0" hangingPunct="1">
              <a:lnSpc>
                <a:spcPct val="108000"/>
              </a:lnSpc>
              <a:spcBef>
                <a:spcPts val="0"/>
              </a:spcBef>
              <a:spcAft>
                <a:spcPts val="1200"/>
              </a:spcAft>
              <a:buClr>
                <a:srgbClr val="251E50"/>
              </a:buClr>
              <a:buSzTx/>
              <a:buFont typeface="Arial"/>
              <a:buChar char="•"/>
              <a:tabLst/>
              <a:defRPr/>
            </a:pPr>
            <a:r>
              <a:rPr kumimoji="0" sz="2000" b="0" i="0" u="none" strike="noStrike" kern="1200" cap="none" spc="0" normalizeH="0" baseline="0" noProof="0" dirty="0">
                <a:ln>
                  <a:noFill/>
                </a:ln>
                <a:solidFill>
                  <a:srgbClr val="251E50"/>
                </a:solidFill>
                <a:effectLst/>
                <a:uLnTx/>
                <a:uFillTx/>
                <a:latin typeface="Museo 2"/>
                <a:ea typeface="+mn-ea"/>
                <a:cs typeface="+mn-cs"/>
              </a:rPr>
              <a:t>Ex-post izvērtējuma </a:t>
            </a:r>
            <a:r>
              <a:rPr kumimoji="0" sz="2000" b="0" i="0" u="none" strike="noStrike" kern="1200" cap="none" spc="0" normalizeH="0" baseline="0" noProof="0" dirty="0" err="1">
                <a:ln>
                  <a:noFill/>
                </a:ln>
                <a:solidFill>
                  <a:srgbClr val="251E50"/>
                </a:solidFill>
                <a:effectLst/>
                <a:uLnTx/>
                <a:uFillTx/>
                <a:latin typeface="Museo 2"/>
                <a:ea typeface="+mn-ea"/>
                <a:cs typeface="+mn-cs"/>
              </a:rPr>
              <a:t>plāns</a:t>
            </a:r>
            <a:endParaRPr kumimoji="0" sz="2000" b="0" i="0" u="none" strike="noStrike" kern="1200" cap="none" spc="0" normalizeH="0" baseline="0" noProof="0" dirty="0">
              <a:ln>
                <a:noFill/>
              </a:ln>
              <a:solidFill>
                <a:srgbClr val="251E50"/>
              </a:solidFill>
              <a:effectLst/>
              <a:uLnTx/>
              <a:uFillTx/>
              <a:latin typeface="Museo 2"/>
              <a:ea typeface="+mn-ea"/>
              <a:cs typeface="+mn-cs"/>
            </a:endParaRPr>
          </a:p>
        </p:txBody>
      </p:sp>
      <p:sp>
        <p:nvSpPr>
          <p:cNvPr id="7" name="Rounded Rectangle 6">
            <a:extLst>
              <a:ext uri="{FF2B5EF4-FFF2-40B4-BE49-F238E27FC236}">
                <a16:creationId xmlns:a16="http://schemas.microsoft.com/office/drawing/2014/main" id="{B4BA3E5E-DD12-8AD8-80B1-83A7663B7EE8}"/>
              </a:ext>
            </a:extLst>
          </p:cNvPr>
          <p:cNvSpPr/>
          <p:nvPr/>
        </p:nvSpPr>
        <p:spPr>
          <a:xfrm>
            <a:off x="9052560" y="2743200"/>
            <a:ext cx="1371600" cy="1143000"/>
          </a:xfrm>
          <a:prstGeom prst="roundRect">
            <a:avLst>
              <a:gd name="adj" fmla="val 8000"/>
            </a:avLst>
          </a:prstGeom>
          <a:solidFill>
            <a:srgbClr val="C6C6C6"/>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BCD959F8-137B-C635-F4B6-FEC6E379ABB9}"/>
              </a:ext>
            </a:extLst>
          </p:cNvPr>
          <p:cNvSpPr txBox="1"/>
          <p:nvPr/>
        </p:nvSpPr>
        <p:spPr>
          <a:xfrm>
            <a:off x="9052560" y="2743200"/>
            <a:ext cx="1371600" cy="1143000"/>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2600" b="0" i="0" u="none" strike="noStrike" kern="1200" cap="none" spc="0" normalizeH="0" baseline="0" noProof="0">
                <a:ln>
                  <a:noFill/>
                </a:ln>
                <a:solidFill>
                  <a:srgbClr val="303A92"/>
                </a:solidFill>
                <a:effectLst/>
                <a:uLnTx/>
                <a:uFillTx/>
                <a:latin typeface="Museo 1"/>
                <a:ea typeface="+mn-ea"/>
                <a:cs typeface="+mn-cs"/>
              </a:rPr>
              <a:t>L0</a:t>
            </a:r>
          </a:p>
        </p:txBody>
      </p:sp>
      <p:sp>
        <p:nvSpPr>
          <p:cNvPr id="9" name="Rounded Rectangle 8">
            <a:extLst>
              <a:ext uri="{FF2B5EF4-FFF2-40B4-BE49-F238E27FC236}">
                <a16:creationId xmlns:a16="http://schemas.microsoft.com/office/drawing/2014/main" id="{CBD3E9A1-8949-384E-7027-D583EC9377FA}"/>
              </a:ext>
            </a:extLst>
          </p:cNvPr>
          <p:cNvSpPr/>
          <p:nvPr/>
        </p:nvSpPr>
        <p:spPr>
          <a:xfrm>
            <a:off x="10561320" y="2743200"/>
            <a:ext cx="6949440" cy="114300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28D9CF60-7DF7-568F-ACB0-FAD2487518CC}"/>
              </a:ext>
            </a:extLst>
          </p:cNvPr>
          <p:cNvSpPr txBox="1"/>
          <p:nvPr/>
        </p:nvSpPr>
        <p:spPr>
          <a:xfrm>
            <a:off x="10789920" y="2788920"/>
            <a:ext cx="2651760"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dirty="0" err="1">
                <a:ln>
                  <a:noFill/>
                </a:ln>
                <a:solidFill>
                  <a:srgbClr val="303A92"/>
                </a:solidFill>
                <a:effectLst/>
                <a:uLnTx/>
                <a:uFillTx/>
                <a:latin typeface="Museo 1"/>
                <a:ea typeface="+mn-ea"/>
                <a:cs typeface="+mn-cs"/>
              </a:rPr>
              <a:t>Ideja</a:t>
            </a:r>
            <a:endParaRPr kumimoji="0" sz="1900" b="0" i="0" u="none" strike="noStrike" kern="1200" cap="none" spc="0" normalizeH="0" baseline="0" noProof="0" dirty="0">
              <a:ln>
                <a:noFill/>
              </a:ln>
              <a:solidFill>
                <a:srgbClr val="303A92"/>
              </a:solidFill>
              <a:effectLst/>
              <a:uLnTx/>
              <a:uFillTx/>
              <a:latin typeface="Museo 1"/>
              <a:ea typeface="+mn-ea"/>
              <a:cs typeface="+mn-cs"/>
            </a:endParaRPr>
          </a:p>
        </p:txBody>
      </p:sp>
      <p:sp>
        <p:nvSpPr>
          <p:cNvPr id="11" name="TextBox 10">
            <a:extLst>
              <a:ext uri="{FF2B5EF4-FFF2-40B4-BE49-F238E27FC236}">
                <a16:creationId xmlns:a16="http://schemas.microsoft.com/office/drawing/2014/main" id="{10F5F79D-704B-2B89-1EE6-B79E179CE00A}"/>
              </a:ext>
            </a:extLst>
          </p:cNvPr>
          <p:cNvSpPr txBox="1"/>
          <p:nvPr/>
        </p:nvSpPr>
        <p:spPr>
          <a:xfrm>
            <a:off x="13441680" y="2788920"/>
            <a:ext cx="3977639"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vajadzība nosaukta</a:t>
            </a:r>
          </a:p>
        </p:txBody>
      </p:sp>
      <p:sp>
        <p:nvSpPr>
          <p:cNvPr id="12" name="Rounded Rectangle 11">
            <a:extLst>
              <a:ext uri="{FF2B5EF4-FFF2-40B4-BE49-F238E27FC236}">
                <a16:creationId xmlns:a16="http://schemas.microsoft.com/office/drawing/2014/main" id="{CEB37F44-B346-DB1F-7766-0EB9582EBFCD}"/>
              </a:ext>
            </a:extLst>
          </p:cNvPr>
          <p:cNvSpPr/>
          <p:nvPr/>
        </p:nvSpPr>
        <p:spPr>
          <a:xfrm>
            <a:off x="9052560" y="4050791"/>
            <a:ext cx="1371600" cy="114300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3B1945A6-870D-1EC9-2BF3-21870386A9E9}"/>
              </a:ext>
            </a:extLst>
          </p:cNvPr>
          <p:cNvSpPr txBox="1"/>
          <p:nvPr/>
        </p:nvSpPr>
        <p:spPr>
          <a:xfrm>
            <a:off x="9052560" y="4050791"/>
            <a:ext cx="1371600" cy="1143000"/>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2600" b="0" i="0" u="none" strike="noStrike" kern="1200" cap="none" spc="0" normalizeH="0" baseline="0" noProof="0">
                <a:ln>
                  <a:noFill/>
                </a:ln>
                <a:solidFill>
                  <a:srgbClr val="303A92"/>
                </a:solidFill>
                <a:effectLst/>
                <a:uLnTx/>
                <a:uFillTx/>
                <a:latin typeface="Museo 1"/>
                <a:ea typeface="+mn-ea"/>
                <a:cs typeface="+mn-cs"/>
              </a:rPr>
              <a:t>L1</a:t>
            </a:r>
          </a:p>
        </p:txBody>
      </p:sp>
      <p:sp>
        <p:nvSpPr>
          <p:cNvPr id="14" name="Rounded Rectangle 13">
            <a:extLst>
              <a:ext uri="{FF2B5EF4-FFF2-40B4-BE49-F238E27FC236}">
                <a16:creationId xmlns:a16="http://schemas.microsoft.com/office/drawing/2014/main" id="{55CBA5BB-9BB7-08A7-2A14-A917A46834B8}"/>
              </a:ext>
            </a:extLst>
          </p:cNvPr>
          <p:cNvSpPr/>
          <p:nvPr/>
        </p:nvSpPr>
        <p:spPr>
          <a:xfrm>
            <a:off x="10561320" y="4050791"/>
            <a:ext cx="6949440" cy="114300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498270E-DBCF-D9B7-CE00-72572E03711B}"/>
              </a:ext>
            </a:extLst>
          </p:cNvPr>
          <p:cNvSpPr txBox="1"/>
          <p:nvPr/>
        </p:nvSpPr>
        <p:spPr>
          <a:xfrm>
            <a:off x="10789920" y="4096511"/>
            <a:ext cx="2651760"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a:ln>
                  <a:noFill/>
                </a:ln>
                <a:solidFill>
                  <a:srgbClr val="303A92"/>
                </a:solidFill>
                <a:effectLst/>
                <a:uLnTx/>
                <a:uFillTx/>
                <a:latin typeface="Museo 1"/>
                <a:ea typeface="+mn-ea"/>
                <a:cs typeface="+mn-cs"/>
              </a:rPr>
              <a:t>Koncepcija</a:t>
            </a:r>
          </a:p>
        </p:txBody>
      </p:sp>
      <p:sp>
        <p:nvSpPr>
          <p:cNvPr id="16" name="TextBox 15">
            <a:extLst>
              <a:ext uri="{FF2B5EF4-FFF2-40B4-BE49-F238E27FC236}">
                <a16:creationId xmlns:a16="http://schemas.microsoft.com/office/drawing/2014/main" id="{7438464F-DFF0-FA9E-9261-E438B9088F6F}"/>
              </a:ext>
            </a:extLst>
          </p:cNvPr>
          <p:cNvSpPr txBox="1"/>
          <p:nvPr/>
        </p:nvSpPr>
        <p:spPr>
          <a:xfrm>
            <a:off x="13441680" y="4096511"/>
            <a:ext cx="3977639"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mērķis, rādītājs, aptuvenās izmaksas</a:t>
            </a:r>
          </a:p>
        </p:txBody>
      </p:sp>
      <p:sp>
        <p:nvSpPr>
          <p:cNvPr id="17" name="Rounded Rectangle 16">
            <a:extLst>
              <a:ext uri="{FF2B5EF4-FFF2-40B4-BE49-F238E27FC236}">
                <a16:creationId xmlns:a16="http://schemas.microsoft.com/office/drawing/2014/main" id="{A9F0909B-250E-15E0-495B-2791C0995203}"/>
              </a:ext>
            </a:extLst>
          </p:cNvPr>
          <p:cNvSpPr/>
          <p:nvPr/>
        </p:nvSpPr>
        <p:spPr>
          <a:xfrm>
            <a:off x="9052560" y="5358383"/>
            <a:ext cx="1371600" cy="1143000"/>
          </a:xfrm>
          <a:prstGeom prst="roundRect">
            <a:avLst>
              <a:gd name="adj" fmla="val 8000"/>
            </a:avLst>
          </a:prstGeom>
          <a:solidFill>
            <a:srgbClr val="5B8FC9"/>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D961B85A-EA0D-A8D3-B31F-F01A944B93CB}"/>
              </a:ext>
            </a:extLst>
          </p:cNvPr>
          <p:cNvSpPr txBox="1"/>
          <p:nvPr/>
        </p:nvSpPr>
        <p:spPr>
          <a:xfrm>
            <a:off x="9052560" y="5358383"/>
            <a:ext cx="1371600" cy="1143000"/>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2600" b="0" i="0" u="none" strike="noStrike" kern="1200" cap="none" spc="0" normalizeH="0" baseline="0" noProof="0">
                <a:ln>
                  <a:noFill/>
                </a:ln>
                <a:solidFill>
                  <a:srgbClr val="FFFFFF"/>
                </a:solidFill>
                <a:effectLst/>
                <a:uLnTx/>
                <a:uFillTx/>
                <a:latin typeface="Museo 1"/>
                <a:ea typeface="+mn-ea"/>
                <a:cs typeface="+mn-cs"/>
              </a:rPr>
              <a:t>L2</a:t>
            </a:r>
          </a:p>
        </p:txBody>
      </p:sp>
      <p:sp>
        <p:nvSpPr>
          <p:cNvPr id="19" name="Rounded Rectangle 18">
            <a:extLst>
              <a:ext uri="{FF2B5EF4-FFF2-40B4-BE49-F238E27FC236}">
                <a16:creationId xmlns:a16="http://schemas.microsoft.com/office/drawing/2014/main" id="{9940699D-3374-6EA0-3636-BD68A9CB22EA}"/>
              </a:ext>
            </a:extLst>
          </p:cNvPr>
          <p:cNvSpPr/>
          <p:nvPr/>
        </p:nvSpPr>
        <p:spPr>
          <a:xfrm>
            <a:off x="10561320" y="5358383"/>
            <a:ext cx="6949440" cy="114300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15E533F6-7FC8-658E-5D9E-9927B7001EF6}"/>
              </a:ext>
            </a:extLst>
          </p:cNvPr>
          <p:cNvSpPr txBox="1"/>
          <p:nvPr/>
        </p:nvSpPr>
        <p:spPr>
          <a:xfrm>
            <a:off x="10789920" y="5404103"/>
            <a:ext cx="2651760"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a:ln>
                  <a:noFill/>
                </a:ln>
                <a:solidFill>
                  <a:srgbClr val="303A92"/>
                </a:solidFill>
                <a:effectLst/>
                <a:uLnTx/>
                <a:uFillTx/>
                <a:latin typeface="Museo 1"/>
                <a:ea typeface="+mn-ea"/>
                <a:cs typeface="+mn-cs"/>
              </a:rPr>
              <a:t>Izvērtēts</a:t>
            </a:r>
          </a:p>
        </p:txBody>
      </p:sp>
      <p:sp>
        <p:nvSpPr>
          <p:cNvPr id="21" name="TextBox 20">
            <a:extLst>
              <a:ext uri="{FF2B5EF4-FFF2-40B4-BE49-F238E27FC236}">
                <a16:creationId xmlns:a16="http://schemas.microsoft.com/office/drawing/2014/main" id="{9653F2A2-07E4-3D29-B51F-AE232238D611}"/>
              </a:ext>
            </a:extLst>
          </p:cNvPr>
          <p:cNvSpPr txBox="1"/>
          <p:nvPr/>
        </p:nvSpPr>
        <p:spPr>
          <a:xfrm>
            <a:off x="13441680" y="5404103"/>
            <a:ext cx="3977639"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alternatīvas un izmaksu un ieguvumu analīze</a:t>
            </a:r>
          </a:p>
        </p:txBody>
      </p:sp>
      <p:sp>
        <p:nvSpPr>
          <p:cNvPr id="22" name="Rounded Rectangle 21">
            <a:extLst>
              <a:ext uri="{FF2B5EF4-FFF2-40B4-BE49-F238E27FC236}">
                <a16:creationId xmlns:a16="http://schemas.microsoft.com/office/drawing/2014/main" id="{A337575E-D9F9-7A35-D972-4F53C9E9F3CC}"/>
              </a:ext>
            </a:extLst>
          </p:cNvPr>
          <p:cNvSpPr/>
          <p:nvPr/>
        </p:nvSpPr>
        <p:spPr>
          <a:xfrm>
            <a:off x="9052560" y="6665976"/>
            <a:ext cx="1371600" cy="114300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C0E242B5-53A1-D078-E135-129293038AB9}"/>
              </a:ext>
            </a:extLst>
          </p:cNvPr>
          <p:cNvSpPr txBox="1"/>
          <p:nvPr/>
        </p:nvSpPr>
        <p:spPr>
          <a:xfrm>
            <a:off x="9052560" y="6665976"/>
            <a:ext cx="1371600" cy="1143000"/>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2600" b="0" i="0" u="none" strike="noStrike" kern="1200" cap="none" spc="0" normalizeH="0" baseline="0" noProof="0">
                <a:ln>
                  <a:noFill/>
                </a:ln>
                <a:solidFill>
                  <a:srgbClr val="FFFFFF"/>
                </a:solidFill>
                <a:effectLst/>
                <a:uLnTx/>
                <a:uFillTx/>
                <a:latin typeface="Museo 1"/>
                <a:ea typeface="+mn-ea"/>
                <a:cs typeface="+mn-cs"/>
              </a:rPr>
              <a:t>L3</a:t>
            </a:r>
          </a:p>
        </p:txBody>
      </p:sp>
      <p:sp>
        <p:nvSpPr>
          <p:cNvPr id="24" name="Rounded Rectangle 23">
            <a:extLst>
              <a:ext uri="{FF2B5EF4-FFF2-40B4-BE49-F238E27FC236}">
                <a16:creationId xmlns:a16="http://schemas.microsoft.com/office/drawing/2014/main" id="{150DC121-0CF7-73D2-C5A0-9542CF4E1B16}"/>
              </a:ext>
            </a:extLst>
          </p:cNvPr>
          <p:cNvSpPr/>
          <p:nvPr/>
        </p:nvSpPr>
        <p:spPr>
          <a:xfrm>
            <a:off x="10561320" y="6665976"/>
            <a:ext cx="6949440" cy="114300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FC080180-82E9-BFF8-B51B-F34765B64FC0}"/>
              </a:ext>
            </a:extLst>
          </p:cNvPr>
          <p:cNvSpPr txBox="1"/>
          <p:nvPr/>
        </p:nvSpPr>
        <p:spPr>
          <a:xfrm>
            <a:off x="10789920" y="6711696"/>
            <a:ext cx="2651760"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a:ln>
                  <a:noFill/>
                </a:ln>
                <a:solidFill>
                  <a:srgbClr val="303A92"/>
                </a:solidFill>
                <a:effectLst/>
                <a:uLnTx/>
                <a:uFillTx/>
                <a:latin typeface="Museo 1"/>
                <a:ea typeface="+mn-ea"/>
                <a:cs typeface="+mn-cs"/>
              </a:rPr>
              <a:t>Sagatavots</a:t>
            </a:r>
          </a:p>
        </p:txBody>
      </p:sp>
      <p:sp>
        <p:nvSpPr>
          <p:cNvPr id="26" name="TextBox 25">
            <a:extLst>
              <a:ext uri="{FF2B5EF4-FFF2-40B4-BE49-F238E27FC236}">
                <a16:creationId xmlns:a16="http://schemas.microsoft.com/office/drawing/2014/main" id="{18B01565-2E0F-A3B4-F2A8-E10D713EE941}"/>
              </a:ext>
            </a:extLst>
          </p:cNvPr>
          <p:cNvSpPr txBox="1"/>
          <p:nvPr/>
        </p:nvSpPr>
        <p:spPr>
          <a:xfrm>
            <a:off x="13441680" y="6711696"/>
            <a:ext cx="3977639"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tehniskais projekts, zeme, atļaujas, finansējums</a:t>
            </a:r>
          </a:p>
        </p:txBody>
      </p:sp>
      <p:sp>
        <p:nvSpPr>
          <p:cNvPr id="27" name="Rounded Rectangle 26">
            <a:extLst>
              <a:ext uri="{FF2B5EF4-FFF2-40B4-BE49-F238E27FC236}">
                <a16:creationId xmlns:a16="http://schemas.microsoft.com/office/drawing/2014/main" id="{509E803B-3541-9D41-15FF-E5426828FBAC}"/>
              </a:ext>
            </a:extLst>
          </p:cNvPr>
          <p:cNvSpPr/>
          <p:nvPr/>
        </p:nvSpPr>
        <p:spPr>
          <a:xfrm>
            <a:off x="9052560" y="7973567"/>
            <a:ext cx="1371600" cy="1143000"/>
          </a:xfrm>
          <a:prstGeom prst="roundRect">
            <a:avLst>
              <a:gd name="adj" fmla="val 8000"/>
            </a:avLst>
          </a:prstGeom>
          <a:solidFill>
            <a:srgbClr val="251E50"/>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6FE63C34-897B-43C0-E6F9-1C2C568D9F94}"/>
              </a:ext>
            </a:extLst>
          </p:cNvPr>
          <p:cNvSpPr txBox="1"/>
          <p:nvPr/>
        </p:nvSpPr>
        <p:spPr>
          <a:xfrm>
            <a:off x="9052560" y="7973567"/>
            <a:ext cx="1371600" cy="1143000"/>
          </a:xfrm>
          <a:prstGeom prst="rect">
            <a:avLst/>
          </a:prstGeom>
          <a:noFill/>
        </p:spPr>
        <p:txBody>
          <a:bodyPr wrap="square" lIns="45720" tIns="27432" rIns="45720" bIns="27432" anchor="ctr">
            <a:spAutoFit/>
          </a:bodyP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sz="2600" b="0" i="0" u="none" strike="noStrike" kern="1200" cap="none" spc="0" normalizeH="0" baseline="0" noProof="0">
                <a:ln>
                  <a:noFill/>
                </a:ln>
                <a:solidFill>
                  <a:srgbClr val="FFFFFF"/>
                </a:solidFill>
                <a:effectLst/>
                <a:uLnTx/>
                <a:uFillTx/>
                <a:latin typeface="Museo 1"/>
                <a:ea typeface="+mn-ea"/>
                <a:cs typeface="+mn-cs"/>
              </a:rPr>
              <a:t>L4</a:t>
            </a:r>
          </a:p>
        </p:txBody>
      </p:sp>
      <p:sp>
        <p:nvSpPr>
          <p:cNvPr id="29" name="Rounded Rectangle 28">
            <a:extLst>
              <a:ext uri="{FF2B5EF4-FFF2-40B4-BE49-F238E27FC236}">
                <a16:creationId xmlns:a16="http://schemas.microsoft.com/office/drawing/2014/main" id="{68BA85D2-47A1-7305-EF2A-6018A086F05A}"/>
              </a:ext>
            </a:extLst>
          </p:cNvPr>
          <p:cNvSpPr/>
          <p:nvPr/>
        </p:nvSpPr>
        <p:spPr>
          <a:xfrm>
            <a:off x="10561320" y="7973567"/>
            <a:ext cx="6949440" cy="114300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389F7ACD-46F1-CECA-6138-1305E6051714}"/>
              </a:ext>
            </a:extLst>
          </p:cNvPr>
          <p:cNvSpPr txBox="1"/>
          <p:nvPr/>
        </p:nvSpPr>
        <p:spPr>
          <a:xfrm>
            <a:off x="10789920" y="8019288"/>
            <a:ext cx="2651760"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900" b="0" i="0" u="none" strike="noStrike" kern="1200" cap="none" spc="0" normalizeH="0" baseline="0" noProof="0">
                <a:ln>
                  <a:noFill/>
                </a:ln>
                <a:solidFill>
                  <a:srgbClr val="303A92"/>
                </a:solidFill>
                <a:effectLst/>
                <a:uLnTx/>
                <a:uFillTx/>
                <a:latin typeface="Museo 1"/>
                <a:ea typeface="+mn-ea"/>
                <a:cs typeface="+mn-cs"/>
              </a:rPr>
              <a:t>Gatavs iepirkumam</a:t>
            </a:r>
          </a:p>
        </p:txBody>
      </p:sp>
      <p:sp>
        <p:nvSpPr>
          <p:cNvPr id="31" name="TextBox 30">
            <a:extLst>
              <a:ext uri="{FF2B5EF4-FFF2-40B4-BE49-F238E27FC236}">
                <a16:creationId xmlns:a16="http://schemas.microsoft.com/office/drawing/2014/main" id="{D0EE9F40-CC8E-070F-2C06-598186EFC036}"/>
              </a:ext>
            </a:extLst>
          </p:cNvPr>
          <p:cNvSpPr txBox="1"/>
          <p:nvPr/>
        </p:nvSpPr>
        <p:spPr>
          <a:xfrm>
            <a:off x="13441680" y="8019288"/>
            <a:ext cx="3977639" cy="10515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iepirkuma dokumenti, līgums var startēt 2028. gadā</a:t>
            </a:r>
          </a:p>
        </p:txBody>
      </p:sp>
      <p:sp>
        <p:nvSpPr>
          <p:cNvPr id="32" name="TextBox 31">
            <a:extLst>
              <a:ext uri="{FF2B5EF4-FFF2-40B4-BE49-F238E27FC236}">
                <a16:creationId xmlns:a16="http://schemas.microsoft.com/office/drawing/2014/main" id="{68086EC9-B400-A99C-F250-F957532AFC9B}"/>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dirty="0" err="1">
                <a:ln>
                  <a:noFill/>
                </a:ln>
                <a:solidFill>
                  <a:srgbClr val="5F5F6E"/>
                </a:solidFill>
                <a:effectLst/>
                <a:uLnTx/>
                <a:uFillTx/>
                <a:latin typeface="Museo 2"/>
                <a:ea typeface="+mn-ea"/>
                <a:cs typeface="+mn-cs"/>
              </a:rPr>
              <a:t>Avoti</a:t>
            </a:r>
            <a:r>
              <a:rPr kumimoji="0" sz="1150" b="1"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a:ln>
                  <a:noFill/>
                </a:ln>
                <a:solidFill>
                  <a:srgbClr val="5F5F6E"/>
                </a:solidFill>
                <a:effectLst/>
                <a:uLnTx/>
                <a:uFillTx/>
                <a:latin typeface="Museo 2"/>
                <a:ea typeface="+mn-ea"/>
                <a:cs typeface="+mn-cs"/>
              </a:rPr>
              <a:t>EK VRPP </a:t>
            </a:r>
            <a:r>
              <a:rPr kumimoji="0" sz="1150" b="0" i="0" u="none" strike="noStrike" kern="1200" cap="none" spc="0" normalizeH="0" baseline="0" noProof="0" dirty="0" err="1">
                <a:ln>
                  <a:noFill/>
                </a:ln>
                <a:solidFill>
                  <a:srgbClr val="5F5F6E"/>
                </a:solidFill>
                <a:effectLst/>
                <a:uLnTx/>
                <a:uFillTx/>
                <a:latin typeface="Museo 2"/>
                <a:ea typeface="+mn-ea"/>
                <a:cs typeface="+mn-cs"/>
              </a:rPr>
              <a:t>vadlīniju</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projekts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pasākumu</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apraksts</a:t>
            </a:r>
            <a:r>
              <a:rPr kumimoji="0" sz="1150" b="0" i="0" u="none" strike="noStrike" kern="1200" cap="none" spc="0" normalizeH="0" baseline="0" noProof="0" dirty="0">
                <a:ln>
                  <a:noFill/>
                </a:ln>
                <a:solidFill>
                  <a:srgbClr val="5F5F6E"/>
                </a:solidFill>
                <a:effectLst/>
                <a:uLnTx/>
                <a:uFillTx/>
                <a:latin typeface="Museo 2"/>
                <a:ea typeface="+mn-ea"/>
                <a:cs typeface="+mn-cs"/>
              </a:rPr>
              <a:t> un </a:t>
            </a:r>
            <a:r>
              <a:rPr kumimoji="0" sz="1150" b="0" i="0" u="none" strike="noStrike" kern="1200" cap="none" spc="0" normalizeH="0" baseline="0" noProof="0" dirty="0" err="1">
                <a:ln>
                  <a:noFill/>
                </a:ln>
                <a:solidFill>
                  <a:srgbClr val="5F5F6E"/>
                </a:solidFill>
                <a:effectLst/>
                <a:uLnTx/>
                <a:uFillTx/>
                <a:latin typeface="Museo 2"/>
                <a:ea typeface="+mn-ea"/>
                <a:cs typeface="+mn-cs"/>
              </a:rPr>
              <a:t>izmaksu</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pamatojums</a:t>
            </a:r>
            <a:r>
              <a:rPr kumimoji="0" sz="1150" b="0" i="0" u="none" strike="noStrike" kern="1200" cap="none" spc="0" normalizeH="0" baseline="0" noProof="0" dirty="0">
                <a:ln>
                  <a:noFill/>
                </a:ln>
                <a:solidFill>
                  <a:srgbClr val="5F5F6E"/>
                </a:solidFill>
                <a:effectLst/>
                <a:uLnTx/>
                <a:uFillTx/>
                <a:latin typeface="Museo 2"/>
                <a:ea typeface="+mn-ea"/>
                <a:cs typeface="+mn-cs"/>
              </a:rPr>
              <a:t>); ESF+ </a:t>
            </a:r>
            <a:r>
              <a:rPr kumimoji="0" sz="1150" b="0" i="0" u="none" strike="noStrike" kern="1200" cap="none" spc="0" normalizeH="0" baseline="0" noProof="0" dirty="0" err="1">
                <a:ln>
                  <a:noFill/>
                </a:ln>
                <a:solidFill>
                  <a:srgbClr val="5F5F6E"/>
                </a:solidFill>
                <a:effectLst/>
                <a:uLnTx/>
                <a:uFillTx/>
                <a:latin typeface="Museo 2"/>
                <a:ea typeface="+mn-ea"/>
                <a:cs typeface="+mn-cs"/>
              </a:rPr>
              <a:t>komitejas</a:t>
            </a:r>
            <a:r>
              <a:rPr kumimoji="0" sz="1150" b="0" i="0" u="none" strike="noStrike" kern="1200" cap="none" spc="0" normalizeH="0" baseline="0" noProof="0" dirty="0">
                <a:ln>
                  <a:noFill/>
                </a:ln>
                <a:solidFill>
                  <a:srgbClr val="5F5F6E"/>
                </a:solidFill>
                <a:effectLst/>
                <a:uLnTx/>
                <a:uFillTx/>
                <a:latin typeface="Museo 2"/>
                <a:ea typeface="+mn-ea"/>
                <a:cs typeface="+mn-cs"/>
              </a:rPr>
              <a:t> VRPP </a:t>
            </a:r>
            <a:r>
              <a:rPr kumimoji="0" sz="1150" b="0" i="0" u="none" strike="noStrike" kern="1200" cap="none" spc="0" normalizeH="0" baseline="0" noProof="0" dirty="0" err="1">
                <a:ln>
                  <a:noFill/>
                </a:ln>
                <a:solidFill>
                  <a:srgbClr val="5F5F6E"/>
                </a:solidFill>
                <a:effectLst/>
                <a:uLnTx/>
                <a:uFillTx/>
                <a:latin typeface="Museo 2"/>
                <a:ea typeface="+mn-ea"/>
                <a:cs typeface="+mn-cs"/>
              </a:rPr>
              <a:t>plāna</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makets</a:t>
            </a:r>
            <a:r>
              <a:rPr kumimoji="0" sz="1150" b="0" i="0" u="none" strike="noStrike" kern="1200" cap="none" spc="0" normalizeH="0" baseline="0" noProof="0" dirty="0">
                <a:ln>
                  <a:noFill/>
                </a:ln>
                <a:solidFill>
                  <a:srgbClr val="5F5F6E"/>
                </a:solidFill>
                <a:effectLst/>
                <a:uLnTx/>
                <a:uFillTx/>
                <a:latin typeface="Museo 2"/>
                <a:ea typeface="+mn-ea"/>
                <a:cs typeface="+mn-cs"/>
              </a:rPr>
              <a:t> (26.02.2026.); </a:t>
            </a:r>
            <a:r>
              <a:rPr kumimoji="0" sz="1150" b="0" i="0" u="sng" strike="noStrike" kern="1200" cap="none" spc="0" normalizeH="0" baseline="0" noProof="0" dirty="0">
                <a:ln>
                  <a:noFill/>
                </a:ln>
                <a:solidFill>
                  <a:srgbClr val="5F5F6E"/>
                </a:solidFill>
                <a:effectLst/>
                <a:uLnTx/>
                <a:uFillTx/>
                <a:latin typeface="Museo 2"/>
                <a:ea typeface="+mn-ea"/>
                <a:cs typeface="+mn-cs"/>
                <a:hlinkClick r:id="rId3"/>
              </a:rPr>
              <a:t>EK, Public Finances in EMU 2026</a:t>
            </a:r>
            <a:r>
              <a:rPr kumimoji="0" sz="1150" b="0" i="0" u="none" strike="noStrike" kern="1200" cap="none" spc="0" normalizeH="0" baseline="0" noProof="0" dirty="0">
                <a:ln>
                  <a:noFill/>
                </a:ln>
                <a:solidFill>
                  <a:srgbClr val="5F5F6E"/>
                </a:solidFill>
                <a:effectLst/>
                <a:uLnTx/>
                <a:uFillTx/>
                <a:latin typeface="Museo 2"/>
                <a:ea typeface="+mn-ea"/>
                <a:cs typeface="+mn-cs"/>
              </a:rPr>
              <a:t>; PROVIDUS </a:t>
            </a:r>
            <a:r>
              <a:rPr kumimoji="0" sz="1150" b="0" i="0" u="none" strike="noStrike" kern="1200" cap="none" spc="0" normalizeH="0" baseline="0" noProof="0" dirty="0" err="1">
                <a:ln>
                  <a:noFill/>
                </a:ln>
                <a:solidFill>
                  <a:srgbClr val="5F5F6E"/>
                </a:solidFill>
                <a:effectLst/>
                <a:uLnTx/>
                <a:uFillTx/>
                <a:latin typeface="Museo 2"/>
                <a:ea typeface="+mn-ea"/>
                <a:cs typeface="+mn-cs"/>
              </a:rPr>
              <a:t>ietvars</a:t>
            </a:r>
            <a:endParaRPr kumimoji="0" sz="1150" b="0" i="0" u="none" strike="noStrike" kern="1200" cap="none" spc="0" normalizeH="0" baseline="0" noProof="0" dirty="0">
              <a:ln>
                <a:noFill/>
              </a:ln>
              <a:solidFill>
                <a:srgbClr val="5F5F6E"/>
              </a:solidFill>
              <a:effectLst/>
              <a:uLnTx/>
              <a:uFillTx/>
              <a:latin typeface="Museo 2"/>
              <a:ea typeface="+mn-ea"/>
              <a:cs typeface="+mn-cs"/>
            </a:endParaRPr>
          </a:p>
        </p:txBody>
      </p:sp>
      <p:pic>
        <p:nvPicPr>
          <p:cNvPr id="33" name="Picture 32" descr="image.png">
            <a:extLst>
              <a:ext uri="{FF2B5EF4-FFF2-40B4-BE49-F238E27FC236}">
                <a16:creationId xmlns:a16="http://schemas.microsoft.com/office/drawing/2014/main" id="{6330789D-910C-1B88-AA99-A422632C0817}"/>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34" name="TextBox 33">
            <a:extLst>
              <a:ext uri="{FF2B5EF4-FFF2-40B4-BE49-F238E27FC236}">
                <a16:creationId xmlns:a16="http://schemas.microsoft.com/office/drawing/2014/main" id="{59FC68FE-0B83-1FBC-2373-F6FA9FE90DCB}"/>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53</a:t>
            </a:r>
          </a:p>
        </p:txBody>
      </p:sp>
      <p:sp>
        <p:nvSpPr>
          <p:cNvPr id="36" name="TextBox 35">
            <a:extLst>
              <a:ext uri="{FF2B5EF4-FFF2-40B4-BE49-F238E27FC236}">
                <a16:creationId xmlns:a16="http://schemas.microsoft.com/office/drawing/2014/main" id="{7BC02B2F-8195-489B-5CF9-FCC9D5774BE9}"/>
              </a:ext>
            </a:extLst>
          </p:cNvPr>
          <p:cNvSpPr txBox="1"/>
          <p:nvPr/>
        </p:nvSpPr>
        <p:spPr>
          <a:xfrm>
            <a:off x="11049000" y="1866900"/>
            <a:ext cx="6508376" cy="628505"/>
          </a:xfrm>
          <a:prstGeom prst="rect">
            <a:avLst/>
          </a:prstGeom>
          <a:noFill/>
        </p:spPr>
        <p:txBody>
          <a:bodyPr wrap="square" lIns="45720" tIns="27432" rIns="45720" bIns="27432" anchor="b">
            <a:spAutoFit/>
          </a:bodyPr>
          <a:lstStyle/>
          <a:p>
            <a:pPr marL="0" marR="0" lvl="0" indent="0" algn="r" defTabSz="914400" rtl="0" eaLnBrk="1" fontAlgn="auto" latinLnBrk="0" hangingPunct="1">
              <a:lnSpc>
                <a:spcPct val="98000"/>
              </a:lnSpc>
              <a:spcBef>
                <a:spcPts val="0"/>
              </a:spcBef>
              <a:spcAft>
                <a:spcPts val="0"/>
              </a:spcAft>
              <a:buClrTx/>
              <a:buSzTx/>
              <a:buFontTx/>
              <a:buNone/>
              <a:tabLst/>
              <a:defRPr/>
            </a:pPr>
            <a:r>
              <a:rPr kumimoji="0" lang="lv-LV" sz="1900" b="0" i="0" u="none" strike="noStrike" kern="1200" cap="none" spc="0" normalizeH="0" baseline="0" noProof="0" dirty="0">
                <a:ln>
                  <a:noFill/>
                </a:ln>
                <a:solidFill>
                  <a:srgbClr val="303A92"/>
                </a:solidFill>
                <a:effectLst/>
                <a:uLnTx/>
                <a:uFillTx/>
                <a:latin typeface="Museo 1"/>
                <a:ea typeface="+mn-ea"/>
                <a:cs typeface="+mn-cs"/>
              </a:rPr>
              <a:t>? </a:t>
            </a:r>
            <a:r>
              <a:rPr kumimoji="0" lang="en-US" sz="1900" b="0" i="0" u="none" strike="noStrike" kern="1200" cap="none" spc="0" normalizeH="0" baseline="0" noProof="0" dirty="0">
                <a:ln>
                  <a:noFill/>
                </a:ln>
                <a:solidFill>
                  <a:srgbClr val="303A92"/>
                </a:solidFill>
                <a:effectLst/>
                <a:uLnTx/>
                <a:uFillTx/>
                <a:latin typeface="Museo 1"/>
                <a:ea typeface="+mn-ea"/>
                <a:cs typeface="+mn-cs"/>
              </a:rPr>
              <a:t>Ja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līdz</a:t>
            </a:r>
            <a:r>
              <a:rPr kumimoji="0" lang="en-US" sz="1900" b="0" i="0" u="none" strike="noStrike" kern="1200" cap="none" spc="0" normalizeH="0" baseline="0" noProof="0" dirty="0">
                <a:ln>
                  <a:noFill/>
                </a:ln>
                <a:solidFill>
                  <a:srgbClr val="303A92"/>
                </a:solidFill>
                <a:effectLst/>
                <a:uLnTx/>
                <a:uFillTx/>
                <a:latin typeface="Museo 1"/>
                <a:ea typeface="+mn-ea"/>
                <a:cs typeface="+mn-cs"/>
              </a:rPr>
              <a:t> 2027. gada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vidum</a:t>
            </a:r>
            <a:r>
              <a:rPr kumimoji="0" lang="en-US" sz="1900" b="0" i="0" u="none" strike="noStrike" kern="1200" cap="none" spc="0" normalizeH="0" baseline="0" noProof="0" dirty="0">
                <a:ln>
                  <a:noFill/>
                </a:ln>
                <a:solidFill>
                  <a:srgbClr val="303A92"/>
                </a:solidFill>
                <a:effectLst/>
                <a:uLnTx/>
                <a:uFillTx/>
                <a:latin typeface="Museo 1"/>
                <a:ea typeface="+mn-ea"/>
                <a:cs typeface="+mn-cs"/>
              </a:rPr>
              <a:t> mums nav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pietiekami</a:t>
            </a:r>
            <a:r>
              <a:rPr kumimoji="0" lang="en-US" sz="1900" b="0" i="0" u="none" strike="noStrike" kern="1200" cap="none" spc="0" normalizeH="0" baseline="0" noProof="0" dirty="0">
                <a:ln>
                  <a:noFill/>
                </a:ln>
                <a:solidFill>
                  <a:srgbClr val="303A92"/>
                </a:solidFill>
                <a:effectLst/>
                <a:uLnTx/>
                <a:uFillTx/>
                <a:latin typeface="Museo 1"/>
                <a:ea typeface="+mn-ea"/>
                <a:cs typeface="+mn-cs"/>
              </a:rPr>
              <a:t>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daudz</a:t>
            </a:r>
            <a:r>
              <a:rPr kumimoji="0" lang="en-US" sz="1900" b="0" i="0" u="none" strike="noStrike" kern="1200" cap="none" spc="0" normalizeH="0" baseline="0" noProof="0" dirty="0">
                <a:ln>
                  <a:noFill/>
                </a:ln>
                <a:solidFill>
                  <a:srgbClr val="303A92"/>
                </a:solidFill>
                <a:effectLst/>
                <a:uLnTx/>
                <a:uFillTx/>
                <a:latin typeface="Museo 1"/>
                <a:ea typeface="+mn-ea"/>
                <a:cs typeface="+mn-cs"/>
              </a:rPr>
              <a:t> L3 un L4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projektu</a:t>
            </a:r>
            <a:r>
              <a:rPr kumimoji="0" lang="en-US" sz="1900" b="0" i="0" u="none" strike="noStrike" kern="1200" cap="none" spc="0" normalizeH="0" baseline="0" noProof="0" dirty="0">
                <a:ln>
                  <a:noFill/>
                </a:ln>
                <a:solidFill>
                  <a:srgbClr val="303A92"/>
                </a:solidFill>
                <a:effectLst/>
                <a:uLnTx/>
                <a:uFillTx/>
                <a:latin typeface="Museo 1"/>
                <a:ea typeface="+mn-ea"/>
                <a:cs typeface="+mn-cs"/>
              </a:rPr>
              <a:t>, 2028.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gadā</a:t>
            </a:r>
            <a:r>
              <a:rPr kumimoji="0" lang="en-US" sz="1900" b="0" i="0" u="none" strike="noStrike" kern="1200" cap="none" spc="0" normalizeH="0" baseline="0" noProof="0" dirty="0">
                <a:ln>
                  <a:noFill/>
                </a:ln>
                <a:solidFill>
                  <a:srgbClr val="303A92"/>
                </a:solidFill>
                <a:effectLst/>
                <a:uLnTx/>
                <a:uFillTx/>
                <a:latin typeface="Museo 1"/>
                <a:ea typeface="+mn-ea"/>
                <a:cs typeface="+mn-cs"/>
              </a:rPr>
              <a:t>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nebūs</a:t>
            </a:r>
            <a:r>
              <a:rPr kumimoji="0" lang="en-US" sz="1900" b="0" i="0" u="none" strike="noStrike" kern="1200" cap="none" spc="0" normalizeH="0" baseline="0" noProof="0" dirty="0">
                <a:ln>
                  <a:noFill/>
                </a:ln>
                <a:solidFill>
                  <a:srgbClr val="303A92"/>
                </a:solidFill>
                <a:effectLst/>
                <a:uLnTx/>
                <a:uFillTx/>
                <a:latin typeface="Museo 1"/>
                <a:ea typeface="+mn-ea"/>
                <a:cs typeface="+mn-cs"/>
              </a:rPr>
              <a:t>, ko </a:t>
            </a:r>
            <a:r>
              <a:rPr kumimoji="0" lang="en-US" sz="1900" b="0" i="0" u="none" strike="noStrike" kern="1200" cap="none" spc="0" normalizeH="0" baseline="0" noProof="0" dirty="0" err="1">
                <a:ln>
                  <a:noFill/>
                </a:ln>
                <a:solidFill>
                  <a:srgbClr val="303A92"/>
                </a:solidFill>
                <a:effectLst/>
                <a:uLnTx/>
                <a:uFillTx/>
                <a:latin typeface="Museo 1"/>
                <a:ea typeface="+mn-ea"/>
                <a:cs typeface="+mn-cs"/>
              </a:rPr>
              <a:t>maksāt</a:t>
            </a:r>
            <a:r>
              <a:rPr kumimoji="0" lang="en-US" sz="1900" b="0" i="0" u="none" strike="noStrike" kern="1200" cap="none" spc="0" normalizeH="0" baseline="0" noProof="0" dirty="0">
                <a:ln>
                  <a:noFill/>
                </a:ln>
                <a:solidFill>
                  <a:srgbClr val="303A92"/>
                </a:solidFill>
                <a:effectLst/>
                <a:uLnTx/>
                <a:uFillTx/>
                <a:latin typeface="Museo 1"/>
                <a:ea typeface="+mn-ea"/>
                <a:cs typeface="+mn-cs"/>
              </a:rPr>
              <a:t>.</a:t>
            </a:r>
            <a:endParaRPr kumimoji="0" sz="1900" b="0" i="0" u="none" strike="noStrike" kern="1200" cap="none" spc="0" normalizeH="0" baseline="0" noProof="0" dirty="0">
              <a:ln>
                <a:noFill/>
              </a:ln>
              <a:solidFill>
                <a:srgbClr val="303A92"/>
              </a:solidFill>
              <a:effectLst/>
              <a:uLnTx/>
              <a:uFillTx/>
              <a:latin typeface="Museo 1"/>
              <a:ea typeface="+mn-ea"/>
              <a:cs typeface="+mn-cs"/>
            </a:endParaRPr>
          </a:p>
        </p:txBody>
      </p:sp>
    </p:spTree>
    <p:extLst>
      <p:ext uri="{BB962C8B-B14F-4D97-AF65-F5344CB8AC3E}">
        <p14:creationId xmlns:p14="http://schemas.microsoft.com/office/powerpoint/2010/main" val="2271962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8A3F7-F768-6E4E-E318-A5EB76B8A7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2E0CA4-85DA-FDEB-254F-B57292C7F7E5}"/>
              </a:ext>
            </a:extLst>
          </p:cNvPr>
          <p:cNvSpPr txBox="1"/>
          <p:nvPr/>
        </p:nvSpPr>
        <p:spPr>
          <a:xfrm>
            <a:off x="822960" y="274320"/>
            <a:ext cx="12801600" cy="30822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dirty="0">
                <a:ln>
                  <a:noFill/>
                </a:ln>
                <a:solidFill>
                  <a:srgbClr val="5B8FC9"/>
                </a:solidFill>
                <a:effectLst/>
                <a:uLnTx/>
                <a:uFillTx/>
                <a:latin typeface="Museo 1"/>
                <a:ea typeface="+mn-ea"/>
                <a:cs typeface="+mn-cs"/>
              </a:rPr>
              <a:t>PROVIDUS PRIEKŠLIKUMI, BALSTĪTI UZ AVOTIEM</a:t>
            </a:r>
          </a:p>
        </p:txBody>
      </p:sp>
      <p:sp>
        <p:nvSpPr>
          <p:cNvPr id="3" name="TextBox 2">
            <a:extLst>
              <a:ext uri="{FF2B5EF4-FFF2-40B4-BE49-F238E27FC236}">
                <a16:creationId xmlns:a16="http://schemas.microsoft.com/office/drawing/2014/main" id="{FF4A7090-8A02-077A-73C2-97F796FF6D34}"/>
              </a:ext>
            </a:extLst>
          </p:cNvPr>
          <p:cNvSpPr txBox="1"/>
          <p:nvPr/>
        </p:nvSpPr>
        <p:spPr>
          <a:xfrm>
            <a:off x="822960" y="1049484"/>
            <a:ext cx="16642080" cy="779316"/>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800" b="0" i="0" u="none" strike="noStrike" kern="1200" cap="none" spc="0" normalizeH="0" baseline="0" noProof="0">
                <a:ln>
                  <a:noFill/>
                </a:ln>
                <a:solidFill>
                  <a:srgbClr val="303A92"/>
                </a:solidFill>
                <a:effectLst/>
                <a:uLnTx/>
                <a:uFillTx/>
                <a:latin typeface="Museo 1"/>
                <a:ea typeface="+mn-ea"/>
                <a:cs typeface="+mn-cs"/>
              </a:rPr>
              <a:t>Ko Latvija varētu darīt</a:t>
            </a:r>
          </a:p>
        </p:txBody>
      </p:sp>
      <p:sp>
        <p:nvSpPr>
          <p:cNvPr id="4" name="Rounded Rectangle 3">
            <a:extLst>
              <a:ext uri="{FF2B5EF4-FFF2-40B4-BE49-F238E27FC236}">
                <a16:creationId xmlns:a16="http://schemas.microsoft.com/office/drawing/2014/main" id="{F4B26BF5-4796-D9F4-A728-79A42D38E675}"/>
              </a:ext>
            </a:extLst>
          </p:cNvPr>
          <p:cNvSpPr/>
          <p:nvPr/>
        </p:nvSpPr>
        <p:spPr>
          <a:xfrm>
            <a:off x="822960" y="2377440"/>
            <a:ext cx="8183879" cy="77724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2A1FF541-70DD-002D-0E4E-033AEF4348D7}"/>
              </a:ext>
            </a:extLst>
          </p:cNvPr>
          <p:cNvSpPr txBox="1"/>
          <p:nvPr/>
        </p:nvSpPr>
        <p:spPr>
          <a:xfrm>
            <a:off x="1051560" y="2512574"/>
            <a:ext cx="76809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Nacionālajā budžetā</a:t>
            </a:r>
          </a:p>
        </p:txBody>
      </p:sp>
      <p:sp>
        <p:nvSpPr>
          <p:cNvPr id="6" name="Rounded Rectangle 5">
            <a:extLst>
              <a:ext uri="{FF2B5EF4-FFF2-40B4-BE49-F238E27FC236}">
                <a16:creationId xmlns:a16="http://schemas.microsoft.com/office/drawing/2014/main" id="{EEF94E00-930C-98B4-750C-C5C32B8ED4AF}"/>
              </a:ext>
            </a:extLst>
          </p:cNvPr>
          <p:cNvSpPr/>
          <p:nvPr/>
        </p:nvSpPr>
        <p:spPr>
          <a:xfrm>
            <a:off x="822960" y="329184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4DD7F77D-36AD-7536-E848-D7DF4AA2437A}"/>
              </a:ext>
            </a:extLst>
          </p:cNvPr>
          <p:cNvSpPr txBox="1"/>
          <p:nvPr/>
        </p:nvSpPr>
        <p:spPr>
          <a:xfrm>
            <a:off x="1051560" y="3626214"/>
            <a:ext cx="7726679" cy="666273"/>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Investīciju kompetences centrs FM vai tās uzdevumā</a:t>
            </a: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a:ln>
                  <a:noFill/>
                </a:ln>
                <a:solidFill>
                  <a:srgbClr val="303A92"/>
                </a:solidFill>
                <a:effectLst/>
                <a:uLnTx/>
                <a:uFillTx/>
                <a:latin typeface="Museo 2"/>
                <a:ea typeface="+mn-ea"/>
                <a:cs typeface="+mn-cs"/>
                <a:hlinkClick r:id="rId3"/>
              </a:rPr>
              <a:t>DP 243, 13. lpp.</a:t>
            </a:r>
          </a:p>
        </p:txBody>
      </p:sp>
      <p:sp>
        <p:nvSpPr>
          <p:cNvPr id="8" name="Rounded Rectangle 7">
            <a:extLst>
              <a:ext uri="{FF2B5EF4-FFF2-40B4-BE49-F238E27FC236}">
                <a16:creationId xmlns:a16="http://schemas.microsoft.com/office/drawing/2014/main" id="{6008C781-291C-6FB1-C025-FF484F6156CA}"/>
              </a:ext>
            </a:extLst>
          </p:cNvPr>
          <p:cNvSpPr/>
          <p:nvPr/>
        </p:nvSpPr>
        <p:spPr>
          <a:xfrm>
            <a:off x="822960" y="475488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0D566998-0ABB-E79A-7253-DA3A01FD30C6}"/>
              </a:ext>
            </a:extLst>
          </p:cNvPr>
          <p:cNvSpPr txBox="1"/>
          <p:nvPr/>
        </p:nvSpPr>
        <p:spPr>
          <a:xfrm>
            <a:off x="1051560" y="4923059"/>
            <a:ext cx="7726679" cy="99867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Vidēja termiņa kapitāla plāns ES un nacionālajam finansējumam kopā</a:t>
            </a: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a:ln>
                  <a:noFill/>
                </a:ln>
                <a:solidFill>
                  <a:srgbClr val="303A92"/>
                </a:solidFill>
                <a:effectLst/>
                <a:uLnTx/>
                <a:uFillTx/>
                <a:latin typeface="Museo 2"/>
                <a:ea typeface="+mn-ea"/>
                <a:cs typeface="+mn-cs"/>
                <a:hlinkClick r:id="rId4"/>
              </a:rPr>
              <a:t>EK PFR, 75.–76. lpp.</a:t>
            </a:r>
          </a:p>
        </p:txBody>
      </p:sp>
      <p:sp>
        <p:nvSpPr>
          <p:cNvPr id="10" name="Rounded Rectangle 9">
            <a:extLst>
              <a:ext uri="{FF2B5EF4-FFF2-40B4-BE49-F238E27FC236}">
                <a16:creationId xmlns:a16="http://schemas.microsoft.com/office/drawing/2014/main" id="{28F99276-E68B-D5EF-5893-9B9138AA861E}"/>
              </a:ext>
            </a:extLst>
          </p:cNvPr>
          <p:cNvSpPr/>
          <p:nvPr/>
        </p:nvSpPr>
        <p:spPr>
          <a:xfrm>
            <a:off x="822960" y="621792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56AB193A-7ECC-2165-72A9-B1B738EAB2D9}"/>
              </a:ext>
            </a:extLst>
          </p:cNvPr>
          <p:cNvSpPr txBox="1"/>
          <p:nvPr/>
        </p:nvSpPr>
        <p:spPr>
          <a:xfrm>
            <a:off x="1051560" y="6552294"/>
            <a:ext cx="7726679" cy="666273"/>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Lēmumu “vārti” lieliem projektiem un publiskas priekšizpētes</a:t>
            </a: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a:ln>
                  <a:noFill/>
                </a:ln>
                <a:solidFill>
                  <a:srgbClr val="303A92"/>
                </a:solidFill>
                <a:effectLst/>
                <a:uLnTx/>
                <a:uFillTx/>
                <a:latin typeface="Museo 2"/>
                <a:ea typeface="+mn-ea"/>
                <a:cs typeface="+mn-cs"/>
                <a:hlinkClick r:id="rId4"/>
              </a:rPr>
              <a:t>EK PFR, 73. lpp.; DP 243, 25. lpp.</a:t>
            </a:r>
          </a:p>
        </p:txBody>
      </p:sp>
      <p:sp>
        <p:nvSpPr>
          <p:cNvPr id="12" name="Rounded Rectangle 11">
            <a:extLst>
              <a:ext uri="{FF2B5EF4-FFF2-40B4-BE49-F238E27FC236}">
                <a16:creationId xmlns:a16="http://schemas.microsoft.com/office/drawing/2014/main" id="{0F1D272D-9958-FAFE-053E-1E957D529544}"/>
              </a:ext>
            </a:extLst>
          </p:cNvPr>
          <p:cNvSpPr/>
          <p:nvPr/>
        </p:nvSpPr>
        <p:spPr>
          <a:xfrm>
            <a:off x="822960" y="768096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3C4BD2F3-0CC9-08F4-9867-46DE20B6FB26}"/>
              </a:ext>
            </a:extLst>
          </p:cNvPr>
          <p:cNvSpPr txBox="1"/>
          <p:nvPr/>
        </p:nvSpPr>
        <p:spPr>
          <a:xfrm>
            <a:off x="1051560" y="7849137"/>
            <a:ext cx="7726679" cy="99867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Izdevumu pārskatu prakse nostiprināta un sasaistīta ar budžetu</a:t>
            </a: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a:ln>
                  <a:noFill/>
                </a:ln>
                <a:solidFill>
                  <a:srgbClr val="303A92"/>
                </a:solidFill>
                <a:effectLst/>
                <a:uLnTx/>
                <a:uFillTx/>
                <a:latin typeface="Museo 2"/>
                <a:ea typeface="+mn-ea"/>
                <a:cs typeface="+mn-cs"/>
                <a:hlinkClick r:id="rId5"/>
              </a:rPr>
              <a:t>COM(2026) 214, 23. apsv.</a:t>
            </a:r>
          </a:p>
        </p:txBody>
      </p:sp>
      <p:sp>
        <p:nvSpPr>
          <p:cNvPr id="14" name="Rounded Rectangle 13">
            <a:extLst>
              <a:ext uri="{FF2B5EF4-FFF2-40B4-BE49-F238E27FC236}">
                <a16:creationId xmlns:a16="http://schemas.microsoft.com/office/drawing/2014/main" id="{8FFCAF12-606C-0944-CB8F-1D989473A4E8}"/>
              </a:ext>
            </a:extLst>
          </p:cNvPr>
          <p:cNvSpPr/>
          <p:nvPr/>
        </p:nvSpPr>
        <p:spPr>
          <a:xfrm>
            <a:off x="9326880" y="2377440"/>
            <a:ext cx="8183879" cy="77724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3F401B7-CDE7-6A1D-CAB0-2D275A128854}"/>
              </a:ext>
            </a:extLst>
          </p:cNvPr>
          <p:cNvSpPr txBox="1"/>
          <p:nvPr/>
        </p:nvSpPr>
        <p:spPr>
          <a:xfrm>
            <a:off x="9555480" y="2512574"/>
            <a:ext cx="76809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ES budžetam 2028–2034</a:t>
            </a:r>
          </a:p>
        </p:txBody>
      </p:sp>
      <p:sp>
        <p:nvSpPr>
          <p:cNvPr id="16" name="Rounded Rectangle 15">
            <a:extLst>
              <a:ext uri="{FF2B5EF4-FFF2-40B4-BE49-F238E27FC236}">
                <a16:creationId xmlns:a16="http://schemas.microsoft.com/office/drawing/2014/main" id="{0458C0FB-9672-2B73-A592-085B8161F6D1}"/>
              </a:ext>
            </a:extLst>
          </p:cNvPr>
          <p:cNvSpPr/>
          <p:nvPr/>
        </p:nvSpPr>
        <p:spPr>
          <a:xfrm>
            <a:off x="9326880" y="329184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125BFEF2-8EA0-31CC-7D49-59B75CBAB26F}"/>
              </a:ext>
            </a:extLst>
          </p:cNvPr>
          <p:cNvSpPr txBox="1"/>
          <p:nvPr/>
        </p:nvSpPr>
        <p:spPr>
          <a:xfrm>
            <a:off x="9555480" y="3626214"/>
            <a:ext cx="7726679" cy="666273"/>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Vienota izmaksu aplēšanas metodika ar riska rezervēm</a:t>
            </a: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a:ln>
                  <a:noFill/>
                </a:ln>
                <a:solidFill>
                  <a:srgbClr val="303A92"/>
                </a:solidFill>
                <a:effectLst/>
                <a:uLnTx/>
                <a:uFillTx/>
                <a:latin typeface="Museo 2"/>
                <a:ea typeface="+mn-ea"/>
                <a:cs typeface="+mn-cs"/>
                <a:hlinkClick r:id="rId6"/>
              </a:rPr>
              <a:t>Revīzijas palāta, 36. un 70. rindk.</a:t>
            </a:r>
          </a:p>
        </p:txBody>
      </p:sp>
      <p:sp>
        <p:nvSpPr>
          <p:cNvPr id="18" name="Rounded Rectangle 17">
            <a:extLst>
              <a:ext uri="{FF2B5EF4-FFF2-40B4-BE49-F238E27FC236}">
                <a16:creationId xmlns:a16="http://schemas.microsoft.com/office/drawing/2014/main" id="{5EEEEA2C-BA10-1F2E-20FD-40C7A99E4003}"/>
              </a:ext>
            </a:extLst>
          </p:cNvPr>
          <p:cNvSpPr/>
          <p:nvPr/>
        </p:nvSpPr>
        <p:spPr>
          <a:xfrm>
            <a:off x="9326880" y="475488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44ABBCF8-914A-4C72-354F-CD42532C62E5}"/>
              </a:ext>
            </a:extLst>
          </p:cNvPr>
          <p:cNvSpPr txBox="1"/>
          <p:nvPr/>
        </p:nvSpPr>
        <p:spPr>
          <a:xfrm>
            <a:off x="9555480" y="5089254"/>
            <a:ext cx="7726679" cy="666273"/>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Rezultātu, ne tikai izpildes rādītāji ar neatkarīgu pārbaudi</a:t>
            </a: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a:ln>
                  <a:noFill/>
                </a:ln>
                <a:solidFill>
                  <a:srgbClr val="303A92"/>
                </a:solidFill>
                <a:effectLst/>
                <a:uLnTx/>
                <a:uFillTx/>
                <a:latin typeface="Museo 2"/>
                <a:ea typeface="+mn-ea"/>
                <a:cs typeface="+mn-cs"/>
                <a:hlinkClick r:id="rId6"/>
              </a:rPr>
              <a:t>Revīzijas palāta, 28.–29. rindk.</a:t>
            </a:r>
          </a:p>
        </p:txBody>
      </p:sp>
      <p:sp>
        <p:nvSpPr>
          <p:cNvPr id="20" name="Rounded Rectangle 19">
            <a:extLst>
              <a:ext uri="{FF2B5EF4-FFF2-40B4-BE49-F238E27FC236}">
                <a16:creationId xmlns:a16="http://schemas.microsoft.com/office/drawing/2014/main" id="{03A789AC-0903-81CD-4F4E-66B31896C0A1}"/>
              </a:ext>
            </a:extLst>
          </p:cNvPr>
          <p:cNvSpPr/>
          <p:nvPr/>
        </p:nvSpPr>
        <p:spPr>
          <a:xfrm>
            <a:off x="9326880" y="621792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3DFACB25-4C8A-9FB0-E138-A2E50840E38D}"/>
              </a:ext>
            </a:extLst>
          </p:cNvPr>
          <p:cNvSpPr txBox="1"/>
          <p:nvPr/>
        </p:nvSpPr>
        <p:spPr>
          <a:xfrm>
            <a:off x="9555480" y="6552294"/>
            <a:ext cx="7726679" cy="666273"/>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Laikus plānot kontroles un IT sistēmu pārbūvi</a:t>
            </a: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a:ln>
                  <a:noFill/>
                </a:ln>
                <a:solidFill>
                  <a:srgbClr val="303A92"/>
                </a:solidFill>
                <a:effectLst/>
                <a:uLnTx/>
                <a:uFillTx/>
                <a:latin typeface="Museo 2"/>
                <a:ea typeface="+mn-ea"/>
                <a:cs typeface="+mn-cs"/>
                <a:hlinkClick r:id="rId6"/>
              </a:rPr>
              <a:t>Revīzijas palāta, 44. rindk.</a:t>
            </a:r>
          </a:p>
        </p:txBody>
      </p:sp>
      <p:sp>
        <p:nvSpPr>
          <p:cNvPr id="22" name="Rounded Rectangle 21">
            <a:extLst>
              <a:ext uri="{FF2B5EF4-FFF2-40B4-BE49-F238E27FC236}">
                <a16:creationId xmlns:a16="http://schemas.microsoft.com/office/drawing/2014/main" id="{1BCEB952-13DC-CDC5-A8A0-46973C9CBB46}"/>
              </a:ext>
            </a:extLst>
          </p:cNvPr>
          <p:cNvSpPr/>
          <p:nvPr/>
        </p:nvSpPr>
        <p:spPr>
          <a:xfrm>
            <a:off x="9326880" y="7680960"/>
            <a:ext cx="8183879" cy="13258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FC04881D-4DA6-9E0C-09CB-0001828C2770}"/>
              </a:ext>
            </a:extLst>
          </p:cNvPr>
          <p:cNvSpPr txBox="1"/>
          <p:nvPr/>
        </p:nvSpPr>
        <p:spPr>
          <a:xfrm>
            <a:off x="9555480" y="7849139"/>
            <a:ext cx="7726679" cy="99867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200"/>
              </a:spcAft>
              <a:buClrTx/>
              <a:buSzTx/>
              <a:buFontTx/>
              <a:buNone/>
              <a:tabLst/>
              <a:defRPr/>
            </a:pPr>
            <a:r>
              <a:rPr kumimoji="0" sz="2000" b="0" i="0" u="none" strike="noStrike" kern="1200" cap="none" spc="0" normalizeH="0" baseline="0" noProof="0" dirty="0">
                <a:ln>
                  <a:noFill/>
                </a:ln>
                <a:solidFill>
                  <a:srgbClr val="251E50"/>
                </a:solidFill>
                <a:effectLst/>
                <a:uLnTx/>
                <a:uFillTx/>
                <a:latin typeface="Museo 1"/>
                <a:ea typeface="+mn-ea"/>
                <a:cs typeface="+mn-cs"/>
              </a:rPr>
              <a:t>Projektu </a:t>
            </a:r>
            <a:r>
              <a:rPr kumimoji="0" sz="2000" b="0" i="0" u="none" strike="noStrike" kern="1200" cap="none" spc="0" normalizeH="0" baseline="0" noProof="0" dirty="0" err="1">
                <a:ln>
                  <a:noFill/>
                </a:ln>
                <a:solidFill>
                  <a:srgbClr val="251E50"/>
                </a:solidFill>
                <a:effectLst/>
                <a:uLnTx/>
                <a:uFillTx/>
                <a:latin typeface="Museo 1"/>
                <a:ea typeface="+mn-ea"/>
                <a:cs typeface="+mn-cs"/>
              </a:rPr>
              <a:t>atlasi</a:t>
            </a:r>
            <a:r>
              <a:rPr kumimoji="0" sz="2000" b="0" i="0" u="none" strike="noStrike" kern="1200" cap="none" spc="0" normalizeH="0" baseline="0" noProof="0" dirty="0">
                <a:ln>
                  <a:noFill/>
                </a:ln>
                <a:solidFill>
                  <a:srgbClr val="251E50"/>
                </a:solidFill>
                <a:effectLst/>
                <a:uLnTx/>
                <a:uFillTx/>
                <a:latin typeface="Museo 1"/>
                <a:ea typeface="+mn-ea"/>
                <a:cs typeface="+mn-cs"/>
              </a:rPr>
              <a:t> </a:t>
            </a:r>
            <a:r>
              <a:rPr kumimoji="0" sz="2000" b="0" i="0" u="none" strike="noStrike" kern="1200" cap="none" spc="0" normalizeH="0" baseline="0" noProof="0" dirty="0" err="1">
                <a:ln>
                  <a:noFill/>
                </a:ln>
                <a:solidFill>
                  <a:srgbClr val="251E50"/>
                </a:solidFill>
                <a:effectLst/>
                <a:uLnTx/>
                <a:uFillTx/>
                <a:latin typeface="Museo 1"/>
                <a:ea typeface="+mn-ea"/>
                <a:cs typeface="+mn-cs"/>
              </a:rPr>
              <a:t>sākt</a:t>
            </a:r>
            <a:r>
              <a:rPr kumimoji="0" sz="2000" b="0" i="0" u="none" strike="noStrike" kern="1200" cap="none" spc="0" normalizeH="0" baseline="0" noProof="0" dirty="0">
                <a:ln>
                  <a:noFill/>
                </a:ln>
                <a:solidFill>
                  <a:srgbClr val="251E50"/>
                </a:solidFill>
                <a:effectLst/>
                <a:uLnTx/>
                <a:uFillTx/>
                <a:latin typeface="Museo 1"/>
                <a:ea typeface="+mn-ea"/>
                <a:cs typeface="+mn-cs"/>
              </a:rPr>
              <a:t> </a:t>
            </a:r>
            <a:r>
              <a:rPr kumimoji="0" sz="2000" b="0" i="0" u="none" strike="noStrike" kern="1200" cap="none" spc="0" normalizeH="0" baseline="0" noProof="0" dirty="0" err="1">
                <a:ln>
                  <a:noFill/>
                </a:ln>
                <a:solidFill>
                  <a:srgbClr val="251E50"/>
                </a:solidFill>
                <a:effectLst/>
                <a:uLnTx/>
                <a:uFillTx/>
                <a:latin typeface="Museo 1"/>
                <a:ea typeface="+mn-ea"/>
                <a:cs typeface="+mn-cs"/>
              </a:rPr>
              <a:t>jau</a:t>
            </a:r>
            <a:r>
              <a:rPr kumimoji="0" sz="2000" b="0" i="0" u="none" strike="noStrike" kern="1200" cap="none" spc="0" normalizeH="0" baseline="0" noProof="0" dirty="0">
                <a:ln>
                  <a:noFill/>
                </a:ln>
                <a:solidFill>
                  <a:srgbClr val="251E50"/>
                </a:solidFill>
                <a:effectLst/>
                <a:uLnTx/>
                <a:uFillTx/>
                <a:latin typeface="Museo 1"/>
                <a:ea typeface="+mn-ea"/>
                <a:cs typeface="+mn-cs"/>
              </a:rPr>
              <a:t> </a:t>
            </a:r>
            <a:r>
              <a:rPr kumimoji="0" sz="2000" b="0" i="0" u="none" strike="noStrike" kern="1200" cap="none" spc="0" normalizeH="0" baseline="0" noProof="0" dirty="0" err="1">
                <a:ln>
                  <a:noFill/>
                </a:ln>
                <a:solidFill>
                  <a:srgbClr val="251E50"/>
                </a:solidFill>
                <a:effectLst/>
                <a:uLnTx/>
                <a:uFillTx/>
                <a:latin typeface="Museo 1"/>
                <a:ea typeface="+mn-ea"/>
                <a:cs typeface="+mn-cs"/>
              </a:rPr>
              <a:t>tagad</a:t>
            </a:r>
            <a:r>
              <a:rPr kumimoji="0" sz="2000" b="0" i="0" u="none" strike="noStrike" kern="1200" cap="none" spc="0" normalizeH="0" baseline="0" noProof="0" dirty="0">
                <a:ln>
                  <a:noFill/>
                </a:ln>
                <a:solidFill>
                  <a:srgbClr val="251E50"/>
                </a:solidFill>
                <a:effectLst/>
                <a:uLnTx/>
                <a:uFillTx/>
                <a:latin typeface="Museo 1"/>
                <a:ea typeface="+mn-ea"/>
                <a:cs typeface="+mn-cs"/>
              </a:rPr>
              <a:t>, lai </a:t>
            </a:r>
            <a:r>
              <a:rPr kumimoji="0" sz="2000" b="0" i="0" u="none" strike="noStrike" kern="1200" cap="none" spc="0" normalizeH="0" baseline="0" noProof="0" dirty="0" err="1">
                <a:ln>
                  <a:noFill/>
                </a:ln>
                <a:solidFill>
                  <a:srgbClr val="251E50"/>
                </a:solidFill>
                <a:effectLst/>
                <a:uLnTx/>
                <a:uFillTx/>
                <a:latin typeface="Museo 1"/>
                <a:ea typeface="+mn-ea"/>
                <a:cs typeface="+mn-cs"/>
              </a:rPr>
              <a:t>plāns</a:t>
            </a:r>
            <a:r>
              <a:rPr kumimoji="0" sz="2000" b="0" i="0" u="none" strike="noStrike" kern="1200" cap="none" spc="0" normalizeH="0" baseline="0" noProof="0" dirty="0">
                <a:ln>
                  <a:noFill/>
                </a:ln>
                <a:solidFill>
                  <a:srgbClr val="251E50"/>
                </a:solidFill>
                <a:effectLst/>
                <a:uLnTx/>
                <a:uFillTx/>
                <a:latin typeface="Museo 1"/>
                <a:ea typeface="+mn-ea"/>
                <a:cs typeface="+mn-cs"/>
              </a:rPr>
              <a:t> </a:t>
            </a:r>
            <a:r>
              <a:rPr kumimoji="0" sz="2000" b="0" i="0" u="none" strike="noStrike" kern="1200" cap="none" spc="0" normalizeH="0" baseline="0" noProof="0" dirty="0" err="1">
                <a:ln>
                  <a:noFill/>
                </a:ln>
                <a:solidFill>
                  <a:srgbClr val="251E50"/>
                </a:solidFill>
                <a:effectLst/>
                <a:uLnTx/>
                <a:uFillTx/>
                <a:latin typeface="Museo 1"/>
                <a:ea typeface="+mn-ea"/>
                <a:cs typeface="+mn-cs"/>
              </a:rPr>
              <a:t>būtu</a:t>
            </a:r>
            <a:r>
              <a:rPr kumimoji="0" sz="2000" b="0" i="0" u="none" strike="noStrike" kern="1200" cap="none" spc="0" normalizeH="0" baseline="0" noProof="0" dirty="0">
                <a:ln>
                  <a:noFill/>
                </a:ln>
                <a:solidFill>
                  <a:srgbClr val="251E50"/>
                </a:solidFill>
                <a:effectLst/>
                <a:uLnTx/>
                <a:uFillTx/>
                <a:latin typeface="Museo 1"/>
                <a:ea typeface="+mn-ea"/>
                <a:cs typeface="+mn-cs"/>
              </a:rPr>
              <a:t> </a:t>
            </a:r>
            <a:r>
              <a:rPr kumimoji="0" sz="2000" b="0" i="0" u="none" strike="noStrike" kern="1200" cap="none" spc="0" normalizeH="0" baseline="0" noProof="0" dirty="0" err="1">
                <a:ln>
                  <a:noFill/>
                </a:ln>
                <a:solidFill>
                  <a:srgbClr val="251E50"/>
                </a:solidFill>
                <a:effectLst/>
                <a:uLnTx/>
                <a:uFillTx/>
                <a:latin typeface="Museo 1"/>
                <a:ea typeface="+mn-ea"/>
                <a:cs typeface="+mn-cs"/>
              </a:rPr>
              <a:t>gatavs</a:t>
            </a:r>
            <a:r>
              <a:rPr kumimoji="0" sz="2000" b="0" i="0" u="none" strike="noStrike" kern="1200" cap="none" spc="0" normalizeH="0" baseline="0" noProof="0" dirty="0">
                <a:ln>
                  <a:noFill/>
                </a:ln>
                <a:solidFill>
                  <a:srgbClr val="251E50"/>
                </a:solidFill>
                <a:effectLst/>
                <a:uLnTx/>
                <a:uFillTx/>
                <a:latin typeface="Museo 1"/>
                <a:ea typeface="+mn-ea"/>
                <a:cs typeface="+mn-cs"/>
              </a:rPr>
              <a:t> </a:t>
            </a:r>
            <a:r>
              <a:rPr kumimoji="0" sz="2000" b="0" i="0" u="none" strike="noStrike" kern="1200" cap="none" spc="0" normalizeH="0" baseline="0" noProof="0" dirty="0" err="1">
                <a:ln>
                  <a:noFill/>
                </a:ln>
                <a:solidFill>
                  <a:srgbClr val="251E50"/>
                </a:solidFill>
                <a:effectLst/>
                <a:uLnTx/>
                <a:uFillTx/>
                <a:latin typeface="Museo 1"/>
                <a:ea typeface="+mn-ea"/>
                <a:cs typeface="+mn-cs"/>
              </a:rPr>
              <a:t>līdz</a:t>
            </a:r>
            <a:r>
              <a:rPr kumimoji="0" sz="2000" b="0" i="0" u="none" strike="noStrike" kern="1200" cap="none" spc="0" normalizeH="0" baseline="0" noProof="0" dirty="0">
                <a:ln>
                  <a:noFill/>
                </a:ln>
                <a:solidFill>
                  <a:srgbClr val="251E50"/>
                </a:solidFill>
                <a:effectLst/>
                <a:uLnTx/>
                <a:uFillTx/>
                <a:latin typeface="Museo 1"/>
                <a:ea typeface="+mn-ea"/>
                <a:cs typeface="+mn-cs"/>
              </a:rPr>
              <a:t> 2028. gada </a:t>
            </a:r>
            <a:r>
              <a:rPr kumimoji="0" sz="2000" b="0" i="0" u="none" strike="noStrike" kern="1200" cap="none" spc="0" normalizeH="0" baseline="0" noProof="0" dirty="0" err="1">
                <a:ln>
                  <a:noFill/>
                </a:ln>
                <a:solidFill>
                  <a:srgbClr val="251E50"/>
                </a:solidFill>
                <a:effectLst/>
                <a:uLnTx/>
                <a:uFillTx/>
                <a:latin typeface="Museo 1"/>
                <a:ea typeface="+mn-ea"/>
                <a:cs typeface="+mn-cs"/>
              </a:rPr>
              <a:t>sākumam</a:t>
            </a:r>
            <a:r>
              <a:rPr kumimoji="0" lang="lv-LV" sz="2000" b="0" i="0" u="none" strike="noStrike" kern="1200" cap="none" spc="0" normalizeH="0" baseline="0" noProof="0" dirty="0">
                <a:ln>
                  <a:noFill/>
                </a:ln>
                <a:solidFill>
                  <a:srgbClr val="251E50"/>
                </a:solidFill>
                <a:effectLst/>
                <a:uLnTx/>
                <a:uFillTx/>
                <a:latin typeface="Museo 1"/>
                <a:ea typeface="+mn-ea"/>
                <a:cs typeface="+mn-cs"/>
              </a:rPr>
              <a:t> (projekts līdz 2027.g. jūlijam)</a:t>
            </a:r>
            <a:endParaRPr kumimoji="0" sz="2000" b="0" i="0" u="none" strike="noStrike" kern="1200" cap="none" spc="0" normalizeH="0" baseline="0" noProof="0" dirty="0">
              <a:ln>
                <a:noFill/>
              </a:ln>
              <a:solidFill>
                <a:srgbClr val="251E50"/>
              </a:solidFill>
              <a:effectLst/>
              <a:uLnTx/>
              <a:uFillTx/>
              <a:latin typeface="Museo 1"/>
              <a:ea typeface="+mn-ea"/>
              <a:cs typeface="+mn-cs"/>
            </a:endParaRPr>
          </a:p>
          <a:p>
            <a:pPr marL="0" marR="0" lvl="0" indent="0" algn="l" defTabSz="914400" rtl="0" eaLnBrk="1" fontAlgn="auto" latinLnBrk="0" hangingPunct="1">
              <a:lnSpc>
                <a:spcPct val="108000"/>
              </a:lnSpc>
              <a:spcBef>
                <a:spcPts val="0"/>
              </a:spcBef>
              <a:spcAft>
                <a:spcPts val="200"/>
              </a:spcAft>
              <a:buClrTx/>
              <a:buSzTx/>
              <a:buFontTx/>
              <a:buNone/>
              <a:tabLst/>
              <a:defRPr/>
            </a:pPr>
            <a:r>
              <a:rPr kumimoji="0" sz="1600" b="0" i="0" u="sng" strike="noStrike" kern="1200" cap="none" spc="0" normalizeH="0" baseline="0" noProof="0" dirty="0" err="1">
                <a:ln>
                  <a:noFill/>
                </a:ln>
                <a:solidFill>
                  <a:srgbClr val="303A92"/>
                </a:solidFill>
                <a:effectLst/>
                <a:uLnTx/>
                <a:uFillTx/>
                <a:latin typeface="Museo 2"/>
                <a:ea typeface="+mn-ea"/>
                <a:cs typeface="+mn-cs"/>
                <a:hlinkClick r:id="rId6"/>
              </a:rPr>
              <a:t>Revīzijas</a:t>
            </a:r>
            <a:r>
              <a:rPr kumimoji="0" sz="1600" b="0" i="0" u="sng" strike="noStrike" kern="1200" cap="none" spc="0" normalizeH="0" baseline="0" noProof="0" dirty="0">
                <a:ln>
                  <a:noFill/>
                </a:ln>
                <a:solidFill>
                  <a:srgbClr val="303A92"/>
                </a:solidFill>
                <a:effectLst/>
                <a:uLnTx/>
                <a:uFillTx/>
                <a:latin typeface="Museo 2"/>
                <a:ea typeface="+mn-ea"/>
                <a:cs typeface="+mn-cs"/>
                <a:hlinkClick r:id="rId6"/>
              </a:rPr>
              <a:t> </a:t>
            </a:r>
            <a:r>
              <a:rPr kumimoji="0" sz="1600" b="0" i="0" u="sng" strike="noStrike" kern="1200" cap="none" spc="0" normalizeH="0" baseline="0" noProof="0" dirty="0" err="1">
                <a:ln>
                  <a:noFill/>
                </a:ln>
                <a:solidFill>
                  <a:srgbClr val="303A92"/>
                </a:solidFill>
                <a:effectLst/>
                <a:uLnTx/>
                <a:uFillTx/>
                <a:latin typeface="Museo 2"/>
                <a:ea typeface="+mn-ea"/>
                <a:cs typeface="+mn-cs"/>
                <a:hlinkClick r:id="rId6"/>
              </a:rPr>
              <a:t>palāta</a:t>
            </a:r>
            <a:r>
              <a:rPr kumimoji="0" sz="1600" b="0" i="0" u="sng" strike="noStrike" kern="1200" cap="none" spc="0" normalizeH="0" baseline="0" noProof="0" dirty="0">
                <a:ln>
                  <a:noFill/>
                </a:ln>
                <a:solidFill>
                  <a:srgbClr val="303A92"/>
                </a:solidFill>
                <a:effectLst/>
                <a:uLnTx/>
                <a:uFillTx/>
                <a:latin typeface="Museo 2"/>
                <a:ea typeface="+mn-ea"/>
                <a:cs typeface="+mn-cs"/>
                <a:hlinkClick r:id="rId6"/>
              </a:rPr>
              <a:t>, 76. </a:t>
            </a:r>
            <a:r>
              <a:rPr kumimoji="0" sz="1600" b="0" i="0" u="sng" strike="noStrike" kern="1200" cap="none" spc="0" normalizeH="0" baseline="0" noProof="0" dirty="0" err="1">
                <a:ln>
                  <a:noFill/>
                </a:ln>
                <a:solidFill>
                  <a:srgbClr val="303A92"/>
                </a:solidFill>
                <a:effectLst/>
                <a:uLnTx/>
                <a:uFillTx/>
                <a:latin typeface="Museo 2"/>
                <a:ea typeface="+mn-ea"/>
                <a:cs typeface="+mn-cs"/>
                <a:hlinkClick r:id="rId6"/>
              </a:rPr>
              <a:t>rindk</a:t>
            </a:r>
            <a:r>
              <a:rPr kumimoji="0" sz="1600" b="0" i="0" u="sng" strike="noStrike" kern="1200" cap="none" spc="0" normalizeH="0" baseline="0" noProof="0" dirty="0">
                <a:ln>
                  <a:noFill/>
                </a:ln>
                <a:solidFill>
                  <a:srgbClr val="303A92"/>
                </a:solidFill>
                <a:effectLst/>
                <a:uLnTx/>
                <a:uFillTx/>
                <a:latin typeface="Museo 2"/>
                <a:ea typeface="+mn-ea"/>
                <a:cs typeface="+mn-cs"/>
                <a:hlinkClick r:id="rId6"/>
              </a:rPr>
              <a:t>.</a:t>
            </a:r>
          </a:p>
        </p:txBody>
      </p:sp>
      <p:sp>
        <p:nvSpPr>
          <p:cNvPr id="24" name="TextBox 23">
            <a:extLst>
              <a:ext uri="{FF2B5EF4-FFF2-40B4-BE49-F238E27FC236}">
                <a16:creationId xmlns:a16="http://schemas.microsoft.com/office/drawing/2014/main" id="{A87AE31A-E3D4-DA8A-0821-6F096913F766}"/>
              </a:ext>
            </a:extLst>
          </p:cNvPr>
          <p:cNvSpPr txBox="1"/>
          <p:nvPr/>
        </p:nvSpPr>
        <p:spPr>
          <a:xfrm>
            <a:off x="822960" y="9144000"/>
            <a:ext cx="14630400" cy="30822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5F5F6E"/>
                </a:solidFill>
                <a:effectLst/>
                <a:uLnTx/>
                <a:uFillTx/>
                <a:latin typeface="Museo 2"/>
                <a:ea typeface="+mn-ea"/>
                <a:cs typeface="+mn-cs"/>
              </a:rPr>
              <a:t>Priekšlikumi ir PROVIDUS secinājumi; pie katra norādīts avots, kas to pamato.</a:t>
            </a:r>
          </a:p>
        </p:txBody>
      </p:sp>
      <p:pic>
        <p:nvPicPr>
          <p:cNvPr id="25" name="Picture 24" descr="image.png">
            <a:extLst>
              <a:ext uri="{FF2B5EF4-FFF2-40B4-BE49-F238E27FC236}">
                <a16:creationId xmlns:a16="http://schemas.microsoft.com/office/drawing/2014/main" id="{DE55DE12-3EB0-9021-50C2-CEBFD5406F1A}"/>
              </a:ext>
            </a:extLst>
          </p:cNvPr>
          <p:cNvPicPr>
            <a:picLocks noChangeAspect="1"/>
          </p:cNvPicPr>
          <p:nvPr/>
        </p:nvPicPr>
        <p:blipFill>
          <a:blip r:embed="rId7"/>
          <a:stretch>
            <a:fillRect/>
          </a:stretch>
        </p:blipFill>
        <p:spPr>
          <a:xfrm>
            <a:off x="16047720" y="9400032"/>
            <a:ext cx="1600200" cy="680085"/>
          </a:xfrm>
          <a:prstGeom prst="rect">
            <a:avLst/>
          </a:prstGeom>
        </p:spPr>
      </p:pic>
      <p:sp>
        <p:nvSpPr>
          <p:cNvPr id="26" name="TextBox 25">
            <a:extLst>
              <a:ext uri="{FF2B5EF4-FFF2-40B4-BE49-F238E27FC236}">
                <a16:creationId xmlns:a16="http://schemas.microsoft.com/office/drawing/2014/main" id="{4D0EBBE8-6ABD-4B26-239C-C7EB89F86889}"/>
              </a:ext>
            </a:extLst>
          </p:cNvPr>
          <p:cNvSpPr txBox="1"/>
          <p:nvPr/>
        </p:nvSpPr>
        <p:spPr>
          <a:xfrm>
            <a:off x="17602200" y="9555480"/>
            <a:ext cx="457200" cy="276614"/>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400" b="0" i="0" u="none" strike="noStrike" kern="1200" cap="none" spc="0" normalizeH="0" baseline="0" noProof="0">
                <a:ln>
                  <a:noFill/>
                </a:ln>
                <a:solidFill>
                  <a:srgbClr val="5F5F6E"/>
                </a:solidFill>
                <a:effectLst/>
                <a:uLnTx/>
                <a:uFillTx/>
                <a:latin typeface="Museo 2"/>
                <a:ea typeface="+mn-ea"/>
                <a:cs typeface="+mn-cs"/>
              </a:rPr>
              <a:t>54</a:t>
            </a:r>
          </a:p>
        </p:txBody>
      </p:sp>
    </p:spTree>
    <p:extLst>
      <p:ext uri="{BB962C8B-B14F-4D97-AF65-F5344CB8AC3E}">
        <p14:creationId xmlns:p14="http://schemas.microsoft.com/office/powerpoint/2010/main" val="1226162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03A92"/>
        </a:solidFill>
        <a:effectLst/>
      </p:bgPr>
    </p:bg>
    <p:spTree>
      <p:nvGrpSpPr>
        <p:cNvPr id="1" name=""/>
        <p:cNvGrpSpPr/>
        <p:nvPr/>
      </p:nvGrpSpPr>
      <p:grpSpPr>
        <a:xfrm>
          <a:off x="0" y="0"/>
          <a:ext cx="0" cy="0"/>
          <a:chOff x="0" y="0"/>
          <a:chExt cx="0" cy="0"/>
        </a:xfrm>
      </p:grpSpPr>
      <p:sp>
        <p:nvSpPr>
          <p:cNvPr id="2" name="Freeform 2"/>
          <p:cNvSpPr/>
          <p:nvPr/>
        </p:nvSpPr>
        <p:spPr>
          <a:xfrm rot="5400000">
            <a:off x="9746419" y="1707035"/>
            <a:ext cx="10248616" cy="6834546"/>
          </a:xfrm>
          <a:custGeom>
            <a:avLst/>
            <a:gdLst/>
            <a:ahLst/>
            <a:cxnLst/>
            <a:rect l="l" t="t" r="r" b="b"/>
            <a:pathLst>
              <a:path w="10248616" h="6834546">
                <a:moveTo>
                  <a:pt x="0" y="0"/>
                </a:moveTo>
                <a:lnTo>
                  <a:pt x="10248616" y="0"/>
                </a:lnTo>
                <a:lnTo>
                  <a:pt x="10248616" y="6834546"/>
                </a:lnTo>
                <a:lnTo>
                  <a:pt x="0" y="6834546"/>
                </a:lnTo>
                <a:lnTo>
                  <a:pt x="0" y="0"/>
                </a:lnTo>
                <a:close/>
              </a:path>
            </a:pathLst>
          </a:custGeom>
          <a:blipFill>
            <a:blip r:embed="rId3"/>
            <a:stretch>
              <a:fillRect/>
            </a:stretch>
          </a:blipFill>
        </p:spPr>
        <p:txBody>
          <a:bodyPr/>
          <a:lstStyle/>
          <a:p>
            <a:endParaRPr lang="en-US"/>
          </a:p>
        </p:txBody>
      </p:sp>
      <p:sp>
        <p:nvSpPr>
          <p:cNvPr id="3" name="TextBox 2"/>
          <p:cNvSpPr txBox="1"/>
          <p:nvPr/>
        </p:nvSpPr>
        <p:spPr>
          <a:xfrm>
            <a:off x="822960" y="640080"/>
            <a:ext cx="9144000" cy="1371600"/>
          </a:xfrm>
          <a:prstGeom prst="rect">
            <a:avLst/>
          </a:prstGeom>
          <a:noFill/>
        </p:spPr>
        <p:txBody>
          <a:bodyPr wrap="square" lIns="45720" tIns="27432" rIns="45720" bIns="27432" anchor="b">
            <a:spAutoFit/>
          </a:bodyPr>
          <a:lstStyle/>
          <a:p>
            <a:pPr algn="l">
              <a:lnSpc>
                <a:spcPct val="108000"/>
              </a:lnSpc>
              <a:spcAft>
                <a:spcPts val="600"/>
              </a:spcAft>
            </a:pPr>
            <a:r>
              <a:rPr sz="4400" b="0">
                <a:solidFill>
                  <a:srgbClr val="FFFFFF"/>
                </a:solidFill>
                <a:latin typeface="Museo 1"/>
              </a:rPr>
              <a:t>Jautājumi diskusijai</a:t>
            </a:r>
          </a:p>
        </p:txBody>
      </p:sp>
      <p:sp>
        <p:nvSpPr>
          <p:cNvPr id="4" name="TextBox 3"/>
          <p:cNvSpPr txBox="1"/>
          <p:nvPr/>
        </p:nvSpPr>
        <p:spPr>
          <a:xfrm>
            <a:off x="822960" y="2377440"/>
            <a:ext cx="16398240" cy="7456144"/>
          </a:xfrm>
          <a:prstGeom prst="rect">
            <a:avLst/>
          </a:prstGeom>
          <a:noFill/>
        </p:spPr>
        <p:txBody>
          <a:bodyPr wrap="square" lIns="45720" tIns="27432" rIns="45720" bIns="27432" anchor="t">
            <a:spAutoFit/>
          </a:bodyPr>
          <a:lstStyle/>
          <a:p>
            <a:pPr>
              <a:lnSpc>
                <a:spcPct val="105000"/>
              </a:lnSpc>
              <a:spcAft>
                <a:spcPts val="2000"/>
              </a:spcAft>
            </a:pPr>
            <a:r>
              <a:rPr sz="2800" b="0" dirty="0">
                <a:solidFill>
                  <a:srgbClr val="ACE4F1"/>
                </a:solidFill>
                <a:latin typeface="Museo 1"/>
              </a:rPr>
              <a:t>1. </a:t>
            </a:r>
            <a:r>
              <a:rPr lang="lv-LV" sz="2800" dirty="0">
                <a:solidFill>
                  <a:srgbClr val="FFFFFF"/>
                </a:solidFill>
                <a:latin typeface="Museo 2"/>
              </a:rPr>
              <a:t>Kurā institucionālajā un politiskajā līmenī jānotiek galvenajai vienošanās panākšanai par Latvijas attīstības prioritātēm?</a:t>
            </a:r>
            <a:endParaRPr sz="2800" dirty="0">
              <a:solidFill>
                <a:srgbClr val="FFFFFF"/>
              </a:solidFill>
              <a:latin typeface="Museo 2"/>
            </a:endParaRPr>
          </a:p>
          <a:p>
            <a:pPr>
              <a:lnSpc>
                <a:spcPct val="105000"/>
              </a:lnSpc>
              <a:spcAft>
                <a:spcPts val="2000"/>
              </a:spcAft>
            </a:pPr>
            <a:r>
              <a:rPr sz="2800" b="0" dirty="0">
                <a:solidFill>
                  <a:srgbClr val="ACE4F1"/>
                </a:solidFill>
                <a:latin typeface="Museo 1"/>
              </a:rPr>
              <a:t>2. </a:t>
            </a:r>
            <a:r>
              <a:rPr lang="lv-LV" sz="2800" dirty="0">
                <a:solidFill>
                  <a:srgbClr val="FFFFFF"/>
                </a:solidFill>
                <a:latin typeface="Museo 2"/>
              </a:rPr>
              <a:t>Pēc kādiem kritērijiem jāizvēlas starp daudzām pamatotām, bet savstarpēji konkurējošām vajadzībām? </a:t>
            </a:r>
          </a:p>
          <a:p>
            <a:pPr>
              <a:lnSpc>
                <a:spcPct val="105000"/>
              </a:lnSpc>
              <a:spcAft>
                <a:spcPts val="2000"/>
              </a:spcAft>
            </a:pPr>
            <a:r>
              <a:rPr sz="2800" b="0" dirty="0">
                <a:solidFill>
                  <a:srgbClr val="ACE4F1"/>
                </a:solidFill>
                <a:latin typeface="Museo 1"/>
              </a:rPr>
              <a:t>3. </a:t>
            </a:r>
            <a:r>
              <a:rPr lang="lv-LV" sz="2800" dirty="0">
                <a:solidFill>
                  <a:srgbClr val="FFFFFF"/>
                </a:solidFill>
                <a:latin typeface="Museo 2"/>
              </a:rPr>
              <a:t>Kāda šajā procesā ir Valsts kancelejas, Finanšu ministrijas, nozaru ministriju un valdības loma, kā arī Eiropas Komisijas un citu dalībvalstu loma spēles noteikumu veidošanā </a:t>
            </a:r>
          </a:p>
          <a:p>
            <a:pPr>
              <a:lnSpc>
                <a:spcPct val="105000"/>
              </a:lnSpc>
              <a:spcAft>
                <a:spcPts val="2000"/>
              </a:spcAft>
            </a:pPr>
            <a:r>
              <a:rPr lang="en-US" sz="2800" dirty="0">
                <a:solidFill>
                  <a:srgbClr val="ACE4F1"/>
                </a:solidFill>
                <a:latin typeface="Museo 1"/>
              </a:rPr>
              <a:t>4.  </a:t>
            </a:r>
            <a:r>
              <a:rPr lang="en-US" sz="2800" dirty="0" err="1">
                <a:solidFill>
                  <a:srgbClr val="FFFFFF"/>
                </a:solidFill>
                <a:latin typeface="Museo 2"/>
              </a:rPr>
              <a:t>Kā</a:t>
            </a:r>
            <a:r>
              <a:rPr lang="en-US" sz="2800" dirty="0">
                <a:solidFill>
                  <a:srgbClr val="FFFFFF"/>
                </a:solidFill>
                <a:latin typeface="Museo 2"/>
              </a:rPr>
              <a:t> </a:t>
            </a:r>
            <a:r>
              <a:rPr lang="en-US" sz="2800" dirty="0" err="1">
                <a:solidFill>
                  <a:srgbClr val="FFFFFF"/>
                </a:solidFill>
                <a:latin typeface="Museo 2"/>
              </a:rPr>
              <a:t>partneri</a:t>
            </a:r>
            <a:r>
              <a:rPr lang="en-US" sz="2800" dirty="0">
                <a:solidFill>
                  <a:srgbClr val="FFFFFF"/>
                </a:solidFill>
                <a:latin typeface="Museo 2"/>
              </a:rPr>
              <a:t> var </a:t>
            </a:r>
            <a:r>
              <a:rPr lang="en-US" sz="2800" dirty="0" err="1">
                <a:solidFill>
                  <a:srgbClr val="FFFFFF"/>
                </a:solidFill>
                <a:latin typeface="Museo 2"/>
              </a:rPr>
              <a:t>redzēt</a:t>
            </a:r>
            <a:r>
              <a:rPr lang="en-US" sz="2800" dirty="0">
                <a:solidFill>
                  <a:srgbClr val="FFFFFF"/>
                </a:solidFill>
                <a:latin typeface="Museo 2"/>
              </a:rPr>
              <a:t> datus un </a:t>
            </a:r>
            <a:r>
              <a:rPr lang="en-US" sz="2800" dirty="0" err="1">
                <a:solidFill>
                  <a:srgbClr val="FFFFFF"/>
                </a:solidFill>
                <a:latin typeface="Museo 2"/>
              </a:rPr>
              <a:t>ietekmēt</a:t>
            </a:r>
            <a:r>
              <a:rPr lang="en-US" sz="2800" dirty="0">
                <a:solidFill>
                  <a:srgbClr val="FFFFFF"/>
                </a:solidFill>
                <a:latin typeface="Museo 2"/>
              </a:rPr>
              <a:t> </a:t>
            </a:r>
            <a:r>
              <a:rPr lang="en-US" sz="2800" dirty="0" err="1">
                <a:solidFill>
                  <a:srgbClr val="FFFFFF"/>
                </a:solidFill>
                <a:latin typeface="Museo 2"/>
              </a:rPr>
              <a:t>izvēles</a:t>
            </a:r>
            <a:r>
              <a:rPr lang="en-US" sz="2800" dirty="0">
                <a:solidFill>
                  <a:srgbClr val="FFFFFF"/>
                </a:solidFill>
                <a:latin typeface="Museo 2"/>
              </a:rPr>
              <a:t> </a:t>
            </a:r>
            <a:r>
              <a:rPr lang="en-US" sz="2800" dirty="0" err="1">
                <a:solidFill>
                  <a:srgbClr val="FFFFFF"/>
                </a:solidFill>
                <a:latin typeface="Museo 2"/>
              </a:rPr>
              <a:t>pirms</a:t>
            </a:r>
            <a:r>
              <a:rPr lang="en-US" sz="2800" dirty="0">
                <a:solidFill>
                  <a:srgbClr val="FFFFFF"/>
                </a:solidFill>
                <a:latin typeface="Museo 2"/>
              </a:rPr>
              <a:t> </a:t>
            </a:r>
            <a:r>
              <a:rPr lang="en-US" sz="2800" dirty="0" err="1">
                <a:solidFill>
                  <a:srgbClr val="FFFFFF"/>
                </a:solidFill>
                <a:latin typeface="Museo 2"/>
              </a:rPr>
              <a:t>lēmuma</a:t>
            </a:r>
            <a:r>
              <a:rPr lang="en-US" sz="2800" dirty="0">
                <a:solidFill>
                  <a:srgbClr val="FFFFFF"/>
                </a:solidFill>
                <a:latin typeface="Museo 2"/>
              </a:rPr>
              <a:t>, </a:t>
            </a:r>
            <a:r>
              <a:rPr lang="en-US" sz="2800" dirty="0" err="1">
                <a:solidFill>
                  <a:srgbClr val="FFFFFF"/>
                </a:solidFill>
                <a:latin typeface="Museo 2"/>
              </a:rPr>
              <a:t>nevis</a:t>
            </a:r>
            <a:r>
              <a:rPr lang="en-US" sz="2800" dirty="0">
                <a:solidFill>
                  <a:srgbClr val="FFFFFF"/>
                </a:solidFill>
                <a:latin typeface="Museo 2"/>
              </a:rPr>
              <a:t> </a:t>
            </a:r>
            <a:r>
              <a:rPr lang="en-US" sz="2800" dirty="0" err="1">
                <a:solidFill>
                  <a:srgbClr val="FFFFFF"/>
                </a:solidFill>
                <a:latin typeface="Museo 2"/>
              </a:rPr>
              <a:t>pēc</a:t>
            </a:r>
            <a:r>
              <a:rPr lang="en-US" sz="2800" dirty="0">
                <a:solidFill>
                  <a:srgbClr val="FFFFFF"/>
                </a:solidFill>
                <a:latin typeface="Museo 2"/>
              </a:rPr>
              <a:t> </a:t>
            </a:r>
            <a:r>
              <a:rPr lang="en-US" sz="2800" dirty="0" err="1">
                <a:solidFill>
                  <a:srgbClr val="FFFFFF"/>
                </a:solidFill>
                <a:latin typeface="Museo 2"/>
              </a:rPr>
              <a:t>tā</a:t>
            </a:r>
            <a:r>
              <a:rPr lang="en-US" sz="2800" dirty="0">
                <a:solidFill>
                  <a:srgbClr val="FFFFFF"/>
                </a:solidFill>
                <a:latin typeface="Museo 2"/>
              </a:rPr>
              <a:t>?</a:t>
            </a:r>
            <a:r>
              <a:rPr lang="lv-LV" sz="2800" dirty="0">
                <a:solidFill>
                  <a:srgbClr val="FFFFFF"/>
                </a:solidFill>
                <a:latin typeface="Museo 2"/>
              </a:rPr>
              <a:t> Kurā brīdī un kā jēgpilni iesaistāmas pašvaldības, sociālie partneri, pilsoniskā sabiedrība un citi partneri? </a:t>
            </a:r>
          </a:p>
          <a:p>
            <a:pPr>
              <a:lnSpc>
                <a:spcPct val="105000"/>
              </a:lnSpc>
              <a:spcAft>
                <a:spcPts val="2000"/>
              </a:spcAft>
            </a:pPr>
            <a:r>
              <a:rPr sz="2800" b="0" dirty="0">
                <a:solidFill>
                  <a:srgbClr val="ACE4F1"/>
                </a:solidFill>
                <a:latin typeface="Museo 1"/>
              </a:rPr>
              <a:t>5. </a:t>
            </a:r>
            <a:r>
              <a:rPr lang="lv-LV" sz="2800" b="0" dirty="0">
                <a:solidFill>
                  <a:srgbClr val="FFFFFF"/>
                </a:solidFill>
                <a:latin typeface="Museo 2"/>
              </a:rPr>
              <a:t>K</a:t>
            </a:r>
            <a:r>
              <a:rPr lang="lv-LV" sz="2800" dirty="0">
                <a:solidFill>
                  <a:srgbClr val="FFFFFF"/>
                </a:solidFill>
                <a:latin typeface="Museo 2"/>
              </a:rPr>
              <a:t>ā izmantot pašreizējo plānošanas logu tā, lai Latvijas attīstības vajadzības un mērķi noteiktu investīciju izvēles, nevis finansējuma plānošanas grafiks faktiski noteiktu Latvijas prioritātes? </a:t>
            </a:r>
          </a:p>
          <a:p>
            <a:pPr>
              <a:lnSpc>
                <a:spcPct val="105000"/>
              </a:lnSpc>
              <a:spcAft>
                <a:spcPts val="2000"/>
              </a:spcAft>
            </a:pPr>
            <a:r>
              <a:rPr lang="lv-LV" sz="2800" dirty="0">
                <a:solidFill>
                  <a:srgbClr val="ACE4F1"/>
                </a:solidFill>
                <a:latin typeface="Museo 1"/>
              </a:rPr>
              <a:t>6.</a:t>
            </a:r>
            <a:r>
              <a:rPr lang="lv-LV" sz="2800" b="0" dirty="0">
                <a:solidFill>
                  <a:srgbClr val="FFFFFF"/>
                </a:solidFill>
                <a:latin typeface="Museo 2"/>
              </a:rPr>
              <a:t> </a:t>
            </a:r>
            <a:r>
              <a:rPr lang="lv-LV" sz="2800" dirty="0">
                <a:solidFill>
                  <a:srgbClr val="FFFFFF"/>
                </a:solidFill>
                <a:latin typeface="Museo 2"/>
              </a:rPr>
              <a:t>Kāda daļa ES naudas jāiegulda caur aizdevumiem, garantijām un PPP, un kas to izlems līdz 2027. gadam?</a:t>
            </a:r>
          </a:p>
          <a:p>
            <a:pPr>
              <a:lnSpc>
                <a:spcPct val="105000"/>
              </a:lnSpc>
              <a:spcAft>
                <a:spcPts val="2000"/>
              </a:spcAft>
            </a:pPr>
            <a:endParaRPr lang="lv-LV" sz="2800" b="0" dirty="0">
              <a:solidFill>
                <a:srgbClr val="FFFFFF"/>
              </a:solidFill>
              <a:latin typeface="Museo 2"/>
            </a:endParaRPr>
          </a:p>
        </p:txBody>
      </p:sp>
      <p:pic>
        <p:nvPicPr>
          <p:cNvPr id="5" name="Picture 4" descr="image.png"/>
          <p:cNvPicPr>
            <a:picLocks noChangeAspect="1"/>
          </p:cNvPicPr>
          <p:nvPr/>
        </p:nvPicPr>
        <p:blipFill>
          <a:blip r:embed="rId4"/>
          <a:stretch>
            <a:fillRect/>
          </a:stretch>
        </p:blipFill>
        <p:spPr>
          <a:xfrm>
            <a:off x="16550640" y="9334500"/>
            <a:ext cx="1737360" cy="738378"/>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B2C70"/>
        </a:solidFill>
        <a:effectLst/>
      </p:bgPr>
    </p:bg>
    <p:spTree>
      <p:nvGrpSpPr>
        <p:cNvPr id="1" name=""/>
        <p:cNvGrpSpPr/>
        <p:nvPr/>
      </p:nvGrpSpPr>
      <p:grpSpPr>
        <a:xfrm>
          <a:off x="0" y="0"/>
          <a:ext cx="0" cy="0"/>
          <a:chOff x="0" y="0"/>
          <a:chExt cx="0" cy="0"/>
        </a:xfrm>
      </p:grpSpPr>
      <p:sp>
        <p:nvSpPr>
          <p:cNvPr id="2" name="Freeform 2"/>
          <p:cNvSpPr/>
          <p:nvPr/>
        </p:nvSpPr>
        <p:spPr>
          <a:xfrm rot="5400000">
            <a:off x="9755418" y="1754418"/>
            <a:ext cx="10287000" cy="6778165"/>
          </a:xfrm>
          <a:custGeom>
            <a:avLst/>
            <a:gdLst/>
            <a:ahLst/>
            <a:cxnLst/>
            <a:rect l="l" t="t" r="r" b="b"/>
            <a:pathLst>
              <a:path w="10287000" h="6778165">
                <a:moveTo>
                  <a:pt x="0" y="0"/>
                </a:moveTo>
                <a:lnTo>
                  <a:pt x="10287000" y="0"/>
                </a:lnTo>
                <a:lnTo>
                  <a:pt x="10287000" y="6778164"/>
                </a:lnTo>
                <a:lnTo>
                  <a:pt x="0" y="6778164"/>
                </a:lnTo>
                <a:lnTo>
                  <a:pt x="0" y="0"/>
                </a:lnTo>
                <a:close/>
              </a:path>
            </a:pathLst>
          </a:custGeom>
          <a:blipFill>
            <a:blip r:embed="rId2"/>
            <a:stretch>
              <a:fillRect t="-604" b="-604"/>
            </a:stretch>
          </a:blipFill>
        </p:spPr>
        <p:txBody>
          <a:bodyPr/>
          <a:lstStyle/>
          <a:p>
            <a:endParaRPr lang="en-US"/>
          </a:p>
        </p:txBody>
      </p:sp>
      <p:sp>
        <p:nvSpPr>
          <p:cNvPr id="3" name="Freeform 3"/>
          <p:cNvSpPr/>
          <p:nvPr/>
        </p:nvSpPr>
        <p:spPr>
          <a:xfrm>
            <a:off x="846743" y="7400363"/>
            <a:ext cx="4352002" cy="1849601"/>
          </a:xfrm>
          <a:custGeom>
            <a:avLst/>
            <a:gdLst/>
            <a:ahLst/>
            <a:cxnLst/>
            <a:rect l="l" t="t" r="r" b="b"/>
            <a:pathLst>
              <a:path w="4352002" h="1849601">
                <a:moveTo>
                  <a:pt x="0" y="0"/>
                </a:moveTo>
                <a:lnTo>
                  <a:pt x="4352002" y="0"/>
                </a:lnTo>
                <a:lnTo>
                  <a:pt x="4352002" y="1849601"/>
                </a:lnTo>
                <a:lnTo>
                  <a:pt x="0" y="1849601"/>
                </a:lnTo>
                <a:lnTo>
                  <a:pt x="0" y="0"/>
                </a:lnTo>
                <a:close/>
              </a:path>
            </a:pathLst>
          </a:custGeom>
          <a:blipFill>
            <a:blip r:embed="rId3"/>
            <a:stretch>
              <a:fillRect/>
            </a:stretch>
          </a:blipFill>
        </p:spPr>
        <p:txBody>
          <a:bodyPr/>
          <a:lstStyle/>
          <a:p>
            <a:endParaRPr lang="en-US"/>
          </a:p>
        </p:txBody>
      </p:sp>
      <p:sp>
        <p:nvSpPr>
          <p:cNvPr id="4" name="Freeform 4"/>
          <p:cNvSpPr/>
          <p:nvPr/>
        </p:nvSpPr>
        <p:spPr>
          <a:xfrm>
            <a:off x="6168482" y="7400363"/>
            <a:ext cx="4371616" cy="1857937"/>
          </a:xfrm>
          <a:custGeom>
            <a:avLst/>
            <a:gdLst/>
            <a:ahLst/>
            <a:cxnLst/>
            <a:rect l="l" t="t" r="r" b="b"/>
            <a:pathLst>
              <a:path w="4371616" h="1857937">
                <a:moveTo>
                  <a:pt x="0" y="0"/>
                </a:moveTo>
                <a:lnTo>
                  <a:pt x="4371616" y="0"/>
                </a:lnTo>
                <a:lnTo>
                  <a:pt x="4371616" y="1857937"/>
                </a:lnTo>
                <a:lnTo>
                  <a:pt x="0" y="1857937"/>
                </a:lnTo>
                <a:lnTo>
                  <a:pt x="0" y="0"/>
                </a:lnTo>
                <a:close/>
              </a:path>
            </a:pathLst>
          </a:custGeom>
          <a:blipFill>
            <a:blip r:embed="rId4"/>
            <a:stretch>
              <a:fillRect/>
            </a:stretch>
          </a:blipFill>
        </p:spPr>
        <p:txBody>
          <a:bodyPr/>
          <a:lstStyle/>
          <a:p>
            <a:endParaRPr lang="en-US"/>
          </a:p>
        </p:txBody>
      </p:sp>
      <p:sp>
        <p:nvSpPr>
          <p:cNvPr id="5" name="TextBox 4"/>
          <p:cNvSpPr txBox="1"/>
          <p:nvPr/>
        </p:nvSpPr>
        <p:spPr>
          <a:xfrm>
            <a:off x="1042415" y="3291840"/>
            <a:ext cx="8686800" cy="2103120"/>
          </a:xfrm>
          <a:prstGeom prst="rect">
            <a:avLst/>
          </a:prstGeom>
          <a:noFill/>
        </p:spPr>
        <p:txBody>
          <a:bodyPr wrap="square" lIns="45720" tIns="27432" rIns="45720" bIns="27432" anchor="ctr">
            <a:spAutoFit/>
          </a:bodyPr>
          <a:lstStyle/>
          <a:p>
            <a:pPr algn="l">
              <a:lnSpc>
                <a:spcPct val="108000"/>
              </a:lnSpc>
              <a:spcAft>
                <a:spcPts val="600"/>
              </a:spcAft>
            </a:pPr>
            <a:r>
              <a:rPr sz="8000" b="0">
                <a:solidFill>
                  <a:srgbClr val="FFFFFF"/>
                </a:solidFill>
                <a:latin typeface="Museo 1"/>
              </a:rPr>
              <a:t>Paldies!</a:t>
            </a:r>
          </a:p>
        </p:txBody>
      </p:sp>
      <p:sp>
        <p:nvSpPr>
          <p:cNvPr id="6" name="TextBox 5"/>
          <p:cNvSpPr txBox="1"/>
          <p:nvPr/>
        </p:nvSpPr>
        <p:spPr>
          <a:xfrm>
            <a:off x="1042415" y="5074920"/>
            <a:ext cx="8961120" cy="1463040"/>
          </a:xfrm>
          <a:prstGeom prst="rect">
            <a:avLst/>
          </a:prstGeom>
          <a:noFill/>
        </p:spPr>
        <p:txBody>
          <a:bodyPr wrap="square" lIns="45720" tIns="27432" rIns="45720" bIns="27432" anchor="t">
            <a:spAutoFit/>
          </a:bodyPr>
          <a:lstStyle/>
          <a:p>
            <a:pPr algn="l">
              <a:lnSpc>
                <a:spcPct val="108000"/>
              </a:lnSpc>
              <a:spcAft>
                <a:spcPts val="600"/>
              </a:spcAft>
            </a:pPr>
            <a:r>
              <a:rPr sz="2200" b="0">
                <a:solidFill>
                  <a:srgbClr val="FFFFFF"/>
                </a:solidFill>
                <a:latin typeface="Museo 2"/>
              </a:rPr>
              <a:t>“Nauda nav mūsu lielākais ierobežojums. Ierobežojums ir izvēles kvalitāte — un laiks, kas atlicis to uzlabot.”</a:t>
            </a:r>
          </a:p>
        </p:txBody>
      </p:sp>
      <p:sp>
        <p:nvSpPr>
          <p:cNvPr id="7" name="TextBox 6"/>
          <p:cNvSpPr txBox="1"/>
          <p:nvPr/>
        </p:nvSpPr>
        <p:spPr>
          <a:xfrm>
            <a:off x="1042415" y="6446520"/>
            <a:ext cx="8686800" cy="1005840"/>
          </a:xfrm>
          <a:prstGeom prst="rect">
            <a:avLst/>
          </a:prstGeom>
          <a:noFill/>
        </p:spPr>
        <p:txBody>
          <a:bodyPr wrap="square" lIns="45720" tIns="27432" rIns="45720" bIns="27432" anchor="t">
            <a:spAutoFit/>
          </a:bodyPr>
          <a:lstStyle/>
          <a:p>
            <a:pPr algn="l">
              <a:lnSpc>
                <a:spcPct val="108000"/>
              </a:lnSpc>
              <a:spcAft>
                <a:spcPts val="400"/>
              </a:spcAft>
            </a:pPr>
            <a:r>
              <a:rPr sz="2000" b="0">
                <a:solidFill>
                  <a:srgbClr val="ACE4F1"/>
                </a:solidFill>
                <a:latin typeface="Museo 2"/>
              </a:rPr>
              <a:t>Sanda Liepiņa, PROVIDUS direktore</a:t>
            </a:r>
          </a:p>
          <a:p>
            <a:pPr algn="l">
              <a:lnSpc>
                <a:spcPct val="108000"/>
              </a:lnSpc>
              <a:spcAft>
                <a:spcPts val="400"/>
              </a:spcAft>
            </a:pPr>
            <a:r>
              <a:rPr sz="2000" b="0">
                <a:solidFill>
                  <a:srgbClr val="ACE4F1"/>
                </a:solidFill>
                <a:latin typeface="Museo 2"/>
              </a:rPr>
              <a:t>sanda.liepina@providus.lv • providus.lv</a:t>
            </a:r>
          </a:p>
        </p:txBody>
      </p:sp>
      <p:sp>
        <p:nvSpPr>
          <p:cNvPr id="8" name="TextBox 7"/>
          <p:cNvSpPr txBox="1"/>
          <p:nvPr/>
        </p:nvSpPr>
        <p:spPr>
          <a:xfrm>
            <a:off x="1042415" y="8953500"/>
            <a:ext cx="15889225" cy="639021"/>
          </a:xfrm>
          <a:prstGeom prst="rect">
            <a:avLst/>
          </a:prstGeom>
          <a:noFill/>
        </p:spPr>
        <p:txBody>
          <a:bodyPr wrap="square" lIns="45720" tIns="27432" rIns="45720" bIns="27432" anchor="t">
            <a:spAutoFit/>
          </a:bodyPr>
          <a:lstStyle/>
          <a:p>
            <a:pPr algn="l">
              <a:lnSpc>
                <a:spcPct val="108000"/>
              </a:lnSpc>
              <a:spcAft>
                <a:spcPts val="0"/>
              </a:spcAft>
            </a:pPr>
            <a:r>
              <a:rPr b="0" dirty="0" err="1">
                <a:solidFill>
                  <a:srgbClr val="FFFFFF"/>
                </a:solidFill>
                <a:latin typeface="Museo 2"/>
              </a:rPr>
              <a:t>Diskusija</a:t>
            </a:r>
            <a:r>
              <a:rPr b="0" dirty="0">
                <a:solidFill>
                  <a:srgbClr val="FFFFFF"/>
                </a:solidFill>
                <a:latin typeface="Museo 2"/>
              </a:rPr>
              <a:t> </a:t>
            </a:r>
            <a:r>
              <a:rPr b="0" dirty="0" err="1">
                <a:solidFill>
                  <a:srgbClr val="FFFFFF"/>
                </a:solidFill>
                <a:latin typeface="Museo 2"/>
              </a:rPr>
              <a:t>notiek</a:t>
            </a:r>
            <a:r>
              <a:rPr b="0" dirty="0">
                <a:solidFill>
                  <a:srgbClr val="FFFFFF"/>
                </a:solidFill>
                <a:latin typeface="Museo 2"/>
              </a:rPr>
              <a:t> </a:t>
            </a:r>
            <a:r>
              <a:rPr b="0" dirty="0" err="1">
                <a:solidFill>
                  <a:srgbClr val="FFFFFF"/>
                </a:solidFill>
                <a:latin typeface="Museo 2"/>
              </a:rPr>
              <a:t>projekta</a:t>
            </a:r>
            <a:r>
              <a:rPr b="0" dirty="0">
                <a:solidFill>
                  <a:srgbClr val="FFFFFF"/>
                </a:solidFill>
                <a:latin typeface="Museo 2"/>
              </a:rPr>
              <a:t> “Latvijas </a:t>
            </a:r>
            <a:r>
              <a:rPr b="0" dirty="0" err="1">
                <a:solidFill>
                  <a:srgbClr val="FFFFFF"/>
                </a:solidFill>
                <a:latin typeface="Museo 2"/>
              </a:rPr>
              <a:t>attīstības</a:t>
            </a:r>
            <a:r>
              <a:rPr b="0" dirty="0">
                <a:solidFill>
                  <a:srgbClr val="FFFFFF"/>
                </a:solidFill>
                <a:latin typeface="Museo 2"/>
              </a:rPr>
              <a:t> </a:t>
            </a:r>
            <a:r>
              <a:rPr b="0" dirty="0" err="1">
                <a:solidFill>
                  <a:srgbClr val="FFFFFF"/>
                </a:solidFill>
                <a:latin typeface="Museo 2"/>
              </a:rPr>
              <a:t>vektori</a:t>
            </a:r>
            <a:r>
              <a:rPr b="0" dirty="0">
                <a:solidFill>
                  <a:srgbClr val="FFFFFF"/>
                </a:solidFill>
                <a:latin typeface="Museo 2"/>
              </a:rPr>
              <a:t> – </a:t>
            </a:r>
            <a:r>
              <a:rPr b="0" dirty="0" err="1">
                <a:solidFill>
                  <a:srgbClr val="FFFFFF"/>
                </a:solidFill>
                <a:latin typeface="Museo 2"/>
              </a:rPr>
              <a:t>diskusiju</a:t>
            </a:r>
            <a:r>
              <a:rPr b="0" dirty="0">
                <a:solidFill>
                  <a:srgbClr val="FFFFFF"/>
                </a:solidFill>
                <a:latin typeface="Museo 2"/>
              </a:rPr>
              <a:t> </a:t>
            </a:r>
            <a:r>
              <a:rPr b="0" dirty="0" err="1">
                <a:solidFill>
                  <a:srgbClr val="FFFFFF"/>
                </a:solidFill>
                <a:latin typeface="Museo 2"/>
              </a:rPr>
              <a:t>cikls</a:t>
            </a:r>
            <a:r>
              <a:rPr b="0" dirty="0">
                <a:solidFill>
                  <a:srgbClr val="FFFFFF"/>
                </a:solidFill>
                <a:latin typeface="Museo 2"/>
              </a:rPr>
              <a:t>” </a:t>
            </a:r>
            <a:r>
              <a:rPr b="0" dirty="0" err="1">
                <a:solidFill>
                  <a:srgbClr val="FFFFFF"/>
                </a:solidFill>
                <a:latin typeface="Museo 2"/>
              </a:rPr>
              <a:t>ietvaros</a:t>
            </a:r>
            <a:r>
              <a:rPr b="0" dirty="0">
                <a:solidFill>
                  <a:srgbClr val="FFFFFF"/>
                </a:solidFill>
                <a:latin typeface="Museo 2"/>
              </a:rPr>
              <a:t>, ko </a:t>
            </a:r>
            <a:r>
              <a:rPr b="0" dirty="0" err="1">
                <a:solidFill>
                  <a:srgbClr val="FFFFFF"/>
                </a:solidFill>
                <a:latin typeface="Museo 2"/>
              </a:rPr>
              <a:t>finansiāli</a:t>
            </a:r>
            <a:r>
              <a:rPr b="0" dirty="0">
                <a:solidFill>
                  <a:srgbClr val="FFFFFF"/>
                </a:solidFill>
                <a:latin typeface="Museo 2"/>
              </a:rPr>
              <a:t> </a:t>
            </a:r>
            <a:r>
              <a:rPr b="0" dirty="0" err="1">
                <a:solidFill>
                  <a:srgbClr val="FFFFFF"/>
                </a:solidFill>
                <a:latin typeface="Museo 2"/>
              </a:rPr>
              <a:t>atbalsta</a:t>
            </a:r>
            <a:r>
              <a:rPr b="0" dirty="0">
                <a:solidFill>
                  <a:srgbClr val="FFFFFF"/>
                </a:solidFill>
                <a:latin typeface="Museo 2"/>
              </a:rPr>
              <a:t> </a:t>
            </a:r>
            <a:r>
              <a:rPr b="0" dirty="0" err="1">
                <a:solidFill>
                  <a:srgbClr val="FFFFFF"/>
                </a:solidFill>
                <a:latin typeface="Museo 2"/>
              </a:rPr>
              <a:t>Sabiedrības</a:t>
            </a:r>
            <a:r>
              <a:rPr b="0" dirty="0">
                <a:solidFill>
                  <a:srgbClr val="FFFFFF"/>
                </a:solidFill>
                <a:latin typeface="Museo 2"/>
              </a:rPr>
              <a:t> </a:t>
            </a:r>
            <a:r>
              <a:rPr b="0" dirty="0" err="1">
                <a:solidFill>
                  <a:srgbClr val="FFFFFF"/>
                </a:solidFill>
                <a:latin typeface="Museo 2"/>
              </a:rPr>
              <a:t>integrācijas</a:t>
            </a:r>
            <a:r>
              <a:rPr b="0" dirty="0">
                <a:solidFill>
                  <a:srgbClr val="FFFFFF"/>
                </a:solidFill>
                <a:latin typeface="Museo 2"/>
              </a:rPr>
              <a:t> fonds no Latvijas </a:t>
            </a:r>
            <a:r>
              <a:rPr b="0" dirty="0" err="1">
                <a:solidFill>
                  <a:srgbClr val="FFFFFF"/>
                </a:solidFill>
                <a:latin typeface="Museo 2"/>
              </a:rPr>
              <a:t>valsts</a:t>
            </a:r>
            <a:r>
              <a:rPr b="0" dirty="0">
                <a:solidFill>
                  <a:srgbClr val="FFFFFF"/>
                </a:solidFill>
                <a:latin typeface="Museo 2"/>
              </a:rPr>
              <a:t> </a:t>
            </a:r>
            <a:r>
              <a:rPr b="0" dirty="0" err="1">
                <a:solidFill>
                  <a:srgbClr val="FFFFFF"/>
                </a:solidFill>
                <a:latin typeface="Museo 2"/>
              </a:rPr>
              <a:t>budžeta</a:t>
            </a:r>
            <a:r>
              <a:rPr b="0" dirty="0">
                <a:solidFill>
                  <a:srgbClr val="FFFFFF"/>
                </a:solidFill>
                <a:latin typeface="Museo 2"/>
              </a:rPr>
              <a:t> </a:t>
            </a:r>
            <a:r>
              <a:rPr b="0" dirty="0" err="1">
                <a:solidFill>
                  <a:srgbClr val="FFFFFF"/>
                </a:solidFill>
                <a:latin typeface="Museo 2"/>
              </a:rPr>
              <a:t>līdzekļiem</a:t>
            </a:r>
            <a:r>
              <a:rPr b="0" dirty="0">
                <a:solidFill>
                  <a:srgbClr val="FFFFFF"/>
                </a:solidFill>
                <a:latin typeface="Museo 2"/>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BALTIJAS SALĪDZINĀJUMS PA JOMĀM</a:t>
            </a:r>
          </a:p>
        </p:txBody>
      </p:sp>
      <p:sp>
        <p:nvSpPr>
          <p:cNvPr id="3" name="TextBox 2"/>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Latvija atpaliek kārtībā, mājokļos un infrastruktūrā</a:t>
            </a:r>
          </a:p>
        </p:txBody>
      </p:sp>
      <p:sp>
        <p:nvSpPr>
          <p:cNvPr id="4" name="TextBox 3"/>
          <p:cNvSpPr txBox="1"/>
          <p:nvPr/>
        </p:nvSpPr>
        <p:spPr>
          <a:xfrm>
            <a:off x="822960" y="1874519"/>
            <a:ext cx="16642080" cy="640080"/>
          </a:xfrm>
          <a:prstGeom prst="rect">
            <a:avLst/>
          </a:prstGeom>
          <a:noFill/>
        </p:spPr>
        <p:txBody>
          <a:bodyPr wrap="square" lIns="45720" tIns="27432" rIns="45720" bIns="27432" anchor="t">
            <a:spAutoFit/>
          </a:bodyPr>
          <a:lstStyle/>
          <a:p>
            <a:pPr algn="l">
              <a:lnSpc>
                <a:spcPct val="108000"/>
              </a:lnSpc>
              <a:spcAft>
                <a:spcPts val="0"/>
              </a:spcAft>
            </a:pPr>
            <a:r>
              <a:rPr sz="2100" b="0">
                <a:solidFill>
                  <a:srgbClr val="303A92"/>
                </a:solidFill>
                <a:latin typeface="Museo 2"/>
              </a:rPr>
              <a:t>Izdevumu efektivitātes rādītājs (1,00 = robeža; jo mazāks, jo efektīvāk).</a:t>
            </a:r>
          </a:p>
        </p:txBody>
      </p:sp>
      <p:graphicFrame>
        <p:nvGraphicFramePr>
          <p:cNvPr id="5" name="Table 4"/>
          <p:cNvGraphicFramePr>
            <a:graphicFrameLocks noGrp="1"/>
          </p:cNvGraphicFramePr>
          <p:nvPr/>
        </p:nvGraphicFramePr>
        <p:xfrm>
          <a:off x="822960" y="2697480"/>
          <a:ext cx="16687800" cy="6364224"/>
        </p:xfrm>
        <a:graphic>
          <a:graphicData uri="http://schemas.openxmlformats.org/drawingml/2006/table">
            <a:tbl>
              <a:tblPr firstRow="1" bandRow="1">
                <a:tableStyleId>{5C22544A-7EE6-4342-B048-85BDC9FD1C3A}</a:tableStyleId>
              </a:tblPr>
              <a:tblGrid>
                <a:gridCol w="571500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2103120">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gridCol w="2560320">
                  <a:extLst>
                    <a:ext uri="{9D8B030D-6E8A-4147-A177-3AD203B41FA5}">
                      <a16:colId xmlns:a16="http://schemas.microsoft.com/office/drawing/2014/main" val="20005"/>
                    </a:ext>
                  </a:extLst>
                </a:gridCol>
              </a:tblGrid>
              <a:tr h="530352">
                <a:tc>
                  <a:txBody>
                    <a:bodyPr/>
                    <a:lstStyle/>
                    <a:p>
                      <a:pPr>
                        <a:lnSpc>
                          <a:spcPct val="100000"/>
                        </a:lnSpc>
                      </a:pPr>
                      <a:r>
                        <a:rPr sz="1550" b="0">
                          <a:solidFill>
                            <a:srgbClr val="FFFFFF"/>
                          </a:solidFill>
                          <a:latin typeface="Museo 1"/>
                        </a:rPr>
                        <a:t>Izdevumu joma</a:t>
                      </a:r>
                    </a:p>
                  </a:txBody>
                  <a:tcPr marL="73152" marR="73152" marT="32004" marB="32004" anchor="ctr">
                    <a:solidFill>
                      <a:srgbClr val="303A92"/>
                    </a:solidFill>
                  </a:tcPr>
                </a:tc>
                <a:tc>
                  <a:txBody>
                    <a:bodyPr/>
                    <a:lstStyle/>
                    <a:p>
                      <a:pPr>
                        <a:lnSpc>
                          <a:spcPct val="100000"/>
                        </a:lnSpc>
                      </a:pPr>
                      <a:r>
                        <a:rPr sz="1550" b="0">
                          <a:solidFill>
                            <a:srgbClr val="FFFFFF"/>
                          </a:solidFill>
                          <a:latin typeface="Museo 1"/>
                        </a:rPr>
                        <a:t>Latvija</a:t>
                      </a:r>
                    </a:p>
                  </a:txBody>
                  <a:tcPr marL="73152" marR="73152" marT="32004" marB="32004" anchor="ctr">
                    <a:solidFill>
                      <a:srgbClr val="303A92"/>
                    </a:solidFill>
                  </a:tcPr>
                </a:tc>
                <a:tc>
                  <a:txBody>
                    <a:bodyPr/>
                    <a:lstStyle/>
                    <a:p>
                      <a:pPr>
                        <a:lnSpc>
                          <a:spcPct val="100000"/>
                        </a:lnSpc>
                      </a:pPr>
                      <a:r>
                        <a:rPr sz="1550" b="0">
                          <a:solidFill>
                            <a:srgbClr val="FFFFFF"/>
                          </a:solidFill>
                          <a:latin typeface="Museo 1"/>
                        </a:rPr>
                        <a:t>Lietuva</a:t>
                      </a:r>
                    </a:p>
                  </a:txBody>
                  <a:tcPr marL="73152" marR="73152" marT="32004" marB="32004" anchor="ctr">
                    <a:solidFill>
                      <a:srgbClr val="303A92"/>
                    </a:solidFill>
                  </a:tcPr>
                </a:tc>
                <a:tc>
                  <a:txBody>
                    <a:bodyPr/>
                    <a:lstStyle/>
                    <a:p>
                      <a:pPr>
                        <a:lnSpc>
                          <a:spcPct val="100000"/>
                        </a:lnSpc>
                      </a:pPr>
                      <a:r>
                        <a:rPr sz="1550" b="0">
                          <a:solidFill>
                            <a:srgbClr val="FFFFFF"/>
                          </a:solidFill>
                          <a:latin typeface="Museo 1"/>
                        </a:rPr>
                        <a:t>Igaunija</a:t>
                      </a:r>
                    </a:p>
                  </a:txBody>
                  <a:tcPr marL="73152" marR="73152" marT="32004" marB="32004" anchor="ctr">
                    <a:solidFill>
                      <a:srgbClr val="303A92"/>
                    </a:solidFill>
                  </a:tcPr>
                </a:tc>
                <a:tc>
                  <a:txBody>
                    <a:bodyPr/>
                    <a:lstStyle/>
                    <a:p>
                      <a:pPr>
                        <a:lnSpc>
                          <a:spcPct val="100000"/>
                        </a:lnSpc>
                      </a:pPr>
                      <a:r>
                        <a:rPr sz="1550" b="0">
                          <a:solidFill>
                            <a:srgbClr val="FFFFFF"/>
                          </a:solidFill>
                          <a:latin typeface="Museo 1"/>
                        </a:rPr>
                        <a:t>ES-27</a:t>
                      </a:r>
                    </a:p>
                  </a:txBody>
                  <a:tcPr marL="73152" marR="73152" marT="32004" marB="32004" anchor="ctr">
                    <a:solidFill>
                      <a:srgbClr val="303A92"/>
                    </a:solidFill>
                  </a:tcPr>
                </a:tc>
                <a:tc>
                  <a:txBody>
                    <a:bodyPr/>
                    <a:lstStyle/>
                    <a:p>
                      <a:pPr>
                        <a:lnSpc>
                          <a:spcPct val="100000"/>
                        </a:lnSpc>
                      </a:pPr>
                      <a:r>
                        <a:rPr sz="1550" b="0">
                          <a:solidFill>
                            <a:srgbClr val="FFFFFF"/>
                          </a:solidFill>
                          <a:latin typeface="Museo 1"/>
                        </a:rPr>
                        <a:t>Latvija pret ES</a:t>
                      </a:r>
                    </a:p>
                  </a:txBody>
                  <a:tcPr marL="73152" marR="73152" marT="32004" marB="32004" anchor="ctr">
                    <a:solidFill>
                      <a:srgbClr val="303A92"/>
                    </a:solidFill>
                  </a:tcPr>
                </a:tc>
                <a:extLst>
                  <a:ext uri="{0D108BD9-81ED-4DB2-BD59-A6C34878D82A}">
                    <a16:rowId xmlns:a16="http://schemas.microsoft.com/office/drawing/2014/main" val="10000"/>
                  </a:ext>
                </a:extLst>
              </a:tr>
              <a:tr h="530352">
                <a:tc>
                  <a:txBody>
                    <a:bodyPr/>
                    <a:lstStyle/>
                    <a:p>
                      <a:pPr>
                        <a:lnSpc>
                          <a:spcPct val="100000"/>
                        </a:lnSpc>
                      </a:pPr>
                      <a:r>
                        <a:rPr sz="1550" b="0">
                          <a:solidFill>
                            <a:srgbClr val="251E50"/>
                          </a:solidFill>
                          <a:latin typeface="Museo 1"/>
                        </a:rPr>
                        <a:t>Veselība</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1,38</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1,37</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1,37</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1,75</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labāk</a:t>
                      </a:r>
                    </a:p>
                  </a:txBody>
                  <a:tcPr marL="73152" marR="73152" marT="32004" marB="32004" anchor="ctr">
                    <a:solidFill>
                      <a:srgbClr val="FFFFFF"/>
                    </a:solidFill>
                  </a:tcPr>
                </a:tc>
                <a:extLst>
                  <a:ext uri="{0D108BD9-81ED-4DB2-BD59-A6C34878D82A}">
                    <a16:rowId xmlns:a16="http://schemas.microsoft.com/office/drawing/2014/main" val="10001"/>
                  </a:ext>
                </a:extLst>
              </a:tr>
              <a:tr h="530352">
                <a:tc>
                  <a:txBody>
                    <a:bodyPr/>
                    <a:lstStyle/>
                    <a:p>
                      <a:pPr>
                        <a:lnSpc>
                          <a:spcPct val="100000"/>
                        </a:lnSpc>
                      </a:pPr>
                      <a:r>
                        <a:rPr sz="1550" b="0">
                          <a:solidFill>
                            <a:srgbClr val="251E50"/>
                          </a:solidFill>
                          <a:latin typeface="Museo 1"/>
                        </a:rPr>
                        <a:t>Izglītība</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1,65</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1,39</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1,67</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1,74</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labāk</a:t>
                      </a:r>
                    </a:p>
                  </a:txBody>
                  <a:tcPr marL="73152" marR="73152" marT="32004" marB="32004" anchor="ctr">
                    <a:solidFill>
                      <a:srgbClr val="EEF8FB"/>
                    </a:solidFill>
                  </a:tcPr>
                </a:tc>
                <a:extLst>
                  <a:ext uri="{0D108BD9-81ED-4DB2-BD59-A6C34878D82A}">
                    <a16:rowId xmlns:a16="http://schemas.microsoft.com/office/drawing/2014/main" val="10002"/>
                  </a:ext>
                </a:extLst>
              </a:tr>
              <a:tr h="530352">
                <a:tc>
                  <a:txBody>
                    <a:bodyPr/>
                    <a:lstStyle/>
                    <a:p>
                      <a:pPr>
                        <a:lnSpc>
                          <a:spcPct val="100000"/>
                        </a:lnSpc>
                      </a:pPr>
                      <a:r>
                        <a:rPr sz="1550" b="0">
                          <a:solidFill>
                            <a:srgbClr val="251E50"/>
                          </a:solidFill>
                          <a:latin typeface="Museo 1"/>
                        </a:rPr>
                        <a:t>Sociālā aizsardzība</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1,98</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1,45</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1,65</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2,05</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labāk</a:t>
                      </a:r>
                    </a:p>
                  </a:txBody>
                  <a:tcPr marL="73152" marR="73152" marT="32004" marB="32004" anchor="ctr">
                    <a:solidFill>
                      <a:srgbClr val="FFFFFF"/>
                    </a:solidFill>
                  </a:tcPr>
                </a:tc>
                <a:extLst>
                  <a:ext uri="{0D108BD9-81ED-4DB2-BD59-A6C34878D82A}">
                    <a16:rowId xmlns:a16="http://schemas.microsoft.com/office/drawing/2014/main" val="10003"/>
                  </a:ext>
                </a:extLst>
              </a:tr>
              <a:tr h="530352">
                <a:tc>
                  <a:txBody>
                    <a:bodyPr/>
                    <a:lstStyle/>
                    <a:p>
                      <a:pPr>
                        <a:lnSpc>
                          <a:spcPct val="100000"/>
                        </a:lnSpc>
                      </a:pPr>
                      <a:r>
                        <a:rPr sz="1550" b="0">
                          <a:solidFill>
                            <a:srgbClr val="251E50"/>
                          </a:solidFill>
                          <a:latin typeface="Museo 1"/>
                        </a:rPr>
                        <a:t>Ekonomikas lietas (infrastruktūra)</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2,06</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1,16</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1,46</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1,63</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sliktāk</a:t>
                      </a:r>
                    </a:p>
                  </a:txBody>
                  <a:tcPr marL="73152" marR="73152" marT="32004" marB="32004" anchor="ctr">
                    <a:solidFill>
                      <a:srgbClr val="ACE4F1"/>
                    </a:solidFill>
                  </a:tcPr>
                </a:tc>
                <a:extLst>
                  <a:ext uri="{0D108BD9-81ED-4DB2-BD59-A6C34878D82A}">
                    <a16:rowId xmlns:a16="http://schemas.microsoft.com/office/drawing/2014/main" val="10004"/>
                  </a:ext>
                </a:extLst>
              </a:tr>
              <a:tr h="530352">
                <a:tc>
                  <a:txBody>
                    <a:bodyPr/>
                    <a:lstStyle/>
                    <a:p>
                      <a:pPr>
                        <a:lnSpc>
                          <a:spcPct val="100000"/>
                        </a:lnSpc>
                      </a:pPr>
                      <a:r>
                        <a:rPr sz="1550" b="0">
                          <a:solidFill>
                            <a:srgbClr val="251E50"/>
                          </a:solidFill>
                          <a:latin typeface="Museo 1"/>
                        </a:rPr>
                        <a:t>Vispārējie valdības dienesti</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1,61</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1,27</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1,55</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1,89</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labāk</a:t>
                      </a:r>
                    </a:p>
                  </a:txBody>
                  <a:tcPr marL="73152" marR="73152" marT="32004" marB="32004" anchor="ctr">
                    <a:solidFill>
                      <a:srgbClr val="FFFFFF"/>
                    </a:solidFill>
                  </a:tcPr>
                </a:tc>
                <a:extLst>
                  <a:ext uri="{0D108BD9-81ED-4DB2-BD59-A6C34878D82A}">
                    <a16:rowId xmlns:a16="http://schemas.microsoft.com/office/drawing/2014/main" val="10005"/>
                  </a:ext>
                </a:extLst>
              </a:tr>
              <a:tr h="530352">
                <a:tc>
                  <a:txBody>
                    <a:bodyPr/>
                    <a:lstStyle/>
                    <a:p>
                      <a:pPr>
                        <a:lnSpc>
                          <a:spcPct val="100000"/>
                        </a:lnSpc>
                      </a:pPr>
                      <a:r>
                        <a:rPr sz="1550" b="0">
                          <a:solidFill>
                            <a:srgbClr val="251E50"/>
                          </a:solidFill>
                          <a:latin typeface="Museo 1"/>
                        </a:rPr>
                        <a:t>Vide</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1,67</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1,47</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1,27</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1,88</a:t>
                      </a:r>
                    </a:p>
                  </a:txBody>
                  <a:tcPr marL="73152" marR="73152" marT="32004" marB="32004" anchor="ctr">
                    <a:solidFill>
                      <a:srgbClr val="EEF8FB"/>
                    </a:solidFill>
                  </a:tcPr>
                </a:tc>
                <a:tc>
                  <a:txBody>
                    <a:bodyPr/>
                    <a:lstStyle/>
                    <a:p>
                      <a:pPr>
                        <a:lnSpc>
                          <a:spcPct val="100000"/>
                        </a:lnSpc>
                      </a:pPr>
                      <a:r>
                        <a:rPr sz="1550" b="0">
                          <a:solidFill>
                            <a:srgbClr val="251E50"/>
                          </a:solidFill>
                          <a:latin typeface="Museo 2"/>
                        </a:rPr>
                        <a:t>labāk</a:t>
                      </a:r>
                    </a:p>
                  </a:txBody>
                  <a:tcPr marL="73152" marR="73152" marT="32004" marB="32004" anchor="ctr">
                    <a:solidFill>
                      <a:srgbClr val="EEF8FB"/>
                    </a:solidFill>
                  </a:tcPr>
                </a:tc>
                <a:extLst>
                  <a:ext uri="{0D108BD9-81ED-4DB2-BD59-A6C34878D82A}">
                    <a16:rowId xmlns:a16="http://schemas.microsoft.com/office/drawing/2014/main" val="10006"/>
                  </a:ext>
                </a:extLst>
              </a:tr>
              <a:tr h="530352">
                <a:tc>
                  <a:txBody>
                    <a:bodyPr/>
                    <a:lstStyle/>
                    <a:p>
                      <a:pPr>
                        <a:lnSpc>
                          <a:spcPct val="100000"/>
                        </a:lnSpc>
                      </a:pPr>
                      <a:r>
                        <a:rPr sz="1550" b="0">
                          <a:solidFill>
                            <a:srgbClr val="251E50"/>
                          </a:solidFill>
                          <a:latin typeface="Museo 1"/>
                        </a:rPr>
                        <a:t>Pētniecība un attīstība</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1,43</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2,04</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2,63</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2,75</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labāk</a:t>
                      </a:r>
                    </a:p>
                  </a:txBody>
                  <a:tcPr marL="73152" marR="73152" marT="32004" marB="32004" anchor="ctr">
                    <a:solidFill>
                      <a:srgbClr val="FFFFFF"/>
                    </a:solidFill>
                  </a:tcPr>
                </a:tc>
                <a:extLst>
                  <a:ext uri="{0D108BD9-81ED-4DB2-BD59-A6C34878D82A}">
                    <a16:rowId xmlns:a16="http://schemas.microsoft.com/office/drawing/2014/main" val="10007"/>
                  </a:ext>
                </a:extLst>
              </a:tr>
              <a:tr h="530352">
                <a:tc>
                  <a:txBody>
                    <a:bodyPr/>
                    <a:lstStyle/>
                    <a:p>
                      <a:pPr>
                        <a:lnSpc>
                          <a:spcPct val="100000"/>
                        </a:lnSpc>
                      </a:pPr>
                      <a:r>
                        <a:rPr sz="1550" b="0">
                          <a:solidFill>
                            <a:srgbClr val="251E50"/>
                          </a:solidFill>
                          <a:latin typeface="Museo 1"/>
                        </a:rPr>
                        <a:t>Sabiedriskā kārtība un drošība</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3,67</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1,71</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2,05</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2,17</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sliktāk</a:t>
                      </a:r>
                    </a:p>
                  </a:txBody>
                  <a:tcPr marL="73152" marR="73152" marT="32004" marB="32004" anchor="ctr">
                    <a:solidFill>
                      <a:srgbClr val="ACE4F1"/>
                    </a:solidFill>
                  </a:tcPr>
                </a:tc>
                <a:extLst>
                  <a:ext uri="{0D108BD9-81ED-4DB2-BD59-A6C34878D82A}">
                    <a16:rowId xmlns:a16="http://schemas.microsoft.com/office/drawing/2014/main" val="10008"/>
                  </a:ext>
                </a:extLst>
              </a:tr>
              <a:tr h="530352">
                <a:tc>
                  <a:txBody>
                    <a:bodyPr/>
                    <a:lstStyle/>
                    <a:p>
                      <a:pPr>
                        <a:lnSpc>
                          <a:spcPct val="100000"/>
                        </a:lnSpc>
                      </a:pPr>
                      <a:r>
                        <a:rPr sz="1550" b="0">
                          <a:solidFill>
                            <a:srgbClr val="251E50"/>
                          </a:solidFill>
                          <a:latin typeface="Museo 1"/>
                        </a:rPr>
                        <a:t>Mājokļi un komunālie pakalpojumi</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5,66</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2,75</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2,19</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3,34</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sliktāk</a:t>
                      </a:r>
                    </a:p>
                  </a:txBody>
                  <a:tcPr marL="73152" marR="73152" marT="32004" marB="32004" anchor="ctr">
                    <a:solidFill>
                      <a:srgbClr val="ACE4F1"/>
                    </a:solidFill>
                  </a:tcPr>
                </a:tc>
                <a:extLst>
                  <a:ext uri="{0D108BD9-81ED-4DB2-BD59-A6C34878D82A}">
                    <a16:rowId xmlns:a16="http://schemas.microsoft.com/office/drawing/2014/main" val="10009"/>
                  </a:ext>
                </a:extLst>
              </a:tr>
              <a:tr h="530352">
                <a:tc>
                  <a:txBody>
                    <a:bodyPr/>
                    <a:lstStyle/>
                    <a:p>
                      <a:pPr>
                        <a:lnSpc>
                          <a:spcPct val="100000"/>
                        </a:lnSpc>
                      </a:pPr>
                      <a:r>
                        <a:rPr sz="1550" b="0">
                          <a:solidFill>
                            <a:srgbClr val="251E50"/>
                          </a:solidFill>
                          <a:latin typeface="Museo 1"/>
                        </a:rPr>
                        <a:t>Atpūta, kultūra, reliģija</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2,25</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1,34</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2,18</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1,60</a:t>
                      </a:r>
                    </a:p>
                  </a:txBody>
                  <a:tcPr marL="73152" marR="73152" marT="32004" marB="32004" anchor="ctr">
                    <a:solidFill>
                      <a:srgbClr val="ACE4F1"/>
                    </a:solidFill>
                  </a:tcPr>
                </a:tc>
                <a:tc>
                  <a:txBody>
                    <a:bodyPr/>
                    <a:lstStyle/>
                    <a:p>
                      <a:pPr>
                        <a:lnSpc>
                          <a:spcPct val="100000"/>
                        </a:lnSpc>
                      </a:pPr>
                      <a:r>
                        <a:rPr sz="1550" b="0">
                          <a:solidFill>
                            <a:srgbClr val="251E50"/>
                          </a:solidFill>
                          <a:latin typeface="Museo 2"/>
                        </a:rPr>
                        <a:t>sliktāk</a:t>
                      </a:r>
                    </a:p>
                  </a:txBody>
                  <a:tcPr marL="73152" marR="73152" marT="32004" marB="32004" anchor="ctr">
                    <a:solidFill>
                      <a:srgbClr val="ACE4F1"/>
                    </a:solidFill>
                  </a:tcPr>
                </a:tc>
                <a:extLst>
                  <a:ext uri="{0D108BD9-81ED-4DB2-BD59-A6C34878D82A}">
                    <a16:rowId xmlns:a16="http://schemas.microsoft.com/office/drawing/2014/main" val="10010"/>
                  </a:ext>
                </a:extLst>
              </a:tr>
              <a:tr h="530352">
                <a:tc>
                  <a:txBody>
                    <a:bodyPr/>
                    <a:lstStyle/>
                    <a:p>
                      <a:pPr>
                        <a:lnSpc>
                          <a:spcPct val="100000"/>
                        </a:lnSpc>
                      </a:pPr>
                      <a:r>
                        <a:rPr sz="1550" b="0">
                          <a:solidFill>
                            <a:srgbClr val="251E50"/>
                          </a:solidFill>
                          <a:latin typeface="Museo 1"/>
                        </a:rPr>
                        <a:t>Kopā (svērtais vidējais)</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1,99</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1,42</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1,66</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2,00</a:t>
                      </a:r>
                    </a:p>
                  </a:txBody>
                  <a:tcPr marL="73152" marR="73152" marT="32004" marB="32004" anchor="ctr">
                    <a:solidFill>
                      <a:srgbClr val="FFFFFF"/>
                    </a:solidFill>
                  </a:tcPr>
                </a:tc>
                <a:tc>
                  <a:txBody>
                    <a:bodyPr/>
                    <a:lstStyle/>
                    <a:p>
                      <a:pPr>
                        <a:lnSpc>
                          <a:spcPct val="100000"/>
                        </a:lnSpc>
                      </a:pPr>
                      <a:r>
                        <a:rPr sz="1550" b="0">
                          <a:solidFill>
                            <a:srgbClr val="251E50"/>
                          </a:solidFill>
                          <a:latin typeface="Museo 2"/>
                        </a:rPr>
                        <a:t>līdzīgi</a:t>
                      </a:r>
                    </a:p>
                  </a:txBody>
                  <a:tcPr marL="73152" marR="73152" marT="32004" marB="32004" anchor="ctr">
                    <a:solidFill>
                      <a:srgbClr val="FFFFFF"/>
                    </a:solidFill>
                  </a:tcPr>
                </a:tc>
                <a:extLst>
                  <a:ext uri="{0D108BD9-81ED-4DB2-BD59-A6C34878D82A}">
                    <a16:rowId xmlns:a16="http://schemas.microsoft.com/office/drawing/2014/main" val="10011"/>
                  </a:ext>
                </a:extLst>
              </a:tr>
            </a:tbl>
          </a:graphicData>
        </a:graphic>
      </p:graphicFrame>
      <p:sp>
        <p:nvSpPr>
          <p:cNvPr id="6" name="TextBox 5"/>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3"/>
              </a:rPr>
              <a:t>EK, Public Finances in EMU 2026, II.1.1. tabula, 30. lpp.; ES-27 = nesvērts valstu vidējais</a:t>
            </a:r>
          </a:p>
        </p:txBody>
      </p:sp>
      <p:pic>
        <p:nvPicPr>
          <p:cNvPr id="7" name="Picture 6" descr="image.png"/>
          <p:cNvPicPr>
            <a:picLocks noChangeAspect="1"/>
          </p:cNvPicPr>
          <p:nvPr/>
        </p:nvPicPr>
        <p:blipFill>
          <a:blip r:embed="rId4"/>
          <a:stretch>
            <a:fillRect/>
          </a:stretch>
        </p:blipFill>
        <p:spPr>
          <a:xfrm>
            <a:off x="16047720" y="9400032"/>
            <a:ext cx="1600200" cy="680085"/>
          </a:xfrm>
          <a:prstGeom prst="rect">
            <a:avLst/>
          </a:prstGeom>
        </p:spPr>
      </p:pic>
      <p:sp>
        <p:nvSpPr>
          <p:cNvPr id="8" name="TextBox 7"/>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a:extLst>
            <a:ext uri="{FF2B5EF4-FFF2-40B4-BE49-F238E27FC236}">
              <a16:creationId xmlns:a16="http://schemas.microsoft.com/office/drawing/2014/main" id="{6F251703-5DBC-5FAD-BC54-6B0ABA6AD4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B28A66-03F6-4BEA-0B07-13571D2121B4}"/>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3600" b="0" i="0" u="none" strike="noStrike" kern="1200" cap="none" spc="0" normalizeH="0" baseline="0" noProof="0" dirty="0" err="1">
                <a:ln>
                  <a:noFill/>
                </a:ln>
                <a:solidFill>
                  <a:srgbClr val="303A92"/>
                </a:solidFill>
                <a:effectLst/>
                <a:uLnTx/>
                <a:uFillTx/>
                <a:latin typeface="Museo 1"/>
                <a:ea typeface="+mn-ea"/>
                <a:cs typeface="+mn-cs"/>
              </a:rPr>
              <a:t>Sliekšņa</a:t>
            </a:r>
            <a:r>
              <a:rPr kumimoji="0" sz="3600" b="0" i="0" u="none" strike="noStrike" kern="1200" cap="none" spc="0" normalizeH="0" baseline="0" noProof="0" dirty="0">
                <a:ln>
                  <a:noFill/>
                </a:ln>
                <a:solidFill>
                  <a:srgbClr val="303A92"/>
                </a:solidFill>
                <a:effectLst/>
                <a:uLnTx/>
                <a:uFillTx/>
                <a:latin typeface="Museo 1"/>
                <a:ea typeface="+mn-ea"/>
                <a:cs typeface="+mn-cs"/>
              </a:rPr>
              <a:t> </a:t>
            </a:r>
            <a:r>
              <a:rPr kumimoji="0" sz="3600" b="0" i="0" u="none" strike="noStrike" kern="1200" cap="none" spc="0" normalizeH="0" baseline="0" noProof="0" dirty="0" err="1">
                <a:ln>
                  <a:noFill/>
                </a:ln>
                <a:solidFill>
                  <a:srgbClr val="303A92"/>
                </a:solidFill>
                <a:effectLst/>
                <a:uLnTx/>
                <a:uFillTx/>
                <a:latin typeface="Museo 1"/>
                <a:ea typeface="+mn-ea"/>
                <a:cs typeface="+mn-cs"/>
              </a:rPr>
              <a:t>pētījumi</a:t>
            </a:r>
            <a:r>
              <a:rPr kumimoji="0" sz="3600" b="0" i="0" u="none" strike="noStrike" kern="1200" cap="none" spc="0" normalizeH="0" baseline="0" noProof="0" dirty="0">
                <a:ln>
                  <a:noFill/>
                </a:ln>
                <a:solidFill>
                  <a:srgbClr val="303A92"/>
                </a:solidFill>
                <a:effectLst/>
                <a:uLnTx/>
                <a:uFillTx/>
                <a:latin typeface="Museo 1"/>
                <a:ea typeface="+mn-ea"/>
                <a:cs typeface="+mn-cs"/>
              </a:rPr>
              <a:t>: ne "</a:t>
            </a:r>
            <a:r>
              <a:rPr kumimoji="0" sz="3600" b="0" i="0" u="none" strike="noStrike" kern="1200" cap="none" spc="0" normalizeH="0" baseline="0" noProof="0" dirty="0" err="1">
                <a:ln>
                  <a:noFill/>
                </a:ln>
                <a:solidFill>
                  <a:srgbClr val="303A92"/>
                </a:solidFill>
                <a:effectLst/>
                <a:uLnTx/>
                <a:uFillTx/>
                <a:latin typeface="Museo 1"/>
                <a:ea typeface="+mn-ea"/>
                <a:cs typeface="+mn-cs"/>
              </a:rPr>
              <a:t>nauda</a:t>
            </a:r>
            <a:r>
              <a:rPr kumimoji="0" sz="3600" b="0" i="0" u="none" strike="noStrike" kern="1200" cap="none" spc="0" normalizeH="0" baseline="0" noProof="0" dirty="0">
                <a:ln>
                  <a:noFill/>
                </a:ln>
                <a:solidFill>
                  <a:srgbClr val="303A92"/>
                </a:solidFill>
                <a:effectLst/>
                <a:uLnTx/>
                <a:uFillTx/>
                <a:latin typeface="Museo 1"/>
                <a:ea typeface="+mn-ea"/>
                <a:cs typeface="+mn-cs"/>
              </a:rPr>
              <a:t> </a:t>
            </a:r>
            <a:r>
              <a:rPr kumimoji="0" sz="3600" b="0" i="0" u="none" strike="noStrike" kern="1200" cap="none" spc="0" normalizeH="0" baseline="0" noProof="0" dirty="0" err="1">
                <a:ln>
                  <a:noFill/>
                </a:ln>
                <a:solidFill>
                  <a:srgbClr val="303A92"/>
                </a:solidFill>
                <a:effectLst/>
                <a:uLnTx/>
                <a:uFillTx/>
                <a:latin typeface="Museo 1"/>
                <a:ea typeface="+mn-ea"/>
                <a:cs typeface="+mn-cs"/>
              </a:rPr>
              <a:t>nestrādā</a:t>
            </a:r>
            <a:r>
              <a:rPr kumimoji="0" sz="3600" b="0" i="0" u="none" strike="noStrike" kern="1200" cap="none" spc="0" normalizeH="0" baseline="0" noProof="0" dirty="0">
                <a:ln>
                  <a:noFill/>
                </a:ln>
                <a:solidFill>
                  <a:srgbClr val="303A92"/>
                </a:solidFill>
                <a:effectLst/>
                <a:uLnTx/>
                <a:uFillTx/>
                <a:latin typeface="Museo 1"/>
                <a:ea typeface="+mn-ea"/>
                <a:cs typeface="+mn-cs"/>
              </a:rPr>
              <a:t>", bet "</a:t>
            </a:r>
            <a:r>
              <a:rPr kumimoji="0" sz="3600" b="0" i="0" u="none" strike="noStrike" kern="1200" cap="none" spc="0" normalizeH="0" baseline="0" noProof="0" dirty="0" err="1">
                <a:ln>
                  <a:noFill/>
                </a:ln>
                <a:solidFill>
                  <a:srgbClr val="303A92"/>
                </a:solidFill>
                <a:effectLst/>
                <a:uLnTx/>
                <a:uFillTx/>
                <a:latin typeface="Museo 1"/>
                <a:ea typeface="+mn-ea"/>
                <a:cs typeface="+mn-cs"/>
              </a:rPr>
              <a:t>katrs</a:t>
            </a:r>
            <a:r>
              <a:rPr kumimoji="0" sz="3600" b="0" i="0" u="none" strike="noStrike" kern="1200" cap="none" spc="0" normalizeH="0" baseline="0" noProof="0" dirty="0">
                <a:ln>
                  <a:noFill/>
                </a:ln>
                <a:solidFill>
                  <a:srgbClr val="303A92"/>
                </a:solidFill>
                <a:effectLst/>
                <a:uLnTx/>
                <a:uFillTx/>
                <a:latin typeface="Museo 1"/>
                <a:ea typeface="+mn-ea"/>
                <a:cs typeface="+mn-cs"/>
              </a:rPr>
              <a:t> </a:t>
            </a:r>
            <a:r>
              <a:rPr kumimoji="0" sz="3600" b="0" i="0" u="none" strike="noStrike" kern="1200" cap="none" spc="0" normalizeH="0" baseline="0" noProof="0" dirty="0" err="1">
                <a:ln>
                  <a:noFill/>
                </a:ln>
                <a:solidFill>
                  <a:srgbClr val="303A92"/>
                </a:solidFill>
                <a:effectLst/>
                <a:uLnTx/>
                <a:uFillTx/>
                <a:latin typeface="Museo 1"/>
                <a:ea typeface="+mn-ea"/>
                <a:cs typeface="+mn-cs"/>
              </a:rPr>
              <a:t>nākamais</a:t>
            </a:r>
            <a:r>
              <a:rPr kumimoji="0" sz="3600" b="0" i="0" u="none" strike="noStrike" kern="1200" cap="none" spc="0" normalizeH="0" baseline="0" noProof="0" dirty="0">
                <a:ln>
                  <a:noFill/>
                </a:ln>
                <a:solidFill>
                  <a:srgbClr val="303A92"/>
                </a:solidFill>
                <a:effectLst/>
                <a:uLnTx/>
                <a:uFillTx/>
                <a:latin typeface="Museo 1"/>
                <a:ea typeface="+mn-ea"/>
                <a:cs typeface="+mn-cs"/>
              </a:rPr>
              <a:t> </a:t>
            </a:r>
            <a:r>
              <a:rPr kumimoji="0" sz="3600" b="0" i="0" u="none" strike="noStrike" kern="1200" cap="none" spc="0" normalizeH="0" baseline="0" noProof="0" dirty="0" err="1">
                <a:ln>
                  <a:noFill/>
                </a:ln>
                <a:solidFill>
                  <a:srgbClr val="303A92"/>
                </a:solidFill>
                <a:effectLst/>
                <a:uLnTx/>
                <a:uFillTx/>
                <a:latin typeface="Museo 1"/>
                <a:ea typeface="+mn-ea"/>
                <a:cs typeface="+mn-cs"/>
              </a:rPr>
              <a:t>eiro</a:t>
            </a:r>
            <a:r>
              <a:rPr kumimoji="0" sz="3600" b="0" i="0" u="none" strike="noStrike" kern="1200" cap="none" spc="0" normalizeH="0" baseline="0" noProof="0" dirty="0">
                <a:ln>
                  <a:noFill/>
                </a:ln>
                <a:solidFill>
                  <a:srgbClr val="303A92"/>
                </a:solidFill>
                <a:effectLst/>
                <a:uLnTx/>
                <a:uFillTx/>
                <a:latin typeface="Museo 1"/>
                <a:ea typeface="+mn-ea"/>
                <a:cs typeface="+mn-cs"/>
              </a:rPr>
              <a:t> </a:t>
            </a:r>
            <a:r>
              <a:rPr kumimoji="0" sz="3600" b="0" i="0" u="none" strike="noStrike" kern="1200" cap="none" spc="0" normalizeH="0" baseline="0" noProof="0" dirty="0" err="1">
                <a:ln>
                  <a:noFill/>
                </a:ln>
                <a:solidFill>
                  <a:srgbClr val="303A92"/>
                </a:solidFill>
                <a:effectLst/>
                <a:uLnTx/>
                <a:uFillTx/>
                <a:latin typeface="Museo 1"/>
                <a:ea typeface="+mn-ea"/>
                <a:cs typeface="+mn-cs"/>
              </a:rPr>
              <a:t>dod</a:t>
            </a:r>
            <a:r>
              <a:rPr kumimoji="0" sz="3600" b="0" i="0" u="none" strike="noStrike" kern="1200" cap="none" spc="0" normalizeH="0" baseline="0" noProof="0" dirty="0">
                <a:ln>
                  <a:noFill/>
                </a:ln>
                <a:solidFill>
                  <a:srgbClr val="303A92"/>
                </a:solidFill>
                <a:effectLst/>
                <a:uLnTx/>
                <a:uFillTx/>
                <a:latin typeface="Museo 1"/>
                <a:ea typeface="+mn-ea"/>
                <a:cs typeface="+mn-cs"/>
              </a:rPr>
              <a:t> </a:t>
            </a:r>
            <a:r>
              <a:rPr kumimoji="0" sz="3600" b="0" i="0" u="none" strike="noStrike" kern="1200" cap="none" spc="0" normalizeH="0" baseline="0" noProof="0" dirty="0" err="1">
                <a:ln>
                  <a:noFill/>
                </a:ln>
                <a:solidFill>
                  <a:srgbClr val="303A92"/>
                </a:solidFill>
                <a:effectLst/>
                <a:uLnTx/>
                <a:uFillTx/>
                <a:latin typeface="Museo 1"/>
                <a:ea typeface="+mn-ea"/>
                <a:cs typeface="+mn-cs"/>
              </a:rPr>
              <a:t>mazāk</a:t>
            </a:r>
            <a:r>
              <a:rPr kumimoji="0" sz="3600" b="0" i="0" u="none" strike="noStrike" kern="1200" cap="none" spc="0" normalizeH="0" baseline="0" noProof="0" dirty="0">
                <a:ln>
                  <a:noFill/>
                </a:ln>
                <a:solidFill>
                  <a:srgbClr val="303A92"/>
                </a:solidFill>
                <a:effectLst/>
                <a:uLnTx/>
                <a:uFillTx/>
                <a:latin typeface="Museo 1"/>
                <a:ea typeface="+mn-ea"/>
                <a:cs typeface="+mn-cs"/>
              </a:rPr>
              <a:t>"</a:t>
            </a:r>
          </a:p>
        </p:txBody>
      </p:sp>
      <p:sp>
        <p:nvSpPr>
          <p:cNvPr id="3" name="TextBox 2">
            <a:extLst>
              <a:ext uri="{FF2B5EF4-FFF2-40B4-BE49-F238E27FC236}">
                <a16:creationId xmlns:a16="http://schemas.microsoft.com/office/drawing/2014/main" id="{195A9ADE-60C6-0B56-3E88-DFAAE02AE0EA}"/>
              </a:ext>
            </a:extLst>
          </p:cNvPr>
          <p:cNvSpPr txBox="1"/>
          <p:nvPr/>
        </p:nvSpPr>
        <p:spPr>
          <a:xfrm>
            <a:off x="822960" y="1874519"/>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303A92"/>
                </a:solidFill>
                <a:effectLst/>
                <a:uLnTx/>
                <a:uFillTx/>
                <a:latin typeface="Museo 2"/>
                <a:ea typeface="+mn-ea"/>
                <a:cs typeface="+mn-cs"/>
              </a:rPr>
              <a:t>Dažādi pētījumi, dažādas metodes, viens secinājums: virs noteiktas intensitātes izšķir pārvaldības kvalitāte.</a:t>
            </a:r>
          </a:p>
        </p:txBody>
      </p:sp>
      <p:graphicFrame>
        <p:nvGraphicFramePr>
          <p:cNvPr id="4" name="Table 3">
            <a:extLst>
              <a:ext uri="{FF2B5EF4-FFF2-40B4-BE49-F238E27FC236}">
                <a16:creationId xmlns:a16="http://schemas.microsoft.com/office/drawing/2014/main" id="{9B3F1DA2-2EA6-BE72-B3F8-F291BE5C2591}"/>
              </a:ext>
            </a:extLst>
          </p:cNvPr>
          <p:cNvGraphicFramePr>
            <a:graphicFrameLocks noGrp="1"/>
          </p:cNvGraphicFramePr>
          <p:nvPr/>
        </p:nvGraphicFramePr>
        <p:xfrm>
          <a:off x="822960" y="2743200"/>
          <a:ext cx="11521440" cy="5285232"/>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3291840">
                  <a:extLst>
                    <a:ext uri="{9D8B030D-6E8A-4147-A177-3AD203B41FA5}">
                      <a16:colId xmlns:a16="http://schemas.microsoft.com/office/drawing/2014/main" val="20003"/>
                    </a:ext>
                  </a:extLst>
                </a:gridCol>
              </a:tblGrid>
              <a:tr h="1024128">
                <a:tc>
                  <a:txBody>
                    <a:bodyPr/>
                    <a:lstStyle/>
                    <a:p>
                      <a:r>
                        <a:rPr sz="1800" b="0" dirty="0" err="1">
                          <a:solidFill>
                            <a:srgbClr val="FFFFFF"/>
                          </a:solidFill>
                          <a:latin typeface="Museo 1"/>
                        </a:rPr>
                        <a:t>Pētījums</a:t>
                      </a:r>
                      <a:endParaRPr sz="1800" b="0" dirty="0">
                        <a:solidFill>
                          <a:srgbClr val="FFFFFF"/>
                        </a:solidFill>
                        <a:latin typeface="Museo 1"/>
                      </a:endParaRPr>
                    </a:p>
                  </a:txBody>
                  <a:tcPr anchor="ctr">
                    <a:solidFill>
                      <a:srgbClr val="303A92"/>
                    </a:solidFill>
                  </a:tcPr>
                </a:tc>
                <a:tc>
                  <a:txBody>
                    <a:bodyPr/>
                    <a:lstStyle/>
                    <a:p>
                      <a:r>
                        <a:rPr sz="1800" b="0">
                          <a:solidFill>
                            <a:srgbClr val="FFFFFF"/>
                          </a:solidFill>
                          <a:latin typeface="Museo 1"/>
                        </a:rPr>
                        <a:t>Dati</a:t>
                      </a:r>
                    </a:p>
                  </a:txBody>
                  <a:tcPr anchor="ctr">
                    <a:solidFill>
                      <a:srgbClr val="303A92"/>
                    </a:solidFill>
                  </a:tcPr>
                </a:tc>
                <a:tc>
                  <a:txBody>
                    <a:bodyPr/>
                    <a:lstStyle/>
                    <a:p>
                      <a:r>
                        <a:rPr sz="1800" b="0">
                          <a:solidFill>
                            <a:srgbClr val="FFFFFF"/>
                          </a:solidFill>
                          <a:latin typeface="Museo 1"/>
                        </a:rPr>
                        <a:t>Slieksnis</a:t>
                      </a:r>
                    </a:p>
                  </a:txBody>
                  <a:tcPr anchor="ctr">
                    <a:solidFill>
                      <a:srgbClr val="303A92"/>
                    </a:solidFill>
                  </a:tcPr>
                </a:tc>
                <a:tc>
                  <a:txBody>
                    <a:bodyPr/>
                    <a:lstStyle/>
                    <a:p>
                      <a:r>
                        <a:rPr sz="1800" b="0">
                          <a:solidFill>
                            <a:srgbClr val="FFFFFF"/>
                          </a:solidFill>
                          <a:latin typeface="Museo 1"/>
                        </a:rPr>
                        <a:t>Galvenais secinājums</a:t>
                      </a:r>
                    </a:p>
                  </a:txBody>
                  <a:tcPr anchor="ctr">
                    <a:solidFill>
                      <a:srgbClr val="303A92"/>
                    </a:solidFill>
                  </a:tcPr>
                </a:tc>
                <a:extLst>
                  <a:ext uri="{0D108BD9-81ED-4DB2-BD59-A6C34878D82A}">
                    <a16:rowId xmlns:a16="http://schemas.microsoft.com/office/drawing/2014/main" val="10000"/>
                  </a:ext>
                </a:extLst>
              </a:tr>
              <a:tr h="1024128">
                <a:tc>
                  <a:txBody>
                    <a:bodyPr/>
                    <a:lstStyle/>
                    <a:p>
                      <a:r>
                        <a:rPr sz="1800" b="0">
                          <a:solidFill>
                            <a:srgbClr val="303A92"/>
                          </a:solidFill>
                          <a:latin typeface="Museo 1"/>
                        </a:rPr>
                        <a:t>Rodríguez-Pose &amp; Garcilazo (2015)</a:t>
                      </a:r>
                    </a:p>
                  </a:txBody>
                  <a:tcPr anchor="ctr">
                    <a:solidFill>
                      <a:srgbClr val="FFFFFF"/>
                    </a:solidFill>
                  </a:tcPr>
                </a:tc>
                <a:tc>
                  <a:txBody>
                    <a:bodyPr/>
                    <a:lstStyle/>
                    <a:p>
                      <a:r>
                        <a:rPr sz="1800" b="0">
                          <a:solidFill>
                            <a:srgbClr val="251E50"/>
                          </a:solidFill>
                          <a:latin typeface="Museo 2"/>
                        </a:rPr>
                        <a:t>169 reģioni, 1996–2007; struktūrfondi un Kohēzijas fonds</a:t>
                      </a:r>
                    </a:p>
                  </a:txBody>
                  <a:tcPr anchor="ctr">
                    <a:solidFill>
                      <a:srgbClr val="FFFFFF"/>
                    </a:solidFill>
                  </a:tcPr>
                </a:tc>
                <a:tc>
                  <a:txBody>
                    <a:bodyPr/>
                    <a:lstStyle/>
                    <a:p>
                      <a:r>
                        <a:rPr sz="1800" b="0">
                          <a:solidFill>
                            <a:srgbClr val="303A92"/>
                          </a:solidFill>
                          <a:latin typeface="Museo 1"/>
                        </a:rPr>
                        <a:t>~120 EUR uz iedz. gadā (tālaika cenās)</a:t>
                      </a:r>
                    </a:p>
                  </a:txBody>
                  <a:tcPr anchor="ctr">
                    <a:solidFill>
                      <a:srgbClr val="FFFFFF"/>
                    </a:solidFill>
                  </a:tcPr>
                </a:tc>
                <a:tc>
                  <a:txBody>
                    <a:bodyPr/>
                    <a:lstStyle/>
                    <a:p>
                      <a:r>
                        <a:rPr sz="1800" b="0">
                          <a:solidFill>
                            <a:srgbClr val="251E50"/>
                          </a:solidFill>
                          <a:latin typeface="Museo 2"/>
                        </a:rPr>
                        <a:t>virs sliekšņa pārvaldības kvalitāte ir daudz svarīgāka un reālistiskāka iespēja nekā papildu investīcijas</a:t>
                      </a:r>
                    </a:p>
                  </a:txBody>
                  <a:tcPr anchor="ctr">
                    <a:solidFill>
                      <a:srgbClr val="FFFFFF"/>
                    </a:solidFill>
                  </a:tcPr>
                </a:tc>
                <a:extLst>
                  <a:ext uri="{0D108BD9-81ED-4DB2-BD59-A6C34878D82A}">
                    <a16:rowId xmlns:a16="http://schemas.microsoft.com/office/drawing/2014/main" val="10001"/>
                  </a:ext>
                </a:extLst>
              </a:tr>
              <a:tr h="1024128">
                <a:tc>
                  <a:txBody>
                    <a:bodyPr/>
                    <a:lstStyle/>
                    <a:p>
                      <a:r>
                        <a:rPr sz="1800" b="0">
                          <a:solidFill>
                            <a:srgbClr val="303A92"/>
                          </a:solidFill>
                          <a:latin typeface="Museo 1"/>
                        </a:rPr>
                        <a:t>Cerqua &amp; Pellegrini (2018)</a:t>
                      </a:r>
                    </a:p>
                  </a:txBody>
                  <a:tcPr anchor="ctr">
                    <a:solidFill>
                      <a:srgbClr val="EEF8FB"/>
                    </a:solidFill>
                  </a:tcPr>
                </a:tc>
                <a:tc>
                  <a:txBody>
                    <a:bodyPr/>
                    <a:lstStyle/>
                    <a:p>
                      <a:r>
                        <a:rPr sz="1800" b="0">
                          <a:solidFill>
                            <a:srgbClr val="251E50"/>
                          </a:solidFill>
                          <a:latin typeface="Museo 2"/>
                        </a:rPr>
                        <a:t>208 NUTS2 reģioni, 1994–2006; maksājumi</a:t>
                      </a:r>
                    </a:p>
                  </a:txBody>
                  <a:tcPr anchor="ctr">
                    <a:solidFill>
                      <a:srgbClr val="EEF8FB"/>
                    </a:solidFill>
                  </a:tcPr>
                </a:tc>
                <a:tc>
                  <a:txBody>
                    <a:bodyPr/>
                    <a:lstStyle/>
                    <a:p>
                      <a:r>
                        <a:rPr sz="1800" b="0">
                          <a:solidFill>
                            <a:srgbClr val="303A92"/>
                          </a:solidFill>
                          <a:latin typeface="Museo 1"/>
                        </a:rPr>
                        <a:t>~275–340 EUR uz iedz. gadā</a:t>
                      </a:r>
                    </a:p>
                  </a:txBody>
                  <a:tcPr anchor="ctr">
                    <a:solidFill>
                      <a:srgbClr val="EEF8FB"/>
                    </a:solidFill>
                  </a:tcPr>
                </a:tc>
                <a:tc>
                  <a:txBody>
                    <a:bodyPr/>
                    <a:lstStyle/>
                    <a:p>
                      <a:r>
                        <a:rPr sz="1800" b="0">
                          <a:solidFill>
                            <a:srgbClr val="251E50"/>
                          </a:solidFill>
                          <a:latin typeface="Museo 2"/>
                        </a:rPr>
                        <a:t>virs tā robežefekts uz IKP kļūst niecīgs</a:t>
                      </a:r>
                    </a:p>
                  </a:txBody>
                  <a:tcPr anchor="ctr">
                    <a:solidFill>
                      <a:srgbClr val="EEF8FB"/>
                    </a:solidFill>
                  </a:tcPr>
                </a:tc>
                <a:extLst>
                  <a:ext uri="{0D108BD9-81ED-4DB2-BD59-A6C34878D82A}">
                    <a16:rowId xmlns:a16="http://schemas.microsoft.com/office/drawing/2014/main" val="10002"/>
                  </a:ext>
                </a:extLst>
              </a:tr>
              <a:tr h="1024128">
                <a:tc>
                  <a:txBody>
                    <a:bodyPr/>
                    <a:lstStyle/>
                    <a:p>
                      <a:r>
                        <a:rPr sz="1800" b="0">
                          <a:solidFill>
                            <a:srgbClr val="303A92"/>
                          </a:solidFill>
                          <a:latin typeface="Museo 1"/>
                        </a:rPr>
                        <a:t>Becker, Egger &amp; von Ehrlich (2012)</a:t>
                      </a:r>
                    </a:p>
                  </a:txBody>
                  <a:tcPr anchor="ctr">
                    <a:solidFill>
                      <a:srgbClr val="FFFFFF"/>
                    </a:solidFill>
                  </a:tcPr>
                </a:tc>
                <a:tc>
                  <a:txBody>
                    <a:bodyPr/>
                    <a:lstStyle/>
                    <a:p>
                      <a:r>
                        <a:rPr sz="1800" b="0">
                          <a:solidFill>
                            <a:srgbClr val="251E50"/>
                          </a:solidFill>
                          <a:latin typeface="Museo 2"/>
                        </a:rPr>
                        <a:t>NUTS3 reģioni, 1994–2006</a:t>
                      </a:r>
                    </a:p>
                  </a:txBody>
                  <a:tcPr anchor="ctr">
                    <a:solidFill>
                      <a:srgbClr val="FFFFFF"/>
                    </a:solidFill>
                  </a:tcPr>
                </a:tc>
                <a:tc>
                  <a:txBody>
                    <a:bodyPr/>
                    <a:lstStyle/>
                    <a:p>
                      <a:r>
                        <a:rPr sz="1800" b="0">
                          <a:solidFill>
                            <a:srgbClr val="303A92"/>
                          </a:solidFill>
                          <a:latin typeface="Museo 1"/>
                        </a:rPr>
                        <a:t>1,3% no IKP (optimums 0,4%)</a:t>
                      </a:r>
                    </a:p>
                  </a:txBody>
                  <a:tcPr anchor="ctr">
                    <a:solidFill>
                      <a:srgbClr val="FFFFFF"/>
                    </a:solidFill>
                  </a:tcPr>
                </a:tc>
                <a:tc>
                  <a:txBody>
                    <a:bodyPr/>
                    <a:lstStyle/>
                    <a:p>
                      <a:r>
                        <a:rPr sz="1800" b="0">
                          <a:solidFill>
                            <a:srgbClr val="251E50"/>
                          </a:solidFill>
                          <a:latin typeface="Museo 2"/>
                        </a:rPr>
                        <a:t>virs 1,3% papildu transferti vidēji izaugsmi vairs nepalielina</a:t>
                      </a:r>
                    </a:p>
                  </a:txBody>
                  <a:tcPr anchor="ctr">
                    <a:solidFill>
                      <a:srgbClr val="FFFFFF"/>
                    </a:solidFill>
                  </a:tcPr>
                </a:tc>
                <a:extLst>
                  <a:ext uri="{0D108BD9-81ED-4DB2-BD59-A6C34878D82A}">
                    <a16:rowId xmlns:a16="http://schemas.microsoft.com/office/drawing/2014/main" val="10003"/>
                  </a:ext>
                </a:extLst>
              </a:tr>
              <a:tr h="1024128">
                <a:tc>
                  <a:txBody>
                    <a:bodyPr/>
                    <a:lstStyle/>
                    <a:p>
                      <a:r>
                        <a:rPr sz="1800" b="0">
                          <a:solidFill>
                            <a:srgbClr val="303A92"/>
                          </a:solidFill>
                          <a:latin typeface="Museo 1"/>
                        </a:rPr>
                        <a:t>Vilniaus universitetas, pārskats</a:t>
                      </a:r>
                    </a:p>
                  </a:txBody>
                  <a:tcPr anchor="ctr">
                    <a:solidFill>
                      <a:srgbClr val="EEF8FB"/>
                    </a:solidFill>
                  </a:tcPr>
                </a:tc>
                <a:tc>
                  <a:txBody>
                    <a:bodyPr/>
                    <a:lstStyle/>
                    <a:p>
                      <a:r>
                        <a:rPr sz="1800" b="0">
                          <a:solidFill>
                            <a:srgbClr val="251E50"/>
                          </a:solidFill>
                          <a:latin typeface="Museo 2"/>
                        </a:rPr>
                        <a:t>literatūras salīdzinājums</a:t>
                      </a:r>
                    </a:p>
                  </a:txBody>
                  <a:tcPr anchor="ctr">
                    <a:solidFill>
                      <a:srgbClr val="EEF8FB"/>
                    </a:solidFill>
                  </a:tcPr>
                </a:tc>
                <a:tc>
                  <a:txBody>
                    <a:bodyPr/>
                    <a:lstStyle/>
                    <a:p>
                      <a:r>
                        <a:rPr sz="1800" b="0">
                          <a:solidFill>
                            <a:srgbClr val="303A92"/>
                          </a:solidFill>
                          <a:latin typeface="Museo 1"/>
                        </a:rPr>
                        <a:t>0,15–3% IKP atkarībā no metodes</a:t>
                      </a:r>
                    </a:p>
                  </a:txBody>
                  <a:tcPr anchor="ctr">
                    <a:solidFill>
                      <a:srgbClr val="EEF8FB"/>
                    </a:solidFill>
                  </a:tcPr>
                </a:tc>
                <a:tc>
                  <a:txBody>
                    <a:bodyPr/>
                    <a:lstStyle/>
                    <a:p>
                      <a:r>
                        <a:rPr sz="1800" b="0" dirty="0" err="1">
                          <a:solidFill>
                            <a:srgbClr val="251E50"/>
                          </a:solidFill>
                          <a:latin typeface="Museo 2"/>
                        </a:rPr>
                        <a:t>viena</a:t>
                      </a:r>
                      <a:r>
                        <a:rPr sz="1800" b="0" dirty="0">
                          <a:solidFill>
                            <a:srgbClr val="251E50"/>
                          </a:solidFill>
                          <a:latin typeface="Museo 2"/>
                        </a:rPr>
                        <a:t> </a:t>
                      </a:r>
                      <a:r>
                        <a:rPr sz="1800" b="0" dirty="0" err="1">
                          <a:solidFill>
                            <a:srgbClr val="251E50"/>
                          </a:solidFill>
                          <a:latin typeface="Museo 2"/>
                        </a:rPr>
                        <a:t>universāla</a:t>
                      </a:r>
                      <a:r>
                        <a:rPr sz="1800" b="0" dirty="0">
                          <a:solidFill>
                            <a:srgbClr val="251E50"/>
                          </a:solidFill>
                          <a:latin typeface="Museo 2"/>
                        </a:rPr>
                        <a:t> </a:t>
                      </a:r>
                      <a:r>
                        <a:rPr sz="1800" b="0" dirty="0" err="1">
                          <a:solidFill>
                            <a:srgbClr val="251E50"/>
                          </a:solidFill>
                          <a:latin typeface="Museo 2"/>
                        </a:rPr>
                        <a:t>sliekšņa</a:t>
                      </a:r>
                      <a:r>
                        <a:rPr sz="1800" b="0" dirty="0">
                          <a:solidFill>
                            <a:srgbClr val="251E50"/>
                          </a:solidFill>
                          <a:latin typeface="Museo 2"/>
                        </a:rPr>
                        <a:t> nav; </a:t>
                      </a:r>
                      <a:r>
                        <a:rPr sz="1800" b="0" dirty="0" err="1">
                          <a:solidFill>
                            <a:srgbClr val="251E50"/>
                          </a:solidFill>
                          <a:latin typeface="Museo 2"/>
                        </a:rPr>
                        <a:t>svarīga</a:t>
                      </a:r>
                      <a:r>
                        <a:rPr sz="1800" b="0" dirty="0">
                          <a:solidFill>
                            <a:srgbClr val="251E50"/>
                          </a:solidFill>
                          <a:latin typeface="Museo 2"/>
                        </a:rPr>
                        <a:t> </a:t>
                      </a:r>
                      <a:r>
                        <a:rPr sz="1800" b="0" dirty="0" err="1">
                          <a:solidFill>
                            <a:srgbClr val="251E50"/>
                          </a:solidFill>
                          <a:latin typeface="Museo 2"/>
                        </a:rPr>
                        <a:t>ir</a:t>
                      </a:r>
                      <a:r>
                        <a:rPr sz="1800" b="0" dirty="0">
                          <a:solidFill>
                            <a:srgbClr val="251E50"/>
                          </a:solidFill>
                          <a:latin typeface="Museo 2"/>
                        </a:rPr>
                        <a:t> </a:t>
                      </a:r>
                      <a:r>
                        <a:rPr sz="1800" b="0" dirty="0" err="1">
                          <a:solidFill>
                            <a:srgbClr val="251E50"/>
                          </a:solidFill>
                          <a:latin typeface="Museo 2"/>
                        </a:rPr>
                        <a:t>investīciju</a:t>
                      </a:r>
                      <a:r>
                        <a:rPr sz="1800" b="0" dirty="0">
                          <a:solidFill>
                            <a:srgbClr val="251E50"/>
                          </a:solidFill>
                          <a:latin typeface="Museo 2"/>
                        </a:rPr>
                        <a:t> </a:t>
                      </a:r>
                      <a:r>
                        <a:rPr sz="1800" b="0" dirty="0" err="1">
                          <a:solidFill>
                            <a:srgbClr val="251E50"/>
                          </a:solidFill>
                          <a:latin typeface="Museo 2"/>
                        </a:rPr>
                        <a:t>struktūra</a:t>
                      </a:r>
                      <a:endParaRPr sz="1800" b="0" dirty="0">
                        <a:solidFill>
                          <a:srgbClr val="251E50"/>
                        </a:solidFill>
                        <a:latin typeface="Museo 2"/>
                      </a:endParaRPr>
                    </a:p>
                  </a:txBody>
                  <a:tcPr anchor="ctr">
                    <a:solidFill>
                      <a:srgbClr val="EEF8FB"/>
                    </a:solidFill>
                  </a:tcPr>
                </a:tc>
                <a:extLst>
                  <a:ext uri="{0D108BD9-81ED-4DB2-BD59-A6C34878D82A}">
                    <a16:rowId xmlns:a16="http://schemas.microsoft.com/office/drawing/2014/main" val="10004"/>
                  </a:ext>
                </a:extLst>
              </a:tr>
            </a:tbl>
          </a:graphicData>
        </a:graphic>
      </p:graphicFrame>
      <p:sp>
        <p:nvSpPr>
          <p:cNvPr id="5" name="Rounded Rectangle 4">
            <a:extLst>
              <a:ext uri="{FF2B5EF4-FFF2-40B4-BE49-F238E27FC236}">
                <a16:creationId xmlns:a16="http://schemas.microsoft.com/office/drawing/2014/main" id="{C7098186-B49F-FC81-F5F6-324F66E6AE82}"/>
              </a:ext>
            </a:extLst>
          </p:cNvPr>
          <p:cNvSpPr/>
          <p:nvPr/>
        </p:nvSpPr>
        <p:spPr>
          <a:xfrm>
            <a:off x="12664440" y="2743200"/>
            <a:ext cx="4846320" cy="246888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C003876D-B069-E69A-1C40-F0A877CFD813}"/>
              </a:ext>
            </a:extLst>
          </p:cNvPr>
          <p:cNvSpPr txBox="1"/>
          <p:nvPr/>
        </p:nvSpPr>
        <p:spPr>
          <a:xfrm>
            <a:off x="12938760" y="2926080"/>
            <a:ext cx="429768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~340 EUR</a:t>
            </a:r>
          </a:p>
        </p:txBody>
      </p:sp>
      <p:sp>
        <p:nvSpPr>
          <p:cNvPr id="7" name="TextBox 6">
            <a:extLst>
              <a:ext uri="{FF2B5EF4-FFF2-40B4-BE49-F238E27FC236}">
                <a16:creationId xmlns:a16="http://schemas.microsoft.com/office/drawing/2014/main" id="{9C6E88D1-6DF6-E118-22A7-12989F88D973}"/>
              </a:ext>
            </a:extLst>
          </p:cNvPr>
          <p:cNvSpPr txBox="1"/>
          <p:nvPr/>
        </p:nvSpPr>
        <p:spPr>
          <a:xfrm>
            <a:off x="12938760" y="3950208"/>
            <a:ext cx="4297680" cy="114300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uz iedz. gadā tikai kohēzijas politika 2021–2027 (4,43 mljrd. EUR ar TPF); ap 1,5% no 2025. gada IKP</a:t>
            </a:r>
          </a:p>
        </p:txBody>
      </p:sp>
      <p:sp>
        <p:nvSpPr>
          <p:cNvPr id="8" name="Rounded Rectangle 7">
            <a:extLst>
              <a:ext uri="{FF2B5EF4-FFF2-40B4-BE49-F238E27FC236}">
                <a16:creationId xmlns:a16="http://schemas.microsoft.com/office/drawing/2014/main" id="{CA6D3A8B-FC6D-3F9D-ABEA-8A144FA6D72B}"/>
              </a:ext>
            </a:extLst>
          </p:cNvPr>
          <p:cNvSpPr/>
          <p:nvPr/>
        </p:nvSpPr>
        <p:spPr>
          <a:xfrm>
            <a:off x="12664440" y="5394960"/>
            <a:ext cx="4846320" cy="2468880"/>
          </a:xfrm>
          <a:prstGeom prst="roundRect">
            <a:avLst>
              <a:gd name="adj" fmla="val 8000"/>
            </a:avLst>
          </a:prstGeom>
          <a:solidFill>
            <a:srgbClr val="FFFFFF"/>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DC7A61BD-E8B8-F78F-F431-531EDFAF170E}"/>
              </a:ext>
            </a:extLst>
          </p:cNvPr>
          <p:cNvSpPr txBox="1"/>
          <p:nvPr/>
        </p:nvSpPr>
        <p:spPr>
          <a:xfrm>
            <a:off x="12938760" y="5577840"/>
            <a:ext cx="429768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~750 EUR</a:t>
            </a:r>
          </a:p>
        </p:txBody>
      </p:sp>
      <p:sp>
        <p:nvSpPr>
          <p:cNvPr id="10" name="TextBox 9">
            <a:extLst>
              <a:ext uri="{FF2B5EF4-FFF2-40B4-BE49-F238E27FC236}">
                <a16:creationId xmlns:a16="http://schemas.microsoft.com/office/drawing/2014/main" id="{4D55CDB4-401A-14CF-A119-71583943C9DA}"/>
              </a:ext>
            </a:extLst>
          </p:cNvPr>
          <p:cNvSpPr txBox="1"/>
          <p:nvPr/>
        </p:nvSpPr>
        <p:spPr>
          <a:xfrm>
            <a:off x="12938760" y="6601968"/>
            <a:ext cx="4297680" cy="114300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uz iedz. gadā visi ES granti 2021–2027 (kohēzija, KLP, AF); ap 3,3% no IKP</a:t>
            </a:r>
          </a:p>
        </p:txBody>
      </p:sp>
      <p:sp>
        <p:nvSpPr>
          <p:cNvPr id="11" name="Rounded Rectangle 10">
            <a:extLst>
              <a:ext uri="{FF2B5EF4-FFF2-40B4-BE49-F238E27FC236}">
                <a16:creationId xmlns:a16="http://schemas.microsoft.com/office/drawing/2014/main" id="{F4511FD8-B4B2-56E0-EDC7-0F78F07712AD}"/>
              </a:ext>
            </a:extLst>
          </p:cNvPr>
          <p:cNvSpPr/>
          <p:nvPr/>
        </p:nvSpPr>
        <p:spPr>
          <a:xfrm>
            <a:off x="822960" y="8176260"/>
            <a:ext cx="16687800" cy="123444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E86B9106-ADFE-CC79-3039-AE0AFCD7A6A7}"/>
              </a:ext>
            </a:extLst>
          </p:cNvPr>
          <p:cNvSpPr txBox="1"/>
          <p:nvPr/>
        </p:nvSpPr>
        <p:spPr>
          <a:xfrm>
            <a:off x="1097280" y="8191569"/>
            <a:ext cx="1618488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FFFFFF"/>
                </a:solidFill>
                <a:effectLst/>
                <a:uLnTx/>
                <a:uFillTx/>
                <a:latin typeface="Museo 2"/>
                <a:ea typeface="+mn-ea"/>
                <a:cs typeface="+mn-cs"/>
              </a:rPr>
              <a:t>Latvija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jau</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kohēzijas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politikā</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vien</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ir</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virs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Rodrígeza-Pozes</a:t>
            </a:r>
            <a:r>
              <a:rPr kumimoji="0" sz="2000" b="0" i="0" u="none" strike="noStrike" kern="1200" cap="none" spc="0" normalizeH="0" baseline="0" noProof="0" dirty="0">
                <a:ln>
                  <a:noFill/>
                </a:ln>
                <a:solidFill>
                  <a:srgbClr val="FFFFFF"/>
                </a:solidFill>
                <a:effectLst/>
                <a:uLnTx/>
                <a:uFillTx/>
                <a:latin typeface="Museo 2"/>
                <a:ea typeface="+mn-ea"/>
                <a:cs typeface="+mn-cs"/>
              </a:rPr>
              <a:t> un </a:t>
            </a:r>
            <a:r>
              <a:rPr kumimoji="0" sz="2000" b="0" i="0" u="none" strike="noStrike" kern="1200" cap="none" spc="0" normalizeH="0" baseline="0" noProof="0" dirty="0" err="1">
                <a:ln>
                  <a:noFill/>
                </a:ln>
                <a:solidFill>
                  <a:srgbClr val="FFFFFF"/>
                </a:solidFill>
                <a:effectLst/>
                <a:uLnTx/>
                <a:uFillTx/>
                <a:latin typeface="Museo 2"/>
                <a:ea typeface="+mn-ea"/>
                <a:cs typeface="+mn-cs"/>
              </a:rPr>
              <a:t>Bekera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sliekšņiem</a:t>
            </a:r>
            <a:r>
              <a:rPr kumimoji="0" sz="2000" b="0" i="0" u="none" strike="noStrike" kern="1200" cap="none" spc="0" normalizeH="0" baseline="0" noProof="0" dirty="0">
                <a:ln>
                  <a:noFill/>
                </a:ln>
                <a:solidFill>
                  <a:srgbClr val="FFFFFF"/>
                </a:solidFill>
                <a:effectLst/>
                <a:uLnTx/>
                <a:uFillTx/>
                <a:latin typeface="Museo 2"/>
                <a:ea typeface="+mn-ea"/>
                <a:cs typeface="+mn-cs"/>
              </a:rPr>
              <a:t> un pie Cerqua un Pellegrini </a:t>
            </a:r>
            <a:r>
              <a:rPr kumimoji="0" sz="2000" b="0" i="0" u="none" strike="noStrike" kern="1200" cap="none" spc="0" normalizeH="0" baseline="0" noProof="0" dirty="0" err="1">
                <a:ln>
                  <a:noFill/>
                </a:ln>
                <a:solidFill>
                  <a:srgbClr val="FFFFFF"/>
                </a:solidFill>
                <a:effectLst/>
                <a:uLnTx/>
                <a:uFillTx/>
                <a:latin typeface="Museo 2"/>
                <a:ea typeface="+mn-ea"/>
                <a:cs typeface="+mn-cs"/>
              </a:rPr>
              <a:t>robežas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augšdaļas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Tāpēc</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izaugsmi</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vairs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nenosaka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naudas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apjoms</a:t>
            </a:r>
            <a:r>
              <a:rPr kumimoji="0" sz="2000" b="0" i="0" u="none" strike="noStrike" kern="1200" cap="none" spc="0" normalizeH="0" baseline="0" noProof="0" dirty="0">
                <a:ln>
                  <a:noFill/>
                </a:ln>
                <a:solidFill>
                  <a:srgbClr val="FFFFFF"/>
                </a:solidFill>
                <a:effectLst/>
                <a:uLnTx/>
                <a:uFillTx/>
                <a:latin typeface="Museo 2"/>
                <a:ea typeface="+mn-ea"/>
                <a:cs typeface="+mn-cs"/>
              </a:rPr>
              <a:t>, bet </a:t>
            </a:r>
            <a:r>
              <a:rPr kumimoji="0" sz="2000" b="0" i="0" u="none" strike="noStrike" kern="1200" cap="none" spc="0" normalizeH="0" baseline="0" noProof="0" dirty="0" err="1">
                <a:ln>
                  <a:noFill/>
                </a:ln>
                <a:solidFill>
                  <a:srgbClr val="FFFFFF"/>
                </a:solidFill>
                <a:effectLst/>
                <a:uLnTx/>
                <a:uFillTx/>
                <a:latin typeface="Museo 2"/>
                <a:ea typeface="+mn-ea"/>
                <a:cs typeface="+mn-cs"/>
              </a:rPr>
              <a:t>atlase</a:t>
            </a:r>
            <a:r>
              <a:rPr kumimoji="0" sz="2000" b="0" i="0" u="none" strike="noStrike" kern="1200" cap="none" spc="0" normalizeH="0" baseline="0" noProof="0" dirty="0">
                <a:ln>
                  <a:noFill/>
                </a:ln>
                <a:solidFill>
                  <a:srgbClr val="FFFFFF"/>
                </a:solidFill>
                <a:effectLst/>
                <a:uLnTx/>
                <a:uFillTx/>
                <a:latin typeface="Museo 2"/>
                <a:ea typeface="+mn-ea"/>
                <a:cs typeface="+mn-cs"/>
              </a:rPr>
              <a:t> un </a:t>
            </a:r>
            <a:r>
              <a:rPr kumimoji="0" sz="2000" b="0" i="0" u="none" strike="noStrike" kern="1200" cap="none" spc="0" normalizeH="0" baseline="0" noProof="0" dirty="0" err="1">
                <a:ln>
                  <a:noFill/>
                </a:ln>
                <a:solidFill>
                  <a:srgbClr val="FFFFFF"/>
                </a:solidFill>
                <a:effectLst/>
                <a:uLnTx/>
                <a:uFillTx/>
                <a:latin typeface="Museo 2"/>
                <a:ea typeface="+mn-ea"/>
                <a:cs typeface="+mn-cs"/>
              </a:rPr>
              <a:t>pārvaldība</a:t>
            </a:r>
            <a:r>
              <a:rPr kumimoji="0" sz="2000" b="0" i="0" u="none" strike="noStrike" kern="1200" cap="none" spc="0" normalizeH="0" baseline="0" noProof="0" dirty="0">
                <a:ln>
                  <a:noFill/>
                </a:ln>
                <a:solidFill>
                  <a:srgbClr val="FFFFFF"/>
                </a:solidFill>
                <a:effectLst/>
                <a:uLnTx/>
                <a:uFillTx/>
                <a:latin typeface="Museo 2"/>
                <a:ea typeface="+mn-ea"/>
                <a:cs typeface="+mn-cs"/>
              </a:rPr>
              <a:t>. 9,3 </a:t>
            </a:r>
            <a:r>
              <a:rPr kumimoji="0" sz="2000" b="0" i="0" u="none" strike="noStrike" kern="1200" cap="none" spc="0" normalizeH="0" baseline="0" noProof="0" dirty="0" err="1">
                <a:ln>
                  <a:noFill/>
                </a:ln>
                <a:solidFill>
                  <a:srgbClr val="FFFFFF"/>
                </a:solidFill>
                <a:effectLst/>
                <a:uLnTx/>
                <a:uFillTx/>
                <a:latin typeface="Museo 2"/>
                <a:ea typeface="+mn-ea"/>
                <a:cs typeface="+mn-cs"/>
              </a:rPr>
              <a:t>mljrd</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ar</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labāku</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atlasi</a:t>
            </a:r>
            <a:r>
              <a:rPr kumimoji="0" sz="2000" b="0" i="0" u="none" strike="noStrike" kern="1200" cap="none" spc="0" normalizeH="0" baseline="0" noProof="0" dirty="0">
                <a:ln>
                  <a:noFill/>
                </a:ln>
                <a:solidFill>
                  <a:srgbClr val="FFFFFF"/>
                </a:solidFill>
                <a:effectLst/>
                <a:uLnTx/>
                <a:uFillTx/>
                <a:latin typeface="Museo 2"/>
                <a:ea typeface="+mn-ea"/>
                <a:cs typeface="+mn-cs"/>
              </a:rPr>
              <a:t> var dot </a:t>
            </a:r>
            <a:r>
              <a:rPr kumimoji="0" sz="2000" b="0" i="0" u="none" strike="noStrike" kern="1200" cap="none" spc="0" normalizeH="0" baseline="0" noProof="0" dirty="0" err="1">
                <a:ln>
                  <a:noFill/>
                </a:ln>
                <a:solidFill>
                  <a:srgbClr val="FFFFFF"/>
                </a:solidFill>
                <a:effectLst/>
                <a:uLnTx/>
                <a:uFillTx/>
                <a:latin typeface="Museo 2"/>
                <a:ea typeface="+mn-ea"/>
                <a:cs typeface="+mn-cs"/>
              </a:rPr>
              <a:t>vairāk</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nekā</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lielāka</a:t>
            </a:r>
            <a:r>
              <a:rPr kumimoji="0" sz="2000" b="0" i="0" u="none" strike="noStrike" kern="1200" cap="none" spc="0" normalizeH="0" baseline="0" noProof="0" dirty="0">
                <a:ln>
                  <a:noFill/>
                </a:ln>
                <a:solidFill>
                  <a:srgbClr val="FFFFFF"/>
                </a:solidFill>
                <a:effectLst/>
                <a:uLnTx/>
                <a:uFillTx/>
                <a:latin typeface="Museo 2"/>
                <a:ea typeface="+mn-ea"/>
                <a:cs typeface="+mn-cs"/>
              </a:rPr>
              <a:t> summa </a:t>
            </a:r>
            <a:r>
              <a:rPr kumimoji="0" sz="2000" b="0" i="0" u="none" strike="noStrike" kern="1200" cap="none" spc="0" normalizeH="0" baseline="0" noProof="0" dirty="0" err="1">
                <a:ln>
                  <a:noFill/>
                </a:ln>
                <a:solidFill>
                  <a:srgbClr val="FFFFFF"/>
                </a:solidFill>
                <a:effectLst/>
                <a:uLnTx/>
                <a:uFillTx/>
                <a:latin typeface="Museo 2"/>
                <a:ea typeface="+mn-ea"/>
                <a:cs typeface="+mn-cs"/>
              </a:rPr>
              <a:t>ar</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veco</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pieeju</a:t>
            </a:r>
            <a:r>
              <a:rPr kumimoji="0" sz="2000" b="0" i="0" u="none" strike="noStrike" kern="1200" cap="none" spc="0" normalizeH="0" baseline="0" noProof="0" dirty="0">
                <a:ln>
                  <a:noFill/>
                </a:ln>
                <a:solidFill>
                  <a:srgbClr val="FFFFFF"/>
                </a:solidFill>
                <a:effectLst/>
                <a:uLnTx/>
                <a:uFillTx/>
                <a:latin typeface="Museo 2"/>
                <a:ea typeface="+mn-ea"/>
                <a:cs typeface="+mn-cs"/>
              </a:rPr>
              <a:t>.</a:t>
            </a:r>
          </a:p>
        </p:txBody>
      </p:sp>
      <p:sp>
        <p:nvSpPr>
          <p:cNvPr id="13" name="TextBox 12">
            <a:extLst>
              <a:ext uri="{FF2B5EF4-FFF2-40B4-BE49-F238E27FC236}">
                <a16:creationId xmlns:a16="http://schemas.microsoft.com/office/drawing/2014/main" id="{3A806032-1F7C-BC38-78AB-8C6177C4A832}"/>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Rodríguez-Pose &amp; Garcilazo</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Cerqua &amp; Pellegrini</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5"/>
              </a:rPr>
              <a:t>Becker et al.</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6"/>
              </a:rPr>
              <a:t>Vilniaus universitetas, pārskats</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7"/>
              </a:rPr>
              <a:t>EK kohēzijas dati</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8"/>
              </a:rPr>
              <a:t>CSP: IKP 2025 – 43,0 mljrd.</a:t>
            </a:r>
            <a:r>
              <a:rPr kumimoji="0" sz="1150" b="0" i="0" u="none" strike="noStrike" kern="1200" cap="none" spc="0" normalizeH="0" baseline="0" noProof="0">
                <a:ln>
                  <a:noFill/>
                </a:ln>
                <a:solidFill>
                  <a:srgbClr val="5F5F6E"/>
                </a:solidFill>
                <a:effectLst/>
                <a:uLnTx/>
                <a:uFillTx/>
                <a:latin typeface="Museo 2"/>
                <a:ea typeface="+mn-ea"/>
                <a:cs typeface="+mn-cs"/>
              </a:rPr>
              <a:t>; PROVIDUS aprēķins</a:t>
            </a:r>
          </a:p>
        </p:txBody>
      </p:sp>
      <p:pic>
        <p:nvPicPr>
          <p:cNvPr id="14" name="Picture 13" descr="image.png">
            <a:extLst>
              <a:ext uri="{FF2B5EF4-FFF2-40B4-BE49-F238E27FC236}">
                <a16:creationId xmlns:a16="http://schemas.microsoft.com/office/drawing/2014/main" id="{55AF0344-5F4D-4A2C-63E7-F1D60D719C69}"/>
              </a:ext>
            </a:extLst>
          </p:cNvPr>
          <p:cNvPicPr>
            <a:picLocks noChangeAspect="1"/>
          </p:cNvPicPr>
          <p:nvPr/>
        </p:nvPicPr>
        <p:blipFill>
          <a:blip r:embed="rId9"/>
          <a:stretch>
            <a:fillRect/>
          </a:stretch>
        </p:blipFill>
        <p:spPr>
          <a:xfrm>
            <a:off x="16047720" y="9400032"/>
            <a:ext cx="1600200" cy="680085"/>
          </a:xfrm>
          <a:prstGeom prst="rect">
            <a:avLst/>
          </a:prstGeom>
        </p:spPr>
      </p:pic>
      <p:sp>
        <p:nvSpPr>
          <p:cNvPr id="15" name="TextBox 14">
            <a:extLst>
              <a:ext uri="{FF2B5EF4-FFF2-40B4-BE49-F238E27FC236}">
                <a16:creationId xmlns:a16="http://schemas.microsoft.com/office/drawing/2014/main" id="{8404B927-647D-CC30-EDDD-A03F871F9AA4}"/>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22</a:t>
            </a:r>
          </a:p>
        </p:txBody>
      </p:sp>
    </p:spTree>
    <p:extLst>
      <p:ext uri="{BB962C8B-B14F-4D97-AF65-F5344CB8AC3E}">
        <p14:creationId xmlns:p14="http://schemas.microsoft.com/office/powerpoint/2010/main" val="38355738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339837"/>
          </a:xfrm>
          <a:prstGeom prst="rect">
            <a:avLst/>
          </a:prstGeom>
          <a:noFill/>
        </p:spPr>
        <p:txBody>
          <a:bodyPr wrap="square" lIns="45720" tIns="27432" rIns="45720" bIns="27432" anchor="t">
            <a:spAutoFit/>
          </a:bodyPr>
          <a:lstStyle/>
          <a:p>
            <a:pPr algn="l">
              <a:lnSpc>
                <a:spcPct val="108000"/>
              </a:lnSpc>
              <a:spcAft>
                <a:spcPts val="0"/>
              </a:spcAft>
            </a:pPr>
            <a:r>
              <a:rPr b="0">
                <a:solidFill>
                  <a:srgbClr val="5B8FC9"/>
                </a:solidFill>
                <a:latin typeface="Museo 1"/>
              </a:rPr>
              <a:t>LATVIJA • ES REKOMENDĀCIJAS 2026</a:t>
            </a:r>
          </a:p>
        </p:txBody>
      </p:sp>
      <p:sp>
        <p:nvSpPr>
          <p:cNvPr id="3" name="TextBox 2"/>
          <p:cNvSpPr txBox="1"/>
          <p:nvPr/>
        </p:nvSpPr>
        <p:spPr>
          <a:xfrm>
            <a:off x="822960" y="744668"/>
            <a:ext cx="16642080" cy="1503232"/>
          </a:xfrm>
          <a:prstGeom prst="rect">
            <a:avLst/>
          </a:prstGeom>
          <a:noFill/>
        </p:spPr>
        <p:txBody>
          <a:bodyPr wrap="square" lIns="45720" tIns="27432" rIns="45720" bIns="27432" anchor="b">
            <a:spAutoFit/>
          </a:bodyPr>
          <a:lstStyle/>
          <a:p>
            <a:pPr algn="l">
              <a:lnSpc>
                <a:spcPct val="98000"/>
              </a:lnSpc>
              <a:spcAft>
                <a:spcPts val="0"/>
              </a:spcAft>
            </a:pPr>
            <a:r>
              <a:rPr sz="4800" b="0" dirty="0">
                <a:solidFill>
                  <a:srgbClr val="303A92"/>
                </a:solidFill>
                <a:latin typeface="Museo 1"/>
              </a:rPr>
              <a:t>EK par </a:t>
            </a:r>
            <a:r>
              <a:rPr sz="4800" b="0" dirty="0" err="1">
                <a:solidFill>
                  <a:srgbClr val="303A92"/>
                </a:solidFill>
                <a:latin typeface="Museo 1"/>
              </a:rPr>
              <a:t>Latviju</a:t>
            </a:r>
            <a:r>
              <a:rPr sz="4800" b="0" dirty="0">
                <a:solidFill>
                  <a:srgbClr val="303A92"/>
                </a:solidFill>
                <a:latin typeface="Museo 1"/>
              </a:rPr>
              <a:t>: </a:t>
            </a:r>
            <a:r>
              <a:rPr sz="4800" b="0" dirty="0" err="1">
                <a:solidFill>
                  <a:srgbClr val="303A92"/>
                </a:solidFill>
                <a:latin typeface="Museo 1"/>
              </a:rPr>
              <a:t>apguve</a:t>
            </a:r>
            <a:r>
              <a:rPr sz="4800" b="0" dirty="0">
                <a:solidFill>
                  <a:srgbClr val="303A92"/>
                </a:solidFill>
                <a:latin typeface="Museo 1"/>
              </a:rPr>
              <a:t> </a:t>
            </a:r>
            <a:r>
              <a:rPr sz="4800" b="0" dirty="0" err="1">
                <a:solidFill>
                  <a:srgbClr val="303A92"/>
                </a:solidFill>
                <a:latin typeface="Museo 1"/>
              </a:rPr>
              <a:t>ir</a:t>
            </a:r>
            <a:r>
              <a:rPr sz="4800" b="0" dirty="0">
                <a:solidFill>
                  <a:srgbClr val="303A92"/>
                </a:solidFill>
                <a:latin typeface="Museo 1"/>
              </a:rPr>
              <a:t> </a:t>
            </a:r>
            <a:r>
              <a:rPr sz="4800" b="0" dirty="0" err="1">
                <a:solidFill>
                  <a:srgbClr val="303A92"/>
                </a:solidFill>
                <a:latin typeface="Museo 1"/>
              </a:rPr>
              <a:t>laba</a:t>
            </a:r>
            <a:r>
              <a:rPr sz="4800" b="0" dirty="0">
                <a:solidFill>
                  <a:srgbClr val="303A92"/>
                </a:solidFill>
                <a:latin typeface="Museo 1"/>
              </a:rPr>
              <a:t>, </a:t>
            </a:r>
            <a:r>
              <a:rPr sz="4800" b="0" dirty="0" err="1">
                <a:solidFill>
                  <a:srgbClr val="303A92"/>
                </a:solidFill>
                <a:latin typeface="Museo 1"/>
              </a:rPr>
              <a:t>vājās</a:t>
            </a:r>
            <a:r>
              <a:rPr sz="4800" b="0" dirty="0">
                <a:solidFill>
                  <a:srgbClr val="303A92"/>
                </a:solidFill>
                <a:latin typeface="Museo 1"/>
              </a:rPr>
              <a:t> </a:t>
            </a:r>
            <a:r>
              <a:rPr sz="4800" b="0" dirty="0" err="1">
                <a:solidFill>
                  <a:srgbClr val="303A92"/>
                </a:solidFill>
                <a:latin typeface="Museo 1"/>
              </a:rPr>
              <a:t>vietas</a:t>
            </a:r>
            <a:r>
              <a:rPr sz="4800" b="0" dirty="0">
                <a:solidFill>
                  <a:srgbClr val="303A92"/>
                </a:solidFill>
                <a:latin typeface="Museo 1"/>
              </a:rPr>
              <a:t> </a:t>
            </a:r>
            <a:r>
              <a:rPr sz="4800" b="0" dirty="0" err="1">
                <a:solidFill>
                  <a:srgbClr val="303A92"/>
                </a:solidFill>
                <a:latin typeface="Museo 1"/>
              </a:rPr>
              <a:t>ir</a:t>
            </a:r>
            <a:r>
              <a:rPr sz="4800" b="0" dirty="0">
                <a:solidFill>
                  <a:srgbClr val="303A92"/>
                </a:solidFill>
                <a:latin typeface="Museo 1"/>
              </a:rPr>
              <a:t> </a:t>
            </a:r>
            <a:r>
              <a:rPr sz="4800" b="0" dirty="0" err="1">
                <a:solidFill>
                  <a:srgbClr val="303A92"/>
                </a:solidFill>
                <a:latin typeface="Museo 1"/>
              </a:rPr>
              <a:t>lielie</a:t>
            </a:r>
            <a:r>
              <a:rPr sz="4800" b="0" dirty="0">
                <a:solidFill>
                  <a:srgbClr val="303A92"/>
                </a:solidFill>
                <a:latin typeface="Museo 1"/>
              </a:rPr>
              <a:t> </a:t>
            </a:r>
            <a:r>
              <a:rPr sz="4800" b="0" dirty="0" err="1">
                <a:solidFill>
                  <a:srgbClr val="303A92"/>
                </a:solidFill>
                <a:latin typeface="Museo 1"/>
              </a:rPr>
              <a:t>projekti</a:t>
            </a:r>
            <a:endParaRPr sz="4800" b="0" dirty="0">
              <a:solidFill>
                <a:srgbClr val="303A92"/>
              </a:solidFill>
              <a:latin typeface="Museo 1"/>
            </a:endParaRPr>
          </a:p>
        </p:txBody>
      </p:sp>
      <p:sp>
        <p:nvSpPr>
          <p:cNvPr id="4" name="Rounded Rectangle 3"/>
          <p:cNvSpPr/>
          <p:nvPr/>
        </p:nvSpPr>
        <p:spPr>
          <a:xfrm>
            <a:off x="822960" y="2743200"/>
            <a:ext cx="8183879" cy="6492240"/>
          </a:xfrm>
          <a:prstGeom prst="roundRect">
            <a:avLst>
              <a:gd name="adj" fmla="val 8000"/>
            </a:avLst>
          </a:prstGeom>
          <a:solidFill>
            <a:srgbClr val="EEF8FB"/>
          </a:solidFill>
          <a:ln>
            <a:noFill/>
          </a:ln>
          <a:effectLst/>
        </p:spPr>
        <p:txBody>
          <a:bodyPr rtlCol="0" anchor="ctr"/>
          <a:lstStyle/>
          <a:p>
            <a:endParaRPr sz="2400"/>
          </a:p>
        </p:txBody>
      </p:sp>
      <p:sp>
        <p:nvSpPr>
          <p:cNvPr id="5" name="TextBox 4"/>
          <p:cNvSpPr txBox="1"/>
          <p:nvPr/>
        </p:nvSpPr>
        <p:spPr>
          <a:xfrm>
            <a:off x="1097280" y="2880360"/>
            <a:ext cx="7680960" cy="497829"/>
          </a:xfrm>
          <a:prstGeom prst="rect">
            <a:avLst/>
          </a:prstGeom>
          <a:noFill/>
        </p:spPr>
        <p:txBody>
          <a:bodyPr wrap="square" lIns="45720" tIns="27432" rIns="45720" bIns="27432" anchor="t">
            <a:spAutoFit/>
          </a:bodyPr>
          <a:lstStyle/>
          <a:p>
            <a:pPr algn="l">
              <a:lnSpc>
                <a:spcPct val="108000"/>
              </a:lnSpc>
              <a:spcAft>
                <a:spcPts val="600"/>
              </a:spcAft>
            </a:pPr>
            <a:r>
              <a:rPr sz="2800" b="0">
                <a:solidFill>
                  <a:srgbClr val="303A92"/>
                </a:solidFill>
                <a:latin typeface="Museo 1"/>
              </a:rPr>
              <a:t>Kohēzijas politika (25. apsvērums)</a:t>
            </a:r>
          </a:p>
        </p:txBody>
      </p:sp>
      <p:sp>
        <p:nvSpPr>
          <p:cNvPr id="6" name="Rounded Rectangle 5"/>
          <p:cNvSpPr/>
          <p:nvPr/>
        </p:nvSpPr>
        <p:spPr>
          <a:xfrm>
            <a:off x="1097280" y="3566160"/>
            <a:ext cx="7635240" cy="1554480"/>
          </a:xfrm>
          <a:prstGeom prst="roundRect">
            <a:avLst>
              <a:gd name="adj" fmla="val 8000"/>
            </a:avLst>
          </a:prstGeom>
          <a:solidFill>
            <a:srgbClr val="ACE4F1"/>
          </a:solidFill>
          <a:ln>
            <a:noFill/>
          </a:ln>
          <a:effectLst/>
        </p:spPr>
        <p:txBody>
          <a:bodyPr rtlCol="0" anchor="ctr"/>
          <a:lstStyle/>
          <a:p>
            <a:endParaRPr sz="2400"/>
          </a:p>
        </p:txBody>
      </p:sp>
      <p:sp>
        <p:nvSpPr>
          <p:cNvPr id="7" name="TextBox 6"/>
          <p:cNvSpPr txBox="1"/>
          <p:nvPr/>
        </p:nvSpPr>
        <p:spPr>
          <a:xfrm>
            <a:off x="1371600" y="3831242"/>
            <a:ext cx="7086600" cy="1024319"/>
          </a:xfrm>
          <a:prstGeom prst="rect">
            <a:avLst/>
          </a:prstGeom>
          <a:noFill/>
        </p:spPr>
        <p:txBody>
          <a:bodyPr wrap="square" lIns="45720" tIns="27432" rIns="45720" bIns="27432" anchor="ctr">
            <a:spAutoFit/>
          </a:bodyPr>
          <a:lstStyle/>
          <a:p>
            <a:pPr algn="l">
              <a:lnSpc>
                <a:spcPct val="108000"/>
              </a:lnSpc>
              <a:spcAft>
                <a:spcPts val="400"/>
              </a:spcAft>
            </a:pPr>
            <a:r>
              <a:rPr sz="2000" b="0">
                <a:solidFill>
                  <a:srgbClr val="303A92"/>
                </a:solidFill>
                <a:latin typeface="Museo 1"/>
              </a:rPr>
              <a:t>“above the average pace at EU level, both in terms of project selection and payments”</a:t>
            </a:r>
          </a:p>
          <a:p>
            <a:pPr algn="l">
              <a:lnSpc>
                <a:spcPct val="108000"/>
              </a:lnSpc>
              <a:spcAft>
                <a:spcPts val="400"/>
              </a:spcAft>
            </a:pPr>
            <a:r>
              <a:rPr sz="1600" b="0">
                <a:solidFill>
                  <a:srgbClr val="251E50"/>
                </a:solidFill>
                <a:latin typeface="Museo 2"/>
              </a:rPr>
              <a:t>COM(2026) 214, 25. apsvērums</a:t>
            </a:r>
          </a:p>
        </p:txBody>
      </p:sp>
      <p:sp>
        <p:nvSpPr>
          <p:cNvPr id="8" name="TextBox 7"/>
          <p:cNvSpPr txBox="1"/>
          <p:nvPr/>
        </p:nvSpPr>
        <p:spPr>
          <a:xfrm>
            <a:off x="1097280" y="5349240"/>
            <a:ext cx="7680960" cy="2289858"/>
          </a:xfrm>
          <a:prstGeom prst="rect">
            <a:avLst/>
          </a:prstGeom>
          <a:noFill/>
        </p:spPr>
        <p:txBody>
          <a:bodyPr wrap="square" lIns="45720" tIns="27432" rIns="45720" bIns="27432" anchor="t">
            <a:spAutoFit/>
          </a:bodyPr>
          <a:lstStyle/>
          <a:p>
            <a:pPr marL="292608" indent="-292608" algn="l">
              <a:lnSpc>
                <a:spcPct val="108000"/>
              </a:lnSpc>
              <a:spcAft>
                <a:spcPts val="1000"/>
              </a:spcAft>
              <a:buClr>
                <a:srgbClr val="251E50"/>
              </a:buClr>
              <a:buFont typeface="Arial"/>
              <a:buChar char="•"/>
            </a:pPr>
            <a:r>
              <a:rPr sz="2000" b="0">
                <a:solidFill>
                  <a:srgbClr val="251E50"/>
                </a:solidFill>
                <a:latin typeface="Museo 2"/>
              </a:rPr>
              <a:t>Īstenošana Latvijā notiek ātrāk par ES vidējo gan projektu atlasē, gan maksājumos.</a:t>
            </a:r>
          </a:p>
          <a:p>
            <a:pPr marL="292608" indent="-292608" algn="l">
              <a:lnSpc>
                <a:spcPct val="108000"/>
              </a:lnSpc>
              <a:spcAft>
                <a:spcPts val="1000"/>
              </a:spcAft>
              <a:buClr>
                <a:srgbClr val="251E50"/>
              </a:buClr>
              <a:buFont typeface="Arial"/>
              <a:buChar char="•"/>
            </a:pPr>
            <a:r>
              <a:rPr sz="2000" b="0">
                <a:solidFill>
                  <a:srgbClr val="251E50"/>
                </a:solidFill>
                <a:latin typeface="Museo 2"/>
              </a:rPr>
              <a:t>Jāstiprina: lielā infrastruktūra, transports un MVK atbalsts ārpus galvaspilsētas.</a:t>
            </a:r>
          </a:p>
          <a:p>
            <a:pPr marL="292608" indent="-292608" algn="l">
              <a:lnSpc>
                <a:spcPct val="108000"/>
              </a:lnSpc>
              <a:spcAft>
                <a:spcPts val="1000"/>
              </a:spcAft>
              <a:buClr>
                <a:srgbClr val="251E50"/>
              </a:buClr>
              <a:buFont typeface="Arial"/>
              <a:buChar char="•"/>
            </a:pPr>
            <a:r>
              <a:rPr sz="2000" b="0">
                <a:solidFill>
                  <a:srgbClr val="251E50"/>
                </a:solidFill>
                <a:latin typeface="Museo 2"/>
              </a:rPr>
              <a:t>EK aicina palielināt investīciju ietekmi uz vietas, ne tikai tempu.</a:t>
            </a:r>
          </a:p>
        </p:txBody>
      </p:sp>
      <p:sp>
        <p:nvSpPr>
          <p:cNvPr id="9" name="Rounded Rectangle 8"/>
          <p:cNvSpPr/>
          <p:nvPr/>
        </p:nvSpPr>
        <p:spPr>
          <a:xfrm>
            <a:off x="9326880" y="2743200"/>
            <a:ext cx="8183879" cy="6492240"/>
          </a:xfrm>
          <a:prstGeom prst="roundRect">
            <a:avLst>
              <a:gd name="adj" fmla="val 8000"/>
            </a:avLst>
          </a:prstGeom>
          <a:solidFill>
            <a:srgbClr val="303A92"/>
          </a:solidFill>
          <a:ln>
            <a:noFill/>
          </a:ln>
          <a:effectLst/>
        </p:spPr>
        <p:txBody>
          <a:bodyPr rtlCol="0" anchor="ctr"/>
          <a:lstStyle/>
          <a:p>
            <a:endParaRPr sz="2400"/>
          </a:p>
        </p:txBody>
      </p:sp>
      <p:sp>
        <p:nvSpPr>
          <p:cNvPr id="10" name="TextBox 9"/>
          <p:cNvSpPr txBox="1"/>
          <p:nvPr/>
        </p:nvSpPr>
        <p:spPr>
          <a:xfrm>
            <a:off x="9601200" y="2880360"/>
            <a:ext cx="7680960" cy="497829"/>
          </a:xfrm>
          <a:prstGeom prst="rect">
            <a:avLst/>
          </a:prstGeom>
          <a:noFill/>
        </p:spPr>
        <p:txBody>
          <a:bodyPr wrap="square" lIns="45720" tIns="27432" rIns="45720" bIns="27432" anchor="t">
            <a:spAutoFit/>
          </a:bodyPr>
          <a:lstStyle/>
          <a:p>
            <a:pPr algn="l">
              <a:lnSpc>
                <a:spcPct val="108000"/>
              </a:lnSpc>
              <a:spcAft>
                <a:spcPts val="600"/>
              </a:spcAft>
            </a:pPr>
            <a:r>
              <a:rPr sz="2800" b="0">
                <a:solidFill>
                  <a:srgbClr val="FFFFFF"/>
                </a:solidFill>
                <a:latin typeface="Museo 1"/>
              </a:rPr>
              <a:t>Izdevumu pārskati (23. apsvērums)</a:t>
            </a:r>
          </a:p>
        </p:txBody>
      </p:sp>
      <p:sp>
        <p:nvSpPr>
          <p:cNvPr id="11" name="TextBox 10"/>
          <p:cNvSpPr txBox="1"/>
          <p:nvPr/>
        </p:nvSpPr>
        <p:spPr>
          <a:xfrm>
            <a:off x="9601200" y="3611880"/>
            <a:ext cx="7680960" cy="2750497"/>
          </a:xfrm>
          <a:prstGeom prst="rect">
            <a:avLst/>
          </a:prstGeom>
          <a:noFill/>
        </p:spPr>
        <p:txBody>
          <a:bodyPr wrap="square" lIns="45720" tIns="27432" rIns="45720" bIns="27432" anchor="t">
            <a:spAutoFit/>
          </a:bodyPr>
          <a:lstStyle/>
          <a:p>
            <a:pPr marL="292608" indent="-292608" algn="l">
              <a:lnSpc>
                <a:spcPct val="108000"/>
              </a:lnSpc>
              <a:spcAft>
                <a:spcPts val="1000"/>
              </a:spcAft>
              <a:buClr>
                <a:srgbClr val="ACE4F1"/>
              </a:buClr>
              <a:buFont typeface="Arial"/>
              <a:buChar char="•"/>
            </a:pPr>
            <a:r>
              <a:rPr sz="2000" b="0">
                <a:solidFill>
                  <a:srgbClr val="FFFFFF"/>
                </a:solidFill>
                <a:latin typeface="Museo 2"/>
              </a:rPr>
              <a:t>2026. gada budžetā lielākā daļa pārskatos atrasto ietaupījumu pirmo reizi novirzīta valdības prioritātēm.</a:t>
            </a:r>
          </a:p>
          <a:p>
            <a:pPr marL="292608" indent="-292608" algn="l">
              <a:lnSpc>
                <a:spcPct val="108000"/>
              </a:lnSpc>
              <a:spcAft>
                <a:spcPts val="1000"/>
              </a:spcAft>
              <a:buClr>
                <a:srgbClr val="ACE4F1"/>
              </a:buClr>
              <a:buFont typeface="Arial"/>
              <a:buChar char="•"/>
            </a:pPr>
            <a:r>
              <a:rPr sz="2000" b="0">
                <a:solidFill>
                  <a:srgbClr val="FFFFFF"/>
                </a:solidFill>
                <a:latin typeface="Museo 2"/>
              </a:rPr>
              <a:t>EK iesaka šo praksi institucionalizēt un paplašināt pārskatu tvērumu un ambīcijas.</a:t>
            </a:r>
          </a:p>
          <a:p>
            <a:pPr marL="292608" indent="-292608" algn="l">
              <a:lnSpc>
                <a:spcPct val="108000"/>
              </a:lnSpc>
              <a:spcAft>
                <a:spcPts val="1000"/>
              </a:spcAft>
              <a:buClr>
                <a:srgbClr val="ACE4F1"/>
              </a:buClr>
              <a:buFont typeface="Arial"/>
              <a:buChar char="•"/>
            </a:pPr>
            <a:r>
              <a:rPr sz="2000" b="0">
                <a:solidFill>
                  <a:srgbClr val="FFFFFF"/>
                </a:solidFill>
                <a:latin typeface="Museo 2"/>
              </a:rPr>
              <a:t>Iesaka virzīties uz snieguma budžetēšanu.</a:t>
            </a:r>
          </a:p>
          <a:p>
            <a:pPr marL="292608" indent="-292608" algn="l">
              <a:lnSpc>
                <a:spcPct val="108000"/>
              </a:lnSpc>
              <a:spcAft>
                <a:spcPts val="1000"/>
              </a:spcAft>
              <a:buClr>
                <a:srgbClr val="ACE4F1"/>
              </a:buClr>
              <a:buFont typeface="Arial"/>
              <a:buChar char="•"/>
            </a:pPr>
            <a:r>
              <a:rPr sz="2000" b="0">
                <a:solidFill>
                  <a:srgbClr val="FFFFFF"/>
                </a:solidFill>
                <a:latin typeface="Museo 2"/>
              </a:rPr>
              <a:t>1. rekomendācija: novirzīt izdevumus uz prioritātēm, balstoties uz izdevumu pārskatiem.</a:t>
            </a:r>
          </a:p>
        </p:txBody>
      </p:sp>
      <p:sp>
        <p:nvSpPr>
          <p:cNvPr id="12" name="TextBox 11"/>
          <p:cNvSpPr txBox="1"/>
          <p:nvPr/>
        </p:nvSpPr>
        <p:spPr>
          <a:xfrm>
            <a:off x="822960" y="9491472"/>
            <a:ext cx="14538960" cy="270843"/>
          </a:xfrm>
          <a:prstGeom prst="rect">
            <a:avLst/>
          </a:prstGeom>
          <a:noFill/>
        </p:spPr>
        <p:txBody>
          <a:bodyPr wrap="square" lIns="45720" tIns="27432" rIns="45720" bIns="27432" anchor="t">
            <a:spAutoFit/>
          </a:bodyPr>
          <a:lstStyle/>
          <a:p>
            <a:pPr algn="l">
              <a:lnSpc>
                <a:spcPct val="100000"/>
              </a:lnSpc>
              <a:spcAft>
                <a:spcPts val="0"/>
              </a:spcAft>
            </a:pPr>
            <a:r>
              <a:rPr sz="1400" b="1">
                <a:solidFill>
                  <a:srgbClr val="5F5F6E"/>
                </a:solidFill>
                <a:latin typeface="Museo 2"/>
              </a:rPr>
              <a:t>Avoti: </a:t>
            </a:r>
            <a:r>
              <a:rPr sz="1400" b="0" u="sng">
                <a:solidFill>
                  <a:srgbClr val="5F5F6E"/>
                </a:solidFill>
                <a:latin typeface="Museo 2"/>
                <a:hlinkClick r:id="rId3"/>
              </a:rPr>
              <a:t>Padomes rekomendācijas priekšlikums Latvijai, COM(2026) 214, 23. un 25. apsv.</a:t>
            </a:r>
            <a:r>
              <a:rPr sz="1400" b="0">
                <a:solidFill>
                  <a:srgbClr val="5F5F6E"/>
                </a:solidFill>
                <a:latin typeface="Museo 2"/>
              </a:rPr>
              <a:t>; </a:t>
            </a:r>
            <a:r>
              <a:rPr sz="1400" b="0" u="sng">
                <a:solidFill>
                  <a:srgbClr val="5F5F6E"/>
                </a:solidFill>
                <a:latin typeface="Museo 2"/>
                <a:hlinkClick r:id="rId4"/>
              </a:rPr>
              <a:t>Padomes galīgais teksts ST 11126/26</a:t>
            </a:r>
          </a:p>
        </p:txBody>
      </p:sp>
      <p:pic>
        <p:nvPicPr>
          <p:cNvPr id="13" name="Picture 12" descr="image.png"/>
          <p:cNvPicPr>
            <a:picLocks noChangeAspect="1"/>
          </p:cNvPicPr>
          <p:nvPr/>
        </p:nvPicPr>
        <p:blipFill>
          <a:blip r:embed="rId5"/>
          <a:stretch>
            <a:fillRect/>
          </a:stretch>
        </p:blipFill>
        <p:spPr>
          <a:xfrm>
            <a:off x="16047720" y="9400032"/>
            <a:ext cx="1600200" cy="680085"/>
          </a:xfrm>
          <a:prstGeom prst="rect">
            <a:avLst/>
          </a:prstGeom>
        </p:spPr>
      </p:pic>
      <p:sp>
        <p:nvSpPr>
          <p:cNvPr id="14" name="TextBox 13"/>
          <p:cNvSpPr txBox="1"/>
          <p:nvPr/>
        </p:nvSpPr>
        <p:spPr>
          <a:xfrm>
            <a:off x="17602200" y="9555480"/>
            <a:ext cx="457200" cy="276614"/>
          </a:xfrm>
          <a:prstGeom prst="rect">
            <a:avLst/>
          </a:prstGeom>
          <a:noFill/>
        </p:spPr>
        <p:txBody>
          <a:bodyPr wrap="square" lIns="45720" tIns="27432" rIns="45720" bIns="27432" anchor="t">
            <a:spAutoFit/>
          </a:bodyPr>
          <a:lstStyle/>
          <a:p>
            <a:pPr algn="r">
              <a:lnSpc>
                <a:spcPct val="108000"/>
              </a:lnSpc>
              <a:spcAft>
                <a:spcPts val="600"/>
              </a:spcAft>
            </a:pPr>
            <a:r>
              <a:rPr sz="1400" b="0">
                <a:solidFill>
                  <a:srgbClr val="5F5F6E"/>
                </a:solidFill>
                <a:latin typeface="Museo 2"/>
              </a:rPr>
              <a:t>23</a:t>
            </a:r>
          </a:p>
        </p:txBody>
      </p:sp>
    </p:spTree>
    <p:extLst>
      <p:ext uri="{BB962C8B-B14F-4D97-AF65-F5344CB8AC3E}">
        <p14:creationId xmlns:p14="http://schemas.microsoft.com/office/powerpoint/2010/main" val="8971983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ES BUDŽETS • KO SAGATAVOT</a:t>
            </a:r>
          </a:p>
        </p:txBody>
      </p:sp>
      <p:sp>
        <p:nvSpPr>
          <p:cNvPr id="3" name="TextBox 2"/>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Četri Revīzijas palātas brīdinājumi, kam Latvijai jāgatavojas</a:t>
            </a:r>
          </a:p>
        </p:txBody>
      </p:sp>
      <p:sp>
        <p:nvSpPr>
          <p:cNvPr id="4" name="Rounded Rectangle 3"/>
          <p:cNvSpPr/>
          <p:nvPr/>
        </p:nvSpPr>
        <p:spPr>
          <a:xfrm>
            <a:off x="822960" y="2743200"/>
            <a:ext cx="3977639" cy="6446520"/>
          </a:xfrm>
          <a:prstGeom prst="roundRect">
            <a:avLst>
              <a:gd name="adj" fmla="val 8000"/>
            </a:avLst>
          </a:prstGeom>
          <a:solidFill>
            <a:srgbClr val="EEF8FB"/>
          </a:solidFill>
          <a:ln>
            <a:noFill/>
          </a:ln>
          <a:effectLst/>
        </p:spPr>
        <p:txBody>
          <a:bodyPr rtlCol="0" anchor="ctr"/>
          <a:lstStyle/>
          <a:p>
            <a:endParaRPr sz="2800"/>
          </a:p>
        </p:txBody>
      </p:sp>
      <p:sp>
        <p:nvSpPr>
          <p:cNvPr id="5" name="TextBox 4"/>
          <p:cNvSpPr txBox="1"/>
          <p:nvPr/>
        </p:nvSpPr>
        <p:spPr>
          <a:xfrm>
            <a:off x="1097280" y="2834640"/>
            <a:ext cx="109728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1</a:t>
            </a:r>
          </a:p>
        </p:txBody>
      </p:sp>
      <p:sp>
        <p:nvSpPr>
          <p:cNvPr id="6" name="TextBox 5"/>
          <p:cNvSpPr txBox="1"/>
          <p:nvPr/>
        </p:nvSpPr>
        <p:spPr>
          <a:xfrm>
            <a:off x="1097280" y="3794760"/>
            <a:ext cx="3474720" cy="560987"/>
          </a:xfrm>
          <a:prstGeom prst="rect">
            <a:avLst/>
          </a:prstGeom>
          <a:noFill/>
        </p:spPr>
        <p:txBody>
          <a:bodyPr wrap="square" lIns="45720" tIns="27432" rIns="45720" bIns="27432" anchor="t">
            <a:spAutoFit/>
          </a:bodyPr>
          <a:lstStyle/>
          <a:p>
            <a:pPr algn="l">
              <a:lnSpc>
                <a:spcPct val="108000"/>
              </a:lnSpc>
              <a:spcAft>
                <a:spcPts val="0"/>
              </a:spcAft>
            </a:pPr>
            <a:r>
              <a:rPr sz="3200" b="0">
                <a:solidFill>
                  <a:srgbClr val="303A92"/>
                </a:solidFill>
                <a:latin typeface="Museo 1"/>
              </a:rPr>
              <a:t>Izmaksu aplēses</a:t>
            </a:r>
          </a:p>
        </p:txBody>
      </p:sp>
      <p:sp>
        <p:nvSpPr>
          <p:cNvPr id="7" name="TextBox 6"/>
          <p:cNvSpPr txBox="1"/>
          <p:nvPr/>
        </p:nvSpPr>
        <p:spPr>
          <a:xfrm>
            <a:off x="1097280" y="4526280"/>
            <a:ext cx="3474720" cy="3226845"/>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Maksājumus noteiks ex ante aplēses, tos nekoriģēs pēc faktiskajām izmaksām. Pārspīlētas aplēses nepamanīti samazina nacionālo līdzfinansējumu.</a:t>
            </a:r>
          </a:p>
        </p:txBody>
      </p:sp>
      <p:sp>
        <p:nvSpPr>
          <p:cNvPr id="8" name="TextBox 7"/>
          <p:cNvSpPr txBox="1"/>
          <p:nvPr/>
        </p:nvSpPr>
        <p:spPr>
          <a:xfrm>
            <a:off x="1097280" y="8595360"/>
            <a:ext cx="3474720" cy="339837"/>
          </a:xfrm>
          <a:prstGeom prst="rect">
            <a:avLst/>
          </a:prstGeom>
          <a:noFill/>
        </p:spPr>
        <p:txBody>
          <a:bodyPr wrap="square" lIns="45720" tIns="27432" rIns="45720" bIns="27432" anchor="t">
            <a:spAutoFit/>
          </a:bodyPr>
          <a:lstStyle/>
          <a:p>
            <a:pPr algn="l">
              <a:lnSpc>
                <a:spcPct val="108000"/>
              </a:lnSpc>
              <a:spcAft>
                <a:spcPts val="0"/>
              </a:spcAft>
            </a:pPr>
            <a:r>
              <a:rPr b="0" u="sng">
                <a:solidFill>
                  <a:srgbClr val="303A92"/>
                </a:solidFill>
                <a:latin typeface="Museo 2"/>
                <a:hlinkClick r:id="rId3"/>
              </a:rPr>
              <a:t>36. un 70. rindk.</a:t>
            </a:r>
          </a:p>
        </p:txBody>
      </p:sp>
      <p:sp>
        <p:nvSpPr>
          <p:cNvPr id="9" name="Rounded Rectangle 8"/>
          <p:cNvSpPr/>
          <p:nvPr/>
        </p:nvSpPr>
        <p:spPr>
          <a:xfrm>
            <a:off x="5029200" y="2743200"/>
            <a:ext cx="3977639" cy="6446520"/>
          </a:xfrm>
          <a:prstGeom prst="roundRect">
            <a:avLst>
              <a:gd name="adj" fmla="val 8000"/>
            </a:avLst>
          </a:prstGeom>
          <a:solidFill>
            <a:srgbClr val="EEF8FB"/>
          </a:solidFill>
          <a:ln>
            <a:noFill/>
          </a:ln>
          <a:effectLst/>
        </p:spPr>
        <p:txBody>
          <a:bodyPr rtlCol="0" anchor="ctr"/>
          <a:lstStyle/>
          <a:p>
            <a:endParaRPr sz="2800"/>
          </a:p>
        </p:txBody>
      </p:sp>
      <p:sp>
        <p:nvSpPr>
          <p:cNvPr id="10" name="TextBox 9"/>
          <p:cNvSpPr txBox="1"/>
          <p:nvPr/>
        </p:nvSpPr>
        <p:spPr>
          <a:xfrm>
            <a:off x="5303520" y="2834640"/>
            <a:ext cx="109728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2</a:t>
            </a:r>
          </a:p>
        </p:txBody>
      </p:sp>
      <p:sp>
        <p:nvSpPr>
          <p:cNvPr id="11" name="TextBox 10"/>
          <p:cNvSpPr txBox="1"/>
          <p:nvPr/>
        </p:nvSpPr>
        <p:spPr>
          <a:xfrm>
            <a:off x="5303520" y="3794760"/>
            <a:ext cx="3474720" cy="560987"/>
          </a:xfrm>
          <a:prstGeom prst="rect">
            <a:avLst/>
          </a:prstGeom>
          <a:noFill/>
        </p:spPr>
        <p:txBody>
          <a:bodyPr wrap="square" lIns="45720" tIns="27432" rIns="45720" bIns="27432" anchor="t">
            <a:spAutoFit/>
          </a:bodyPr>
          <a:lstStyle/>
          <a:p>
            <a:pPr algn="l">
              <a:lnSpc>
                <a:spcPct val="108000"/>
              </a:lnSpc>
              <a:spcAft>
                <a:spcPts val="0"/>
              </a:spcAft>
            </a:pPr>
            <a:r>
              <a:rPr sz="3200" b="0">
                <a:solidFill>
                  <a:srgbClr val="303A92"/>
                </a:solidFill>
                <a:latin typeface="Museo 1"/>
              </a:rPr>
              <a:t>Rezultātu rādītāji</a:t>
            </a:r>
          </a:p>
        </p:txBody>
      </p:sp>
      <p:sp>
        <p:nvSpPr>
          <p:cNvPr id="12" name="TextBox 11"/>
          <p:cNvSpPr txBox="1"/>
          <p:nvPr/>
        </p:nvSpPr>
        <p:spPr>
          <a:xfrm>
            <a:off x="5303520" y="4526280"/>
            <a:ext cx="3474720" cy="3625736"/>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Rādītāji bieži ir neskaidri un vērsti uz ieguldījumiem vai darbībām, nevis rezultātiem. Ja finansējums nav saistīts ar izmaksām, tas pats par sevi nav uz sniegumu balstīts.</a:t>
            </a:r>
          </a:p>
        </p:txBody>
      </p:sp>
      <p:sp>
        <p:nvSpPr>
          <p:cNvPr id="13" name="TextBox 12"/>
          <p:cNvSpPr txBox="1"/>
          <p:nvPr/>
        </p:nvSpPr>
        <p:spPr>
          <a:xfrm>
            <a:off x="5303520" y="8595360"/>
            <a:ext cx="3474720" cy="339837"/>
          </a:xfrm>
          <a:prstGeom prst="rect">
            <a:avLst/>
          </a:prstGeom>
          <a:noFill/>
        </p:spPr>
        <p:txBody>
          <a:bodyPr wrap="square" lIns="45720" tIns="27432" rIns="45720" bIns="27432" anchor="t">
            <a:spAutoFit/>
          </a:bodyPr>
          <a:lstStyle/>
          <a:p>
            <a:pPr algn="l">
              <a:lnSpc>
                <a:spcPct val="108000"/>
              </a:lnSpc>
              <a:spcAft>
                <a:spcPts val="0"/>
              </a:spcAft>
            </a:pPr>
            <a:r>
              <a:rPr b="0" u="sng">
                <a:solidFill>
                  <a:srgbClr val="303A92"/>
                </a:solidFill>
                <a:latin typeface="Museo 2"/>
                <a:hlinkClick r:id="rId3"/>
              </a:rPr>
              <a:t>28.–29. rindk.</a:t>
            </a:r>
          </a:p>
        </p:txBody>
      </p:sp>
      <p:sp>
        <p:nvSpPr>
          <p:cNvPr id="14" name="Rounded Rectangle 13"/>
          <p:cNvSpPr/>
          <p:nvPr/>
        </p:nvSpPr>
        <p:spPr>
          <a:xfrm>
            <a:off x="9235440" y="2743200"/>
            <a:ext cx="3977639" cy="6446520"/>
          </a:xfrm>
          <a:prstGeom prst="roundRect">
            <a:avLst>
              <a:gd name="adj" fmla="val 8000"/>
            </a:avLst>
          </a:prstGeom>
          <a:solidFill>
            <a:srgbClr val="EEF8FB"/>
          </a:solidFill>
          <a:ln>
            <a:noFill/>
          </a:ln>
          <a:effectLst/>
        </p:spPr>
        <p:txBody>
          <a:bodyPr rtlCol="0" anchor="ctr"/>
          <a:lstStyle/>
          <a:p>
            <a:endParaRPr sz="2800"/>
          </a:p>
        </p:txBody>
      </p:sp>
      <p:sp>
        <p:nvSpPr>
          <p:cNvPr id="15" name="TextBox 14"/>
          <p:cNvSpPr txBox="1"/>
          <p:nvPr/>
        </p:nvSpPr>
        <p:spPr>
          <a:xfrm>
            <a:off x="9509760" y="2834640"/>
            <a:ext cx="109728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3</a:t>
            </a:r>
          </a:p>
        </p:txBody>
      </p:sp>
      <p:sp>
        <p:nvSpPr>
          <p:cNvPr id="16" name="TextBox 15"/>
          <p:cNvSpPr txBox="1"/>
          <p:nvPr/>
        </p:nvSpPr>
        <p:spPr>
          <a:xfrm>
            <a:off x="10058400" y="2933700"/>
            <a:ext cx="3474720" cy="1092800"/>
          </a:xfrm>
          <a:prstGeom prst="rect">
            <a:avLst/>
          </a:prstGeom>
          <a:noFill/>
        </p:spPr>
        <p:txBody>
          <a:bodyPr wrap="square" lIns="45720" tIns="27432" rIns="45720" bIns="27432" anchor="t">
            <a:spAutoFit/>
          </a:bodyPr>
          <a:lstStyle/>
          <a:p>
            <a:pPr algn="l">
              <a:lnSpc>
                <a:spcPct val="108000"/>
              </a:lnSpc>
              <a:spcAft>
                <a:spcPts val="0"/>
              </a:spcAft>
            </a:pPr>
            <a:r>
              <a:rPr sz="3200" b="0" dirty="0" err="1">
                <a:solidFill>
                  <a:srgbClr val="303A92"/>
                </a:solidFill>
                <a:latin typeface="Museo 1"/>
              </a:rPr>
              <a:t>Kontroles</a:t>
            </a:r>
            <a:r>
              <a:rPr sz="3200" b="0" dirty="0">
                <a:solidFill>
                  <a:srgbClr val="303A92"/>
                </a:solidFill>
                <a:latin typeface="Museo 1"/>
              </a:rPr>
              <a:t> </a:t>
            </a:r>
            <a:r>
              <a:rPr sz="3200" b="0" dirty="0" err="1">
                <a:solidFill>
                  <a:srgbClr val="303A92"/>
                </a:solidFill>
                <a:latin typeface="Museo 1"/>
              </a:rPr>
              <a:t>sistēmas</a:t>
            </a:r>
            <a:endParaRPr sz="3200" b="0" dirty="0">
              <a:solidFill>
                <a:srgbClr val="303A92"/>
              </a:solidFill>
              <a:latin typeface="Museo 1"/>
            </a:endParaRPr>
          </a:p>
        </p:txBody>
      </p:sp>
      <p:sp>
        <p:nvSpPr>
          <p:cNvPr id="17" name="TextBox 16"/>
          <p:cNvSpPr txBox="1"/>
          <p:nvPr/>
        </p:nvSpPr>
        <p:spPr>
          <a:xfrm>
            <a:off x="9509760" y="4526280"/>
            <a:ext cx="3474720" cy="3226845"/>
          </a:xfrm>
          <a:prstGeom prst="rect">
            <a:avLst/>
          </a:prstGeom>
          <a:noFill/>
        </p:spPr>
        <p:txBody>
          <a:bodyPr wrap="square" lIns="45720" tIns="27432" rIns="45720" bIns="27432" anchor="t">
            <a:spAutoFit/>
          </a:bodyPr>
          <a:lstStyle/>
          <a:p>
            <a:pPr algn="l">
              <a:lnSpc>
                <a:spcPct val="108000"/>
              </a:lnSpc>
              <a:spcAft>
                <a:spcPts val="0"/>
              </a:spcAft>
            </a:pPr>
            <a:r>
              <a:rPr sz="2400" b="0" dirty="0" err="1">
                <a:solidFill>
                  <a:srgbClr val="251E50"/>
                </a:solidFill>
                <a:latin typeface="Museo 2"/>
              </a:rPr>
              <a:t>Vajadzēs</a:t>
            </a:r>
            <a:r>
              <a:rPr sz="2400" b="0" dirty="0">
                <a:solidFill>
                  <a:srgbClr val="251E50"/>
                </a:solidFill>
                <a:latin typeface="Museo 2"/>
              </a:rPr>
              <a:t> </a:t>
            </a:r>
            <a:r>
              <a:rPr sz="2400" b="0" dirty="0" err="1">
                <a:solidFill>
                  <a:srgbClr val="251E50"/>
                </a:solidFill>
                <a:latin typeface="Museo 2"/>
              </a:rPr>
              <a:t>jaunas</a:t>
            </a:r>
            <a:r>
              <a:rPr sz="2400" b="0" dirty="0">
                <a:solidFill>
                  <a:srgbClr val="251E50"/>
                </a:solidFill>
                <a:latin typeface="Museo 2"/>
              </a:rPr>
              <a:t> </a:t>
            </a:r>
            <a:r>
              <a:rPr sz="2400" b="0" dirty="0" err="1">
                <a:solidFill>
                  <a:srgbClr val="251E50"/>
                </a:solidFill>
                <a:latin typeface="Museo 2"/>
              </a:rPr>
              <a:t>pārvaldības</a:t>
            </a:r>
            <a:r>
              <a:rPr sz="2400" b="0" dirty="0">
                <a:solidFill>
                  <a:srgbClr val="251E50"/>
                </a:solidFill>
                <a:latin typeface="Museo 2"/>
              </a:rPr>
              <a:t> un </a:t>
            </a:r>
            <a:r>
              <a:rPr sz="2400" b="0" dirty="0" err="1">
                <a:solidFill>
                  <a:srgbClr val="251E50"/>
                </a:solidFill>
                <a:latin typeface="Museo 2"/>
              </a:rPr>
              <a:t>kontroles</a:t>
            </a:r>
            <a:r>
              <a:rPr sz="2400" b="0" dirty="0">
                <a:solidFill>
                  <a:srgbClr val="251E50"/>
                </a:solidFill>
                <a:latin typeface="Museo 2"/>
              </a:rPr>
              <a:t> </a:t>
            </a:r>
            <a:r>
              <a:rPr sz="2400" b="0" dirty="0" err="1">
                <a:solidFill>
                  <a:srgbClr val="251E50"/>
                </a:solidFill>
                <a:latin typeface="Museo 2"/>
              </a:rPr>
              <a:t>sistēmas</a:t>
            </a:r>
            <a:r>
              <a:rPr sz="2400" b="0" dirty="0">
                <a:solidFill>
                  <a:srgbClr val="251E50"/>
                </a:solidFill>
                <a:latin typeface="Museo 2"/>
              </a:rPr>
              <a:t>, IT </a:t>
            </a:r>
            <a:r>
              <a:rPr sz="2400" b="0" dirty="0" err="1">
                <a:solidFill>
                  <a:srgbClr val="251E50"/>
                </a:solidFill>
                <a:latin typeface="Museo 2"/>
              </a:rPr>
              <a:t>rīkus</a:t>
            </a:r>
            <a:r>
              <a:rPr sz="2400" b="0" dirty="0">
                <a:solidFill>
                  <a:srgbClr val="251E50"/>
                </a:solidFill>
                <a:latin typeface="Museo 2"/>
              </a:rPr>
              <a:t> un </a:t>
            </a:r>
            <a:r>
              <a:rPr sz="2400" b="0" dirty="0" err="1">
                <a:solidFill>
                  <a:srgbClr val="251E50"/>
                </a:solidFill>
                <a:latin typeface="Museo 2"/>
              </a:rPr>
              <a:t>revīzijas</a:t>
            </a:r>
            <a:r>
              <a:rPr sz="2400" b="0" dirty="0">
                <a:solidFill>
                  <a:srgbClr val="251E50"/>
                </a:solidFill>
                <a:latin typeface="Museo 2"/>
              </a:rPr>
              <a:t> </a:t>
            </a:r>
            <a:r>
              <a:rPr sz="2400" b="0" dirty="0" err="1">
                <a:solidFill>
                  <a:srgbClr val="251E50"/>
                </a:solidFill>
                <a:latin typeface="Museo 2"/>
              </a:rPr>
              <a:t>metodikas</a:t>
            </a:r>
            <a:r>
              <a:rPr sz="2400" b="0" dirty="0">
                <a:solidFill>
                  <a:srgbClr val="251E50"/>
                </a:solidFill>
                <a:latin typeface="Museo 2"/>
              </a:rPr>
              <a:t>. </a:t>
            </a:r>
            <a:r>
              <a:rPr sz="2400" b="0" dirty="0" err="1">
                <a:solidFill>
                  <a:srgbClr val="251E50"/>
                </a:solidFill>
                <a:latin typeface="Museo 2"/>
              </a:rPr>
              <a:t>Priekšlikums</a:t>
            </a:r>
            <a:r>
              <a:rPr sz="2400" b="0" dirty="0">
                <a:solidFill>
                  <a:srgbClr val="251E50"/>
                </a:solidFill>
                <a:latin typeface="Museo 2"/>
              </a:rPr>
              <a:t> var </a:t>
            </a:r>
            <a:r>
              <a:rPr sz="2400" b="0" dirty="0" err="1">
                <a:solidFill>
                  <a:srgbClr val="251E50"/>
                </a:solidFill>
                <a:latin typeface="Museo 2"/>
              </a:rPr>
              <a:t>nenovērtēt</a:t>
            </a:r>
            <a:r>
              <a:rPr sz="2400" b="0" dirty="0">
                <a:solidFill>
                  <a:srgbClr val="251E50"/>
                </a:solidFill>
                <a:latin typeface="Museo 2"/>
              </a:rPr>
              <a:t> </a:t>
            </a:r>
            <a:r>
              <a:rPr sz="2400" b="0" dirty="0" err="1">
                <a:solidFill>
                  <a:srgbClr val="251E50"/>
                </a:solidFill>
                <a:latin typeface="Museo 2"/>
              </a:rPr>
              <a:t>pielāgošanās</a:t>
            </a:r>
            <a:r>
              <a:rPr sz="2400" b="0" dirty="0">
                <a:solidFill>
                  <a:srgbClr val="251E50"/>
                </a:solidFill>
                <a:latin typeface="Museo 2"/>
              </a:rPr>
              <a:t> </a:t>
            </a:r>
            <a:r>
              <a:rPr sz="2400" b="0" dirty="0" err="1">
                <a:solidFill>
                  <a:srgbClr val="251E50"/>
                </a:solidFill>
                <a:latin typeface="Museo 2"/>
              </a:rPr>
              <a:t>apjomu</a:t>
            </a:r>
            <a:r>
              <a:rPr sz="2400" b="0" dirty="0">
                <a:solidFill>
                  <a:srgbClr val="251E50"/>
                </a:solidFill>
                <a:latin typeface="Museo 2"/>
              </a:rPr>
              <a:t>.</a:t>
            </a:r>
          </a:p>
        </p:txBody>
      </p:sp>
      <p:sp>
        <p:nvSpPr>
          <p:cNvPr id="18" name="TextBox 17"/>
          <p:cNvSpPr txBox="1"/>
          <p:nvPr/>
        </p:nvSpPr>
        <p:spPr>
          <a:xfrm>
            <a:off x="9509760" y="8595360"/>
            <a:ext cx="3474720" cy="339837"/>
          </a:xfrm>
          <a:prstGeom prst="rect">
            <a:avLst/>
          </a:prstGeom>
          <a:noFill/>
        </p:spPr>
        <p:txBody>
          <a:bodyPr wrap="square" lIns="45720" tIns="27432" rIns="45720" bIns="27432" anchor="t">
            <a:spAutoFit/>
          </a:bodyPr>
          <a:lstStyle/>
          <a:p>
            <a:pPr algn="l">
              <a:lnSpc>
                <a:spcPct val="108000"/>
              </a:lnSpc>
              <a:spcAft>
                <a:spcPts val="0"/>
              </a:spcAft>
            </a:pPr>
            <a:r>
              <a:rPr b="0" u="sng">
                <a:solidFill>
                  <a:srgbClr val="303A92"/>
                </a:solidFill>
                <a:latin typeface="Museo 2"/>
                <a:hlinkClick r:id="rId3"/>
              </a:rPr>
              <a:t>44. un 103. rindk.</a:t>
            </a:r>
          </a:p>
        </p:txBody>
      </p:sp>
      <p:sp>
        <p:nvSpPr>
          <p:cNvPr id="19" name="Rounded Rectangle 18"/>
          <p:cNvSpPr/>
          <p:nvPr/>
        </p:nvSpPr>
        <p:spPr>
          <a:xfrm>
            <a:off x="13441680" y="2743200"/>
            <a:ext cx="3977639" cy="6446520"/>
          </a:xfrm>
          <a:prstGeom prst="roundRect">
            <a:avLst>
              <a:gd name="adj" fmla="val 8000"/>
            </a:avLst>
          </a:prstGeom>
          <a:solidFill>
            <a:srgbClr val="EEF8FB"/>
          </a:solidFill>
          <a:ln>
            <a:noFill/>
          </a:ln>
          <a:effectLst/>
        </p:spPr>
        <p:txBody>
          <a:bodyPr rtlCol="0" anchor="ctr"/>
          <a:lstStyle/>
          <a:p>
            <a:endParaRPr sz="2800"/>
          </a:p>
        </p:txBody>
      </p:sp>
      <p:sp>
        <p:nvSpPr>
          <p:cNvPr id="20" name="TextBox 19"/>
          <p:cNvSpPr txBox="1"/>
          <p:nvPr/>
        </p:nvSpPr>
        <p:spPr>
          <a:xfrm>
            <a:off x="13716000" y="2834640"/>
            <a:ext cx="1097280" cy="1098186"/>
          </a:xfrm>
          <a:prstGeom prst="rect">
            <a:avLst/>
          </a:prstGeom>
          <a:noFill/>
        </p:spPr>
        <p:txBody>
          <a:bodyPr wrap="square" lIns="45720" tIns="27432" rIns="45720" bIns="27432" anchor="t">
            <a:spAutoFit/>
          </a:bodyPr>
          <a:lstStyle/>
          <a:p>
            <a:pPr algn="l">
              <a:lnSpc>
                <a:spcPct val="108000"/>
              </a:lnSpc>
              <a:spcAft>
                <a:spcPts val="0"/>
              </a:spcAft>
            </a:pPr>
            <a:r>
              <a:rPr sz="6600" b="0">
                <a:solidFill>
                  <a:srgbClr val="5B8FC9"/>
                </a:solidFill>
                <a:latin typeface="Museo 1"/>
              </a:rPr>
              <a:t>4</a:t>
            </a:r>
          </a:p>
        </p:txBody>
      </p:sp>
      <p:sp>
        <p:nvSpPr>
          <p:cNvPr id="21" name="TextBox 20"/>
          <p:cNvSpPr txBox="1"/>
          <p:nvPr/>
        </p:nvSpPr>
        <p:spPr>
          <a:xfrm>
            <a:off x="13716000" y="3794760"/>
            <a:ext cx="3474720" cy="560987"/>
          </a:xfrm>
          <a:prstGeom prst="rect">
            <a:avLst/>
          </a:prstGeom>
          <a:noFill/>
        </p:spPr>
        <p:txBody>
          <a:bodyPr wrap="square" lIns="45720" tIns="27432" rIns="45720" bIns="27432" anchor="t">
            <a:spAutoFit/>
          </a:bodyPr>
          <a:lstStyle/>
          <a:p>
            <a:pPr algn="l">
              <a:lnSpc>
                <a:spcPct val="108000"/>
              </a:lnSpc>
              <a:spcAft>
                <a:spcPts val="0"/>
              </a:spcAft>
            </a:pPr>
            <a:r>
              <a:rPr sz="3200" b="0">
                <a:solidFill>
                  <a:srgbClr val="303A92"/>
                </a:solidFill>
                <a:latin typeface="Museo 1"/>
              </a:rPr>
              <a:t>Kapacitāte</a:t>
            </a:r>
          </a:p>
        </p:txBody>
      </p:sp>
      <p:sp>
        <p:nvSpPr>
          <p:cNvPr id="22" name="TextBox 21"/>
          <p:cNvSpPr txBox="1"/>
          <p:nvPr/>
        </p:nvSpPr>
        <p:spPr>
          <a:xfrm>
            <a:off x="13716000" y="4526280"/>
            <a:ext cx="3474720" cy="2827954"/>
          </a:xfrm>
          <a:prstGeom prst="rect">
            <a:avLst/>
          </a:prstGeom>
          <a:noFill/>
        </p:spPr>
        <p:txBody>
          <a:bodyPr wrap="square" lIns="45720" tIns="27432" rIns="45720" bIns="27432" anchor="t">
            <a:spAutoFit/>
          </a:bodyPr>
          <a:lstStyle/>
          <a:p>
            <a:pPr algn="l">
              <a:lnSpc>
                <a:spcPct val="108000"/>
              </a:lnSpc>
              <a:spcAft>
                <a:spcPts val="0"/>
              </a:spcAft>
            </a:pPr>
            <a:r>
              <a:rPr sz="2400" b="0">
                <a:solidFill>
                  <a:srgbClr val="251E50"/>
                </a:solidFill>
                <a:latin typeface="Museo 2"/>
              </a:rPr>
              <a:t>Lielas saistības pirmajos gados kopā ar n+1 noteikumu vēl vairāk noslogos dalībvalstu administratīvo kapacitāti.</a:t>
            </a:r>
          </a:p>
        </p:txBody>
      </p:sp>
      <p:sp>
        <p:nvSpPr>
          <p:cNvPr id="23" name="TextBox 22"/>
          <p:cNvSpPr txBox="1"/>
          <p:nvPr/>
        </p:nvSpPr>
        <p:spPr>
          <a:xfrm>
            <a:off x="13716000" y="8595360"/>
            <a:ext cx="3474720" cy="339837"/>
          </a:xfrm>
          <a:prstGeom prst="rect">
            <a:avLst/>
          </a:prstGeom>
          <a:noFill/>
        </p:spPr>
        <p:txBody>
          <a:bodyPr wrap="square" lIns="45720" tIns="27432" rIns="45720" bIns="27432" anchor="t">
            <a:spAutoFit/>
          </a:bodyPr>
          <a:lstStyle/>
          <a:p>
            <a:pPr algn="l">
              <a:lnSpc>
                <a:spcPct val="108000"/>
              </a:lnSpc>
              <a:spcAft>
                <a:spcPts val="0"/>
              </a:spcAft>
            </a:pPr>
            <a:r>
              <a:rPr b="0" u="sng">
                <a:solidFill>
                  <a:srgbClr val="303A92"/>
                </a:solidFill>
                <a:latin typeface="Museo 2"/>
                <a:hlinkClick r:id="rId3"/>
              </a:rPr>
              <a:t>69. rindk.</a:t>
            </a:r>
          </a:p>
        </p:txBody>
      </p:sp>
      <p:sp>
        <p:nvSpPr>
          <p:cNvPr id="24" name="TextBox 23"/>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3"/>
              </a:rPr>
              <a:t>Eiropas Revīzijas palāta, Atzinums 09/2026</a:t>
            </a:r>
            <a:r>
              <a:rPr sz="1150" b="0">
                <a:solidFill>
                  <a:srgbClr val="5F5F6E"/>
                </a:solidFill>
                <a:latin typeface="Museo 2"/>
              </a:rPr>
              <a:t>; formulējums “var nenovērtēt” attiecas uz Komisijas priekšlikumu, nevis dalībvalstīm</a:t>
            </a:r>
          </a:p>
        </p:txBody>
      </p:sp>
      <p:pic>
        <p:nvPicPr>
          <p:cNvPr id="25" name="Picture 24" descr="image.png"/>
          <p:cNvPicPr>
            <a:picLocks noChangeAspect="1"/>
          </p:cNvPicPr>
          <p:nvPr/>
        </p:nvPicPr>
        <p:blipFill>
          <a:blip r:embed="rId4"/>
          <a:stretch>
            <a:fillRect/>
          </a:stretch>
        </p:blipFill>
        <p:spPr>
          <a:xfrm>
            <a:off x="16047720" y="9400032"/>
            <a:ext cx="1600200" cy="680085"/>
          </a:xfrm>
          <a:prstGeom prst="rect">
            <a:avLst/>
          </a:prstGeom>
        </p:spPr>
      </p:pic>
      <p:sp>
        <p:nvSpPr>
          <p:cNvPr id="26" name="TextBox 25"/>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30</a:t>
            </a:r>
          </a:p>
        </p:txBody>
      </p:sp>
    </p:spTree>
    <p:extLst>
      <p:ext uri="{BB962C8B-B14F-4D97-AF65-F5344CB8AC3E}">
        <p14:creationId xmlns:p14="http://schemas.microsoft.com/office/powerpoint/2010/main" val="26628129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B2C70"/>
        </a:solidFill>
        <a:effectLst/>
      </p:bgPr>
    </p:bg>
    <p:spTree>
      <p:nvGrpSpPr>
        <p:cNvPr id="1" name="">
          <a:extLst>
            <a:ext uri="{FF2B5EF4-FFF2-40B4-BE49-F238E27FC236}">
              <a16:creationId xmlns:a16="http://schemas.microsoft.com/office/drawing/2014/main" id="{B13280CC-7BD8-B96A-32FE-0D0B23A5BE4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0C12114-1BCD-75B3-BE83-A4E3694ADCD5}"/>
              </a:ext>
            </a:extLst>
          </p:cNvPr>
          <p:cNvSpPr/>
          <p:nvPr/>
        </p:nvSpPr>
        <p:spPr>
          <a:xfrm rot="5400000">
            <a:off x="-552308" y="552308"/>
            <a:ext cx="10248616" cy="9144000"/>
          </a:xfrm>
          <a:custGeom>
            <a:avLst/>
            <a:gdLst/>
            <a:ahLst/>
            <a:cxnLst/>
            <a:rect l="l" t="t" r="r" b="b"/>
            <a:pathLst>
              <a:path w="10248616" h="9144000">
                <a:moveTo>
                  <a:pt x="0" y="0"/>
                </a:moveTo>
                <a:lnTo>
                  <a:pt x="10248616" y="0"/>
                </a:lnTo>
                <a:lnTo>
                  <a:pt x="10248616" y="9144000"/>
                </a:lnTo>
                <a:lnTo>
                  <a:pt x="0" y="9144000"/>
                </a:lnTo>
                <a:lnTo>
                  <a:pt x="0" y="0"/>
                </a:lnTo>
                <a:close/>
              </a:path>
            </a:pathLst>
          </a:custGeom>
          <a:blipFill>
            <a:blip r:embed="rId3"/>
            <a:stretch>
              <a:fillRect l="-16895" r="-1689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E1A3DBD3-71DE-9747-1AFF-3DAEC4173CD1}"/>
              </a:ext>
            </a:extLst>
          </p:cNvPr>
          <p:cNvSpPr txBox="1"/>
          <p:nvPr/>
        </p:nvSpPr>
        <p:spPr>
          <a:xfrm>
            <a:off x="10661904" y="2723238"/>
            <a:ext cx="6949440" cy="212308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dirty="0" err="1">
                <a:ln>
                  <a:noFill/>
                </a:ln>
                <a:solidFill>
                  <a:srgbClr val="FFFFFF"/>
                </a:solidFill>
                <a:effectLst/>
                <a:uLnTx/>
                <a:uFillTx/>
                <a:latin typeface="Museo 1"/>
                <a:ea typeface="+mn-ea"/>
                <a:cs typeface="+mn-cs"/>
              </a:rPr>
              <a:t>Investīciju</a:t>
            </a:r>
            <a:r>
              <a:rPr kumimoji="0" sz="4400" b="0" i="0" u="none" strike="noStrike" kern="1200" cap="none" spc="0" normalizeH="0" baseline="0" noProof="0" dirty="0">
                <a:ln>
                  <a:noFill/>
                </a:ln>
                <a:solidFill>
                  <a:srgbClr val="FFFFFF"/>
                </a:solidFill>
                <a:effectLst/>
                <a:uLnTx/>
                <a:uFillTx/>
                <a:latin typeface="Museo 1"/>
                <a:ea typeface="+mn-ea"/>
                <a:cs typeface="+mn-cs"/>
              </a:rPr>
              <a:t> </a:t>
            </a:r>
            <a:r>
              <a:rPr kumimoji="0" sz="4400" b="0" i="0" u="none" strike="noStrike" kern="1200" cap="none" spc="0" normalizeH="0" baseline="0" noProof="0" dirty="0" err="1">
                <a:ln>
                  <a:noFill/>
                </a:ln>
                <a:solidFill>
                  <a:srgbClr val="FFFFFF"/>
                </a:solidFill>
                <a:effectLst/>
                <a:uLnTx/>
                <a:uFillTx/>
                <a:latin typeface="Museo 1"/>
                <a:ea typeface="+mn-ea"/>
                <a:cs typeface="+mn-cs"/>
              </a:rPr>
              <a:t>pārvaldība</a:t>
            </a:r>
            <a:r>
              <a:rPr kumimoji="0" sz="4400" b="0" i="0" u="none" strike="noStrike" kern="1200" cap="none" spc="0" normalizeH="0" baseline="0" noProof="0" dirty="0">
                <a:ln>
                  <a:noFill/>
                </a:ln>
                <a:solidFill>
                  <a:srgbClr val="FFFFFF"/>
                </a:solidFill>
                <a:effectLst/>
                <a:uLnTx/>
                <a:uFillTx/>
                <a:latin typeface="Museo 1"/>
                <a:ea typeface="+mn-ea"/>
                <a:cs typeface="+mn-cs"/>
              </a:rPr>
              <a:t>:</a:t>
            </a:r>
          </a:p>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dirty="0">
                <a:ln>
                  <a:noFill/>
                </a:ln>
                <a:solidFill>
                  <a:srgbClr val="FFFFFF"/>
                </a:solidFill>
                <a:effectLst/>
                <a:uLnTx/>
                <a:uFillTx/>
                <a:latin typeface="Museo 1"/>
                <a:ea typeface="+mn-ea"/>
                <a:cs typeface="+mn-cs"/>
              </a:rPr>
              <a:t>ko </a:t>
            </a:r>
            <a:r>
              <a:rPr kumimoji="0" sz="4400" b="0" i="0" u="none" strike="noStrike" kern="1200" cap="none" spc="0" normalizeH="0" baseline="0" noProof="0" dirty="0" err="1">
                <a:ln>
                  <a:noFill/>
                </a:ln>
                <a:solidFill>
                  <a:srgbClr val="FFFFFF"/>
                </a:solidFill>
                <a:effectLst/>
                <a:uLnTx/>
                <a:uFillTx/>
                <a:latin typeface="Museo 1"/>
                <a:ea typeface="+mn-ea"/>
                <a:cs typeface="+mn-cs"/>
              </a:rPr>
              <a:t>rāda</a:t>
            </a:r>
            <a:r>
              <a:rPr kumimoji="0" sz="4400" b="0" i="0" u="none" strike="noStrike" kern="1200" cap="none" spc="0" normalizeH="0" baseline="0" noProof="0" dirty="0">
                <a:ln>
                  <a:noFill/>
                </a:ln>
                <a:solidFill>
                  <a:srgbClr val="FFFFFF"/>
                </a:solidFill>
                <a:effectLst/>
                <a:uLnTx/>
                <a:uFillTx/>
                <a:latin typeface="Museo 1"/>
                <a:ea typeface="+mn-ea"/>
                <a:cs typeface="+mn-cs"/>
              </a:rPr>
              <a:t> EK 2025. gada </a:t>
            </a:r>
            <a:r>
              <a:rPr kumimoji="0" sz="4400" b="0" i="0" u="none" strike="noStrike" kern="1200" cap="none" spc="0" normalizeH="0" baseline="0" noProof="0" dirty="0" err="1">
                <a:ln>
                  <a:noFill/>
                </a:ln>
                <a:solidFill>
                  <a:srgbClr val="FFFFFF"/>
                </a:solidFill>
                <a:effectLst/>
                <a:uLnTx/>
                <a:uFillTx/>
                <a:latin typeface="Museo 1"/>
                <a:ea typeface="+mn-ea"/>
                <a:cs typeface="+mn-cs"/>
              </a:rPr>
              <a:t>aptauja</a:t>
            </a:r>
            <a:endParaRPr kumimoji="0" sz="4400" b="0" i="0" u="none" strike="noStrike" kern="1200" cap="none" spc="0" normalizeH="0" baseline="0" noProof="0" dirty="0">
              <a:ln>
                <a:noFill/>
              </a:ln>
              <a:solidFill>
                <a:srgbClr val="FFFFFF"/>
              </a:solidFill>
              <a:effectLst/>
              <a:uLnTx/>
              <a:uFillTx/>
              <a:latin typeface="Museo 1"/>
              <a:ea typeface="+mn-ea"/>
              <a:cs typeface="+mn-cs"/>
            </a:endParaRPr>
          </a:p>
        </p:txBody>
      </p:sp>
      <p:sp>
        <p:nvSpPr>
          <p:cNvPr id="4" name="TextBox 3">
            <a:extLst>
              <a:ext uri="{FF2B5EF4-FFF2-40B4-BE49-F238E27FC236}">
                <a16:creationId xmlns:a16="http://schemas.microsoft.com/office/drawing/2014/main" id="{8D34B822-4B54-FF52-AA06-75E0E975832B}"/>
              </a:ext>
            </a:extLst>
          </p:cNvPr>
          <p:cNvSpPr txBox="1"/>
          <p:nvPr/>
        </p:nvSpPr>
        <p:spPr>
          <a:xfrm>
            <a:off x="10661904" y="5120640"/>
            <a:ext cx="6583680" cy="274320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2000" b="0" i="0" u="none" strike="noStrike" kern="1200" cap="none" spc="0" normalizeH="0" baseline="0" noProof="0">
                <a:ln>
                  <a:noFill/>
                </a:ln>
                <a:solidFill>
                  <a:srgbClr val="FFFFFF"/>
                </a:solidFill>
                <a:effectLst/>
                <a:uLnTx/>
                <a:uFillTx/>
                <a:latin typeface="Museo 2"/>
                <a:ea typeface="+mn-ea"/>
                <a:cs typeface="+mn-cs"/>
              </a:rPr>
              <a:t>Kā ES valstis plāno, izvērtē un budžetē publiskās investīcijas, un kur šajā ainā ir Latvija, Lietuva un Igaunija.</a:t>
            </a:r>
          </a:p>
        </p:txBody>
      </p:sp>
    </p:spTree>
    <p:extLst>
      <p:ext uri="{BB962C8B-B14F-4D97-AF65-F5344CB8AC3E}">
        <p14:creationId xmlns:p14="http://schemas.microsoft.com/office/powerpoint/2010/main" val="3571089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B028E-E862-5313-EC9B-4DE03E01E2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DEF6AA-66F6-AF27-495B-C182C112EDC6}"/>
              </a:ext>
            </a:extLst>
          </p:cNvPr>
          <p:cNvSpPr txBox="1"/>
          <p:nvPr/>
        </p:nvSpPr>
        <p:spPr>
          <a:xfrm>
            <a:off x="822960" y="274320"/>
            <a:ext cx="12801600" cy="411480"/>
          </a:xfrm>
          <a:prstGeom prst="rect">
            <a:avLst/>
          </a:prstGeom>
          <a:noFill/>
        </p:spPr>
        <p:txBody>
          <a:bodyPr wrap="square" lIns="45720" tIns="27432" rIns="45720" bIns="27432" anchor="t">
            <a:spAutoFit/>
          </a:bodyPr>
          <a:lstStyle/>
          <a:p>
            <a:pPr algn="l">
              <a:lnSpc>
                <a:spcPct val="108000"/>
              </a:lnSpc>
              <a:spcAft>
                <a:spcPts val="0"/>
              </a:spcAft>
            </a:pPr>
            <a:r>
              <a:rPr sz="1400" b="0">
                <a:solidFill>
                  <a:srgbClr val="5B8FC9"/>
                </a:solidFill>
                <a:latin typeface="Museo 1"/>
              </a:rPr>
              <a:t>KONTEKSTS • EK</a:t>
            </a:r>
          </a:p>
        </p:txBody>
      </p:sp>
      <p:sp>
        <p:nvSpPr>
          <p:cNvPr id="3" name="TextBox 2">
            <a:extLst>
              <a:ext uri="{FF2B5EF4-FFF2-40B4-BE49-F238E27FC236}">
                <a16:creationId xmlns:a16="http://schemas.microsoft.com/office/drawing/2014/main" id="{D43140A6-4487-2FBA-2303-FA5B1C0082BA}"/>
              </a:ext>
            </a:extLst>
          </p:cNvPr>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4000" b="0">
                <a:solidFill>
                  <a:srgbClr val="303A92"/>
                </a:solidFill>
                <a:latin typeface="Museo 1"/>
              </a:rPr>
              <a:t>Fiskālās telpas kļūst mazāk, bet investīciju vajadzības aug</a:t>
            </a:r>
          </a:p>
        </p:txBody>
      </p:sp>
      <p:sp>
        <p:nvSpPr>
          <p:cNvPr id="4" name="Rounded Rectangle 3">
            <a:extLst>
              <a:ext uri="{FF2B5EF4-FFF2-40B4-BE49-F238E27FC236}">
                <a16:creationId xmlns:a16="http://schemas.microsoft.com/office/drawing/2014/main" id="{EFFEB381-C76F-80EE-14BB-DBEDDD0A6E25}"/>
              </a:ext>
            </a:extLst>
          </p:cNvPr>
          <p:cNvSpPr/>
          <p:nvPr/>
        </p:nvSpPr>
        <p:spPr>
          <a:xfrm>
            <a:off x="822960" y="2743200"/>
            <a:ext cx="3977639" cy="4480560"/>
          </a:xfrm>
          <a:prstGeom prst="roundRect">
            <a:avLst>
              <a:gd name="adj" fmla="val 8000"/>
            </a:avLst>
          </a:prstGeom>
          <a:solidFill>
            <a:srgbClr val="EEF8FB"/>
          </a:solidFill>
          <a:ln>
            <a:noFill/>
          </a:ln>
          <a:effectLst/>
        </p:spPr>
        <p:txBody>
          <a:bodyPr rtlCol="0" anchor="ctr"/>
          <a:lstStyle/>
          <a:p>
            <a:endParaRPr/>
          </a:p>
        </p:txBody>
      </p:sp>
      <p:sp>
        <p:nvSpPr>
          <p:cNvPr id="5" name="TextBox 4">
            <a:extLst>
              <a:ext uri="{FF2B5EF4-FFF2-40B4-BE49-F238E27FC236}">
                <a16:creationId xmlns:a16="http://schemas.microsoft.com/office/drawing/2014/main" id="{A072378F-CEB1-7360-9752-5E2F71C8F0DA}"/>
              </a:ext>
            </a:extLst>
          </p:cNvPr>
          <p:cNvSpPr txBox="1"/>
          <p:nvPr/>
        </p:nvSpPr>
        <p:spPr>
          <a:xfrm>
            <a:off x="1097280" y="2880360"/>
            <a:ext cx="3474720" cy="1188720"/>
          </a:xfrm>
          <a:prstGeom prst="rect">
            <a:avLst/>
          </a:prstGeom>
          <a:noFill/>
        </p:spPr>
        <p:txBody>
          <a:bodyPr wrap="square" lIns="45720" tIns="27432" rIns="45720" bIns="27432" anchor="b">
            <a:spAutoFit/>
          </a:bodyPr>
          <a:lstStyle/>
          <a:p>
            <a:pPr algn="l">
              <a:lnSpc>
                <a:spcPct val="108000"/>
              </a:lnSpc>
              <a:spcAft>
                <a:spcPts val="0"/>
              </a:spcAft>
            </a:pPr>
            <a:r>
              <a:rPr sz="5400" b="0">
                <a:solidFill>
                  <a:srgbClr val="303A92"/>
                </a:solidFill>
                <a:latin typeface="Museo 1"/>
              </a:rPr>
              <a:t>0,9%</a:t>
            </a:r>
          </a:p>
        </p:txBody>
      </p:sp>
      <p:sp>
        <p:nvSpPr>
          <p:cNvPr id="6" name="TextBox 5">
            <a:extLst>
              <a:ext uri="{FF2B5EF4-FFF2-40B4-BE49-F238E27FC236}">
                <a16:creationId xmlns:a16="http://schemas.microsoft.com/office/drawing/2014/main" id="{30BB3A8F-2F19-6CD4-E653-C63028D41290}"/>
              </a:ext>
            </a:extLst>
          </p:cNvPr>
          <p:cNvSpPr txBox="1"/>
          <p:nvPr/>
        </p:nvSpPr>
        <p:spPr>
          <a:xfrm>
            <a:off x="1097280" y="4206240"/>
            <a:ext cx="3474720" cy="1280160"/>
          </a:xfrm>
          <a:prstGeom prst="rect">
            <a:avLst/>
          </a:prstGeom>
          <a:noFill/>
        </p:spPr>
        <p:txBody>
          <a:bodyPr wrap="square" lIns="45720" tIns="27432" rIns="45720" bIns="27432" anchor="t">
            <a:spAutoFit/>
          </a:bodyPr>
          <a:lstStyle/>
          <a:p>
            <a:pPr algn="l">
              <a:lnSpc>
                <a:spcPct val="108000"/>
              </a:lnSpc>
              <a:spcAft>
                <a:spcPts val="0"/>
              </a:spcAft>
            </a:pPr>
            <a:r>
              <a:rPr sz="1800" b="0">
                <a:solidFill>
                  <a:srgbClr val="303A92"/>
                </a:solidFill>
                <a:latin typeface="Museo 1"/>
              </a:rPr>
              <a:t>Eirozonas IKP pieaugums 2026. gadā</a:t>
            </a:r>
          </a:p>
        </p:txBody>
      </p:sp>
      <p:sp>
        <p:nvSpPr>
          <p:cNvPr id="7" name="TextBox 6">
            <a:extLst>
              <a:ext uri="{FF2B5EF4-FFF2-40B4-BE49-F238E27FC236}">
                <a16:creationId xmlns:a16="http://schemas.microsoft.com/office/drawing/2014/main" id="{EB598827-4601-E6CD-D052-5DC7D27EF4A9}"/>
              </a:ext>
            </a:extLst>
          </p:cNvPr>
          <p:cNvSpPr txBox="1"/>
          <p:nvPr/>
        </p:nvSpPr>
        <p:spPr>
          <a:xfrm>
            <a:off x="1097280" y="5577840"/>
            <a:ext cx="3474720" cy="1554480"/>
          </a:xfrm>
          <a:prstGeom prst="rect">
            <a:avLst/>
          </a:prstGeom>
          <a:noFill/>
        </p:spPr>
        <p:txBody>
          <a:bodyPr wrap="square" lIns="45720" tIns="27432" rIns="45720" bIns="27432" anchor="t">
            <a:spAutoFit/>
          </a:bodyPr>
          <a:lstStyle/>
          <a:p>
            <a:pPr algn="l">
              <a:lnSpc>
                <a:spcPct val="108000"/>
              </a:lnSpc>
              <a:spcAft>
                <a:spcPts val="0"/>
              </a:spcAft>
            </a:pPr>
            <a:r>
              <a:rPr sz="1650" b="0">
                <a:solidFill>
                  <a:srgbClr val="251E50"/>
                </a:solidFill>
                <a:latin typeface="Museo 2"/>
              </a:rPr>
              <a:t>2025. gadā: 1,4%.</a:t>
            </a:r>
          </a:p>
        </p:txBody>
      </p:sp>
      <p:sp>
        <p:nvSpPr>
          <p:cNvPr id="8" name="Rounded Rectangle 7">
            <a:extLst>
              <a:ext uri="{FF2B5EF4-FFF2-40B4-BE49-F238E27FC236}">
                <a16:creationId xmlns:a16="http://schemas.microsoft.com/office/drawing/2014/main" id="{2E90855B-76AD-4BEF-C62F-F438587DB48E}"/>
              </a:ext>
            </a:extLst>
          </p:cNvPr>
          <p:cNvSpPr/>
          <p:nvPr/>
        </p:nvSpPr>
        <p:spPr>
          <a:xfrm>
            <a:off x="5029200" y="2743200"/>
            <a:ext cx="3977639" cy="4480560"/>
          </a:xfrm>
          <a:prstGeom prst="roundRect">
            <a:avLst>
              <a:gd name="adj" fmla="val 8000"/>
            </a:avLst>
          </a:prstGeom>
          <a:solidFill>
            <a:srgbClr val="EEF8FB"/>
          </a:solidFill>
          <a:ln>
            <a:noFill/>
          </a:ln>
          <a:effectLst/>
        </p:spPr>
        <p:txBody>
          <a:bodyPr rtlCol="0" anchor="ctr"/>
          <a:lstStyle/>
          <a:p>
            <a:endParaRPr/>
          </a:p>
        </p:txBody>
      </p:sp>
      <p:sp>
        <p:nvSpPr>
          <p:cNvPr id="9" name="TextBox 8">
            <a:extLst>
              <a:ext uri="{FF2B5EF4-FFF2-40B4-BE49-F238E27FC236}">
                <a16:creationId xmlns:a16="http://schemas.microsoft.com/office/drawing/2014/main" id="{0DE2D337-FC2A-6C7B-2DFC-F2355A265609}"/>
              </a:ext>
            </a:extLst>
          </p:cNvPr>
          <p:cNvSpPr txBox="1"/>
          <p:nvPr/>
        </p:nvSpPr>
        <p:spPr>
          <a:xfrm>
            <a:off x="5303520" y="2880360"/>
            <a:ext cx="3474720" cy="1188720"/>
          </a:xfrm>
          <a:prstGeom prst="rect">
            <a:avLst/>
          </a:prstGeom>
          <a:noFill/>
        </p:spPr>
        <p:txBody>
          <a:bodyPr wrap="square" lIns="45720" tIns="27432" rIns="45720" bIns="27432" anchor="b">
            <a:spAutoFit/>
          </a:bodyPr>
          <a:lstStyle/>
          <a:p>
            <a:pPr algn="l">
              <a:lnSpc>
                <a:spcPct val="108000"/>
              </a:lnSpc>
              <a:spcAft>
                <a:spcPts val="0"/>
              </a:spcAft>
            </a:pPr>
            <a:r>
              <a:rPr sz="5400" b="0">
                <a:solidFill>
                  <a:srgbClr val="303A92"/>
                </a:solidFill>
                <a:latin typeface="Museo 1"/>
              </a:rPr>
              <a:t>3,3%</a:t>
            </a:r>
          </a:p>
        </p:txBody>
      </p:sp>
      <p:sp>
        <p:nvSpPr>
          <p:cNvPr id="10" name="TextBox 9">
            <a:extLst>
              <a:ext uri="{FF2B5EF4-FFF2-40B4-BE49-F238E27FC236}">
                <a16:creationId xmlns:a16="http://schemas.microsoft.com/office/drawing/2014/main" id="{605D21CD-8AEA-CE1A-9991-EAA358763BBF}"/>
              </a:ext>
            </a:extLst>
          </p:cNvPr>
          <p:cNvSpPr txBox="1"/>
          <p:nvPr/>
        </p:nvSpPr>
        <p:spPr>
          <a:xfrm>
            <a:off x="5303520" y="4206240"/>
            <a:ext cx="3474720" cy="1280160"/>
          </a:xfrm>
          <a:prstGeom prst="rect">
            <a:avLst/>
          </a:prstGeom>
          <a:noFill/>
        </p:spPr>
        <p:txBody>
          <a:bodyPr wrap="square" lIns="45720" tIns="27432" rIns="45720" bIns="27432" anchor="t">
            <a:spAutoFit/>
          </a:bodyPr>
          <a:lstStyle/>
          <a:p>
            <a:pPr algn="l">
              <a:lnSpc>
                <a:spcPct val="108000"/>
              </a:lnSpc>
              <a:spcAft>
                <a:spcPts val="0"/>
              </a:spcAft>
            </a:pPr>
            <a:r>
              <a:rPr sz="1800" b="0">
                <a:solidFill>
                  <a:srgbClr val="303A92"/>
                </a:solidFill>
                <a:latin typeface="Museo 1"/>
              </a:rPr>
              <a:t>Eirozonas budžeta deficīts 2026. gadā, % no IKP</a:t>
            </a:r>
          </a:p>
        </p:txBody>
      </p:sp>
      <p:sp>
        <p:nvSpPr>
          <p:cNvPr id="11" name="TextBox 10">
            <a:extLst>
              <a:ext uri="{FF2B5EF4-FFF2-40B4-BE49-F238E27FC236}">
                <a16:creationId xmlns:a16="http://schemas.microsoft.com/office/drawing/2014/main" id="{E690690D-72DB-884E-3A08-3BEA52F9EFDB}"/>
              </a:ext>
            </a:extLst>
          </p:cNvPr>
          <p:cNvSpPr txBox="1"/>
          <p:nvPr/>
        </p:nvSpPr>
        <p:spPr>
          <a:xfrm>
            <a:off x="5303520" y="5577840"/>
            <a:ext cx="3474720" cy="1554480"/>
          </a:xfrm>
          <a:prstGeom prst="rect">
            <a:avLst/>
          </a:prstGeom>
          <a:noFill/>
        </p:spPr>
        <p:txBody>
          <a:bodyPr wrap="square" lIns="45720" tIns="27432" rIns="45720" bIns="27432" anchor="t">
            <a:spAutoFit/>
          </a:bodyPr>
          <a:lstStyle/>
          <a:p>
            <a:pPr algn="l">
              <a:lnSpc>
                <a:spcPct val="108000"/>
              </a:lnSpc>
              <a:spcAft>
                <a:spcPts val="0"/>
              </a:spcAft>
            </a:pPr>
            <a:r>
              <a:rPr sz="1650" b="0">
                <a:solidFill>
                  <a:srgbClr val="251E50"/>
                </a:solidFill>
                <a:latin typeface="Museo 2"/>
              </a:rPr>
              <a:t>2025. gadā: 2,9%.</a:t>
            </a:r>
          </a:p>
        </p:txBody>
      </p:sp>
      <p:sp>
        <p:nvSpPr>
          <p:cNvPr id="12" name="Rounded Rectangle 11">
            <a:extLst>
              <a:ext uri="{FF2B5EF4-FFF2-40B4-BE49-F238E27FC236}">
                <a16:creationId xmlns:a16="http://schemas.microsoft.com/office/drawing/2014/main" id="{77A3057D-3DC6-B311-9D2C-6A32950568F3}"/>
              </a:ext>
            </a:extLst>
          </p:cNvPr>
          <p:cNvSpPr/>
          <p:nvPr/>
        </p:nvSpPr>
        <p:spPr>
          <a:xfrm>
            <a:off x="9235440" y="2743200"/>
            <a:ext cx="3977639" cy="4480560"/>
          </a:xfrm>
          <a:prstGeom prst="roundRect">
            <a:avLst>
              <a:gd name="adj" fmla="val 8000"/>
            </a:avLst>
          </a:prstGeom>
          <a:solidFill>
            <a:srgbClr val="EEF8FB"/>
          </a:solidFill>
          <a:ln>
            <a:noFill/>
          </a:ln>
          <a:effectLst/>
        </p:spPr>
        <p:txBody>
          <a:bodyPr rtlCol="0" anchor="ctr"/>
          <a:lstStyle/>
          <a:p>
            <a:endParaRPr/>
          </a:p>
        </p:txBody>
      </p:sp>
      <p:sp>
        <p:nvSpPr>
          <p:cNvPr id="13" name="TextBox 12">
            <a:extLst>
              <a:ext uri="{FF2B5EF4-FFF2-40B4-BE49-F238E27FC236}">
                <a16:creationId xmlns:a16="http://schemas.microsoft.com/office/drawing/2014/main" id="{907603BA-336E-9E5B-754C-90C80F10A723}"/>
              </a:ext>
            </a:extLst>
          </p:cNvPr>
          <p:cNvSpPr txBox="1"/>
          <p:nvPr/>
        </p:nvSpPr>
        <p:spPr>
          <a:xfrm>
            <a:off x="9509760" y="2880360"/>
            <a:ext cx="3474720" cy="1188720"/>
          </a:xfrm>
          <a:prstGeom prst="rect">
            <a:avLst/>
          </a:prstGeom>
          <a:noFill/>
        </p:spPr>
        <p:txBody>
          <a:bodyPr wrap="square" lIns="45720" tIns="27432" rIns="45720" bIns="27432" anchor="b">
            <a:spAutoFit/>
          </a:bodyPr>
          <a:lstStyle/>
          <a:p>
            <a:pPr algn="l">
              <a:lnSpc>
                <a:spcPct val="108000"/>
              </a:lnSpc>
              <a:spcAft>
                <a:spcPts val="0"/>
              </a:spcAft>
            </a:pPr>
            <a:r>
              <a:rPr sz="5400" b="0">
                <a:solidFill>
                  <a:srgbClr val="303A92"/>
                </a:solidFill>
                <a:latin typeface="Museo 1"/>
              </a:rPr>
              <a:t>91,2%</a:t>
            </a:r>
          </a:p>
        </p:txBody>
      </p:sp>
      <p:sp>
        <p:nvSpPr>
          <p:cNvPr id="14" name="TextBox 13">
            <a:extLst>
              <a:ext uri="{FF2B5EF4-FFF2-40B4-BE49-F238E27FC236}">
                <a16:creationId xmlns:a16="http://schemas.microsoft.com/office/drawing/2014/main" id="{79D09C36-CDB5-421E-534A-55630A64AF7B}"/>
              </a:ext>
            </a:extLst>
          </p:cNvPr>
          <p:cNvSpPr txBox="1"/>
          <p:nvPr/>
        </p:nvSpPr>
        <p:spPr>
          <a:xfrm>
            <a:off x="9509760" y="4206240"/>
            <a:ext cx="3474720" cy="1280160"/>
          </a:xfrm>
          <a:prstGeom prst="rect">
            <a:avLst/>
          </a:prstGeom>
          <a:noFill/>
        </p:spPr>
        <p:txBody>
          <a:bodyPr wrap="square" lIns="45720" tIns="27432" rIns="45720" bIns="27432" anchor="t">
            <a:spAutoFit/>
          </a:bodyPr>
          <a:lstStyle/>
          <a:p>
            <a:pPr algn="l">
              <a:lnSpc>
                <a:spcPct val="108000"/>
              </a:lnSpc>
              <a:spcAft>
                <a:spcPts val="0"/>
              </a:spcAft>
            </a:pPr>
            <a:r>
              <a:rPr sz="1800" b="0">
                <a:solidFill>
                  <a:srgbClr val="303A92"/>
                </a:solidFill>
                <a:latin typeface="Museo 1"/>
              </a:rPr>
              <a:t>Eirozonas parāds 2027. gada beigās, % no IKP</a:t>
            </a:r>
          </a:p>
        </p:txBody>
      </p:sp>
      <p:sp>
        <p:nvSpPr>
          <p:cNvPr id="15" name="TextBox 14">
            <a:extLst>
              <a:ext uri="{FF2B5EF4-FFF2-40B4-BE49-F238E27FC236}">
                <a16:creationId xmlns:a16="http://schemas.microsoft.com/office/drawing/2014/main" id="{83618319-A506-184D-ED3D-34DFDB13F54B}"/>
              </a:ext>
            </a:extLst>
          </p:cNvPr>
          <p:cNvSpPr txBox="1"/>
          <p:nvPr/>
        </p:nvSpPr>
        <p:spPr>
          <a:xfrm>
            <a:off x="9509760" y="5577840"/>
            <a:ext cx="3474720" cy="1554480"/>
          </a:xfrm>
          <a:prstGeom prst="rect">
            <a:avLst/>
          </a:prstGeom>
          <a:noFill/>
        </p:spPr>
        <p:txBody>
          <a:bodyPr wrap="square" lIns="45720" tIns="27432" rIns="45720" bIns="27432" anchor="t">
            <a:spAutoFit/>
          </a:bodyPr>
          <a:lstStyle/>
          <a:p>
            <a:pPr algn="l">
              <a:lnSpc>
                <a:spcPct val="108000"/>
              </a:lnSpc>
              <a:spcAft>
                <a:spcPts val="0"/>
              </a:spcAft>
            </a:pPr>
            <a:r>
              <a:rPr sz="1650" b="0">
                <a:solidFill>
                  <a:srgbClr val="251E50"/>
                </a:solidFill>
                <a:latin typeface="Museo 2"/>
              </a:rPr>
              <a:t>Latvijā: no 46,9% 2025. gadā līdz 53,8% 2027. gadā.</a:t>
            </a:r>
          </a:p>
        </p:txBody>
      </p:sp>
      <p:sp>
        <p:nvSpPr>
          <p:cNvPr id="16" name="Rounded Rectangle 15">
            <a:extLst>
              <a:ext uri="{FF2B5EF4-FFF2-40B4-BE49-F238E27FC236}">
                <a16:creationId xmlns:a16="http://schemas.microsoft.com/office/drawing/2014/main" id="{DDE3AEE3-C6ED-ED07-C30D-FA739531D57F}"/>
              </a:ext>
            </a:extLst>
          </p:cNvPr>
          <p:cNvSpPr/>
          <p:nvPr/>
        </p:nvSpPr>
        <p:spPr>
          <a:xfrm>
            <a:off x="13441680" y="2743200"/>
            <a:ext cx="3977639" cy="4480560"/>
          </a:xfrm>
          <a:prstGeom prst="roundRect">
            <a:avLst>
              <a:gd name="adj" fmla="val 8000"/>
            </a:avLst>
          </a:prstGeom>
          <a:solidFill>
            <a:srgbClr val="EEF8FB"/>
          </a:solidFill>
          <a:ln>
            <a:noFill/>
          </a:ln>
          <a:effectLst/>
        </p:spPr>
        <p:txBody>
          <a:bodyPr rtlCol="0" anchor="ctr"/>
          <a:lstStyle/>
          <a:p>
            <a:endParaRPr/>
          </a:p>
        </p:txBody>
      </p:sp>
      <p:sp>
        <p:nvSpPr>
          <p:cNvPr id="17" name="TextBox 16">
            <a:extLst>
              <a:ext uri="{FF2B5EF4-FFF2-40B4-BE49-F238E27FC236}">
                <a16:creationId xmlns:a16="http://schemas.microsoft.com/office/drawing/2014/main" id="{EC5A065D-369B-5ED6-0C9D-5762F53A7F6B}"/>
              </a:ext>
            </a:extLst>
          </p:cNvPr>
          <p:cNvSpPr txBox="1"/>
          <p:nvPr/>
        </p:nvSpPr>
        <p:spPr>
          <a:xfrm>
            <a:off x="13716000" y="2880360"/>
            <a:ext cx="3474720" cy="1188720"/>
          </a:xfrm>
          <a:prstGeom prst="rect">
            <a:avLst/>
          </a:prstGeom>
          <a:noFill/>
        </p:spPr>
        <p:txBody>
          <a:bodyPr wrap="square" lIns="45720" tIns="27432" rIns="45720" bIns="27432" anchor="b">
            <a:spAutoFit/>
          </a:bodyPr>
          <a:lstStyle/>
          <a:p>
            <a:pPr algn="l">
              <a:lnSpc>
                <a:spcPct val="108000"/>
              </a:lnSpc>
              <a:spcAft>
                <a:spcPts val="0"/>
              </a:spcAft>
            </a:pPr>
            <a:r>
              <a:rPr sz="5400" b="0">
                <a:solidFill>
                  <a:srgbClr val="303A92"/>
                </a:solidFill>
                <a:latin typeface="Museo 1"/>
              </a:rPr>
              <a:t>3,8%</a:t>
            </a:r>
          </a:p>
        </p:txBody>
      </p:sp>
      <p:sp>
        <p:nvSpPr>
          <p:cNvPr id="18" name="TextBox 17">
            <a:extLst>
              <a:ext uri="{FF2B5EF4-FFF2-40B4-BE49-F238E27FC236}">
                <a16:creationId xmlns:a16="http://schemas.microsoft.com/office/drawing/2014/main" id="{D976DF0D-879A-DEB1-E42A-6A31D5B5926D}"/>
              </a:ext>
            </a:extLst>
          </p:cNvPr>
          <p:cNvSpPr txBox="1"/>
          <p:nvPr/>
        </p:nvSpPr>
        <p:spPr>
          <a:xfrm>
            <a:off x="13716000" y="4206240"/>
            <a:ext cx="3474720" cy="1280160"/>
          </a:xfrm>
          <a:prstGeom prst="rect">
            <a:avLst/>
          </a:prstGeom>
          <a:noFill/>
        </p:spPr>
        <p:txBody>
          <a:bodyPr wrap="square" lIns="45720" tIns="27432" rIns="45720" bIns="27432" anchor="t">
            <a:spAutoFit/>
          </a:bodyPr>
          <a:lstStyle/>
          <a:p>
            <a:pPr algn="l">
              <a:lnSpc>
                <a:spcPct val="108000"/>
              </a:lnSpc>
              <a:spcAft>
                <a:spcPts val="0"/>
              </a:spcAft>
            </a:pPr>
            <a:r>
              <a:rPr sz="1800" b="0">
                <a:solidFill>
                  <a:srgbClr val="303A92"/>
                </a:solidFill>
                <a:latin typeface="Museo 1"/>
              </a:rPr>
              <a:t>Publiskās investīcijas eirozonā 2026. gadā, % no IKP</a:t>
            </a:r>
          </a:p>
        </p:txBody>
      </p:sp>
      <p:sp>
        <p:nvSpPr>
          <p:cNvPr id="19" name="TextBox 18">
            <a:extLst>
              <a:ext uri="{FF2B5EF4-FFF2-40B4-BE49-F238E27FC236}">
                <a16:creationId xmlns:a16="http://schemas.microsoft.com/office/drawing/2014/main" id="{81EDBDF9-E613-05AC-6C09-D237650177B8}"/>
              </a:ext>
            </a:extLst>
          </p:cNvPr>
          <p:cNvSpPr txBox="1"/>
          <p:nvPr/>
        </p:nvSpPr>
        <p:spPr>
          <a:xfrm>
            <a:off x="13716000" y="5577840"/>
            <a:ext cx="3474720" cy="1554480"/>
          </a:xfrm>
          <a:prstGeom prst="rect">
            <a:avLst/>
          </a:prstGeom>
          <a:noFill/>
        </p:spPr>
        <p:txBody>
          <a:bodyPr wrap="square" lIns="45720" tIns="27432" rIns="45720" bIns="27432" anchor="t">
            <a:spAutoFit/>
          </a:bodyPr>
          <a:lstStyle/>
          <a:p>
            <a:pPr algn="l">
              <a:lnSpc>
                <a:spcPct val="108000"/>
              </a:lnSpc>
              <a:spcAft>
                <a:spcPts val="0"/>
              </a:spcAft>
            </a:pPr>
            <a:r>
              <a:rPr sz="1650" b="0">
                <a:solidFill>
                  <a:srgbClr val="251E50"/>
                </a:solidFill>
                <a:latin typeface="Museo 2"/>
              </a:rPr>
              <a:t>2019. gadā: 3,0%. Pieaugumu virza aizsardzība un ANM nauda.</a:t>
            </a:r>
          </a:p>
        </p:txBody>
      </p:sp>
      <p:sp>
        <p:nvSpPr>
          <p:cNvPr id="20" name="Rounded Rectangle 19">
            <a:extLst>
              <a:ext uri="{FF2B5EF4-FFF2-40B4-BE49-F238E27FC236}">
                <a16:creationId xmlns:a16="http://schemas.microsoft.com/office/drawing/2014/main" id="{6DD04B69-BEDA-18D2-E305-3D1CE5E0D8F1}"/>
              </a:ext>
            </a:extLst>
          </p:cNvPr>
          <p:cNvSpPr/>
          <p:nvPr/>
        </p:nvSpPr>
        <p:spPr>
          <a:xfrm>
            <a:off x="822960" y="7452360"/>
            <a:ext cx="16687800" cy="1737360"/>
          </a:xfrm>
          <a:prstGeom prst="roundRect">
            <a:avLst>
              <a:gd name="adj" fmla="val 8000"/>
            </a:avLst>
          </a:prstGeom>
          <a:solidFill>
            <a:srgbClr val="303A92"/>
          </a:solidFill>
          <a:ln>
            <a:noFill/>
          </a:ln>
          <a:effectLst/>
        </p:spPr>
        <p:txBody>
          <a:bodyPr rtlCol="0" anchor="ctr"/>
          <a:lstStyle/>
          <a:p>
            <a:endParaRPr/>
          </a:p>
        </p:txBody>
      </p:sp>
      <p:sp>
        <p:nvSpPr>
          <p:cNvPr id="21" name="TextBox 20">
            <a:extLst>
              <a:ext uri="{FF2B5EF4-FFF2-40B4-BE49-F238E27FC236}">
                <a16:creationId xmlns:a16="http://schemas.microsoft.com/office/drawing/2014/main" id="{EA111FFE-7F34-9BC0-FCA4-D67EA4B43B38}"/>
              </a:ext>
            </a:extLst>
          </p:cNvPr>
          <p:cNvSpPr txBox="1"/>
          <p:nvPr/>
        </p:nvSpPr>
        <p:spPr>
          <a:xfrm>
            <a:off x="1143000" y="7498079"/>
            <a:ext cx="16093440" cy="1645920"/>
          </a:xfrm>
          <a:prstGeom prst="rect">
            <a:avLst/>
          </a:prstGeom>
          <a:noFill/>
        </p:spPr>
        <p:txBody>
          <a:bodyPr wrap="square" lIns="45720" tIns="27432" rIns="45720" bIns="27432" anchor="ctr">
            <a:spAutoFit/>
          </a:bodyPr>
          <a:lstStyle/>
          <a:p>
            <a:pPr algn="l">
              <a:lnSpc>
                <a:spcPct val="108000"/>
              </a:lnSpc>
              <a:spcAft>
                <a:spcPts val="0"/>
              </a:spcAft>
            </a:pPr>
            <a:r>
              <a:rPr sz="2100" b="0">
                <a:solidFill>
                  <a:srgbClr val="FFFFFF"/>
                </a:solidFill>
                <a:latin typeface="Museo 2"/>
              </a:rPr>
              <a:t>EK secinājums: izdevumu efektivitātes un kvalitātes uzlabošana ir galvenais veids, kā radīt papildu fiskālo telpu.</a:t>
            </a:r>
          </a:p>
        </p:txBody>
      </p:sp>
      <p:sp>
        <p:nvSpPr>
          <p:cNvPr id="22" name="TextBox 21">
            <a:extLst>
              <a:ext uri="{FF2B5EF4-FFF2-40B4-BE49-F238E27FC236}">
                <a16:creationId xmlns:a16="http://schemas.microsoft.com/office/drawing/2014/main" id="{31A9E4D0-9C23-E347-D48A-FB1A6E906D20}"/>
              </a:ext>
            </a:extLst>
          </p:cNvPr>
          <p:cNvSpPr txBox="1"/>
          <p:nvPr/>
        </p:nvSpPr>
        <p:spPr>
          <a:xfrm>
            <a:off x="822960" y="9491472"/>
            <a:ext cx="14538960" cy="566928"/>
          </a:xfrm>
          <a:prstGeom prst="rect">
            <a:avLst/>
          </a:prstGeom>
          <a:noFill/>
        </p:spPr>
        <p:txBody>
          <a:bodyPr wrap="square" lIns="45720" tIns="27432" rIns="45720" bIns="27432" anchor="t">
            <a:spAutoFit/>
          </a:bodyPr>
          <a:lstStyle/>
          <a:p>
            <a:pPr algn="l">
              <a:lnSpc>
                <a:spcPct val="100000"/>
              </a:lnSpc>
              <a:spcAft>
                <a:spcPts val="0"/>
              </a:spcAft>
            </a:pPr>
            <a:r>
              <a:rPr sz="1150" b="1">
                <a:solidFill>
                  <a:srgbClr val="5F5F6E"/>
                </a:solidFill>
                <a:latin typeface="Museo 2"/>
              </a:rPr>
              <a:t>Avoti: </a:t>
            </a:r>
            <a:r>
              <a:rPr sz="1150" b="0" u="sng">
                <a:solidFill>
                  <a:srgbClr val="5F5F6E"/>
                </a:solidFill>
                <a:latin typeface="Museo 2"/>
                <a:hlinkClick r:id="rId3"/>
              </a:rPr>
              <a:t>EK, Public Finances in EMU 2026, 1., 4.–7. lpp.</a:t>
            </a:r>
          </a:p>
        </p:txBody>
      </p:sp>
      <p:pic>
        <p:nvPicPr>
          <p:cNvPr id="23" name="Picture 22" descr="image.png">
            <a:extLst>
              <a:ext uri="{FF2B5EF4-FFF2-40B4-BE49-F238E27FC236}">
                <a16:creationId xmlns:a16="http://schemas.microsoft.com/office/drawing/2014/main" id="{7C73A225-E612-0D7E-7499-49865C2A9D5C}"/>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24" name="TextBox 23">
            <a:extLst>
              <a:ext uri="{FF2B5EF4-FFF2-40B4-BE49-F238E27FC236}">
                <a16:creationId xmlns:a16="http://schemas.microsoft.com/office/drawing/2014/main" id="{9266FA61-4D5E-8DB1-AD4A-369BD1B79C40}"/>
              </a:ext>
            </a:extLst>
          </p:cNvPr>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25</a:t>
            </a:r>
          </a:p>
        </p:txBody>
      </p:sp>
    </p:spTree>
    <p:extLst>
      <p:ext uri="{BB962C8B-B14F-4D97-AF65-F5344CB8AC3E}">
        <p14:creationId xmlns:p14="http://schemas.microsoft.com/office/powerpoint/2010/main" val="25006733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78D32-5778-069E-0A9B-7FA9156AF70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3A3499C-8623-B183-288A-481D421018A7}"/>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EK APTAUJA PAR PUBLISKO INVESTĪCIJU PĀRVALDĪBU, 2025</a:t>
            </a:r>
          </a:p>
        </p:txBody>
      </p:sp>
      <p:sp>
        <p:nvSpPr>
          <p:cNvPr id="3" name="TextBox 2">
            <a:extLst>
              <a:ext uri="{FF2B5EF4-FFF2-40B4-BE49-F238E27FC236}">
                <a16:creationId xmlns:a16="http://schemas.microsoft.com/office/drawing/2014/main" id="{64BE3D25-15C3-C1FF-D2C1-A1D02FFECCFD}"/>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Aptauja fokusējas uz investīciju cikla pirmajiem trim posmiem</a:t>
            </a:r>
          </a:p>
        </p:txBody>
      </p:sp>
      <p:sp>
        <p:nvSpPr>
          <p:cNvPr id="4" name="Rounded Rectangle 3">
            <a:extLst>
              <a:ext uri="{FF2B5EF4-FFF2-40B4-BE49-F238E27FC236}">
                <a16:creationId xmlns:a16="http://schemas.microsoft.com/office/drawing/2014/main" id="{1B9B06D5-9228-22F8-DAD6-BFF3499F1B6F}"/>
              </a:ext>
            </a:extLst>
          </p:cNvPr>
          <p:cNvSpPr/>
          <p:nvPr/>
        </p:nvSpPr>
        <p:spPr>
          <a:xfrm>
            <a:off x="822960" y="2743200"/>
            <a:ext cx="3154680" cy="182880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7DEFBB98-4E61-3634-4212-B8E862F8758A}"/>
              </a:ext>
            </a:extLst>
          </p:cNvPr>
          <p:cNvSpPr txBox="1"/>
          <p:nvPr/>
        </p:nvSpPr>
        <p:spPr>
          <a:xfrm>
            <a:off x="1005840" y="2834640"/>
            <a:ext cx="2788920"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ACE4F1"/>
                </a:solidFill>
                <a:effectLst/>
                <a:uLnTx/>
                <a:uFillTx/>
                <a:latin typeface="Museo 1"/>
                <a:ea typeface="+mn-ea"/>
                <a:cs typeface="+mn-cs"/>
              </a:rPr>
              <a:t>1. posms</a:t>
            </a:r>
          </a:p>
        </p:txBody>
      </p:sp>
      <p:sp>
        <p:nvSpPr>
          <p:cNvPr id="6" name="TextBox 5">
            <a:extLst>
              <a:ext uri="{FF2B5EF4-FFF2-40B4-BE49-F238E27FC236}">
                <a16:creationId xmlns:a16="http://schemas.microsoft.com/office/drawing/2014/main" id="{EC220D6D-C3B5-212C-FCA6-8FCCF2AD5879}"/>
              </a:ext>
            </a:extLst>
          </p:cNvPr>
          <p:cNvSpPr txBox="1"/>
          <p:nvPr/>
        </p:nvSpPr>
        <p:spPr>
          <a:xfrm>
            <a:off x="1005840" y="3383280"/>
            <a:ext cx="2788920" cy="1097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Museo 1"/>
                <a:ea typeface="+mn-ea"/>
                <a:cs typeface="+mn-cs"/>
              </a:rPr>
              <a:t>Ilgtermiņa plānošana</a:t>
            </a:r>
          </a:p>
        </p:txBody>
      </p:sp>
      <p:sp>
        <p:nvSpPr>
          <p:cNvPr id="7" name="Rounded Rectangle 6">
            <a:extLst>
              <a:ext uri="{FF2B5EF4-FFF2-40B4-BE49-F238E27FC236}">
                <a16:creationId xmlns:a16="http://schemas.microsoft.com/office/drawing/2014/main" id="{BE42523F-E25C-344E-A873-78C593330F49}"/>
              </a:ext>
            </a:extLst>
          </p:cNvPr>
          <p:cNvSpPr/>
          <p:nvPr/>
        </p:nvSpPr>
        <p:spPr>
          <a:xfrm>
            <a:off x="4197096" y="2743200"/>
            <a:ext cx="3154680" cy="182880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592974B1-C304-5BF6-EBC3-31C9776182BD}"/>
              </a:ext>
            </a:extLst>
          </p:cNvPr>
          <p:cNvSpPr txBox="1"/>
          <p:nvPr/>
        </p:nvSpPr>
        <p:spPr>
          <a:xfrm>
            <a:off x="4379976" y="2834640"/>
            <a:ext cx="2788920"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ACE4F1"/>
                </a:solidFill>
                <a:effectLst/>
                <a:uLnTx/>
                <a:uFillTx/>
                <a:latin typeface="Museo 1"/>
                <a:ea typeface="+mn-ea"/>
                <a:cs typeface="+mn-cs"/>
              </a:rPr>
              <a:t>2. posms</a:t>
            </a:r>
          </a:p>
        </p:txBody>
      </p:sp>
      <p:sp>
        <p:nvSpPr>
          <p:cNvPr id="9" name="TextBox 8">
            <a:extLst>
              <a:ext uri="{FF2B5EF4-FFF2-40B4-BE49-F238E27FC236}">
                <a16:creationId xmlns:a16="http://schemas.microsoft.com/office/drawing/2014/main" id="{8F5CFC2B-B5D9-93D7-E673-C74710B0EE8A}"/>
              </a:ext>
            </a:extLst>
          </p:cNvPr>
          <p:cNvSpPr txBox="1"/>
          <p:nvPr/>
        </p:nvSpPr>
        <p:spPr>
          <a:xfrm>
            <a:off x="4379976" y="3383280"/>
            <a:ext cx="2788920" cy="1097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Museo 1"/>
                <a:ea typeface="+mn-ea"/>
                <a:cs typeface="+mn-cs"/>
              </a:rPr>
              <a:t>Izvērtēšana un atlase</a:t>
            </a:r>
          </a:p>
        </p:txBody>
      </p:sp>
      <p:sp>
        <p:nvSpPr>
          <p:cNvPr id="10" name="Rounded Rectangle 9">
            <a:extLst>
              <a:ext uri="{FF2B5EF4-FFF2-40B4-BE49-F238E27FC236}">
                <a16:creationId xmlns:a16="http://schemas.microsoft.com/office/drawing/2014/main" id="{9F1651E7-01A8-B4A9-4225-68AD95C5AA01}"/>
              </a:ext>
            </a:extLst>
          </p:cNvPr>
          <p:cNvSpPr/>
          <p:nvPr/>
        </p:nvSpPr>
        <p:spPr>
          <a:xfrm>
            <a:off x="7571231" y="2743200"/>
            <a:ext cx="3154680" cy="182880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5066E97B-7D42-621D-348A-7D0961D6E2A8}"/>
              </a:ext>
            </a:extLst>
          </p:cNvPr>
          <p:cNvSpPr txBox="1"/>
          <p:nvPr/>
        </p:nvSpPr>
        <p:spPr>
          <a:xfrm>
            <a:off x="7754111" y="2834640"/>
            <a:ext cx="2788920"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ACE4F1"/>
                </a:solidFill>
                <a:effectLst/>
                <a:uLnTx/>
                <a:uFillTx/>
                <a:latin typeface="Museo 1"/>
                <a:ea typeface="+mn-ea"/>
                <a:cs typeface="+mn-cs"/>
              </a:rPr>
              <a:t>3. posms</a:t>
            </a:r>
          </a:p>
        </p:txBody>
      </p:sp>
      <p:sp>
        <p:nvSpPr>
          <p:cNvPr id="12" name="TextBox 11">
            <a:extLst>
              <a:ext uri="{FF2B5EF4-FFF2-40B4-BE49-F238E27FC236}">
                <a16:creationId xmlns:a16="http://schemas.microsoft.com/office/drawing/2014/main" id="{AA8AA46C-7916-159D-9397-6933D5A6B90D}"/>
              </a:ext>
            </a:extLst>
          </p:cNvPr>
          <p:cNvSpPr txBox="1"/>
          <p:nvPr/>
        </p:nvSpPr>
        <p:spPr>
          <a:xfrm>
            <a:off x="7754111" y="3383280"/>
            <a:ext cx="2788920" cy="1097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Museo 1"/>
                <a:ea typeface="+mn-ea"/>
                <a:cs typeface="+mn-cs"/>
              </a:rPr>
              <a:t>Budžetēšana</a:t>
            </a:r>
          </a:p>
        </p:txBody>
      </p:sp>
      <p:sp>
        <p:nvSpPr>
          <p:cNvPr id="13" name="Rounded Rectangle 12">
            <a:extLst>
              <a:ext uri="{FF2B5EF4-FFF2-40B4-BE49-F238E27FC236}">
                <a16:creationId xmlns:a16="http://schemas.microsoft.com/office/drawing/2014/main" id="{DE6EA4D9-4E12-46C4-F787-B9352479D915}"/>
              </a:ext>
            </a:extLst>
          </p:cNvPr>
          <p:cNvSpPr/>
          <p:nvPr/>
        </p:nvSpPr>
        <p:spPr>
          <a:xfrm>
            <a:off x="10945368" y="2743200"/>
            <a:ext cx="3154680" cy="1828800"/>
          </a:xfrm>
          <a:prstGeom prst="roundRect">
            <a:avLst>
              <a:gd name="adj" fmla="val 8000"/>
            </a:avLst>
          </a:prstGeom>
          <a:solidFill>
            <a:srgbClr val="C6C6C6"/>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83B4ECAA-6C97-A083-9323-0A33159ABE89}"/>
              </a:ext>
            </a:extLst>
          </p:cNvPr>
          <p:cNvSpPr txBox="1"/>
          <p:nvPr/>
        </p:nvSpPr>
        <p:spPr>
          <a:xfrm>
            <a:off x="11128248" y="2834640"/>
            <a:ext cx="2788920"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1"/>
                <a:ea typeface="+mn-ea"/>
                <a:cs typeface="+mn-cs"/>
              </a:rPr>
              <a:t>4. posms</a:t>
            </a:r>
          </a:p>
        </p:txBody>
      </p:sp>
      <p:sp>
        <p:nvSpPr>
          <p:cNvPr id="15" name="TextBox 14">
            <a:extLst>
              <a:ext uri="{FF2B5EF4-FFF2-40B4-BE49-F238E27FC236}">
                <a16:creationId xmlns:a16="http://schemas.microsoft.com/office/drawing/2014/main" id="{7A52B2E9-8B04-D790-B1A8-2118E037CBAB}"/>
              </a:ext>
            </a:extLst>
          </p:cNvPr>
          <p:cNvSpPr txBox="1"/>
          <p:nvPr/>
        </p:nvSpPr>
        <p:spPr>
          <a:xfrm>
            <a:off x="11128248" y="3383280"/>
            <a:ext cx="2788920" cy="1097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Īstenošana un uzraudzība</a:t>
            </a:r>
          </a:p>
        </p:txBody>
      </p:sp>
      <p:sp>
        <p:nvSpPr>
          <p:cNvPr id="16" name="Rounded Rectangle 15">
            <a:extLst>
              <a:ext uri="{FF2B5EF4-FFF2-40B4-BE49-F238E27FC236}">
                <a16:creationId xmlns:a16="http://schemas.microsoft.com/office/drawing/2014/main" id="{C51CC39C-F71A-9434-A5CE-C8E882B441DD}"/>
              </a:ext>
            </a:extLst>
          </p:cNvPr>
          <p:cNvSpPr/>
          <p:nvPr/>
        </p:nvSpPr>
        <p:spPr>
          <a:xfrm>
            <a:off x="14319504" y="2743200"/>
            <a:ext cx="3154680" cy="1828800"/>
          </a:xfrm>
          <a:prstGeom prst="roundRect">
            <a:avLst>
              <a:gd name="adj" fmla="val 8000"/>
            </a:avLst>
          </a:prstGeom>
          <a:solidFill>
            <a:srgbClr val="C6C6C6"/>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2323A688-D897-E8BC-57AF-ED3839C3FDB9}"/>
              </a:ext>
            </a:extLst>
          </p:cNvPr>
          <p:cNvSpPr txBox="1"/>
          <p:nvPr/>
        </p:nvSpPr>
        <p:spPr>
          <a:xfrm>
            <a:off x="14502384" y="2834640"/>
            <a:ext cx="2788920"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00" b="0" i="0" u="none" strike="noStrike" kern="1200" cap="none" spc="0" normalizeH="0" baseline="0" noProof="0">
                <a:ln>
                  <a:noFill/>
                </a:ln>
                <a:solidFill>
                  <a:srgbClr val="251E50"/>
                </a:solidFill>
                <a:effectLst/>
                <a:uLnTx/>
                <a:uFillTx/>
                <a:latin typeface="Museo 1"/>
                <a:ea typeface="+mn-ea"/>
                <a:cs typeface="+mn-cs"/>
              </a:rPr>
              <a:t>5. posms</a:t>
            </a:r>
          </a:p>
        </p:txBody>
      </p:sp>
      <p:sp>
        <p:nvSpPr>
          <p:cNvPr id="18" name="TextBox 17">
            <a:extLst>
              <a:ext uri="{FF2B5EF4-FFF2-40B4-BE49-F238E27FC236}">
                <a16:creationId xmlns:a16="http://schemas.microsoft.com/office/drawing/2014/main" id="{1EF07B0A-9978-6007-E5B7-6B3AA59B36BB}"/>
              </a:ext>
            </a:extLst>
          </p:cNvPr>
          <p:cNvSpPr txBox="1"/>
          <p:nvPr/>
        </p:nvSpPr>
        <p:spPr>
          <a:xfrm>
            <a:off x="14502384" y="3383280"/>
            <a:ext cx="2788920" cy="1097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1"/>
                <a:ea typeface="+mn-ea"/>
                <a:cs typeface="+mn-cs"/>
              </a:rPr>
              <a:t>Ex post izvērtēšana</a:t>
            </a:r>
          </a:p>
        </p:txBody>
      </p:sp>
      <p:sp>
        <p:nvSpPr>
          <p:cNvPr id="19" name="Rounded Rectangle 18">
            <a:extLst>
              <a:ext uri="{FF2B5EF4-FFF2-40B4-BE49-F238E27FC236}">
                <a16:creationId xmlns:a16="http://schemas.microsoft.com/office/drawing/2014/main" id="{CFB2FC21-A28E-56D2-AEFE-948BDA635486}"/>
              </a:ext>
            </a:extLst>
          </p:cNvPr>
          <p:cNvSpPr/>
          <p:nvPr/>
        </p:nvSpPr>
        <p:spPr>
          <a:xfrm>
            <a:off x="822960" y="4937760"/>
            <a:ext cx="5349240" cy="42519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1112EBBC-7931-B1B8-4494-216AEEF35D2E}"/>
              </a:ext>
            </a:extLst>
          </p:cNvPr>
          <p:cNvSpPr txBox="1"/>
          <p:nvPr/>
        </p:nvSpPr>
        <p:spPr>
          <a:xfrm>
            <a:off x="1097280" y="4982574"/>
            <a:ext cx="4800600" cy="1098186"/>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303A92"/>
                </a:solidFill>
                <a:effectLst/>
                <a:uLnTx/>
                <a:uFillTx/>
                <a:latin typeface="Museo 1"/>
                <a:ea typeface="+mn-ea"/>
                <a:cs typeface="+mn-cs"/>
              </a:rPr>
              <a:t>24</a:t>
            </a:r>
          </a:p>
        </p:txBody>
      </p:sp>
      <p:sp>
        <p:nvSpPr>
          <p:cNvPr id="21" name="TextBox 20">
            <a:extLst>
              <a:ext uri="{FF2B5EF4-FFF2-40B4-BE49-F238E27FC236}">
                <a16:creationId xmlns:a16="http://schemas.microsoft.com/office/drawing/2014/main" id="{4A0807A6-E7CF-7BAF-0836-8BF43A198FF8}"/>
              </a:ext>
            </a:extLst>
          </p:cNvPr>
          <p:cNvSpPr txBox="1"/>
          <p:nvPr/>
        </p:nvSpPr>
        <p:spPr>
          <a:xfrm>
            <a:off x="1097280" y="6144768"/>
            <a:ext cx="4800600" cy="703782"/>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dalībvalstis atbildēja. Šī ir otrā šāda aptauja, pirmā bija 2022. gadā.</a:t>
            </a:r>
          </a:p>
        </p:txBody>
      </p:sp>
      <p:sp>
        <p:nvSpPr>
          <p:cNvPr id="22" name="Rounded Rectangle 21">
            <a:extLst>
              <a:ext uri="{FF2B5EF4-FFF2-40B4-BE49-F238E27FC236}">
                <a16:creationId xmlns:a16="http://schemas.microsoft.com/office/drawing/2014/main" id="{E9E1A54B-4EC7-870A-43F2-71177C1EDAF0}"/>
              </a:ext>
            </a:extLst>
          </p:cNvPr>
          <p:cNvSpPr/>
          <p:nvPr/>
        </p:nvSpPr>
        <p:spPr>
          <a:xfrm>
            <a:off x="6492240" y="4937760"/>
            <a:ext cx="5349240" cy="42519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267004DD-A333-8160-EA06-11C43A5AFC9E}"/>
              </a:ext>
            </a:extLst>
          </p:cNvPr>
          <p:cNvSpPr txBox="1"/>
          <p:nvPr/>
        </p:nvSpPr>
        <p:spPr>
          <a:xfrm>
            <a:off x="6766559" y="4982574"/>
            <a:ext cx="4800600" cy="1098186"/>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303A92"/>
                </a:solidFill>
                <a:effectLst/>
                <a:uLnTx/>
                <a:uFillTx/>
                <a:latin typeface="Museo 1"/>
                <a:ea typeface="+mn-ea"/>
                <a:cs typeface="+mn-cs"/>
              </a:rPr>
              <a:t>1/3</a:t>
            </a:r>
          </a:p>
        </p:txBody>
      </p:sp>
      <p:sp>
        <p:nvSpPr>
          <p:cNvPr id="24" name="TextBox 23">
            <a:extLst>
              <a:ext uri="{FF2B5EF4-FFF2-40B4-BE49-F238E27FC236}">
                <a16:creationId xmlns:a16="http://schemas.microsoft.com/office/drawing/2014/main" id="{B52C0CC2-4C55-DC51-8AF0-EFDB67FF9797}"/>
              </a:ext>
            </a:extLst>
          </p:cNvPr>
          <p:cNvSpPr txBox="1"/>
          <p:nvPr/>
        </p:nvSpPr>
        <p:spPr>
          <a:xfrm>
            <a:off x="6766559" y="6144768"/>
            <a:ext cx="4800600" cy="703782"/>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valstu plānošanas posmā izvērtē iespēju projektu nemaz neīstenot.</a:t>
            </a:r>
          </a:p>
        </p:txBody>
      </p:sp>
      <p:sp>
        <p:nvSpPr>
          <p:cNvPr id="25" name="Rounded Rectangle 24">
            <a:extLst>
              <a:ext uri="{FF2B5EF4-FFF2-40B4-BE49-F238E27FC236}">
                <a16:creationId xmlns:a16="http://schemas.microsoft.com/office/drawing/2014/main" id="{60028F45-104B-E518-8DC4-E96C4F38BC23}"/>
              </a:ext>
            </a:extLst>
          </p:cNvPr>
          <p:cNvSpPr/>
          <p:nvPr/>
        </p:nvSpPr>
        <p:spPr>
          <a:xfrm>
            <a:off x="12161520" y="4937760"/>
            <a:ext cx="5349240" cy="42519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9C38C635-A838-14FC-F959-CD54C903D0FF}"/>
              </a:ext>
            </a:extLst>
          </p:cNvPr>
          <p:cNvSpPr txBox="1"/>
          <p:nvPr/>
        </p:nvSpPr>
        <p:spPr>
          <a:xfrm>
            <a:off x="12435840" y="4982574"/>
            <a:ext cx="4800600" cy="1098186"/>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303A92"/>
                </a:solidFill>
                <a:effectLst/>
                <a:uLnTx/>
                <a:uFillTx/>
                <a:latin typeface="Museo 1"/>
                <a:ea typeface="+mn-ea"/>
                <a:cs typeface="+mn-cs"/>
              </a:rPr>
              <a:t>4</a:t>
            </a:r>
          </a:p>
        </p:txBody>
      </p:sp>
      <p:sp>
        <p:nvSpPr>
          <p:cNvPr id="27" name="TextBox 26">
            <a:extLst>
              <a:ext uri="{FF2B5EF4-FFF2-40B4-BE49-F238E27FC236}">
                <a16:creationId xmlns:a16="http://schemas.microsoft.com/office/drawing/2014/main" id="{C020ACCD-DF40-EA0B-B779-19ACE121AC66}"/>
              </a:ext>
            </a:extLst>
          </p:cNvPr>
          <p:cNvSpPr txBox="1"/>
          <p:nvPr/>
        </p:nvSpPr>
        <p:spPr>
          <a:xfrm>
            <a:off x="12435840" y="6144768"/>
            <a:ext cx="4800600" cy="123739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valstis kā galveno ilgtermiņa plānu izmanto ES partnerības līgumu, nevis savu stratēģiju. 12 izmanto nacionālās un nozaru stratēģijas, 9 tikai nozaru, 2 apakšnozaru.</a:t>
            </a:r>
          </a:p>
        </p:txBody>
      </p:sp>
      <p:sp>
        <p:nvSpPr>
          <p:cNvPr id="28" name="TextBox 27">
            <a:extLst>
              <a:ext uri="{FF2B5EF4-FFF2-40B4-BE49-F238E27FC236}">
                <a16:creationId xmlns:a16="http://schemas.microsoft.com/office/drawing/2014/main" id="{6F0B7BE3-5214-9BA2-00C4-AFF1B915A07E}"/>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Public Finances in EMU 2026, 72.–73. lpp.</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Belu Manescu, DP 247 (2026)</a:t>
            </a:r>
          </a:p>
        </p:txBody>
      </p:sp>
      <p:pic>
        <p:nvPicPr>
          <p:cNvPr id="29" name="Picture 28" descr="image.png">
            <a:extLst>
              <a:ext uri="{FF2B5EF4-FFF2-40B4-BE49-F238E27FC236}">
                <a16:creationId xmlns:a16="http://schemas.microsoft.com/office/drawing/2014/main" id="{29429242-8998-F768-F970-50EBDC9D32DE}"/>
              </a:ext>
            </a:extLst>
          </p:cNvPr>
          <p:cNvPicPr>
            <a:picLocks noChangeAspect="1"/>
          </p:cNvPicPr>
          <p:nvPr/>
        </p:nvPicPr>
        <p:blipFill>
          <a:blip r:embed="rId5"/>
          <a:stretch>
            <a:fillRect/>
          </a:stretch>
        </p:blipFill>
        <p:spPr>
          <a:xfrm>
            <a:off x="16047720" y="9400032"/>
            <a:ext cx="1600200" cy="680085"/>
          </a:xfrm>
          <a:prstGeom prst="rect">
            <a:avLst/>
          </a:prstGeom>
        </p:spPr>
      </p:pic>
      <p:sp>
        <p:nvSpPr>
          <p:cNvPr id="30" name="TextBox 29">
            <a:extLst>
              <a:ext uri="{FF2B5EF4-FFF2-40B4-BE49-F238E27FC236}">
                <a16:creationId xmlns:a16="http://schemas.microsoft.com/office/drawing/2014/main" id="{830CC5E0-E4F1-D257-379C-E5C367E95CF9}"/>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32</a:t>
            </a:r>
          </a:p>
        </p:txBody>
      </p:sp>
    </p:spTree>
    <p:extLst>
      <p:ext uri="{BB962C8B-B14F-4D97-AF65-F5344CB8AC3E}">
        <p14:creationId xmlns:p14="http://schemas.microsoft.com/office/powerpoint/2010/main" val="1463102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9FCCA-CE61-01B7-6D37-4BFB57A127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7C14FC-1CA2-479D-74A5-40FA366F5EE3}"/>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LĒMUMU “VĀRTI” PIRMS IZVĒRTĒŠANAS</a:t>
            </a:r>
          </a:p>
        </p:txBody>
      </p:sp>
      <p:sp>
        <p:nvSpPr>
          <p:cNvPr id="3" name="TextBox 2">
            <a:extLst>
              <a:ext uri="{FF2B5EF4-FFF2-40B4-BE49-F238E27FC236}">
                <a16:creationId xmlns:a16="http://schemas.microsoft.com/office/drawing/2014/main" id="{D4AD93B7-E949-17DB-EB0A-6555950B263F}"/>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Tikai 9 no 24 valstīm projekts pirms izvērtēšanas iziet formālu lēmuma punktu</a:t>
            </a:r>
          </a:p>
        </p:txBody>
      </p:sp>
      <p:sp>
        <p:nvSpPr>
          <p:cNvPr id="4" name="Rounded Rectangle 3">
            <a:extLst>
              <a:ext uri="{FF2B5EF4-FFF2-40B4-BE49-F238E27FC236}">
                <a16:creationId xmlns:a16="http://schemas.microsoft.com/office/drawing/2014/main" id="{D2513636-1B14-F3A8-290D-19BA7462BDC7}"/>
              </a:ext>
            </a:extLst>
          </p:cNvPr>
          <p:cNvSpPr/>
          <p:nvPr/>
        </p:nvSpPr>
        <p:spPr>
          <a:xfrm>
            <a:off x="822960" y="2743200"/>
            <a:ext cx="4572000" cy="36576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D057578D-3175-4F2B-A147-650F5AEFE448}"/>
              </a:ext>
            </a:extLst>
          </p:cNvPr>
          <p:cNvSpPr txBox="1"/>
          <p:nvPr/>
        </p:nvSpPr>
        <p:spPr>
          <a:xfrm>
            <a:off x="1097280" y="2926080"/>
            <a:ext cx="402336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8000" b="0" i="0" u="none" strike="noStrike" kern="1200" cap="none" spc="0" normalizeH="0" baseline="0" noProof="0">
                <a:ln>
                  <a:noFill/>
                </a:ln>
                <a:solidFill>
                  <a:srgbClr val="303A92"/>
                </a:solidFill>
                <a:effectLst/>
                <a:uLnTx/>
                <a:uFillTx/>
                <a:latin typeface="Museo 1"/>
                <a:ea typeface="+mn-ea"/>
                <a:cs typeface="+mn-cs"/>
              </a:rPr>
              <a:t>9</a:t>
            </a:r>
          </a:p>
        </p:txBody>
      </p:sp>
      <p:sp>
        <p:nvSpPr>
          <p:cNvPr id="6" name="TextBox 5">
            <a:extLst>
              <a:ext uri="{FF2B5EF4-FFF2-40B4-BE49-F238E27FC236}">
                <a16:creationId xmlns:a16="http://schemas.microsoft.com/office/drawing/2014/main" id="{D84A1B83-95D8-C7C7-476E-6501C4CEA26F}"/>
              </a:ext>
            </a:extLst>
          </p:cNvPr>
          <p:cNvSpPr txBox="1"/>
          <p:nvPr/>
        </p:nvSpPr>
        <p:spPr>
          <a:xfrm>
            <a:off x="1097280" y="3950208"/>
            <a:ext cx="4023360" cy="233172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700" b="0" i="0" u="none" strike="noStrike" kern="1200" cap="none" spc="0" normalizeH="0" baseline="0" noProof="0">
                <a:ln>
                  <a:noFill/>
                </a:ln>
                <a:solidFill>
                  <a:srgbClr val="251E50"/>
                </a:solidFill>
                <a:effectLst/>
                <a:uLnTx/>
                <a:uFillTx/>
                <a:latin typeface="Museo 2"/>
                <a:ea typeface="+mn-ea"/>
                <a:cs typeface="+mn-cs"/>
              </a:rPr>
              <a:t>no 24 aptaujātajām valstīm. Pārējās projekts no priekšizvērtējuma automātiski nonāk izvērtēšanā vai uzreiz pie finansējuma lēmuma.</a:t>
            </a:r>
          </a:p>
        </p:txBody>
      </p:sp>
      <p:sp>
        <p:nvSpPr>
          <p:cNvPr id="7" name="Rounded Rectangle 6">
            <a:extLst>
              <a:ext uri="{FF2B5EF4-FFF2-40B4-BE49-F238E27FC236}">
                <a16:creationId xmlns:a16="http://schemas.microsoft.com/office/drawing/2014/main" id="{21AF2F9C-8C25-E01C-C7F7-6C619C8B7852}"/>
              </a:ext>
            </a:extLst>
          </p:cNvPr>
          <p:cNvSpPr/>
          <p:nvPr/>
        </p:nvSpPr>
        <p:spPr>
          <a:xfrm>
            <a:off x="5715000" y="274320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668BFF99-2776-C4ED-783E-875459DB67C9}"/>
              </a:ext>
            </a:extLst>
          </p:cNvPr>
          <p:cNvSpPr txBox="1"/>
          <p:nvPr/>
        </p:nvSpPr>
        <p:spPr>
          <a:xfrm>
            <a:off x="5897880" y="278892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Čehija</a:t>
            </a:r>
          </a:p>
        </p:txBody>
      </p:sp>
      <p:sp>
        <p:nvSpPr>
          <p:cNvPr id="9" name="Rounded Rectangle 8">
            <a:extLst>
              <a:ext uri="{FF2B5EF4-FFF2-40B4-BE49-F238E27FC236}">
                <a16:creationId xmlns:a16="http://schemas.microsoft.com/office/drawing/2014/main" id="{14F061E3-AACD-5B7F-DB31-49CBF1711855}"/>
              </a:ext>
            </a:extLst>
          </p:cNvPr>
          <p:cNvSpPr/>
          <p:nvPr/>
        </p:nvSpPr>
        <p:spPr>
          <a:xfrm>
            <a:off x="9692640" y="274320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33774C4E-2AC0-211B-131F-A1F6B3DFD962}"/>
              </a:ext>
            </a:extLst>
          </p:cNvPr>
          <p:cNvSpPr txBox="1"/>
          <p:nvPr/>
        </p:nvSpPr>
        <p:spPr>
          <a:xfrm>
            <a:off x="9875519" y="278892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Vācija</a:t>
            </a:r>
          </a:p>
        </p:txBody>
      </p:sp>
      <p:sp>
        <p:nvSpPr>
          <p:cNvPr id="11" name="Rounded Rectangle 10">
            <a:extLst>
              <a:ext uri="{FF2B5EF4-FFF2-40B4-BE49-F238E27FC236}">
                <a16:creationId xmlns:a16="http://schemas.microsoft.com/office/drawing/2014/main" id="{93C83F87-B7C1-AEEF-4B9F-EC95B1D1441E}"/>
              </a:ext>
            </a:extLst>
          </p:cNvPr>
          <p:cNvSpPr/>
          <p:nvPr/>
        </p:nvSpPr>
        <p:spPr>
          <a:xfrm>
            <a:off x="13670280" y="2743200"/>
            <a:ext cx="3794760" cy="73152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1CEF0CF5-C886-3E24-5C21-EE7A643A3FDE}"/>
              </a:ext>
            </a:extLst>
          </p:cNvPr>
          <p:cNvSpPr txBox="1"/>
          <p:nvPr/>
        </p:nvSpPr>
        <p:spPr>
          <a:xfrm>
            <a:off x="13853159" y="278892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Igaunija</a:t>
            </a:r>
          </a:p>
        </p:txBody>
      </p:sp>
      <p:sp>
        <p:nvSpPr>
          <p:cNvPr id="13" name="Rounded Rectangle 12">
            <a:extLst>
              <a:ext uri="{FF2B5EF4-FFF2-40B4-BE49-F238E27FC236}">
                <a16:creationId xmlns:a16="http://schemas.microsoft.com/office/drawing/2014/main" id="{3289125A-D51F-E67D-2D47-D2D378D8E75B}"/>
              </a:ext>
            </a:extLst>
          </p:cNvPr>
          <p:cNvSpPr/>
          <p:nvPr/>
        </p:nvSpPr>
        <p:spPr>
          <a:xfrm>
            <a:off x="5715000" y="361188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4F3B8538-47A4-D8CA-EE41-363C203EB6A2}"/>
              </a:ext>
            </a:extLst>
          </p:cNvPr>
          <p:cNvSpPr txBox="1"/>
          <p:nvPr/>
        </p:nvSpPr>
        <p:spPr>
          <a:xfrm>
            <a:off x="5897880" y="365760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Īrija</a:t>
            </a:r>
          </a:p>
        </p:txBody>
      </p:sp>
      <p:sp>
        <p:nvSpPr>
          <p:cNvPr id="15" name="Rounded Rectangle 14">
            <a:extLst>
              <a:ext uri="{FF2B5EF4-FFF2-40B4-BE49-F238E27FC236}">
                <a16:creationId xmlns:a16="http://schemas.microsoft.com/office/drawing/2014/main" id="{D06F4F33-4639-32C2-65C4-77A9584E445B}"/>
              </a:ext>
            </a:extLst>
          </p:cNvPr>
          <p:cNvSpPr/>
          <p:nvPr/>
        </p:nvSpPr>
        <p:spPr>
          <a:xfrm>
            <a:off x="9692640" y="361188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C41CAF98-9595-B61C-CB68-34DFEA15F80D}"/>
              </a:ext>
            </a:extLst>
          </p:cNvPr>
          <p:cNvSpPr txBox="1"/>
          <p:nvPr/>
        </p:nvSpPr>
        <p:spPr>
          <a:xfrm>
            <a:off x="9875519" y="365760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Itālija</a:t>
            </a:r>
          </a:p>
        </p:txBody>
      </p:sp>
      <p:sp>
        <p:nvSpPr>
          <p:cNvPr id="17" name="Rounded Rectangle 16">
            <a:extLst>
              <a:ext uri="{FF2B5EF4-FFF2-40B4-BE49-F238E27FC236}">
                <a16:creationId xmlns:a16="http://schemas.microsoft.com/office/drawing/2014/main" id="{5D2289C2-2277-ABE5-95A6-990FE5DD9B19}"/>
              </a:ext>
            </a:extLst>
          </p:cNvPr>
          <p:cNvSpPr/>
          <p:nvPr/>
        </p:nvSpPr>
        <p:spPr>
          <a:xfrm>
            <a:off x="13670280" y="361188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BFA458A9-E6DA-A7E5-C319-7EFFFF0F7298}"/>
              </a:ext>
            </a:extLst>
          </p:cNvPr>
          <p:cNvSpPr txBox="1"/>
          <p:nvPr/>
        </p:nvSpPr>
        <p:spPr>
          <a:xfrm>
            <a:off x="13853159" y="365760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Nīderlande</a:t>
            </a:r>
          </a:p>
        </p:txBody>
      </p:sp>
      <p:sp>
        <p:nvSpPr>
          <p:cNvPr id="19" name="Rounded Rectangle 18">
            <a:extLst>
              <a:ext uri="{FF2B5EF4-FFF2-40B4-BE49-F238E27FC236}">
                <a16:creationId xmlns:a16="http://schemas.microsoft.com/office/drawing/2014/main" id="{38AADD65-DDAA-E109-BB2F-2580ACB83A66}"/>
              </a:ext>
            </a:extLst>
          </p:cNvPr>
          <p:cNvSpPr/>
          <p:nvPr/>
        </p:nvSpPr>
        <p:spPr>
          <a:xfrm>
            <a:off x="5715000" y="448056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59B95D45-5376-CA37-812D-5E969B506109}"/>
              </a:ext>
            </a:extLst>
          </p:cNvPr>
          <p:cNvSpPr txBox="1"/>
          <p:nvPr/>
        </p:nvSpPr>
        <p:spPr>
          <a:xfrm>
            <a:off x="5897880" y="452628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Rumānija</a:t>
            </a:r>
          </a:p>
        </p:txBody>
      </p:sp>
      <p:sp>
        <p:nvSpPr>
          <p:cNvPr id="21" name="Rounded Rectangle 20">
            <a:extLst>
              <a:ext uri="{FF2B5EF4-FFF2-40B4-BE49-F238E27FC236}">
                <a16:creationId xmlns:a16="http://schemas.microsoft.com/office/drawing/2014/main" id="{7B58A643-C545-248B-A690-4423D097A677}"/>
              </a:ext>
            </a:extLst>
          </p:cNvPr>
          <p:cNvSpPr/>
          <p:nvPr/>
        </p:nvSpPr>
        <p:spPr>
          <a:xfrm>
            <a:off x="9692640" y="448056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77E3E73E-0F78-9D1E-DC4B-F14A24E2DF8F}"/>
              </a:ext>
            </a:extLst>
          </p:cNvPr>
          <p:cNvSpPr txBox="1"/>
          <p:nvPr/>
        </p:nvSpPr>
        <p:spPr>
          <a:xfrm>
            <a:off x="9875519" y="452628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Zviedrija</a:t>
            </a:r>
          </a:p>
        </p:txBody>
      </p:sp>
      <p:sp>
        <p:nvSpPr>
          <p:cNvPr id="23" name="Rounded Rectangle 22">
            <a:extLst>
              <a:ext uri="{FF2B5EF4-FFF2-40B4-BE49-F238E27FC236}">
                <a16:creationId xmlns:a16="http://schemas.microsoft.com/office/drawing/2014/main" id="{3FEBE98D-82D2-52EE-D9C5-D9F4E648CA91}"/>
              </a:ext>
            </a:extLst>
          </p:cNvPr>
          <p:cNvSpPr/>
          <p:nvPr/>
        </p:nvSpPr>
        <p:spPr>
          <a:xfrm>
            <a:off x="13670280" y="4480560"/>
            <a:ext cx="3794760" cy="731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A053A886-B4DF-D2B7-D34F-862C1AD94A0A}"/>
              </a:ext>
            </a:extLst>
          </p:cNvPr>
          <p:cNvSpPr txBox="1"/>
          <p:nvPr/>
        </p:nvSpPr>
        <p:spPr>
          <a:xfrm>
            <a:off x="13853159" y="4526280"/>
            <a:ext cx="3429000" cy="6400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303A92"/>
                </a:solidFill>
                <a:effectLst/>
                <a:uLnTx/>
                <a:uFillTx/>
                <a:latin typeface="Museo 1"/>
                <a:ea typeface="+mn-ea"/>
                <a:cs typeface="+mn-cs"/>
              </a:rPr>
              <a:t>Slovēnija</a:t>
            </a:r>
          </a:p>
        </p:txBody>
      </p:sp>
      <p:sp>
        <p:nvSpPr>
          <p:cNvPr id="25" name="Rounded Rectangle 24">
            <a:extLst>
              <a:ext uri="{FF2B5EF4-FFF2-40B4-BE49-F238E27FC236}">
                <a16:creationId xmlns:a16="http://schemas.microsoft.com/office/drawing/2014/main" id="{E4A024DF-202E-8F5F-54D2-12E2307608B2}"/>
              </a:ext>
            </a:extLst>
          </p:cNvPr>
          <p:cNvSpPr/>
          <p:nvPr/>
        </p:nvSpPr>
        <p:spPr>
          <a:xfrm>
            <a:off x="5715000" y="5440680"/>
            <a:ext cx="5852160"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684D79D0-811E-CA21-2718-796FE7537B5B}"/>
              </a:ext>
            </a:extLst>
          </p:cNvPr>
          <p:cNvSpPr txBox="1"/>
          <p:nvPr/>
        </p:nvSpPr>
        <p:spPr>
          <a:xfrm>
            <a:off x="5897880" y="5486400"/>
            <a:ext cx="5486400" cy="77724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Museo 1"/>
                <a:ea typeface="+mn-ea"/>
                <a:cs typeface="+mn-cs"/>
              </a:rPr>
              <a:t>Latvija: nav</a:t>
            </a:r>
          </a:p>
        </p:txBody>
      </p:sp>
      <p:sp>
        <p:nvSpPr>
          <p:cNvPr id="27" name="Rounded Rectangle 26">
            <a:extLst>
              <a:ext uri="{FF2B5EF4-FFF2-40B4-BE49-F238E27FC236}">
                <a16:creationId xmlns:a16="http://schemas.microsoft.com/office/drawing/2014/main" id="{F57E3C6B-6F33-2CDB-96F8-12D35542377F}"/>
              </a:ext>
            </a:extLst>
          </p:cNvPr>
          <p:cNvSpPr/>
          <p:nvPr/>
        </p:nvSpPr>
        <p:spPr>
          <a:xfrm>
            <a:off x="11750040" y="5440680"/>
            <a:ext cx="5760720" cy="868680"/>
          </a:xfrm>
          <a:prstGeom prst="roundRect">
            <a:avLst>
              <a:gd name="adj" fmla="val 8000"/>
            </a:avLst>
          </a:prstGeom>
          <a:solidFill>
            <a:srgbClr val="2B2C70"/>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522F9CF9-E370-2777-1DE0-EE73058BE1CF}"/>
              </a:ext>
            </a:extLst>
          </p:cNvPr>
          <p:cNvSpPr txBox="1"/>
          <p:nvPr/>
        </p:nvSpPr>
        <p:spPr>
          <a:xfrm>
            <a:off x="11932920" y="5486400"/>
            <a:ext cx="5394960" cy="77724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Museo 1"/>
                <a:ea typeface="+mn-ea"/>
                <a:cs typeface="+mn-cs"/>
              </a:rPr>
              <a:t>Lietuva: nav</a:t>
            </a:r>
          </a:p>
        </p:txBody>
      </p:sp>
      <p:sp>
        <p:nvSpPr>
          <p:cNvPr id="29" name="Rounded Rectangle 28">
            <a:extLst>
              <a:ext uri="{FF2B5EF4-FFF2-40B4-BE49-F238E27FC236}">
                <a16:creationId xmlns:a16="http://schemas.microsoft.com/office/drawing/2014/main" id="{0DFD394E-8F24-A2A5-D417-314399509E9F}"/>
              </a:ext>
            </a:extLst>
          </p:cNvPr>
          <p:cNvSpPr/>
          <p:nvPr/>
        </p:nvSpPr>
        <p:spPr>
          <a:xfrm>
            <a:off x="822960" y="6675120"/>
            <a:ext cx="16687800" cy="2514600"/>
          </a:xfrm>
          <a:prstGeom prst="roundRect">
            <a:avLst>
              <a:gd name="adj" fmla="val 8000"/>
            </a:avLst>
          </a:prstGeom>
          <a:solidFill>
            <a:srgbClr val="FFFFFF"/>
          </a:solidFill>
          <a:ln w="15875">
            <a:solidFill>
              <a:srgbClr val="303A92"/>
            </a:solid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AE7BBF46-69AD-0547-1EB6-922F1438F493}"/>
              </a:ext>
            </a:extLst>
          </p:cNvPr>
          <p:cNvSpPr txBox="1"/>
          <p:nvPr/>
        </p:nvSpPr>
        <p:spPr>
          <a:xfrm>
            <a:off x="1097280" y="6766560"/>
            <a:ext cx="16184880"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Uz ko atbild lēmuma punkts</a:t>
            </a:r>
          </a:p>
        </p:txBody>
      </p:sp>
      <p:sp>
        <p:nvSpPr>
          <p:cNvPr id="31" name="TextBox 30">
            <a:extLst>
              <a:ext uri="{FF2B5EF4-FFF2-40B4-BE49-F238E27FC236}">
                <a16:creationId xmlns:a16="http://schemas.microsoft.com/office/drawing/2014/main" id="{63CEFE23-D4CA-44FC-A4E9-21098ABA35F1}"/>
              </a:ext>
            </a:extLst>
          </p:cNvPr>
          <p:cNvSpPr txBox="1"/>
          <p:nvPr/>
        </p:nvSpPr>
        <p:spPr>
          <a:xfrm>
            <a:off x="1097280" y="7360920"/>
            <a:ext cx="16184880" cy="173736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700" b="0" i="0" u="none" strike="noStrike" kern="1200" cap="none" spc="0" normalizeH="0" baseline="0" noProof="0">
                <a:ln>
                  <a:noFill/>
                </a:ln>
                <a:solidFill>
                  <a:srgbClr val="251E50"/>
                </a:solidFill>
                <a:effectLst/>
                <a:uLnTx/>
                <a:uFillTx/>
                <a:latin typeface="Museo 2"/>
                <a:ea typeface="+mn-ea"/>
                <a:cs typeface="+mn-cs"/>
              </a:rPr>
              <a:t>Vai projekts ir gatavs pilnam izvērtējumam? Vai vajag vairāk informācijas? Vai projektu var atmest? Attiecas uz dārgiem vai sarežģītiem projektiem, visbiežāk transportā. Zviedrijā slieksnis ir 100 milj. kronu (ap 90 milj. EUR); Luksemburgā 10 milj. EUR.</a:t>
            </a:r>
          </a:p>
        </p:txBody>
      </p:sp>
      <p:sp>
        <p:nvSpPr>
          <p:cNvPr id="32" name="TextBox 31">
            <a:extLst>
              <a:ext uri="{FF2B5EF4-FFF2-40B4-BE49-F238E27FC236}">
                <a16:creationId xmlns:a16="http://schemas.microsoft.com/office/drawing/2014/main" id="{FCFE7E61-0A4A-E6CB-38EA-26471F4A3AB0}"/>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Public Finances in EMU 2026, 73. lpp.; 2025. gada aptauja, 24 dalībvalstis</a:t>
            </a:r>
          </a:p>
        </p:txBody>
      </p:sp>
      <p:pic>
        <p:nvPicPr>
          <p:cNvPr id="33" name="Picture 32" descr="image.png">
            <a:extLst>
              <a:ext uri="{FF2B5EF4-FFF2-40B4-BE49-F238E27FC236}">
                <a16:creationId xmlns:a16="http://schemas.microsoft.com/office/drawing/2014/main" id="{FEB9045D-824C-D187-2D4E-434C6C2E1785}"/>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34" name="TextBox 33">
            <a:extLst>
              <a:ext uri="{FF2B5EF4-FFF2-40B4-BE49-F238E27FC236}">
                <a16:creationId xmlns:a16="http://schemas.microsoft.com/office/drawing/2014/main" id="{98F1C325-12A9-9DAD-327F-4DBC93E17AA2}"/>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33</a:t>
            </a:r>
          </a:p>
        </p:txBody>
      </p:sp>
    </p:spTree>
    <p:extLst>
      <p:ext uri="{BB962C8B-B14F-4D97-AF65-F5344CB8AC3E}">
        <p14:creationId xmlns:p14="http://schemas.microsoft.com/office/powerpoint/2010/main" val="11916205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DA6F6-A5B2-854C-06FB-C9A11A174D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6E6822-2D59-2FC9-4FDD-F4DDCB3634BF}"/>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VIDĒJA TERMIŅA KAPITĀLA PLĀNS</a:t>
            </a:r>
          </a:p>
        </p:txBody>
      </p:sp>
      <p:sp>
        <p:nvSpPr>
          <p:cNvPr id="3" name="TextBox 2">
            <a:extLst>
              <a:ext uri="{FF2B5EF4-FFF2-40B4-BE49-F238E27FC236}">
                <a16:creationId xmlns:a16="http://schemas.microsoft.com/office/drawing/2014/main" id="{A8DC65D4-DBAB-F016-F7BC-32A824228FBE}"/>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a:ln>
                  <a:noFill/>
                </a:ln>
                <a:solidFill>
                  <a:srgbClr val="303A92"/>
                </a:solidFill>
                <a:effectLst/>
                <a:uLnTx/>
                <a:uFillTx/>
                <a:latin typeface="Museo 1"/>
                <a:ea typeface="+mn-ea"/>
                <a:cs typeface="+mn-cs"/>
              </a:rPr>
              <a:t>13 </a:t>
            </a:r>
            <a:r>
              <a:rPr kumimoji="0" sz="4000" b="0" i="0" u="none" strike="noStrike" kern="1200" cap="none" spc="0" normalizeH="0" baseline="0" noProof="0" dirty="0" err="1">
                <a:ln>
                  <a:noFill/>
                </a:ln>
                <a:solidFill>
                  <a:srgbClr val="303A92"/>
                </a:solidFill>
                <a:effectLst/>
                <a:uLnTx/>
                <a:uFillTx/>
                <a:latin typeface="Museo 1"/>
                <a:ea typeface="+mn-ea"/>
                <a:cs typeface="+mn-cs"/>
              </a:rPr>
              <a:t>valstīm</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investīciju</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plāns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ir</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sasaistīts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ar</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budžetu</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Latvijai</a:t>
            </a:r>
            <a:r>
              <a:rPr kumimoji="0" sz="4000" b="0" i="0" u="none" strike="noStrike" kern="1200" cap="none" spc="0" normalizeH="0" baseline="0" noProof="0" dirty="0">
                <a:ln>
                  <a:noFill/>
                </a:ln>
                <a:solidFill>
                  <a:srgbClr val="303A92"/>
                </a:solidFill>
                <a:effectLst/>
                <a:uLnTx/>
                <a:uFillTx/>
                <a:latin typeface="Museo 1"/>
                <a:ea typeface="+mn-ea"/>
                <a:cs typeface="+mn-cs"/>
              </a:rPr>
              <a:t> nav</a:t>
            </a:r>
          </a:p>
        </p:txBody>
      </p:sp>
      <p:sp>
        <p:nvSpPr>
          <p:cNvPr id="4" name="Rounded Rectangle 3">
            <a:extLst>
              <a:ext uri="{FF2B5EF4-FFF2-40B4-BE49-F238E27FC236}">
                <a16:creationId xmlns:a16="http://schemas.microsoft.com/office/drawing/2014/main" id="{BC5B5B39-A43B-BB5C-D669-C31CC6754177}"/>
              </a:ext>
            </a:extLst>
          </p:cNvPr>
          <p:cNvSpPr/>
          <p:nvPr/>
        </p:nvSpPr>
        <p:spPr>
          <a:xfrm>
            <a:off x="822960" y="2743200"/>
            <a:ext cx="8183879" cy="27889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5BB8A96B-01AC-3625-E91A-02B72E2C4EC1}"/>
              </a:ext>
            </a:extLst>
          </p:cNvPr>
          <p:cNvSpPr txBox="1"/>
          <p:nvPr/>
        </p:nvSpPr>
        <p:spPr>
          <a:xfrm>
            <a:off x="1097280" y="2834640"/>
            <a:ext cx="7680960" cy="43460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FFFFFF"/>
                </a:solidFill>
                <a:effectLst/>
                <a:uLnTx/>
                <a:uFillTx/>
                <a:latin typeface="Museo 1"/>
                <a:ea typeface="+mn-ea"/>
                <a:cs typeface="+mn-cs"/>
              </a:rPr>
              <a:t>Ir sasaistīts plāns (13)</a:t>
            </a:r>
          </a:p>
        </p:txBody>
      </p:sp>
      <p:sp>
        <p:nvSpPr>
          <p:cNvPr id="6" name="TextBox 5">
            <a:extLst>
              <a:ext uri="{FF2B5EF4-FFF2-40B4-BE49-F238E27FC236}">
                <a16:creationId xmlns:a16="http://schemas.microsoft.com/office/drawing/2014/main" id="{FA10CCCE-6802-146D-BE6A-BF27CA9F28E7}"/>
              </a:ext>
            </a:extLst>
          </p:cNvPr>
          <p:cNvSpPr txBox="1"/>
          <p:nvPr/>
        </p:nvSpPr>
        <p:spPr>
          <a:xfrm>
            <a:off x="1097280" y="3429000"/>
            <a:ext cx="7680960" cy="93820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FFFFFF"/>
                </a:solidFill>
                <a:effectLst/>
                <a:uLnTx/>
                <a:uFillTx/>
                <a:latin typeface="Museo 2"/>
                <a:ea typeface="+mn-ea"/>
                <a:cs typeface="+mn-cs"/>
              </a:rPr>
              <a:t>Austrija, Bulgārija, Vācija (federālā līmenī), Dānija, Grieķija, Īrija, Somija, Francija, Lietuva, Luksemburga, Nīderlande, Portugāle, Zviedrija</a:t>
            </a:r>
          </a:p>
        </p:txBody>
      </p:sp>
      <p:sp>
        <p:nvSpPr>
          <p:cNvPr id="7" name="Rounded Rectangle 6">
            <a:extLst>
              <a:ext uri="{FF2B5EF4-FFF2-40B4-BE49-F238E27FC236}">
                <a16:creationId xmlns:a16="http://schemas.microsoft.com/office/drawing/2014/main" id="{9F0541B5-0253-5B07-554F-59FBF45E2763}"/>
              </a:ext>
            </a:extLst>
          </p:cNvPr>
          <p:cNvSpPr/>
          <p:nvPr/>
        </p:nvSpPr>
        <p:spPr>
          <a:xfrm>
            <a:off x="9326880" y="2743200"/>
            <a:ext cx="8183879" cy="27889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4A5EC87C-3377-13E0-F917-0A324E81F926}"/>
              </a:ext>
            </a:extLst>
          </p:cNvPr>
          <p:cNvSpPr txBox="1"/>
          <p:nvPr/>
        </p:nvSpPr>
        <p:spPr>
          <a:xfrm>
            <a:off x="9601200" y="2834640"/>
            <a:ext cx="7680960" cy="43460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303A92"/>
                </a:solidFill>
                <a:effectLst/>
                <a:uLnTx/>
                <a:uFillTx/>
                <a:latin typeface="Museo 1"/>
                <a:ea typeface="+mn-ea"/>
                <a:cs typeface="+mn-cs"/>
              </a:rPr>
              <a:t>Nav sasaistīta plāna (14)</a:t>
            </a:r>
          </a:p>
        </p:txBody>
      </p:sp>
      <p:sp>
        <p:nvSpPr>
          <p:cNvPr id="9" name="TextBox 8">
            <a:extLst>
              <a:ext uri="{FF2B5EF4-FFF2-40B4-BE49-F238E27FC236}">
                <a16:creationId xmlns:a16="http://schemas.microsoft.com/office/drawing/2014/main" id="{F2B5725C-D25F-91C8-AB57-36BEAC56377E}"/>
              </a:ext>
            </a:extLst>
          </p:cNvPr>
          <p:cNvSpPr txBox="1"/>
          <p:nvPr/>
        </p:nvSpPr>
        <p:spPr>
          <a:xfrm>
            <a:off x="9601200" y="3429000"/>
            <a:ext cx="7680960" cy="63902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Beļģija (federālā līmenī), Kipra, Čehija, Igaunija, Spānija, Horvātija, Ungārija, Itālija, Latvija, Malta, Polija, Rumānija, Slovēnija, Slovākija</a:t>
            </a:r>
          </a:p>
        </p:txBody>
      </p:sp>
      <p:graphicFrame>
        <p:nvGraphicFramePr>
          <p:cNvPr id="10" name="Table 9">
            <a:extLst>
              <a:ext uri="{FF2B5EF4-FFF2-40B4-BE49-F238E27FC236}">
                <a16:creationId xmlns:a16="http://schemas.microsoft.com/office/drawing/2014/main" id="{D556E704-6B30-1687-05BB-7A2F3452972F}"/>
              </a:ext>
            </a:extLst>
          </p:cNvPr>
          <p:cNvGraphicFramePr>
            <a:graphicFrameLocks noGrp="1"/>
          </p:cNvGraphicFramePr>
          <p:nvPr/>
        </p:nvGraphicFramePr>
        <p:xfrm>
          <a:off x="822960" y="5806440"/>
          <a:ext cx="16687800" cy="3291840"/>
        </p:xfrm>
        <a:graphic>
          <a:graphicData uri="http://schemas.openxmlformats.org/drawingml/2006/table">
            <a:tbl>
              <a:tblPr firstRow="1" bandRow="1">
                <a:tableStyleId>{5C22544A-7EE6-4342-B048-85BDC9FD1C3A}</a:tableStyleId>
              </a:tblPr>
              <a:tblGrid>
                <a:gridCol w="5120640">
                  <a:extLst>
                    <a:ext uri="{9D8B030D-6E8A-4147-A177-3AD203B41FA5}">
                      <a16:colId xmlns:a16="http://schemas.microsoft.com/office/drawing/2014/main" val="20000"/>
                    </a:ext>
                  </a:extLst>
                </a:gridCol>
                <a:gridCol w="882396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58368">
                <a:tc>
                  <a:txBody>
                    <a:bodyPr/>
                    <a:lstStyle/>
                    <a:p>
                      <a:pPr>
                        <a:lnSpc>
                          <a:spcPct val="100000"/>
                        </a:lnSpc>
                      </a:pPr>
                      <a:r>
                        <a:rPr sz="2000" b="0">
                          <a:solidFill>
                            <a:srgbClr val="FFFFFF"/>
                          </a:solidFill>
                          <a:latin typeface="Museo 1"/>
                        </a:rPr>
                        <a:t>Pieeja</a:t>
                      </a:r>
                    </a:p>
                  </a:txBody>
                  <a:tcPr marL="73152" marR="73152" marT="32004" marB="32004" anchor="ctr">
                    <a:solidFill>
                      <a:srgbClr val="303A92"/>
                    </a:solidFill>
                  </a:tcPr>
                </a:tc>
                <a:tc>
                  <a:txBody>
                    <a:bodyPr/>
                    <a:lstStyle/>
                    <a:p>
                      <a:pPr>
                        <a:lnSpc>
                          <a:spcPct val="100000"/>
                        </a:lnSpc>
                      </a:pPr>
                      <a:r>
                        <a:rPr sz="2000" b="0">
                          <a:solidFill>
                            <a:srgbClr val="FFFFFF"/>
                          </a:solidFill>
                          <a:latin typeface="Museo 1"/>
                        </a:rPr>
                        <a:t>Valstis</a:t>
                      </a:r>
                    </a:p>
                  </a:txBody>
                  <a:tcPr marL="73152" marR="73152" marT="32004" marB="32004" anchor="ctr">
                    <a:solidFill>
                      <a:srgbClr val="303A92"/>
                    </a:solidFill>
                  </a:tcPr>
                </a:tc>
                <a:tc>
                  <a:txBody>
                    <a:bodyPr/>
                    <a:lstStyle/>
                    <a:p>
                      <a:pPr>
                        <a:lnSpc>
                          <a:spcPct val="100000"/>
                        </a:lnSpc>
                      </a:pPr>
                      <a:r>
                        <a:rPr sz="2000" b="0">
                          <a:solidFill>
                            <a:srgbClr val="FFFFFF"/>
                          </a:solidFill>
                          <a:latin typeface="Museo 1"/>
                        </a:rPr>
                        <a:t>Horizonts</a:t>
                      </a:r>
                    </a:p>
                  </a:txBody>
                  <a:tcPr marL="73152" marR="73152" marT="32004" marB="32004" anchor="ctr">
                    <a:solidFill>
                      <a:srgbClr val="303A92"/>
                    </a:solidFill>
                  </a:tcPr>
                </a:tc>
                <a:extLst>
                  <a:ext uri="{0D108BD9-81ED-4DB2-BD59-A6C34878D82A}">
                    <a16:rowId xmlns:a16="http://schemas.microsoft.com/office/drawing/2014/main" val="10000"/>
                  </a:ext>
                </a:extLst>
              </a:tr>
              <a:tr h="658368">
                <a:tc>
                  <a:txBody>
                    <a:bodyPr/>
                    <a:lstStyle/>
                    <a:p>
                      <a:pPr>
                        <a:lnSpc>
                          <a:spcPct val="100000"/>
                        </a:lnSpc>
                      </a:pPr>
                      <a:r>
                        <a:rPr sz="2000" b="0" dirty="0">
                          <a:solidFill>
                            <a:srgbClr val="251E50"/>
                          </a:solidFill>
                          <a:latin typeface="Museo 1"/>
                        </a:rPr>
                        <a:t>Visa</a:t>
                      </a:r>
                      <a:r>
                        <a:rPr lang="lv-LV" sz="2000" b="0" dirty="0">
                          <a:solidFill>
                            <a:srgbClr val="251E50"/>
                          </a:solidFill>
                          <a:latin typeface="Museo 1"/>
                        </a:rPr>
                        <a:t>s</a:t>
                      </a:r>
                      <a:r>
                        <a:rPr sz="2000" b="0" dirty="0">
                          <a:solidFill>
                            <a:srgbClr val="251E50"/>
                          </a:solidFill>
                          <a:latin typeface="Museo 1"/>
                        </a:rPr>
                        <a:t> </a:t>
                      </a:r>
                      <a:r>
                        <a:rPr sz="2000" b="0" dirty="0" err="1">
                          <a:solidFill>
                            <a:srgbClr val="251E50"/>
                          </a:solidFill>
                          <a:latin typeface="Museo 1"/>
                        </a:rPr>
                        <a:t>valdības</a:t>
                      </a:r>
                      <a:r>
                        <a:rPr sz="2000" b="0" dirty="0">
                          <a:solidFill>
                            <a:srgbClr val="251E50"/>
                          </a:solidFill>
                          <a:latin typeface="Museo 1"/>
                        </a:rPr>
                        <a:t> </a:t>
                      </a:r>
                      <a:r>
                        <a:rPr sz="2000" b="0" dirty="0" err="1">
                          <a:solidFill>
                            <a:srgbClr val="251E50"/>
                          </a:solidFill>
                          <a:latin typeface="Museo 1"/>
                        </a:rPr>
                        <a:t>līmenī</a:t>
                      </a:r>
                      <a:endParaRPr sz="2000" b="0" dirty="0">
                        <a:solidFill>
                          <a:srgbClr val="251E50"/>
                        </a:solidFill>
                        <a:latin typeface="Museo 1"/>
                      </a:endParaRPr>
                    </a:p>
                  </a:txBody>
                  <a:tcPr marL="73152" marR="73152" marT="32004" marB="32004" anchor="ctr">
                    <a:solidFill>
                      <a:srgbClr val="FFFFFF"/>
                    </a:solidFill>
                  </a:tcPr>
                </a:tc>
                <a:tc>
                  <a:txBody>
                    <a:bodyPr/>
                    <a:lstStyle/>
                    <a:p>
                      <a:pPr>
                        <a:lnSpc>
                          <a:spcPct val="100000"/>
                        </a:lnSpc>
                      </a:pPr>
                      <a:r>
                        <a:rPr sz="2000" b="0" dirty="0" err="1">
                          <a:solidFill>
                            <a:srgbClr val="251E50"/>
                          </a:solidFill>
                          <a:latin typeface="Museo 2"/>
                        </a:rPr>
                        <a:t>Bulgārija</a:t>
                      </a:r>
                      <a:r>
                        <a:rPr sz="2000" b="0" dirty="0">
                          <a:solidFill>
                            <a:srgbClr val="251E50"/>
                          </a:solidFill>
                          <a:latin typeface="Museo 2"/>
                        </a:rPr>
                        <a:t>, </a:t>
                      </a:r>
                      <a:r>
                        <a:rPr sz="2000" b="0" dirty="0" err="1">
                          <a:solidFill>
                            <a:srgbClr val="251E50"/>
                          </a:solidFill>
                          <a:latin typeface="Museo 2"/>
                        </a:rPr>
                        <a:t>Grieķija</a:t>
                      </a:r>
                      <a:r>
                        <a:rPr sz="2000" b="0" dirty="0">
                          <a:solidFill>
                            <a:srgbClr val="251E50"/>
                          </a:solidFill>
                          <a:latin typeface="Museo 2"/>
                        </a:rPr>
                        <a:t>, Lietuva, </a:t>
                      </a:r>
                      <a:r>
                        <a:rPr sz="2000" b="0" dirty="0" err="1">
                          <a:solidFill>
                            <a:srgbClr val="251E50"/>
                          </a:solidFill>
                          <a:latin typeface="Museo 2"/>
                        </a:rPr>
                        <a:t>Luksemburga</a:t>
                      </a:r>
                      <a:r>
                        <a:rPr sz="2000" b="0" dirty="0">
                          <a:solidFill>
                            <a:srgbClr val="251E50"/>
                          </a:solidFill>
                          <a:latin typeface="Museo 2"/>
                        </a:rPr>
                        <a:t>, </a:t>
                      </a:r>
                      <a:r>
                        <a:rPr sz="2000" b="0" dirty="0" err="1">
                          <a:solidFill>
                            <a:srgbClr val="251E50"/>
                          </a:solidFill>
                          <a:latin typeface="Museo 2"/>
                        </a:rPr>
                        <a:t>Portugāle</a:t>
                      </a:r>
                      <a:endParaRPr sz="2000" b="0" dirty="0">
                        <a:solidFill>
                          <a:srgbClr val="251E50"/>
                        </a:solidFill>
                        <a:latin typeface="Museo 2"/>
                      </a:endParaRPr>
                    </a:p>
                  </a:txBody>
                  <a:tcPr marL="73152" marR="73152" marT="32004" marB="32004" anchor="ctr">
                    <a:solidFill>
                      <a:srgbClr val="FFFFFF"/>
                    </a:solidFill>
                  </a:tcPr>
                </a:tc>
                <a:tc>
                  <a:txBody>
                    <a:bodyPr/>
                    <a:lstStyle/>
                    <a:p>
                      <a:pPr>
                        <a:lnSpc>
                          <a:spcPct val="100000"/>
                        </a:lnSpc>
                      </a:pPr>
                      <a:r>
                        <a:rPr sz="2000" b="0">
                          <a:solidFill>
                            <a:srgbClr val="251E50"/>
                          </a:solidFill>
                          <a:latin typeface="Museo 2"/>
                        </a:rPr>
                        <a:t>3–4 gadi</a:t>
                      </a:r>
                    </a:p>
                  </a:txBody>
                  <a:tcPr marL="73152" marR="73152" marT="32004" marB="32004" anchor="ctr">
                    <a:solidFill>
                      <a:srgbClr val="FFFFFF"/>
                    </a:solidFill>
                  </a:tcPr>
                </a:tc>
                <a:extLst>
                  <a:ext uri="{0D108BD9-81ED-4DB2-BD59-A6C34878D82A}">
                    <a16:rowId xmlns:a16="http://schemas.microsoft.com/office/drawing/2014/main" val="10001"/>
                  </a:ext>
                </a:extLst>
              </a:tr>
              <a:tr h="658368">
                <a:tc>
                  <a:txBody>
                    <a:bodyPr/>
                    <a:lstStyle/>
                    <a:p>
                      <a:pPr>
                        <a:lnSpc>
                          <a:spcPct val="100000"/>
                        </a:lnSpc>
                      </a:pPr>
                      <a:r>
                        <a:rPr sz="2000" b="0">
                          <a:solidFill>
                            <a:srgbClr val="251E50"/>
                          </a:solidFill>
                          <a:latin typeface="Museo 1"/>
                        </a:rPr>
                        <a:t>Nacionālais attīstības plāns</a:t>
                      </a:r>
                    </a:p>
                  </a:txBody>
                  <a:tcPr marL="73152" marR="73152" marT="32004" marB="32004" anchor="ctr">
                    <a:solidFill>
                      <a:srgbClr val="EEF8FB"/>
                    </a:solidFill>
                  </a:tcPr>
                </a:tc>
                <a:tc>
                  <a:txBody>
                    <a:bodyPr/>
                    <a:lstStyle/>
                    <a:p>
                      <a:pPr>
                        <a:lnSpc>
                          <a:spcPct val="100000"/>
                        </a:lnSpc>
                      </a:pPr>
                      <a:r>
                        <a:rPr sz="2000" b="0">
                          <a:solidFill>
                            <a:srgbClr val="251E50"/>
                          </a:solidFill>
                          <a:latin typeface="Museo 2"/>
                        </a:rPr>
                        <a:t>Īrija</a:t>
                      </a:r>
                    </a:p>
                  </a:txBody>
                  <a:tcPr marL="73152" marR="73152" marT="32004" marB="32004" anchor="ctr">
                    <a:solidFill>
                      <a:srgbClr val="EEF8FB"/>
                    </a:solidFill>
                  </a:tcPr>
                </a:tc>
                <a:tc>
                  <a:txBody>
                    <a:bodyPr/>
                    <a:lstStyle/>
                    <a:p>
                      <a:pPr>
                        <a:lnSpc>
                          <a:spcPct val="100000"/>
                        </a:lnSpc>
                      </a:pPr>
                      <a:r>
                        <a:rPr sz="2000" b="0">
                          <a:solidFill>
                            <a:srgbClr val="251E50"/>
                          </a:solidFill>
                          <a:latin typeface="Museo 2"/>
                        </a:rPr>
                        <a:t>10 gadi</a:t>
                      </a:r>
                    </a:p>
                  </a:txBody>
                  <a:tcPr marL="73152" marR="73152" marT="32004" marB="32004" anchor="ctr">
                    <a:solidFill>
                      <a:srgbClr val="EEF8FB"/>
                    </a:solidFill>
                  </a:tcPr>
                </a:tc>
                <a:extLst>
                  <a:ext uri="{0D108BD9-81ED-4DB2-BD59-A6C34878D82A}">
                    <a16:rowId xmlns:a16="http://schemas.microsoft.com/office/drawing/2014/main" val="10002"/>
                  </a:ext>
                </a:extLst>
              </a:tr>
              <a:tr h="658368">
                <a:tc>
                  <a:txBody>
                    <a:bodyPr/>
                    <a:lstStyle/>
                    <a:p>
                      <a:pPr>
                        <a:lnSpc>
                          <a:spcPct val="100000"/>
                        </a:lnSpc>
                      </a:pPr>
                      <a:r>
                        <a:rPr sz="2000" b="0">
                          <a:solidFill>
                            <a:srgbClr val="251E50"/>
                          </a:solidFill>
                          <a:latin typeface="Museo 1"/>
                        </a:rPr>
                        <a:t>Nozaru (transports, infrastruktūra)</a:t>
                      </a:r>
                    </a:p>
                  </a:txBody>
                  <a:tcPr marL="73152" marR="73152" marT="32004" marB="32004" anchor="ctr">
                    <a:solidFill>
                      <a:srgbClr val="FFFFFF"/>
                    </a:solidFill>
                  </a:tcPr>
                </a:tc>
                <a:tc>
                  <a:txBody>
                    <a:bodyPr/>
                    <a:lstStyle/>
                    <a:p>
                      <a:pPr>
                        <a:lnSpc>
                          <a:spcPct val="100000"/>
                        </a:lnSpc>
                      </a:pPr>
                      <a:r>
                        <a:rPr sz="2000" b="0" dirty="0" err="1">
                          <a:solidFill>
                            <a:srgbClr val="251E50"/>
                          </a:solidFill>
                          <a:latin typeface="Museo 2"/>
                        </a:rPr>
                        <a:t>Austrija</a:t>
                      </a:r>
                      <a:r>
                        <a:rPr sz="2000" b="0" dirty="0">
                          <a:solidFill>
                            <a:srgbClr val="251E50"/>
                          </a:solidFill>
                          <a:latin typeface="Museo 2"/>
                        </a:rPr>
                        <a:t>, </a:t>
                      </a:r>
                      <a:r>
                        <a:rPr sz="2000" b="0" dirty="0" err="1">
                          <a:solidFill>
                            <a:srgbClr val="251E50"/>
                          </a:solidFill>
                          <a:latin typeface="Museo 2"/>
                        </a:rPr>
                        <a:t>Vācija</a:t>
                      </a:r>
                      <a:endParaRPr sz="2000" b="0" dirty="0">
                        <a:solidFill>
                          <a:srgbClr val="251E50"/>
                        </a:solidFill>
                        <a:latin typeface="Museo 2"/>
                      </a:endParaRPr>
                    </a:p>
                  </a:txBody>
                  <a:tcPr marL="73152" marR="73152" marT="32004" marB="32004" anchor="ctr">
                    <a:solidFill>
                      <a:srgbClr val="FFFFFF"/>
                    </a:solidFill>
                  </a:tcPr>
                </a:tc>
                <a:tc>
                  <a:txBody>
                    <a:bodyPr/>
                    <a:lstStyle/>
                    <a:p>
                      <a:pPr>
                        <a:lnSpc>
                          <a:spcPct val="100000"/>
                        </a:lnSpc>
                      </a:pPr>
                      <a:r>
                        <a:rPr sz="2000" b="0">
                          <a:solidFill>
                            <a:srgbClr val="251E50"/>
                          </a:solidFill>
                          <a:latin typeface="Museo 2"/>
                        </a:rPr>
                        <a:t>5–6 gadi</a:t>
                      </a:r>
                    </a:p>
                  </a:txBody>
                  <a:tcPr marL="73152" marR="73152" marT="32004" marB="32004" anchor="ctr">
                    <a:solidFill>
                      <a:srgbClr val="FFFFFF"/>
                    </a:solidFill>
                  </a:tcPr>
                </a:tc>
                <a:extLst>
                  <a:ext uri="{0D108BD9-81ED-4DB2-BD59-A6C34878D82A}">
                    <a16:rowId xmlns:a16="http://schemas.microsoft.com/office/drawing/2014/main" val="10003"/>
                  </a:ext>
                </a:extLst>
              </a:tr>
              <a:tr h="658368">
                <a:tc>
                  <a:txBody>
                    <a:bodyPr/>
                    <a:lstStyle/>
                    <a:p>
                      <a:pPr>
                        <a:lnSpc>
                          <a:spcPct val="100000"/>
                        </a:lnSpc>
                      </a:pPr>
                      <a:r>
                        <a:rPr sz="2000" b="0">
                          <a:solidFill>
                            <a:srgbClr val="251E50"/>
                          </a:solidFill>
                          <a:latin typeface="Museo 1"/>
                        </a:rPr>
                        <a:t>Nozaru investīciju ietvars</a:t>
                      </a:r>
                    </a:p>
                  </a:txBody>
                  <a:tcPr marL="73152" marR="73152" marT="32004" marB="32004" anchor="ctr">
                    <a:solidFill>
                      <a:srgbClr val="EEF8FB"/>
                    </a:solidFill>
                  </a:tcPr>
                </a:tc>
                <a:tc>
                  <a:txBody>
                    <a:bodyPr/>
                    <a:lstStyle/>
                    <a:p>
                      <a:pPr>
                        <a:lnSpc>
                          <a:spcPct val="100000"/>
                        </a:lnSpc>
                      </a:pPr>
                      <a:r>
                        <a:rPr sz="2000" b="0">
                          <a:solidFill>
                            <a:srgbClr val="251E50"/>
                          </a:solidFill>
                          <a:latin typeface="Museo 2"/>
                        </a:rPr>
                        <a:t>Dānija, Somija, Nīderlande, Zviedrija</a:t>
                      </a:r>
                    </a:p>
                  </a:txBody>
                  <a:tcPr marL="73152" marR="73152" marT="32004" marB="32004" anchor="ctr">
                    <a:solidFill>
                      <a:srgbClr val="EEF8FB"/>
                    </a:solidFill>
                  </a:tcPr>
                </a:tc>
                <a:tc>
                  <a:txBody>
                    <a:bodyPr/>
                    <a:lstStyle/>
                    <a:p>
                      <a:pPr>
                        <a:lnSpc>
                          <a:spcPct val="100000"/>
                        </a:lnSpc>
                      </a:pPr>
                      <a:r>
                        <a:rPr sz="2000" b="0" dirty="0">
                          <a:solidFill>
                            <a:srgbClr val="251E50"/>
                          </a:solidFill>
                          <a:latin typeface="Museo 2"/>
                        </a:rPr>
                        <a:t>12–15 gadi</a:t>
                      </a:r>
                    </a:p>
                  </a:txBody>
                  <a:tcPr marL="73152" marR="73152" marT="32004" marB="32004" anchor="ctr">
                    <a:solidFill>
                      <a:srgbClr val="EEF8FB"/>
                    </a:solidFill>
                  </a:tcPr>
                </a:tc>
                <a:extLst>
                  <a:ext uri="{0D108BD9-81ED-4DB2-BD59-A6C34878D82A}">
                    <a16:rowId xmlns:a16="http://schemas.microsoft.com/office/drawing/2014/main" val="10004"/>
                  </a:ext>
                </a:extLst>
              </a:tr>
            </a:tbl>
          </a:graphicData>
        </a:graphic>
      </p:graphicFrame>
      <p:sp>
        <p:nvSpPr>
          <p:cNvPr id="11" name="TextBox 10">
            <a:extLst>
              <a:ext uri="{FF2B5EF4-FFF2-40B4-BE49-F238E27FC236}">
                <a16:creationId xmlns:a16="http://schemas.microsoft.com/office/drawing/2014/main" id="{EB0B62E1-AE56-A2CB-D19D-F73FACA59EEC}"/>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Public Finances in EMU 2026, 75. lpp., III.1.3. attēls; Īrijai, Francijai un Polijai 2022. gada dati</a:t>
            </a:r>
          </a:p>
        </p:txBody>
      </p:sp>
      <p:pic>
        <p:nvPicPr>
          <p:cNvPr id="12" name="Picture 11" descr="image.png">
            <a:extLst>
              <a:ext uri="{FF2B5EF4-FFF2-40B4-BE49-F238E27FC236}">
                <a16:creationId xmlns:a16="http://schemas.microsoft.com/office/drawing/2014/main" id="{AF3720F4-2F90-2ED3-F39F-0E15FD9F5B6E}"/>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13" name="TextBox 12">
            <a:extLst>
              <a:ext uri="{FF2B5EF4-FFF2-40B4-BE49-F238E27FC236}">
                <a16:creationId xmlns:a16="http://schemas.microsoft.com/office/drawing/2014/main" id="{B03ED2F5-2166-EEAE-BF57-D16D45AA1AC9}"/>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34</a:t>
            </a:r>
          </a:p>
        </p:txBody>
      </p:sp>
    </p:spTree>
    <p:extLst>
      <p:ext uri="{BB962C8B-B14F-4D97-AF65-F5344CB8AC3E}">
        <p14:creationId xmlns:p14="http://schemas.microsoft.com/office/powerpoint/2010/main" val="847341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B419-99DB-5264-BF55-7D904D1859F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DCAB53-0CA5-1D8F-5628-67171F2738CE}"/>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KVALITĀTES KONTROLE UN IZMAKSU REĀLISMS</a:t>
            </a:r>
          </a:p>
        </p:txBody>
      </p:sp>
      <p:sp>
        <p:nvSpPr>
          <p:cNvPr id="3" name="TextBox 2">
            <a:extLst>
              <a:ext uri="{FF2B5EF4-FFF2-40B4-BE49-F238E27FC236}">
                <a16:creationId xmlns:a16="http://schemas.microsoft.com/office/drawing/2014/main" id="{6CE4BBFA-F8AC-4A87-3014-B917260E4962}"/>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Lielākā daļa valstu plāno bez ārēja skatījuma un bez rezerves sadārdzinājumam</a:t>
            </a:r>
          </a:p>
        </p:txBody>
      </p:sp>
      <p:sp>
        <p:nvSpPr>
          <p:cNvPr id="4" name="TextBox 3">
            <a:extLst>
              <a:ext uri="{FF2B5EF4-FFF2-40B4-BE49-F238E27FC236}">
                <a16:creationId xmlns:a16="http://schemas.microsoft.com/office/drawing/2014/main" id="{DFA49AFC-E575-EB9F-395B-DF3F6DF7578E}"/>
              </a:ext>
            </a:extLst>
          </p:cNvPr>
          <p:cNvSpPr txBox="1"/>
          <p:nvPr/>
        </p:nvSpPr>
        <p:spPr>
          <a:xfrm>
            <a:off x="822960" y="2743200"/>
            <a:ext cx="8183879"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200" b="0" i="0" u="none" strike="noStrike" kern="1200" cap="none" spc="0" normalizeH="0" baseline="0" noProof="0">
                <a:ln>
                  <a:noFill/>
                </a:ln>
                <a:solidFill>
                  <a:srgbClr val="303A92"/>
                </a:solidFill>
                <a:effectLst/>
                <a:uLnTx/>
                <a:uFillTx/>
                <a:latin typeface="Museo 1"/>
                <a:ea typeface="+mn-ea"/>
                <a:cs typeface="+mn-cs"/>
              </a:rPr>
              <a:t>Neatkarīga ārējā pārbaude</a:t>
            </a:r>
          </a:p>
        </p:txBody>
      </p:sp>
      <p:sp>
        <p:nvSpPr>
          <p:cNvPr id="5" name="Rounded Rectangle 4">
            <a:extLst>
              <a:ext uri="{FF2B5EF4-FFF2-40B4-BE49-F238E27FC236}">
                <a16:creationId xmlns:a16="http://schemas.microsoft.com/office/drawing/2014/main" id="{4FBBB2A3-9792-6CEE-0954-F944E7A9DA26}"/>
              </a:ext>
            </a:extLst>
          </p:cNvPr>
          <p:cNvSpPr/>
          <p:nvPr/>
        </p:nvSpPr>
        <p:spPr>
          <a:xfrm>
            <a:off x="822960" y="3383280"/>
            <a:ext cx="3977639" cy="32918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A447093C-CED3-C017-641C-3864C7D25EDC}"/>
              </a:ext>
            </a:extLst>
          </p:cNvPr>
          <p:cNvSpPr txBox="1"/>
          <p:nvPr/>
        </p:nvSpPr>
        <p:spPr>
          <a:xfrm>
            <a:off x="1097280" y="3566160"/>
            <a:ext cx="3428999"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000" b="0" i="0" u="none" strike="noStrike" kern="1200" cap="none" spc="0" normalizeH="0" baseline="0" noProof="0">
                <a:ln>
                  <a:noFill/>
                </a:ln>
                <a:solidFill>
                  <a:srgbClr val="303A92"/>
                </a:solidFill>
                <a:effectLst/>
                <a:uLnTx/>
                <a:uFillTx/>
                <a:latin typeface="Museo 1"/>
                <a:ea typeface="+mn-ea"/>
                <a:cs typeface="+mn-cs"/>
              </a:rPr>
              <a:t>9</a:t>
            </a:r>
          </a:p>
        </p:txBody>
      </p:sp>
      <p:sp>
        <p:nvSpPr>
          <p:cNvPr id="7" name="TextBox 6">
            <a:extLst>
              <a:ext uri="{FF2B5EF4-FFF2-40B4-BE49-F238E27FC236}">
                <a16:creationId xmlns:a16="http://schemas.microsoft.com/office/drawing/2014/main" id="{AB69FF44-F0CE-12DD-4229-E46E8CA9C096}"/>
              </a:ext>
            </a:extLst>
          </p:cNvPr>
          <p:cNvSpPr txBox="1"/>
          <p:nvPr/>
        </p:nvSpPr>
        <p:spPr>
          <a:xfrm>
            <a:off x="1097280" y="4590288"/>
            <a:ext cx="3428999" cy="196596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50" b="0" i="0" u="none" strike="noStrike" kern="1200" cap="none" spc="0" normalizeH="0" baseline="0" noProof="0">
                <a:ln>
                  <a:noFill/>
                </a:ln>
                <a:solidFill>
                  <a:srgbClr val="251E50"/>
                </a:solidFill>
                <a:effectLst/>
                <a:uLnTx/>
                <a:uFillTx/>
                <a:latin typeface="Museo 2"/>
                <a:ea typeface="+mn-ea"/>
                <a:cs typeface="+mn-cs"/>
              </a:rPr>
              <a:t>valstis to izmanto regulāri, parasti transportā vai ES fondu projektos</a:t>
            </a:r>
          </a:p>
        </p:txBody>
      </p:sp>
      <p:sp>
        <p:nvSpPr>
          <p:cNvPr id="8" name="Rounded Rectangle 7">
            <a:extLst>
              <a:ext uri="{FF2B5EF4-FFF2-40B4-BE49-F238E27FC236}">
                <a16:creationId xmlns:a16="http://schemas.microsoft.com/office/drawing/2014/main" id="{A3A85D89-B370-F69D-96E6-607647A5708A}"/>
              </a:ext>
            </a:extLst>
          </p:cNvPr>
          <p:cNvSpPr/>
          <p:nvPr/>
        </p:nvSpPr>
        <p:spPr>
          <a:xfrm>
            <a:off x="5029200" y="3383280"/>
            <a:ext cx="3977639" cy="32918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AB9E2E85-3DD4-287F-0808-2F15AA90FA59}"/>
              </a:ext>
            </a:extLst>
          </p:cNvPr>
          <p:cNvSpPr txBox="1"/>
          <p:nvPr/>
        </p:nvSpPr>
        <p:spPr>
          <a:xfrm>
            <a:off x="5303520" y="3566160"/>
            <a:ext cx="3428999"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000" b="0" i="0" u="none" strike="noStrike" kern="1200" cap="none" spc="0" normalizeH="0" baseline="0" noProof="0">
                <a:ln>
                  <a:noFill/>
                </a:ln>
                <a:solidFill>
                  <a:srgbClr val="303A92"/>
                </a:solidFill>
                <a:effectLst/>
                <a:uLnTx/>
                <a:uFillTx/>
                <a:latin typeface="Museo 1"/>
                <a:ea typeface="+mn-ea"/>
                <a:cs typeface="+mn-cs"/>
              </a:rPr>
              <a:t>15</a:t>
            </a:r>
          </a:p>
        </p:txBody>
      </p:sp>
      <p:sp>
        <p:nvSpPr>
          <p:cNvPr id="10" name="TextBox 9">
            <a:extLst>
              <a:ext uri="{FF2B5EF4-FFF2-40B4-BE49-F238E27FC236}">
                <a16:creationId xmlns:a16="http://schemas.microsoft.com/office/drawing/2014/main" id="{D07A27F4-289C-CDC2-6159-78640CB876F9}"/>
              </a:ext>
            </a:extLst>
          </p:cNvPr>
          <p:cNvSpPr txBox="1"/>
          <p:nvPr/>
        </p:nvSpPr>
        <p:spPr>
          <a:xfrm>
            <a:off x="5303520" y="4590288"/>
            <a:ext cx="3428999" cy="196596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50" b="0" i="0" u="none" strike="noStrike" kern="1200" cap="none" spc="0" normalizeH="0" baseline="0" noProof="0">
                <a:ln>
                  <a:noFill/>
                </a:ln>
                <a:solidFill>
                  <a:srgbClr val="251E50"/>
                </a:solidFill>
                <a:effectLst/>
                <a:uLnTx/>
                <a:uFillTx/>
                <a:latin typeface="Museo 2"/>
                <a:ea typeface="+mn-ea"/>
                <a:cs typeface="+mn-cs"/>
              </a:rPr>
              <a:t>valstīm ārējas pārbaudes nav, to vidū Latvijai un Lietuvai</a:t>
            </a:r>
          </a:p>
        </p:txBody>
      </p:sp>
      <p:sp>
        <p:nvSpPr>
          <p:cNvPr id="11" name="TextBox 10">
            <a:extLst>
              <a:ext uri="{FF2B5EF4-FFF2-40B4-BE49-F238E27FC236}">
                <a16:creationId xmlns:a16="http://schemas.microsoft.com/office/drawing/2014/main" id="{9D6E5E11-007E-3A51-4E6B-77C5930DFB33}"/>
              </a:ext>
            </a:extLst>
          </p:cNvPr>
          <p:cNvSpPr txBox="1"/>
          <p:nvPr/>
        </p:nvSpPr>
        <p:spPr>
          <a:xfrm>
            <a:off x="822960" y="6812280"/>
            <a:ext cx="8183879" cy="91440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50" b="0" i="0" u="none" strike="noStrike" kern="1200" cap="none" spc="0" normalizeH="0" baseline="0" noProof="0">
                <a:ln>
                  <a:noFill/>
                </a:ln>
                <a:solidFill>
                  <a:srgbClr val="251E50"/>
                </a:solidFill>
                <a:effectLst/>
                <a:uLnTx/>
                <a:uFillTx/>
                <a:latin typeface="Museo 2"/>
                <a:ea typeface="+mn-ea"/>
                <a:cs typeface="+mn-cs"/>
              </a:rPr>
              <a:t>Latvijā, Lietuvā un vēl 7 valstīs kvalitātes kontroli veic Finanšu ministrija.</a:t>
            </a:r>
          </a:p>
        </p:txBody>
      </p:sp>
      <p:sp>
        <p:nvSpPr>
          <p:cNvPr id="12" name="TextBox 11">
            <a:extLst>
              <a:ext uri="{FF2B5EF4-FFF2-40B4-BE49-F238E27FC236}">
                <a16:creationId xmlns:a16="http://schemas.microsoft.com/office/drawing/2014/main" id="{704CDD44-145B-5E2C-4FC0-8DA11CFE70F4}"/>
              </a:ext>
            </a:extLst>
          </p:cNvPr>
          <p:cNvSpPr txBox="1"/>
          <p:nvPr/>
        </p:nvSpPr>
        <p:spPr>
          <a:xfrm>
            <a:off x="9326880" y="2743200"/>
            <a:ext cx="8183879" cy="54864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200" b="0" i="0" u="none" strike="noStrike" kern="1200" cap="none" spc="0" normalizeH="0" baseline="0" noProof="0">
                <a:ln>
                  <a:noFill/>
                </a:ln>
                <a:solidFill>
                  <a:srgbClr val="303A92"/>
                </a:solidFill>
                <a:effectLst/>
                <a:uLnTx/>
                <a:uFillTx/>
                <a:latin typeface="Museo 1"/>
                <a:ea typeface="+mn-ea"/>
                <a:cs typeface="+mn-cs"/>
              </a:rPr>
              <a:t>Izmaksu rezerve projektā</a:t>
            </a:r>
          </a:p>
        </p:txBody>
      </p:sp>
      <p:sp>
        <p:nvSpPr>
          <p:cNvPr id="13" name="Rounded Rectangle 12">
            <a:extLst>
              <a:ext uri="{FF2B5EF4-FFF2-40B4-BE49-F238E27FC236}">
                <a16:creationId xmlns:a16="http://schemas.microsoft.com/office/drawing/2014/main" id="{2B281E27-8874-4805-AB4E-A52291B6ECE9}"/>
              </a:ext>
            </a:extLst>
          </p:cNvPr>
          <p:cNvSpPr/>
          <p:nvPr/>
        </p:nvSpPr>
        <p:spPr>
          <a:xfrm>
            <a:off x="9326880" y="3383280"/>
            <a:ext cx="3977639" cy="32918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478A9284-80CD-2A89-B8F6-756C1902DC83}"/>
              </a:ext>
            </a:extLst>
          </p:cNvPr>
          <p:cNvSpPr txBox="1"/>
          <p:nvPr/>
        </p:nvSpPr>
        <p:spPr>
          <a:xfrm>
            <a:off x="9601200" y="3566160"/>
            <a:ext cx="3428999"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000" b="0" i="0" u="none" strike="noStrike" kern="1200" cap="none" spc="0" normalizeH="0" baseline="0" noProof="0">
                <a:ln>
                  <a:noFill/>
                </a:ln>
                <a:solidFill>
                  <a:srgbClr val="303A92"/>
                </a:solidFill>
                <a:effectLst/>
                <a:uLnTx/>
                <a:uFillTx/>
                <a:latin typeface="Museo 1"/>
                <a:ea typeface="+mn-ea"/>
                <a:cs typeface="+mn-cs"/>
              </a:rPr>
              <a:t>14</a:t>
            </a:r>
          </a:p>
        </p:txBody>
      </p:sp>
      <p:sp>
        <p:nvSpPr>
          <p:cNvPr id="15" name="TextBox 14">
            <a:extLst>
              <a:ext uri="{FF2B5EF4-FFF2-40B4-BE49-F238E27FC236}">
                <a16:creationId xmlns:a16="http://schemas.microsoft.com/office/drawing/2014/main" id="{24DBE86F-D1E0-A08F-A8AA-C2E850898EDB}"/>
              </a:ext>
            </a:extLst>
          </p:cNvPr>
          <p:cNvSpPr txBox="1"/>
          <p:nvPr/>
        </p:nvSpPr>
        <p:spPr>
          <a:xfrm>
            <a:off x="9601200" y="4590288"/>
            <a:ext cx="3428999" cy="196596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50" b="0" i="0" u="none" strike="noStrike" kern="1200" cap="none" spc="0" normalizeH="0" baseline="0" noProof="0">
                <a:ln>
                  <a:noFill/>
                </a:ln>
                <a:solidFill>
                  <a:srgbClr val="251E50"/>
                </a:solidFill>
                <a:effectLst/>
                <a:uLnTx/>
                <a:uFillTx/>
                <a:latin typeface="Museo 2"/>
                <a:ea typeface="+mn-ea"/>
                <a:cs typeface="+mn-cs"/>
              </a:rPr>
              <a:t>valstis budžetē tikai bāzes izmaksas, bez rezerves</a:t>
            </a:r>
          </a:p>
        </p:txBody>
      </p:sp>
      <p:sp>
        <p:nvSpPr>
          <p:cNvPr id="16" name="Rounded Rectangle 15">
            <a:extLst>
              <a:ext uri="{FF2B5EF4-FFF2-40B4-BE49-F238E27FC236}">
                <a16:creationId xmlns:a16="http://schemas.microsoft.com/office/drawing/2014/main" id="{F29C29C2-70AB-CC1F-0D2E-8884ACEA8EBB}"/>
              </a:ext>
            </a:extLst>
          </p:cNvPr>
          <p:cNvSpPr/>
          <p:nvPr/>
        </p:nvSpPr>
        <p:spPr>
          <a:xfrm>
            <a:off x="13533120" y="3383280"/>
            <a:ext cx="3977639" cy="32918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F1B824A8-968A-5277-1DD3-B84FC699E074}"/>
              </a:ext>
            </a:extLst>
          </p:cNvPr>
          <p:cNvSpPr txBox="1"/>
          <p:nvPr/>
        </p:nvSpPr>
        <p:spPr>
          <a:xfrm>
            <a:off x="13807440" y="3566160"/>
            <a:ext cx="3428999"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000" b="0" i="0" u="none" strike="noStrike" kern="1200" cap="none" spc="0" normalizeH="0" baseline="0" noProof="0">
                <a:ln>
                  <a:noFill/>
                </a:ln>
                <a:solidFill>
                  <a:srgbClr val="303A92"/>
                </a:solidFill>
                <a:effectLst/>
                <a:uLnTx/>
                <a:uFillTx/>
                <a:latin typeface="Museo 1"/>
                <a:ea typeface="+mn-ea"/>
                <a:cs typeface="+mn-cs"/>
              </a:rPr>
              <a:t>10</a:t>
            </a:r>
          </a:p>
        </p:txBody>
      </p:sp>
      <p:sp>
        <p:nvSpPr>
          <p:cNvPr id="18" name="TextBox 17">
            <a:extLst>
              <a:ext uri="{FF2B5EF4-FFF2-40B4-BE49-F238E27FC236}">
                <a16:creationId xmlns:a16="http://schemas.microsoft.com/office/drawing/2014/main" id="{72493205-B184-FD77-4FD3-53818C3A4CF5}"/>
              </a:ext>
            </a:extLst>
          </p:cNvPr>
          <p:cNvSpPr txBox="1"/>
          <p:nvPr/>
        </p:nvSpPr>
        <p:spPr>
          <a:xfrm>
            <a:off x="13807440" y="4590288"/>
            <a:ext cx="3428999" cy="196596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50" b="0" i="0" u="none" strike="noStrike" kern="1200" cap="none" spc="0" normalizeH="0" baseline="0" noProof="0">
                <a:ln>
                  <a:noFill/>
                </a:ln>
                <a:solidFill>
                  <a:srgbClr val="251E50"/>
                </a:solidFill>
                <a:effectLst/>
                <a:uLnTx/>
                <a:uFillTx/>
                <a:latin typeface="Museo 2"/>
                <a:ea typeface="+mn-ea"/>
                <a:cs typeface="+mn-cs"/>
              </a:rPr>
              <a:t>valstis izmanto rezervi vai riska aplēses</a:t>
            </a:r>
          </a:p>
        </p:txBody>
      </p:sp>
      <p:sp>
        <p:nvSpPr>
          <p:cNvPr id="19" name="TextBox 18">
            <a:extLst>
              <a:ext uri="{FF2B5EF4-FFF2-40B4-BE49-F238E27FC236}">
                <a16:creationId xmlns:a16="http://schemas.microsoft.com/office/drawing/2014/main" id="{A9F9724C-A595-6F92-1EBF-7AEEBCD4AFDD}"/>
              </a:ext>
            </a:extLst>
          </p:cNvPr>
          <p:cNvSpPr txBox="1"/>
          <p:nvPr/>
        </p:nvSpPr>
        <p:spPr>
          <a:xfrm>
            <a:off x="9326880" y="6812280"/>
            <a:ext cx="8183879" cy="91440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650" b="0" i="0" u="none" strike="noStrike" kern="1200" cap="none" spc="0" normalizeH="0" baseline="0" noProof="0">
                <a:ln>
                  <a:noFill/>
                </a:ln>
                <a:solidFill>
                  <a:srgbClr val="251E50"/>
                </a:solidFill>
                <a:effectLst/>
                <a:uLnTx/>
                <a:uFillTx/>
                <a:latin typeface="Museo 2"/>
                <a:ea typeface="+mn-ea"/>
                <a:cs typeface="+mn-cs"/>
              </a:rPr>
              <a:t>Pēc ziņojuma attēla Latvija, Lietuva un Igaunija ir grupā bez rezerves.</a:t>
            </a:r>
          </a:p>
        </p:txBody>
      </p:sp>
      <p:sp>
        <p:nvSpPr>
          <p:cNvPr id="20" name="Rounded Rectangle 19">
            <a:extLst>
              <a:ext uri="{FF2B5EF4-FFF2-40B4-BE49-F238E27FC236}">
                <a16:creationId xmlns:a16="http://schemas.microsoft.com/office/drawing/2014/main" id="{C38139C7-F111-DA3F-4D30-FCC6F3FD0FE5}"/>
              </a:ext>
            </a:extLst>
          </p:cNvPr>
          <p:cNvSpPr/>
          <p:nvPr/>
        </p:nvSpPr>
        <p:spPr>
          <a:xfrm>
            <a:off x="822960" y="8001000"/>
            <a:ext cx="16687800" cy="11887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F800AF1A-8F3D-F288-1686-1DB042407648}"/>
              </a:ext>
            </a:extLst>
          </p:cNvPr>
          <p:cNvSpPr txBox="1"/>
          <p:nvPr/>
        </p:nvSpPr>
        <p:spPr>
          <a:xfrm>
            <a:off x="1097280" y="8046720"/>
            <a:ext cx="16184880" cy="10972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FFFFFF"/>
                </a:solidFill>
                <a:effectLst/>
                <a:uLnTx/>
                <a:uFillTx/>
                <a:latin typeface="Museo 2"/>
                <a:ea typeface="+mn-ea"/>
                <a:cs typeface="+mn-cs"/>
              </a:rPr>
              <a:t>Uzturēšanas izmaksu standartmetodika ir tikai 8 valstīm (Kipra, Čehija, Somija, Lietuva, Nīderlande, Rumānija, Spānija, Zviedrija); Latvijai nav.</a:t>
            </a:r>
          </a:p>
        </p:txBody>
      </p:sp>
      <p:sp>
        <p:nvSpPr>
          <p:cNvPr id="22" name="TextBox 21">
            <a:extLst>
              <a:ext uri="{FF2B5EF4-FFF2-40B4-BE49-F238E27FC236}">
                <a16:creationId xmlns:a16="http://schemas.microsoft.com/office/drawing/2014/main" id="{68515D39-99B9-783F-E2C4-D9EB18B451F9}"/>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Public Finances in EMU 2026, 74.–75. lpp., III.1.1. un III.1.2. attēls</a:t>
            </a:r>
          </a:p>
        </p:txBody>
      </p:sp>
      <p:pic>
        <p:nvPicPr>
          <p:cNvPr id="23" name="Picture 22" descr="image.png">
            <a:extLst>
              <a:ext uri="{FF2B5EF4-FFF2-40B4-BE49-F238E27FC236}">
                <a16:creationId xmlns:a16="http://schemas.microsoft.com/office/drawing/2014/main" id="{72E4E20A-F7CB-F0F1-A379-1FB548B3B47D}"/>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24" name="TextBox 23">
            <a:extLst>
              <a:ext uri="{FF2B5EF4-FFF2-40B4-BE49-F238E27FC236}">
                <a16:creationId xmlns:a16="http://schemas.microsoft.com/office/drawing/2014/main" id="{0ADDE647-3C0E-5A3B-16DD-95029AD3321A}"/>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35</a:t>
            </a:r>
          </a:p>
        </p:txBody>
      </p:sp>
    </p:spTree>
    <p:extLst>
      <p:ext uri="{BB962C8B-B14F-4D97-AF65-F5344CB8AC3E}">
        <p14:creationId xmlns:p14="http://schemas.microsoft.com/office/powerpoint/2010/main" val="23471341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1B4D2-6DA7-1793-95C2-E8501D148F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4957E4-FB2B-C08D-9DEA-35D300B1B66F}"/>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BALTIJAS SALĪDZINĀJUMS AR LABO PRAKSI</a:t>
            </a:r>
          </a:p>
        </p:txBody>
      </p:sp>
      <p:sp>
        <p:nvSpPr>
          <p:cNvPr id="3" name="TextBox 2">
            <a:extLst>
              <a:ext uri="{FF2B5EF4-FFF2-40B4-BE49-F238E27FC236}">
                <a16:creationId xmlns:a16="http://schemas.microsoft.com/office/drawing/2014/main" id="{554FC5AB-346D-3F27-2568-A70884033B58}"/>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Latvijai nav neviena no pieciem EK aptaujā mērītajiem elementiem</a:t>
            </a:r>
          </a:p>
        </p:txBody>
      </p:sp>
      <p:graphicFrame>
        <p:nvGraphicFramePr>
          <p:cNvPr id="4" name="Table 3">
            <a:extLst>
              <a:ext uri="{FF2B5EF4-FFF2-40B4-BE49-F238E27FC236}">
                <a16:creationId xmlns:a16="http://schemas.microsoft.com/office/drawing/2014/main" id="{2DD49102-B269-0A14-C33A-1A654AA9A3CC}"/>
              </a:ext>
            </a:extLst>
          </p:cNvPr>
          <p:cNvGraphicFramePr>
            <a:graphicFrameLocks noGrp="1"/>
          </p:cNvGraphicFramePr>
          <p:nvPr/>
        </p:nvGraphicFramePr>
        <p:xfrm>
          <a:off x="822960" y="2423160"/>
          <a:ext cx="11521440" cy="6089904"/>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603504">
                <a:tc>
                  <a:txBody>
                    <a:bodyPr/>
                    <a:lstStyle/>
                    <a:p>
                      <a:pPr>
                        <a:lnSpc>
                          <a:spcPct val="100000"/>
                        </a:lnSpc>
                      </a:pPr>
                      <a:r>
                        <a:rPr sz="1800" b="0" dirty="0">
                          <a:solidFill>
                            <a:srgbClr val="FFFFFF"/>
                          </a:solidFill>
                          <a:latin typeface="Museo 1"/>
                        </a:rPr>
                        <a:t>Elements</a:t>
                      </a:r>
                    </a:p>
                  </a:txBody>
                  <a:tcPr marL="73152" marR="73152" marT="32004" marB="32004" anchor="ctr">
                    <a:solidFill>
                      <a:srgbClr val="303A92"/>
                    </a:solidFill>
                  </a:tcPr>
                </a:tc>
                <a:tc>
                  <a:txBody>
                    <a:bodyPr/>
                    <a:lstStyle/>
                    <a:p>
                      <a:pPr>
                        <a:lnSpc>
                          <a:spcPct val="100000"/>
                        </a:lnSpc>
                      </a:pPr>
                      <a:r>
                        <a:rPr sz="1800" b="0">
                          <a:solidFill>
                            <a:srgbClr val="FFFFFF"/>
                          </a:solidFill>
                          <a:latin typeface="Museo 1"/>
                        </a:rPr>
                        <a:t>Latvija</a:t>
                      </a:r>
                    </a:p>
                  </a:txBody>
                  <a:tcPr marL="73152" marR="73152" marT="32004" marB="32004" anchor="ctr">
                    <a:solidFill>
                      <a:srgbClr val="303A92"/>
                    </a:solidFill>
                  </a:tcPr>
                </a:tc>
                <a:tc>
                  <a:txBody>
                    <a:bodyPr/>
                    <a:lstStyle/>
                    <a:p>
                      <a:pPr>
                        <a:lnSpc>
                          <a:spcPct val="100000"/>
                        </a:lnSpc>
                      </a:pPr>
                      <a:r>
                        <a:rPr sz="1800" b="0">
                          <a:solidFill>
                            <a:srgbClr val="FFFFFF"/>
                          </a:solidFill>
                          <a:latin typeface="Museo 1"/>
                        </a:rPr>
                        <a:t>Lietuva</a:t>
                      </a:r>
                    </a:p>
                  </a:txBody>
                  <a:tcPr marL="73152" marR="73152" marT="32004" marB="32004" anchor="ctr">
                    <a:solidFill>
                      <a:srgbClr val="303A92"/>
                    </a:solidFill>
                  </a:tcPr>
                </a:tc>
                <a:tc>
                  <a:txBody>
                    <a:bodyPr/>
                    <a:lstStyle/>
                    <a:p>
                      <a:pPr>
                        <a:lnSpc>
                          <a:spcPct val="100000"/>
                        </a:lnSpc>
                      </a:pPr>
                      <a:r>
                        <a:rPr sz="1800" b="0">
                          <a:solidFill>
                            <a:srgbClr val="FFFFFF"/>
                          </a:solidFill>
                          <a:latin typeface="Museo 1"/>
                        </a:rPr>
                        <a:t>Igaunija</a:t>
                      </a:r>
                    </a:p>
                  </a:txBody>
                  <a:tcPr marL="73152" marR="73152" marT="32004" marB="32004" anchor="ctr">
                    <a:solidFill>
                      <a:srgbClr val="303A92"/>
                    </a:solidFill>
                  </a:tcPr>
                </a:tc>
                <a:tc>
                  <a:txBody>
                    <a:bodyPr/>
                    <a:lstStyle/>
                    <a:p>
                      <a:pPr>
                        <a:lnSpc>
                          <a:spcPct val="100000"/>
                        </a:lnSpc>
                      </a:pPr>
                      <a:r>
                        <a:rPr sz="1800" b="0">
                          <a:solidFill>
                            <a:srgbClr val="FFFFFF"/>
                          </a:solidFill>
                          <a:latin typeface="Museo 1"/>
                        </a:rPr>
                        <a:t>Avots (EK PFR 2026)</a:t>
                      </a:r>
                    </a:p>
                  </a:txBody>
                  <a:tcPr marL="73152" marR="73152" marT="32004" marB="32004" anchor="ctr">
                    <a:solidFill>
                      <a:srgbClr val="303A92"/>
                    </a:solidFill>
                  </a:tcPr>
                </a:tc>
                <a:extLst>
                  <a:ext uri="{0D108BD9-81ED-4DB2-BD59-A6C34878D82A}">
                    <a16:rowId xmlns:a16="http://schemas.microsoft.com/office/drawing/2014/main" val="10000"/>
                  </a:ext>
                </a:extLst>
              </a:tr>
              <a:tr h="603504">
                <a:tc>
                  <a:txBody>
                    <a:bodyPr/>
                    <a:lstStyle/>
                    <a:p>
                      <a:pPr>
                        <a:lnSpc>
                          <a:spcPct val="100000"/>
                        </a:lnSpc>
                      </a:pPr>
                      <a:r>
                        <a:rPr sz="1800" b="0" dirty="0">
                          <a:solidFill>
                            <a:srgbClr val="251E50"/>
                          </a:solidFill>
                          <a:latin typeface="Museo 1"/>
                        </a:rPr>
                        <a:t>1. </a:t>
                      </a:r>
                      <a:r>
                        <a:rPr sz="1800" b="0" dirty="0" err="1">
                          <a:solidFill>
                            <a:srgbClr val="251E50"/>
                          </a:solidFill>
                          <a:latin typeface="Museo 1"/>
                        </a:rPr>
                        <a:t>Lēmumu</a:t>
                      </a:r>
                      <a:r>
                        <a:rPr sz="1800" b="0" dirty="0">
                          <a:solidFill>
                            <a:srgbClr val="251E50"/>
                          </a:solidFill>
                          <a:latin typeface="Museo 1"/>
                        </a:rPr>
                        <a:t> “</a:t>
                      </a:r>
                      <a:r>
                        <a:rPr sz="1800" b="0" dirty="0" err="1">
                          <a:solidFill>
                            <a:srgbClr val="251E50"/>
                          </a:solidFill>
                          <a:latin typeface="Museo 1"/>
                        </a:rPr>
                        <a:t>vārti</a:t>
                      </a:r>
                      <a:r>
                        <a:rPr sz="1800" b="0" dirty="0">
                          <a:solidFill>
                            <a:srgbClr val="251E50"/>
                          </a:solidFill>
                          <a:latin typeface="Museo 1"/>
                        </a:rPr>
                        <a:t>” </a:t>
                      </a:r>
                      <a:r>
                        <a:rPr sz="1800" b="0" dirty="0" err="1">
                          <a:solidFill>
                            <a:srgbClr val="251E50"/>
                          </a:solidFill>
                          <a:latin typeface="Museo 1"/>
                        </a:rPr>
                        <a:t>pirms</a:t>
                      </a:r>
                      <a:r>
                        <a:rPr sz="1800" b="0" dirty="0">
                          <a:solidFill>
                            <a:srgbClr val="251E50"/>
                          </a:solidFill>
                          <a:latin typeface="Museo 1"/>
                        </a:rPr>
                        <a:t> </a:t>
                      </a:r>
                      <a:r>
                        <a:rPr sz="1800" b="0" dirty="0" err="1">
                          <a:solidFill>
                            <a:srgbClr val="251E50"/>
                          </a:solidFill>
                          <a:latin typeface="Museo 1"/>
                        </a:rPr>
                        <a:t>izvērtēšanas</a:t>
                      </a:r>
                      <a:endParaRPr sz="1800" b="0" dirty="0">
                        <a:solidFill>
                          <a:srgbClr val="251E50"/>
                        </a:solidFill>
                        <a:latin typeface="Museo 1"/>
                      </a:endParaRP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Jā</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73. lpp.</a:t>
                      </a:r>
                    </a:p>
                  </a:txBody>
                  <a:tcPr marL="73152" marR="73152" marT="32004" marB="32004" anchor="ctr">
                    <a:solidFill>
                      <a:srgbClr val="FFFFFF"/>
                    </a:solidFill>
                  </a:tcPr>
                </a:tc>
                <a:extLst>
                  <a:ext uri="{0D108BD9-81ED-4DB2-BD59-A6C34878D82A}">
                    <a16:rowId xmlns:a16="http://schemas.microsoft.com/office/drawing/2014/main" val="10001"/>
                  </a:ext>
                </a:extLst>
              </a:tr>
              <a:tr h="603504">
                <a:tc>
                  <a:txBody>
                    <a:bodyPr/>
                    <a:lstStyle/>
                    <a:p>
                      <a:pPr>
                        <a:lnSpc>
                          <a:spcPct val="100000"/>
                        </a:lnSpc>
                      </a:pPr>
                      <a:r>
                        <a:rPr sz="1800" b="0" dirty="0">
                          <a:solidFill>
                            <a:srgbClr val="251E50"/>
                          </a:solidFill>
                          <a:latin typeface="Museo 1"/>
                        </a:rPr>
                        <a:t>2. </a:t>
                      </a:r>
                      <a:r>
                        <a:rPr sz="1800" b="0" dirty="0" err="1">
                          <a:solidFill>
                            <a:srgbClr val="251E50"/>
                          </a:solidFill>
                          <a:latin typeface="Museo 1"/>
                        </a:rPr>
                        <a:t>Kapitāla</a:t>
                      </a:r>
                      <a:r>
                        <a:rPr sz="1800" b="0" dirty="0">
                          <a:solidFill>
                            <a:srgbClr val="251E50"/>
                          </a:solidFill>
                          <a:latin typeface="Museo 1"/>
                        </a:rPr>
                        <a:t> </a:t>
                      </a:r>
                      <a:r>
                        <a:rPr sz="1800" b="0" dirty="0" err="1">
                          <a:solidFill>
                            <a:srgbClr val="251E50"/>
                          </a:solidFill>
                          <a:latin typeface="Museo 1"/>
                        </a:rPr>
                        <a:t>plāns</a:t>
                      </a:r>
                      <a:r>
                        <a:rPr sz="1800" b="0" dirty="0">
                          <a:solidFill>
                            <a:srgbClr val="251E50"/>
                          </a:solidFill>
                          <a:latin typeface="Museo 1"/>
                        </a:rPr>
                        <a:t>, </a:t>
                      </a:r>
                      <a:r>
                        <a:rPr sz="1800" b="0" dirty="0" err="1">
                          <a:solidFill>
                            <a:srgbClr val="251E50"/>
                          </a:solidFill>
                          <a:latin typeface="Museo 1"/>
                        </a:rPr>
                        <a:t>sasaistīts</a:t>
                      </a:r>
                      <a:r>
                        <a:rPr sz="1800" b="0" dirty="0">
                          <a:solidFill>
                            <a:srgbClr val="251E50"/>
                          </a:solidFill>
                          <a:latin typeface="Museo 1"/>
                        </a:rPr>
                        <a:t> </a:t>
                      </a:r>
                      <a:r>
                        <a:rPr sz="1800" b="0" dirty="0" err="1">
                          <a:solidFill>
                            <a:srgbClr val="251E50"/>
                          </a:solidFill>
                          <a:latin typeface="Museo 1"/>
                        </a:rPr>
                        <a:t>ar</a:t>
                      </a:r>
                      <a:r>
                        <a:rPr sz="1800" b="0" dirty="0">
                          <a:solidFill>
                            <a:srgbClr val="251E50"/>
                          </a:solidFill>
                          <a:latin typeface="Museo 1"/>
                        </a:rPr>
                        <a:t> </a:t>
                      </a:r>
                      <a:r>
                        <a:rPr sz="1800" b="0" dirty="0" err="1">
                          <a:solidFill>
                            <a:srgbClr val="251E50"/>
                          </a:solidFill>
                          <a:latin typeface="Museo 1"/>
                        </a:rPr>
                        <a:t>budžetu</a:t>
                      </a:r>
                      <a:endParaRPr sz="1800" b="0" dirty="0">
                        <a:solidFill>
                          <a:srgbClr val="251E50"/>
                        </a:solidFill>
                        <a:latin typeface="Museo 1"/>
                      </a:endParaRP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Jā</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75. lpp., III.1.3. att.</a:t>
                      </a:r>
                    </a:p>
                  </a:txBody>
                  <a:tcPr marL="73152" marR="73152" marT="32004" marB="32004" anchor="ctr">
                    <a:solidFill>
                      <a:srgbClr val="EEF8FB"/>
                    </a:solidFill>
                  </a:tcPr>
                </a:tc>
                <a:extLst>
                  <a:ext uri="{0D108BD9-81ED-4DB2-BD59-A6C34878D82A}">
                    <a16:rowId xmlns:a16="http://schemas.microsoft.com/office/drawing/2014/main" val="10002"/>
                  </a:ext>
                </a:extLst>
              </a:tr>
              <a:tr h="603504">
                <a:tc>
                  <a:txBody>
                    <a:bodyPr/>
                    <a:lstStyle/>
                    <a:p>
                      <a:pPr>
                        <a:lnSpc>
                          <a:spcPct val="100000"/>
                        </a:lnSpc>
                      </a:pPr>
                      <a:r>
                        <a:rPr sz="1800" b="0" dirty="0">
                          <a:solidFill>
                            <a:srgbClr val="251E50"/>
                          </a:solidFill>
                          <a:latin typeface="Museo 1"/>
                        </a:rPr>
                        <a:t>3. </a:t>
                      </a:r>
                      <a:r>
                        <a:rPr sz="1800" b="0" dirty="0" err="1">
                          <a:solidFill>
                            <a:srgbClr val="251E50"/>
                          </a:solidFill>
                          <a:latin typeface="Museo 1"/>
                        </a:rPr>
                        <a:t>Neatkarīga</a:t>
                      </a:r>
                      <a:r>
                        <a:rPr sz="1800" b="0" dirty="0">
                          <a:solidFill>
                            <a:srgbClr val="251E50"/>
                          </a:solidFill>
                          <a:latin typeface="Museo 1"/>
                        </a:rPr>
                        <a:t> </a:t>
                      </a:r>
                      <a:r>
                        <a:rPr sz="1800" b="0" dirty="0" err="1">
                          <a:solidFill>
                            <a:srgbClr val="251E50"/>
                          </a:solidFill>
                          <a:latin typeface="Museo 1"/>
                        </a:rPr>
                        <a:t>ārējā</a:t>
                      </a:r>
                      <a:r>
                        <a:rPr sz="1800" b="0" dirty="0">
                          <a:solidFill>
                            <a:srgbClr val="251E50"/>
                          </a:solidFill>
                          <a:latin typeface="Museo 1"/>
                        </a:rPr>
                        <a:t> </a:t>
                      </a:r>
                      <a:r>
                        <a:rPr sz="1800" b="0" dirty="0" err="1">
                          <a:solidFill>
                            <a:srgbClr val="251E50"/>
                          </a:solidFill>
                          <a:latin typeface="Museo 1"/>
                        </a:rPr>
                        <a:t>pārbaude</a:t>
                      </a:r>
                      <a:endParaRPr sz="1800" b="0" dirty="0">
                        <a:solidFill>
                          <a:srgbClr val="251E50"/>
                        </a:solidFill>
                        <a:latin typeface="Museo 1"/>
                      </a:endParaRP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Nē, kontrolē FM</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Nē, kontrolē FM</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74. lpp., III.1.1. att.</a:t>
                      </a:r>
                    </a:p>
                  </a:txBody>
                  <a:tcPr marL="73152" marR="73152" marT="32004" marB="32004" anchor="ctr">
                    <a:solidFill>
                      <a:srgbClr val="FFFFFF"/>
                    </a:solidFill>
                  </a:tcPr>
                </a:tc>
                <a:extLst>
                  <a:ext uri="{0D108BD9-81ED-4DB2-BD59-A6C34878D82A}">
                    <a16:rowId xmlns:a16="http://schemas.microsoft.com/office/drawing/2014/main" val="10003"/>
                  </a:ext>
                </a:extLst>
              </a:tr>
              <a:tr h="603504">
                <a:tc>
                  <a:txBody>
                    <a:bodyPr/>
                    <a:lstStyle/>
                    <a:p>
                      <a:pPr>
                        <a:lnSpc>
                          <a:spcPct val="100000"/>
                        </a:lnSpc>
                      </a:pPr>
                      <a:r>
                        <a:rPr sz="1800" b="0" dirty="0">
                          <a:solidFill>
                            <a:srgbClr val="251E50"/>
                          </a:solidFill>
                          <a:latin typeface="Museo 1"/>
                        </a:rPr>
                        <a:t>4. </a:t>
                      </a:r>
                      <a:r>
                        <a:rPr sz="1800" b="0" dirty="0" err="1">
                          <a:solidFill>
                            <a:srgbClr val="251E50"/>
                          </a:solidFill>
                          <a:latin typeface="Museo 1"/>
                        </a:rPr>
                        <a:t>Rezerve</a:t>
                      </a:r>
                      <a:r>
                        <a:rPr sz="1800" b="0" dirty="0">
                          <a:solidFill>
                            <a:srgbClr val="251E50"/>
                          </a:solidFill>
                          <a:latin typeface="Museo 1"/>
                        </a:rPr>
                        <a:t> </a:t>
                      </a:r>
                      <a:r>
                        <a:rPr sz="1800" b="0" dirty="0" err="1">
                          <a:solidFill>
                            <a:srgbClr val="251E50"/>
                          </a:solidFill>
                          <a:latin typeface="Museo 1"/>
                        </a:rPr>
                        <a:t>izmaksu</a:t>
                      </a:r>
                      <a:r>
                        <a:rPr sz="1800" b="0" dirty="0">
                          <a:solidFill>
                            <a:srgbClr val="251E50"/>
                          </a:solidFill>
                          <a:latin typeface="Museo 1"/>
                        </a:rPr>
                        <a:t> </a:t>
                      </a:r>
                      <a:r>
                        <a:rPr sz="1800" b="0" dirty="0" err="1">
                          <a:solidFill>
                            <a:srgbClr val="251E50"/>
                          </a:solidFill>
                          <a:latin typeface="Museo 1"/>
                        </a:rPr>
                        <a:t>sadārdzinājumam</a:t>
                      </a:r>
                      <a:endParaRPr sz="1800" b="0" dirty="0">
                        <a:solidFill>
                          <a:srgbClr val="251E50"/>
                        </a:solidFill>
                        <a:latin typeface="Museo 1"/>
                      </a:endParaRP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74. lpp., III.1.2. att.</a:t>
                      </a:r>
                    </a:p>
                  </a:txBody>
                  <a:tcPr marL="73152" marR="73152" marT="32004" marB="32004" anchor="ctr">
                    <a:solidFill>
                      <a:srgbClr val="EEF8FB"/>
                    </a:solidFill>
                  </a:tcPr>
                </a:tc>
                <a:extLst>
                  <a:ext uri="{0D108BD9-81ED-4DB2-BD59-A6C34878D82A}">
                    <a16:rowId xmlns:a16="http://schemas.microsoft.com/office/drawing/2014/main" val="10004"/>
                  </a:ext>
                </a:extLst>
              </a:tr>
              <a:tr h="603504">
                <a:tc>
                  <a:txBody>
                    <a:bodyPr/>
                    <a:lstStyle/>
                    <a:p>
                      <a:pPr>
                        <a:lnSpc>
                          <a:spcPct val="100000"/>
                        </a:lnSpc>
                      </a:pPr>
                      <a:r>
                        <a:rPr sz="1800" b="0">
                          <a:solidFill>
                            <a:srgbClr val="251E50"/>
                          </a:solidFill>
                          <a:latin typeface="Museo 1"/>
                        </a:rPr>
                        <a:t>5. Uzturēšanas izmaksu metodika</a:t>
                      </a:r>
                    </a:p>
                  </a:txBody>
                  <a:tcPr marL="73152" marR="73152" marT="32004" marB="32004" anchor="ctr">
                    <a:solidFill>
                      <a:srgbClr val="FFFFFF"/>
                    </a:solidFill>
                  </a:tcPr>
                </a:tc>
                <a:tc>
                  <a:txBody>
                    <a:bodyPr/>
                    <a:lstStyle/>
                    <a:p>
                      <a:pPr>
                        <a:lnSpc>
                          <a:spcPct val="100000"/>
                        </a:lnSpc>
                      </a:pPr>
                      <a:r>
                        <a:rPr sz="1800" b="0" dirty="0" err="1">
                          <a:solidFill>
                            <a:srgbClr val="251E50"/>
                          </a:solidFill>
                          <a:latin typeface="Museo 2"/>
                        </a:rPr>
                        <a:t>Nē</a:t>
                      </a:r>
                      <a:endParaRPr sz="1800" b="0" dirty="0">
                        <a:solidFill>
                          <a:srgbClr val="251E50"/>
                        </a:solidFill>
                        <a:latin typeface="Museo 2"/>
                      </a:endParaRP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Jā</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Nē</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75. lpp.</a:t>
                      </a:r>
                    </a:p>
                  </a:txBody>
                  <a:tcPr marL="73152" marR="73152" marT="32004" marB="32004" anchor="ctr">
                    <a:solidFill>
                      <a:srgbClr val="FFFFFF"/>
                    </a:solidFill>
                  </a:tcPr>
                </a:tc>
                <a:extLst>
                  <a:ext uri="{0D108BD9-81ED-4DB2-BD59-A6C34878D82A}">
                    <a16:rowId xmlns:a16="http://schemas.microsoft.com/office/drawing/2014/main" val="10005"/>
                  </a:ext>
                </a:extLst>
              </a:tr>
              <a:tr h="603504">
                <a:tc>
                  <a:txBody>
                    <a:bodyPr/>
                    <a:lstStyle/>
                    <a:p>
                      <a:pPr>
                        <a:lnSpc>
                          <a:spcPct val="100000"/>
                        </a:lnSpc>
                      </a:pPr>
                      <a:r>
                        <a:rPr sz="1800" b="0">
                          <a:solidFill>
                            <a:srgbClr val="251E50"/>
                          </a:solidFill>
                          <a:latin typeface="Museo 1"/>
                        </a:rPr>
                        <a:t>Kompetences centrs pie FM vai FM uzdevumā</a:t>
                      </a:r>
                    </a:p>
                  </a:txBody>
                  <a:tcPr marL="73152" marR="73152" marT="32004" marB="32004" anchor="ctr">
                    <a:solidFill>
                      <a:srgbClr val="EEF8FB"/>
                    </a:solidFill>
                  </a:tcPr>
                </a:tc>
                <a:tc>
                  <a:txBody>
                    <a:bodyPr/>
                    <a:lstStyle/>
                    <a:p>
                      <a:pPr>
                        <a:lnSpc>
                          <a:spcPct val="100000"/>
                        </a:lnSpc>
                      </a:pPr>
                      <a:r>
                        <a:rPr sz="1800" b="0" dirty="0">
                          <a:solidFill>
                            <a:srgbClr val="251E50"/>
                          </a:solidFill>
                          <a:latin typeface="Museo 2"/>
                        </a:rPr>
                        <a:t>Nav </a:t>
                      </a:r>
                      <a:r>
                        <a:rPr sz="1800" b="0" dirty="0" err="1">
                          <a:solidFill>
                            <a:srgbClr val="251E50"/>
                          </a:solidFill>
                          <a:latin typeface="Museo 2"/>
                        </a:rPr>
                        <a:t>minēts</a:t>
                      </a:r>
                      <a:endParaRPr sz="1800" b="0" dirty="0">
                        <a:solidFill>
                          <a:srgbClr val="251E50"/>
                        </a:solidFill>
                        <a:latin typeface="Museo 2"/>
                      </a:endParaRP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Jā</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Nav minēts</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78. lpp.</a:t>
                      </a:r>
                    </a:p>
                  </a:txBody>
                  <a:tcPr marL="73152" marR="73152" marT="32004" marB="32004" anchor="ctr">
                    <a:solidFill>
                      <a:srgbClr val="EEF8FB"/>
                    </a:solidFill>
                  </a:tcPr>
                </a:tc>
                <a:extLst>
                  <a:ext uri="{0D108BD9-81ED-4DB2-BD59-A6C34878D82A}">
                    <a16:rowId xmlns:a16="http://schemas.microsoft.com/office/drawing/2014/main" val="10006"/>
                  </a:ext>
                </a:extLst>
              </a:tr>
              <a:tr h="603504">
                <a:tc>
                  <a:txBody>
                    <a:bodyPr/>
                    <a:lstStyle/>
                    <a:p>
                      <a:pPr>
                        <a:lnSpc>
                          <a:spcPct val="100000"/>
                        </a:lnSpc>
                      </a:pPr>
                      <a:r>
                        <a:rPr sz="1800" b="0">
                          <a:solidFill>
                            <a:srgbClr val="251E50"/>
                          </a:solidFill>
                          <a:latin typeface="Museo 1"/>
                        </a:rPr>
                        <a:t>SVF investīciju pārvaldības novērtējums</a:t>
                      </a:r>
                    </a:p>
                  </a:txBody>
                  <a:tcPr marL="73152" marR="73152" marT="32004" marB="32004" anchor="ctr">
                    <a:solidFill>
                      <a:srgbClr val="FFFFFF"/>
                    </a:solidFill>
                  </a:tcPr>
                </a:tc>
                <a:tc>
                  <a:txBody>
                    <a:bodyPr/>
                    <a:lstStyle/>
                    <a:p>
                      <a:pPr>
                        <a:lnSpc>
                          <a:spcPct val="100000"/>
                        </a:lnSpc>
                      </a:pPr>
                      <a:r>
                        <a:rPr sz="1800" b="0" dirty="0" err="1">
                          <a:solidFill>
                            <a:srgbClr val="251E50"/>
                          </a:solidFill>
                          <a:latin typeface="Museo 2"/>
                        </a:rPr>
                        <a:t>Projekts</a:t>
                      </a:r>
                      <a:r>
                        <a:rPr sz="1800" b="0" dirty="0">
                          <a:solidFill>
                            <a:srgbClr val="251E50"/>
                          </a:solidFill>
                          <a:latin typeface="Museo 2"/>
                        </a:rPr>
                        <a:t> 2026</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Gaidāms</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2018</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77. lpp.</a:t>
                      </a:r>
                    </a:p>
                  </a:txBody>
                  <a:tcPr marL="73152" marR="73152" marT="32004" marB="32004" anchor="ctr">
                    <a:solidFill>
                      <a:srgbClr val="FFFFFF"/>
                    </a:solidFill>
                  </a:tcPr>
                </a:tc>
                <a:extLst>
                  <a:ext uri="{0D108BD9-81ED-4DB2-BD59-A6C34878D82A}">
                    <a16:rowId xmlns:a16="http://schemas.microsoft.com/office/drawing/2014/main" val="10007"/>
                  </a:ext>
                </a:extLst>
              </a:tr>
              <a:tr h="603504">
                <a:tc>
                  <a:txBody>
                    <a:bodyPr/>
                    <a:lstStyle/>
                    <a:p>
                      <a:pPr>
                        <a:lnSpc>
                          <a:spcPct val="100000"/>
                        </a:lnSpc>
                      </a:pPr>
                      <a:r>
                        <a:rPr sz="1800" b="0">
                          <a:solidFill>
                            <a:srgbClr val="251E50"/>
                          </a:solidFill>
                          <a:latin typeface="Museo 1"/>
                        </a:rPr>
                        <a:t>Izdevumu efektivitāte kopā (1,00 = robeža)</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1,99</a:t>
                      </a:r>
                    </a:p>
                  </a:txBody>
                  <a:tcPr marL="73152" marR="73152" marT="32004" marB="32004" anchor="ctr">
                    <a:solidFill>
                      <a:srgbClr val="EEF8FB"/>
                    </a:solidFill>
                  </a:tcPr>
                </a:tc>
                <a:tc>
                  <a:txBody>
                    <a:bodyPr/>
                    <a:lstStyle/>
                    <a:p>
                      <a:pPr>
                        <a:lnSpc>
                          <a:spcPct val="100000"/>
                        </a:lnSpc>
                      </a:pPr>
                      <a:r>
                        <a:rPr sz="1800" b="0" dirty="0">
                          <a:solidFill>
                            <a:srgbClr val="251E50"/>
                          </a:solidFill>
                          <a:latin typeface="Museo 2"/>
                        </a:rPr>
                        <a:t>1,42</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1,66</a:t>
                      </a:r>
                    </a:p>
                  </a:txBody>
                  <a:tcPr marL="73152" marR="73152" marT="32004" marB="32004" anchor="ctr">
                    <a:solidFill>
                      <a:srgbClr val="EEF8FB"/>
                    </a:solidFill>
                  </a:tcPr>
                </a:tc>
                <a:tc>
                  <a:txBody>
                    <a:bodyPr/>
                    <a:lstStyle/>
                    <a:p>
                      <a:pPr>
                        <a:lnSpc>
                          <a:spcPct val="100000"/>
                        </a:lnSpc>
                      </a:pPr>
                      <a:r>
                        <a:rPr sz="1800" b="0">
                          <a:solidFill>
                            <a:srgbClr val="251E50"/>
                          </a:solidFill>
                          <a:latin typeface="Museo 2"/>
                        </a:rPr>
                        <a:t>30. lpp.</a:t>
                      </a:r>
                    </a:p>
                  </a:txBody>
                  <a:tcPr marL="73152" marR="73152" marT="32004" marB="32004" anchor="ctr">
                    <a:solidFill>
                      <a:srgbClr val="EEF8FB"/>
                    </a:solidFill>
                  </a:tcPr>
                </a:tc>
                <a:extLst>
                  <a:ext uri="{0D108BD9-81ED-4DB2-BD59-A6C34878D82A}">
                    <a16:rowId xmlns:a16="http://schemas.microsoft.com/office/drawing/2014/main" val="10008"/>
                  </a:ext>
                </a:extLst>
              </a:tr>
              <a:tr h="603504">
                <a:tc>
                  <a:txBody>
                    <a:bodyPr/>
                    <a:lstStyle/>
                    <a:p>
                      <a:pPr>
                        <a:lnSpc>
                          <a:spcPct val="100000"/>
                        </a:lnSpc>
                      </a:pPr>
                      <a:r>
                        <a:rPr sz="1800" b="0">
                          <a:solidFill>
                            <a:srgbClr val="251E50"/>
                          </a:solidFill>
                          <a:latin typeface="Museo 1"/>
                        </a:rPr>
                        <a:t>Infrastruktūras efektivitāte</a:t>
                      </a:r>
                    </a:p>
                  </a:txBody>
                  <a:tcPr marL="73152" marR="73152" marT="32004" marB="32004" anchor="ctr">
                    <a:solidFill>
                      <a:srgbClr val="FFFFFF"/>
                    </a:solidFill>
                  </a:tcPr>
                </a:tc>
                <a:tc>
                  <a:txBody>
                    <a:bodyPr/>
                    <a:lstStyle/>
                    <a:p>
                      <a:pPr>
                        <a:lnSpc>
                          <a:spcPct val="100000"/>
                        </a:lnSpc>
                      </a:pPr>
                      <a:r>
                        <a:rPr sz="1800" b="0">
                          <a:solidFill>
                            <a:srgbClr val="251E50"/>
                          </a:solidFill>
                          <a:latin typeface="Museo 2"/>
                        </a:rPr>
                        <a:t>2,06</a:t>
                      </a:r>
                    </a:p>
                  </a:txBody>
                  <a:tcPr marL="73152" marR="73152" marT="32004" marB="32004" anchor="ctr">
                    <a:solidFill>
                      <a:srgbClr val="FFFFFF"/>
                    </a:solidFill>
                  </a:tcPr>
                </a:tc>
                <a:tc>
                  <a:txBody>
                    <a:bodyPr/>
                    <a:lstStyle/>
                    <a:p>
                      <a:pPr>
                        <a:lnSpc>
                          <a:spcPct val="100000"/>
                        </a:lnSpc>
                      </a:pPr>
                      <a:r>
                        <a:rPr sz="1800" b="0" dirty="0">
                          <a:solidFill>
                            <a:srgbClr val="251E50"/>
                          </a:solidFill>
                          <a:latin typeface="Museo 2"/>
                        </a:rPr>
                        <a:t>1,16</a:t>
                      </a:r>
                    </a:p>
                  </a:txBody>
                  <a:tcPr marL="73152" marR="73152" marT="32004" marB="32004" anchor="ctr">
                    <a:solidFill>
                      <a:srgbClr val="FFFFFF"/>
                    </a:solidFill>
                  </a:tcPr>
                </a:tc>
                <a:tc>
                  <a:txBody>
                    <a:bodyPr/>
                    <a:lstStyle/>
                    <a:p>
                      <a:pPr>
                        <a:lnSpc>
                          <a:spcPct val="100000"/>
                        </a:lnSpc>
                      </a:pPr>
                      <a:r>
                        <a:rPr sz="1800" b="0" dirty="0">
                          <a:solidFill>
                            <a:srgbClr val="251E50"/>
                          </a:solidFill>
                          <a:latin typeface="Museo 2"/>
                        </a:rPr>
                        <a:t>1,46</a:t>
                      </a:r>
                    </a:p>
                  </a:txBody>
                  <a:tcPr marL="73152" marR="73152" marT="32004" marB="32004" anchor="ctr">
                    <a:solidFill>
                      <a:srgbClr val="FFFFFF"/>
                    </a:solidFill>
                  </a:tcPr>
                </a:tc>
                <a:tc>
                  <a:txBody>
                    <a:bodyPr/>
                    <a:lstStyle/>
                    <a:p>
                      <a:pPr>
                        <a:lnSpc>
                          <a:spcPct val="100000"/>
                        </a:lnSpc>
                      </a:pPr>
                      <a:r>
                        <a:rPr sz="1800" b="0" dirty="0">
                          <a:solidFill>
                            <a:srgbClr val="251E50"/>
                          </a:solidFill>
                          <a:latin typeface="Museo 2"/>
                        </a:rPr>
                        <a:t>30. </a:t>
                      </a:r>
                      <a:r>
                        <a:rPr sz="1800" b="0" dirty="0" err="1">
                          <a:solidFill>
                            <a:srgbClr val="251E50"/>
                          </a:solidFill>
                          <a:latin typeface="Museo 2"/>
                        </a:rPr>
                        <a:t>lpp</a:t>
                      </a:r>
                      <a:r>
                        <a:rPr sz="1800" b="0" dirty="0">
                          <a:solidFill>
                            <a:srgbClr val="251E50"/>
                          </a:solidFill>
                          <a:latin typeface="Museo 2"/>
                        </a:rPr>
                        <a:t>.</a:t>
                      </a:r>
                    </a:p>
                  </a:txBody>
                  <a:tcPr marL="73152" marR="73152" marT="32004" marB="32004" anchor="ctr">
                    <a:solidFill>
                      <a:srgbClr val="FFFFFF"/>
                    </a:solidFill>
                  </a:tcPr>
                </a:tc>
                <a:extLst>
                  <a:ext uri="{0D108BD9-81ED-4DB2-BD59-A6C34878D82A}">
                    <a16:rowId xmlns:a16="http://schemas.microsoft.com/office/drawing/2014/main" val="10009"/>
                  </a:ext>
                </a:extLst>
              </a:tr>
            </a:tbl>
          </a:graphicData>
        </a:graphic>
      </p:graphicFrame>
      <p:sp>
        <p:nvSpPr>
          <p:cNvPr id="5" name="Rounded Rectangle 4">
            <a:extLst>
              <a:ext uri="{FF2B5EF4-FFF2-40B4-BE49-F238E27FC236}">
                <a16:creationId xmlns:a16="http://schemas.microsoft.com/office/drawing/2014/main" id="{2672FEA1-52E2-5459-A336-7126D30C252A}"/>
              </a:ext>
            </a:extLst>
          </p:cNvPr>
          <p:cNvSpPr/>
          <p:nvPr/>
        </p:nvSpPr>
        <p:spPr>
          <a:xfrm>
            <a:off x="12618720" y="2423160"/>
            <a:ext cx="4892040" cy="292608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0855B6E8-05FE-5008-822E-CFC4B9FB1E98}"/>
              </a:ext>
            </a:extLst>
          </p:cNvPr>
          <p:cNvSpPr txBox="1"/>
          <p:nvPr/>
        </p:nvSpPr>
        <p:spPr>
          <a:xfrm>
            <a:off x="12893040" y="2560320"/>
            <a:ext cx="4343400" cy="265176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400"/>
              </a:spcAft>
              <a:buClrTx/>
              <a:buSzTx/>
              <a:buFontTx/>
              <a:buNone/>
              <a:tabLst/>
              <a:defRPr/>
            </a:pPr>
            <a:r>
              <a:rPr kumimoji="0" sz="1700" b="0" i="0" u="none" strike="noStrike" kern="1200" cap="none" spc="0" normalizeH="0" baseline="0" noProof="0">
                <a:ln>
                  <a:noFill/>
                </a:ln>
                <a:solidFill>
                  <a:srgbClr val="303A92"/>
                </a:solidFill>
                <a:effectLst/>
                <a:uLnTx/>
                <a:uFillTx/>
                <a:latin typeface="Museo 1"/>
                <a:ea typeface="+mn-ea"/>
                <a:cs typeface="+mn-cs"/>
              </a:rPr>
              <a:t>“in only nine Member States is pre-appraisal followed by a formal decision gate”</a:t>
            </a:r>
          </a:p>
          <a:p>
            <a:pPr marL="0" marR="0" lvl="0" indent="0" algn="l" defTabSz="914400" rtl="0" eaLnBrk="1" fontAlgn="auto" latinLnBrk="0" hangingPunct="1">
              <a:lnSpc>
                <a:spcPct val="108000"/>
              </a:lnSpc>
              <a:spcBef>
                <a:spcPts val="0"/>
              </a:spcBef>
              <a:spcAft>
                <a:spcPts val="400"/>
              </a:spcAft>
              <a:buClrTx/>
              <a:buSzTx/>
              <a:buFontTx/>
              <a:buNone/>
              <a:tabLst/>
              <a:defRPr/>
            </a:pPr>
            <a:r>
              <a:rPr kumimoji="0" sz="1300" b="0" i="0" u="none" strike="noStrike" kern="1200" cap="none" spc="0" normalizeH="0" baseline="0" noProof="0">
                <a:ln>
                  <a:noFill/>
                </a:ln>
                <a:solidFill>
                  <a:srgbClr val="251E50"/>
                </a:solidFill>
                <a:effectLst/>
                <a:uLnTx/>
                <a:uFillTx/>
                <a:latin typeface="Museo 2"/>
                <a:ea typeface="+mn-ea"/>
                <a:cs typeface="+mn-cs"/>
              </a:rPr>
              <a:t>EK, Public Finances in EMU 2026, 73. lpp.</a:t>
            </a:r>
          </a:p>
        </p:txBody>
      </p:sp>
      <p:sp>
        <p:nvSpPr>
          <p:cNvPr id="7" name="Rounded Rectangle 6">
            <a:extLst>
              <a:ext uri="{FF2B5EF4-FFF2-40B4-BE49-F238E27FC236}">
                <a16:creationId xmlns:a16="http://schemas.microsoft.com/office/drawing/2014/main" id="{63EB274C-DACA-7F34-54D5-259AFCDEED04}"/>
              </a:ext>
            </a:extLst>
          </p:cNvPr>
          <p:cNvSpPr/>
          <p:nvPr/>
        </p:nvSpPr>
        <p:spPr>
          <a:xfrm>
            <a:off x="12618720" y="5532120"/>
            <a:ext cx="4892040" cy="32004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F3245659-B7EA-6F92-3F2D-85AE310E1D1C}"/>
              </a:ext>
            </a:extLst>
          </p:cNvPr>
          <p:cNvSpPr txBox="1"/>
          <p:nvPr/>
        </p:nvSpPr>
        <p:spPr>
          <a:xfrm>
            <a:off x="12847320" y="5623560"/>
            <a:ext cx="4480560" cy="1536574"/>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1800" b="0" i="0" u="none" strike="noStrike" kern="1200" cap="none" spc="0" normalizeH="0" baseline="0" noProof="0" dirty="0" err="1">
                <a:ln>
                  <a:noFill/>
                </a:ln>
                <a:solidFill>
                  <a:srgbClr val="251E50"/>
                </a:solidFill>
                <a:effectLst/>
                <a:uLnTx/>
                <a:uFillTx/>
                <a:latin typeface="Museo 2"/>
                <a:ea typeface="+mn-ea"/>
                <a:cs typeface="+mn-cs"/>
              </a:rPr>
              <a:t>Igaunija</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ir</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vienīgā</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Baltijas</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valsts</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ar</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lēmumu</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vārtiem</a:t>
            </a:r>
            <a:r>
              <a:rPr kumimoji="0" sz="1800" b="0" i="0" u="none" strike="noStrike" kern="1200" cap="none" spc="0" normalizeH="0" baseline="0" noProof="0" dirty="0">
                <a:ln>
                  <a:noFill/>
                </a:ln>
                <a:solidFill>
                  <a:srgbClr val="251E50"/>
                </a:solidFill>
                <a:effectLst/>
                <a:uLnTx/>
                <a:uFillTx/>
                <a:latin typeface="Museo 2"/>
                <a:ea typeface="+mn-ea"/>
                <a:cs typeface="+mn-cs"/>
              </a:rPr>
              <a:t>, Lietuva </a:t>
            </a:r>
            <a:r>
              <a:rPr kumimoji="0" sz="1800" b="0" i="0" u="none" strike="noStrike" kern="1200" cap="none" spc="0" normalizeH="0" baseline="0" noProof="0" dirty="0" err="1">
                <a:ln>
                  <a:noFill/>
                </a:ln>
                <a:solidFill>
                  <a:srgbClr val="251E50"/>
                </a:solidFill>
                <a:effectLst/>
                <a:uLnTx/>
                <a:uFillTx/>
                <a:latin typeface="Museo 2"/>
                <a:ea typeface="+mn-ea"/>
                <a:cs typeface="+mn-cs"/>
              </a:rPr>
              <a:t>vienīgā</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ar</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sasaistītu</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kapitāla</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plānu</a:t>
            </a:r>
            <a:r>
              <a:rPr kumimoji="0" sz="1800" b="0" i="0" u="none" strike="noStrike" kern="1200" cap="none" spc="0" normalizeH="0" baseline="0" noProof="0" dirty="0">
                <a:ln>
                  <a:noFill/>
                </a:ln>
                <a:solidFill>
                  <a:srgbClr val="251E50"/>
                </a:solidFill>
                <a:effectLst/>
                <a:uLnTx/>
                <a:uFillTx/>
                <a:latin typeface="Museo 2"/>
                <a:ea typeface="+mn-ea"/>
                <a:cs typeface="+mn-cs"/>
              </a:rPr>
              <a:t>. Latvijas </a:t>
            </a:r>
            <a:r>
              <a:rPr kumimoji="0" sz="1800" b="0" i="0" u="none" strike="noStrike" kern="1200" cap="none" spc="0" normalizeH="0" baseline="0" noProof="0" dirty="0" err="1">
                <a:ln>
                  <a:noFill/>
                </a:ln>
                <a:solidFill>
                  <a:srgbClr val="251E50"/>
                </a:solidFill>
                <a:effectLst/>
                <a:uLnTx/>
                <a:uFillTx/>
                <a:latin typeface="Museo 2"/>
                <a:ea typeface="+mn-ea"/>
                <a:cs typeface="+mn-cs"/>
              </a:rPr>
              <a:t>vienīgais</a:t>
            </a:r>
            <a:r>
              <a:rPr kumimoji="0" sz="1800" b="0" i="0" u="none" strike="noStrike" kern="1200" cap="none" spc="0" normalizeH="0" baseline="0" noProof="0" dirty="0">
                <a:ln>
                  <a:noFill/>
                </a:ln>
                <a:solidFill>
                  <a:srgbClr val="251E50"/>
                </a:solidFill>
                <a:effectLst/>
                <a:uLnTx/>
                <a:uFillTx/>
                <a:latin typeface="Museo 2"/>
                <a:ea typeface="+mn-ea"/>
                <a:cs typeface="+mn-cs"/>
              </a:rPr>
              <a:t> elements: </a:t>
            </a:r>
            <a:r>
              <a:rPr kumimoji="0" sz="1800" b="0" i="0" u="none" strike="noStrike" kern="1200" cap="none" spc="0" normalizeH="0" baseline="0" noProof="0" dirty="0" err="1">
                <a:ln>
                  <a:noFill/>
                </a:ln>
                <a:solidFill>
                  <a:srgbClr val="251E50"/>
                </a:solidFill>
                <a:effectLst/>
                <a:uLnTx/>
                <a:uFillTx/>
                <a:latin typeface="Museo 2"/>
                <a:ea typeface="+mn-ea"/>
                <a:cs typeface="+mn-cs"/>
              </a:rPr>
              <a:t>kvalitātes</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kontroli</a:t>
            </a:r>
            <a:r>
              <a:rPr kumimoji="0" sz="1800" b="0" i="0" u="none" strike="noStrike" kern="1200" cap="none" spc="0" normalizeH="0" baseline="0" noProof="0" dirty="0">
                <a:ln>
                  <a:noFill/>
                </a:ln>
                <a:solidFill>
                  <a:srgbClr val="251E50"/>
                </a:solidFill>
                <a:effectLst/>
                <a:uLnTx/>
                <a:uFillTx/>
                <a:latin typeface="Museo 2"/>
                <a:ea typeface="+mn-ea"/>
                <a:cs typeface="+mn-cs"/>
              </a:rPr>
              <a:t> </a:t>
            </a:r>
            <a:r>
              <a:rPr kumimoji="0" sz="1800" b="0" i="0" u="none" strike="noStrike" kern="1200" cap="none" spc="0" normalizeH="0" baseline="0" noProof="0" dirty="0" err="1">
                <a:ln>
                  <a:noFill/>
                </a:ln>
                <a:solidFill>
                  <a:srgbClr val="251E50"/>
                </a:solidFill>
                <a:effectLst/>
                <a:uLnTx/>
                <a:uFillTx/>
                <a:latin typeface="Museo 2"/>
                <a:ea typeface="+mn-ea"/>
                <a:cs typeface="+mn-cs"/>
              </a:rPr>
              <a:t>nodrošina</a:t>
            </a:r>
            <a:r>
              <a:rPr kumimoji="0" sz="1800" b="0" i="0" u="none" strike="noStrike" kern="1200" cap="none" spc="0" normalizeH="0" baseline="0" noProof="0" dirty="0">
                <a:ln>
                  <a:noFill/>
                </a:ln>
                <a:solidFill>
                  <a:srgbClr val="251E50"/>
                </a:solidFill>
                <a:effectLst/>
                <a:uLnTx/>
                <a:uFillTx/>
                <a:latin typeface="Museo 2"/>
                <a:ea typeface="+mn-ea"/>
                <a:cs typeface="+mn-cs"/>
              </a:rPr>
              <a:t> FM.</a:t>
            </a:r>
          </a:p>
        </p:txBody>
      </p:sp>
      <p:sp>
        <p:nvSpPr>
          <p:cNvPr id="9" name="TextBox 8">
            <a:extLst>
              <a:ext uri="{FF2B5EF4-FFF2-40B4-BE49-F238E27FC236}">
                <a16:creationId xmlns:a16="http://schemas.microsoft.com/office/drawing/2014/main" id="{A62E0CFC-5764-BA4A-8F9C-D90A734C9DEF}"/>
              </a:ext>
            </a:extLst>
          </p:cNvPr>
          <p:cNvSpPr txBox="1"/>
          <p:nvPr/>
        </p:nvSpPr>
        <p:spPr>
          <a:xfrm>
            <a:off x="822960" y="8915400"/>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Report on Public Finances in EMU 2026, 30., 73.–78. lpp.; 24 dalībvalstis</a:t>
            </a:r>
            <a:r>
              <a:rPr kumimoji="0" sz="1150" b="0" i="0" u="none" strike="noStrike" kern="1200" cap="none" spc="0" normalizeH="0" baseline="0" noProof="0">
                <a:ln>
                  <a:noFill/>
                </a:ln>
                <a:solidFill>
                  <a:srgbClr val="5F5F6E"/>
                </a:solidFill>
                <a:effectLst/>
                <a:uLnTx/>
                <a:uFillTx/>
                <a:latin typeface="Museo 2"/>
                <a:ea typeface="+mn-ea"/>
                <a:cs typeface="+mn-cs"/>
              </a:rPr>
              <a:t>; SVF PIMA projekts Latvijai (06.2026., nepublicēts)</a:t>
            </a:r>
          </a:p>
        </p:txBody>
      </p:sp>
      <p:pic>
        <p:nvPicPr>
          <p:cNvPr id="10" name="Picture 9" descr="image.png">
            <a:extLst>
              <a:ext uri="{FF2B5EF4-FFF2-40B4-BE49-F238E27FC236}">
                <a16:creationId xmlns:a16="http://schemas.microsoft.com/office/drawing/2014/main" id="{39F75068-F4FD-119E-3934-0982BC10221B}"/>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11" name="TextBox 10">
            <a:extLst>
              <a:ext uri="{FF2B5EF4-FFF2-40B4-BE49-F238E27FC236}">
                <a16:creationId xmlns:a16="http://schemas.microsoft.com/office/drawing/2014/main" id="{447BB8EC-4B2A-B130-3DDA-F9BA836E502E}"/>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36</a:t>
            </a:r>
          </a:p>
        </p:txBody>
      </p:sp>
    </p:spTree>
    <p:extLst>
      <p:ext uri="{BB962C8B-B14F-4D97-AF65-F5344CB8AC3E}">
        <p14:creationId xmlns:p14="http://schemas.microsoft.com/office/powerpoint/2010/main" val="1899612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F0A0F-AEA3-BA06-3963-1AEFBCB39F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F00984-69C7-50F5-B70B-34B9A0D2946E}"/>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REFORMU PIEREDZE 2020–2025</a:t>
            </a:r>
          </a:p>
        </p:txBody>
      </p:sp>
      <p:sp>
        <p:nvSpPr>
          <p:cNvPr id="3" name="TextBox 2">
            <a:extLst>
              <a:ext uri="{FF2B5EF4-FFF2-40B4-BE49-F238E27FC236}">
                <a16:creationId xmlns:a16="http://schemas.microsoft.com/office/drawing/2014/main" id="{C6FF3768-1F9B-C038-F9D8-6B1C0E18F31B}"/>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Reformas izdodas, ja ir autoritāte, atbalsts un resursi</a:t>
            </a:r>
          </a:p>
        </p:txBody>
      </p:sp>
      <p:sp>
        <p:nvSpPr>
          <p:cNvPr id="4" name="TextBox 3">
            <a:extLst>
              <a:ext uri="{FF2B5EF4-FFF2-40B4-BE49-F238E27FC236}">
                <a16:creationId xmlns:a16="http://schemas.microsoft.com/office/drawing/2014/main" id="{CF7E5EBB-12B6-A052-7474-7DD19845AAA8}"/>
              </a:ext>
            </a:extLst>
          </p:cNvPr>
          <p:cNvSpPr txBox="1"/>
          <p:nvPr/>
        </p:nvSpPr>
        <p:spPr>
          <a:xfrm>
            <a:off x="822960" y="1874519"/>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303A92"/>
                </a:solidFill>
                <a:effectLst/>
                <a:uLnTx/>
                <a:uFillTx/>
                <a:latin typeface="Museo 2"/>
                <a:ea typeface="+mn-ea"/>
                <a:cs typeface="+mn-cs"/>
              </a:rPr>
              <a:t>EK analizēja 19 investīciju pārvaldības reformas deviņās valstīs.</a:t>
            </a:r>
          </a:p>
        </p:txBody>
      </p:sp>
      <p:sp>
        <p:nvSpPr>
          <p:cNvPr id="5" name="Rounded Rectangle 4">
            <a:extLst>
              <a:ext uri="{FF2B5EF4-FFF2-40B4-BE49-F238E27FC236}">
                <a16:creationId xmlns:a16="http://schemas.microsoft.com/office/drawing/2014/main" id="{FE3D97C1-E6FC-15AE-E4FA-705586FE49B7}"/>
              </a:ext>
            </a:extLst>
          </p:cNvPr>
          <p:cNvSpPr/>
          <p:nvPr/>
        </p:nvSpPr>
        <p:spPr>
          <a:xfrm>
            <a:off x="822960" y="2743200"/>
            <a:ext cx="5394960" cy="251460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F83DE065-E789-8908-F2EA-B1A751A65A9E}"/>
              </a:ext>
            </a:extLst>
          </p:cNvPr>
          <p:cNvSpPr txBox="1"/>
          <p:nvPr/>
        </p:nvSpPr>
        <p:spPr>
          <a:xfrm>
            <a:off x="1097280" y="2834640"/>
            <a:ext cx="4846320" cy="62421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FFFFFF"/>
                </a:solidFill>
                <a:effectLst/>
                <a:uLnTx/>
                <a:uFillTx/>
                <a:latin typeface="Museo 1"/>
                <a:ea typeface="+mn-ea"/>
                <a:cs typeface="+mn-cs"/>
              </a:rPr>
              <a:t>Autoritāte</a:t>
            </a:r>
          </a:p>
        </p:txBody>
      </p:sp>
      <p:sp>
        <p:nvSpPr>
          <p:cNvPr id="7" name="TextBox 6">
            <a:extLst>
              <a:ext uri="{FF2B5EF4-FFF2-40B4-BE49-F238E27FC236}">
                <a16:creationId xmlns:a16="http://schemas.microsoft.com/office/drawing/2014/main" id="{5D5C0041-6D43-25C5-597C-DCB0D25DCF49}"/>
              </a:ext>
            </a:extLst>
          </p:cNvPr>
          <p:cNvSpPr txBox="1"/>
          <p:nvPr/>
        </p:nvSpPr>
        <p:spPr>
          <a:xfrm>
            <a:off x="1097280" y="3566160"/>
            <a:ext cx="4846320" cy="123238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FFFFFF"/>
                </a:solidFill>
                <a:effectLst/>
                <a:uLnTx/>
                <a:uFillTx/>
                <a:latin typeface="Museo 2"/>
                <a:ea typeface="+mn-ea"/>
                <a:cs typeface="+mn-cs"/>
              </a:rPr>
              <a:t>Juridisks pamats un ilgstoša politiskā apņemšanās visas valdības līmenī</a:t>
            </a:r>
          </a:p>
        </p:txBody>
      </p:sp>
      <p:sp>
        <p:nvSpPr>
          <p:cNvPr id="8" name="Rounded Rectangle 7">
            <a:extLst>
              <a:ext uri="{FF2B5EF4-FFF2-40B4-BE49-F238E27FC236}">
                <a16:creationId xmlns:a16="http://schemas.microsoft.com/office/drawing/2014/main" id="{D255E05F-0A8B-EA1F-8044-F25EAA5A4B46}"/>
              </a:ext>
            </a:extLst>
          </p:cNvPr>
          <p:cNvSpPr/>
          <p:nvPr/>
        </p:nvSpPr>
        <p:spPr>
          <a:xfrm>
            <a:off x="6446520" y="2743200"/>
            <a:ext cx="5394960" cy="251460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9C5F33BB-95C1-A510-E4C9-46B676E1C49A}"/>
              </a:ext>
            </a:extLst>
          </p:cNvPr>
          <p:cNvSpPr txBox="1"/>
          <p:nvPr/>
        </p:nvSpPr>
        <p:spPr>
          <a:xfrm>
            <a:off x="6720840" y="2834640"/>
            <a:ext cx="4846320" cy="62421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FFFFFF"/>
                </a:solidFill>
                <a:effectLst/>
                <a:uLnTx/>
                <a:uFillTx/>
                <a:latin typeface="Museo 1"/>
                <a:ea typeface="+mn-ea"/>
                <a:cs typeface="+mn-cs"/>
              </a:rPr>
              <a:t>Atbalsts</a:t>
            </a:r>
          </a:p>
        </p:txBody>
      </p:sp>
      <p:sp>
        <p:nvSpPr>
          <p:cNvPr id="10" name="TextBox 9">
            <a:extLst>
              <a:ext uri="{FF2B5EF4-FFF2-40B4-BE49-F238E27FC236}">
                <a16:creationId xmlns:a16="http://schemas.microsoft.com/office/drawing/2014/main" id="{1D3B854E-CC58-AF7C-8D88-AEBA08D93104}"/>
              </a:ext>
            </a:extLst>
          </p:cNvPr>
          <p:cNvSpPr txBox="1"/>
          <p:nvPr/>
        </p:nvSpPr>
        <p:spPr>
          <a:xfrm>
            <a:off x="6720840" y="3566160"/>
            <a:ext cx="4846320" cy="123238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FFFFFF"/>
                </a:solidFill>
                <a:effectLst/>
                <a:uLnTx/>
                <a:uFillTx/>
                <a:latin typeface="Museo 2"/>
                <a:ea typeface="+mn-ea"/>
                <a:cs typeface="+mn-cs"/>
              </a:rPr>
              <a:t>Nozaru ministriju un citu iesaistīto pušu pieņemšana un līdzdalība</a:t>
            </a:r>
          </a:p>
        </p:txBody>
      </p:sp>
      <p:sp>
        <p:nvSpPr>
          <p:cNvPr id="11" name="Rounded Rectangle 10">
            <a:extLst>
              <a:ext uri="{FF2B5EF4-FFF2-40B4-BE49-F238E27FC236}">
                <a16:creationId xmlns:a16="http://schemas.microsoft.com/office/drawing/2014/main" id="{CB86FAB1-DB5B-D4DB-4042-6BC9A84780F6}"/>
              </a:ext>
            </a:extLst>
          </p:cNvPr>
          <p:cNvSpPr/>
          <p:nvPr/>
        </p:nvSpPr>
        <p:spPr>
          <a:xfrm>
            <a:off x="12070080" y="2743200"/>
            <a:ext cx="5394960" cy="251460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198B6383-A10D-6447-09CF-4FCD442CF7FF}"/>
              </a:ext>
            </a:extLst>
          </p:cNvPr>
          <p:cNvSpPr txBox="1"/>
          <p:nvPr/>
        </p:nvSpPr>
        <p:spPr>
          <a:xfrm>
            <a:off x="12344400" y="2834640"/>
            <a:ext cx="4846320" cy="62421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FFFFFF"/>
                </a:solidFill>
                <a:effectLst/>
                <a:uLnTx/>
                <a:uFillTx/>
                <a:latin typeface="Museo 1"/>
                <a:ea typeface="+mn-ea"/>
                <a:cs typeface="+mn-cs"/>
              </a:rPr>
              <a:t>Resursi</a:t>
            </a:r>
          </a:p>
        </p:txBody>
      </p:sp>
      <p:sp>
        <p:nvSpPr>
          <p:cNvPr id="13" name="TextBox 12">
            <a:extLst>
              <a:ext uri="{FF2B5EF4-FFF2-40B4-BE49-F238E27FC236}">
                <a16:creationId xmlns:a16="http://schemas.microsoft.com/office/drawing/2014/main" id="{64817E12-4AC1-1E5A-4955-C2FB8AC3ECDE}"/>
              </a:ext>
            </a:extLst>
          </p:cNvPr>
          <p:cNvSpPr txBox="1"/>
          <p:nvPr/>
        </p:nvSpPr>
        <p:spPr>
          <a:xfrm>
            <a:off x="12344400" y="3566160"/>
            <a:ext cx="4846320" cy="123238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FFFFFF"/>
                </a:solidFill>
                <a:effectLst/>
                <a:uLnTx/>
                <a:uFillTx/>
                <a:latin typeface="Museo 2"/>
                <a:ea typeface="+mn-ea"/>
                <a:cs typeface="+mn-cs"/>
              </a:rPr>
              <a:t>Finansējums un kapacitāte, parasti centrā ar koordinējošo Finanšu ministriju</a:t>
            </a:r>
          </a:p>
        </p:txBody>
      </p:sp>
      <p:sp>
        <p:nvSpPr>
          <p:cNvPr id="14" name="Rounded Rectangle 13">
            <a:extLst>
              <a:ext uri="{FF2B5EF4-FFF2-40B4-BE49-F238E27FC236}">
                <a16:creationId xmlns:a16="http://schemas.microsoft.com/office/drawing/2014/main" id="{B1CC485D-1A40-D184-6D76-7C0EB30A9C0D}"/>
              </a:ext>
            </a:extLst>
          </p:cNvPr>
          <p:cNvSpPr/>
          <p:nvPr/>
        </p:nvSpPr>
        <p:spPr>
          <a:xfrm>
            <a:off x="822960" y="5532120"/>
            <a:ext cx="8183879" cy="36576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FAB8F3B5-5D8D-1F01-FA0B-C345FB237776}"/>
              </a:ext>
            </a:extLst>
          </p:cNvPr>
          <p:cNvSpPr txBox="1"/>
          <p:nvPr/>
        </p:nvSpPr>
        <p:spPr>
          <a:xfrm>
            <a:off x="1097280" y="5623560"/>
            <a:ext cx="7680960" cy="963212"/>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303A92"/>
                </a:solidFill>
                <a:effectLst/>
                <a:uLnTx/>
                <a:uFillTx/>
                <a:latin typeface="Museo 1"/>
                <a:ea typeface="+mn-ea"/>
                <a:cs typeface="+mn-cs"/>
              </a:rPr>
              <a:t>Izdevās: Lietuva, Bulgārija, Grieķija, Slovākija</a:t>
            </a:r>
          </a:p>
        </p:txBody>
      </p:sp>
      <p:sp>
        <p:nvSpPr>
          <p:cNvPr id="16" name="TextBox 15">
            <a:extLst>
              <a:ext uri="{FF2B5EF4-FFF2-40B4-BE49-F238E27FC236}">
                <a16:creationId xmlns:a16="http://schemas.microsoft.com/office/drawing/2014/main" id="{CE280B46-E3A1-9F0B-5D43-4C9FCA6D9650}"/>
              </a:ext>
            </a:extLst>
          </p:cNvPr>
          <p:cNvSpPr txBox="1"/>
          <p:nvPr/>
        </p:nvSpPr>
        <p:spPr>
          <a:xfrm>
            <a:off x="1097280" y="6865020"/>
            <a:ext cx="7680960" cy="1631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dirty="0" err="1">
                <a:ln>
                  <a:noFill/>
                </a:ln>
                <a:solidFill>
                  <a:srgbClr val="251E50"/>
                </a:solidFill>
                <a:effectLst/>
                <a:uLnTx/>
                <a:uFillTx/>
                <a:latin typeface="Museo 2"/>
                <a:ea typeface="+mn-ea"/>
                <a:cs typeface="+mn-cs"/>
              </a:rPr>
              <a:t>Lietuvas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reforma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aptver</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plānošanu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izvērtēšanu</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budžetēšanu</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tā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ir</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vienīgā</a:t>
            </a:r>
            <a:r>
              <a:rPr kumimoji="0" sz="2400" b="0" i="0" u="none" strike="noStrike" kern="1200" cap="none" spc="0" normalizeH="0" baseline="0" noProof="0" dirty="0">
                <a:ln>
                  <a:noFill/>
                </a:ln>
                <a:solidFill>
                  <a:srgbClr val="251E50"/>
                </a:solidFill>
                <a:effectLst/>
                <a:uLnTx/>
                <a:uFillTx/>
                <a:latin typeface="Museo 2"/>
                <a:ea typeface="+mn-ea"/>
                <a:cs typeface="+mn-cs"/>
              </a:rPr>
              <a:t>, kas </a:t>
            </a:r>
            <a:r>
              <a:rPr kumimoji="0" sz="2400" b="0" i="0" u="none" strike="noStrike" kern="1200" cap="none" spc="0" normalizeH="0" baseline="0" noProof="0" dirty="0" err="1">
                <a:ln>
                  <a:noFill/>
                </a:ln>
                <a:solidFill>
                  <a:srgbClr val="251E50"/>
                </a:solidFill>
                <a:effectLst/>
                <a:uLnTx/>
                <a:uFillTx/>
                <a:latin typeface="Museo 2"/>
                <a:ea typeface="+mn-ea"/>
                <a:cs typeface="+mn-cs"/>
              </a:rPr>
              <a:t>sākta</a:t>
            </a:r>
            <a:r>
              <a:rPr kumimoji="0" sz="2400" b="0" i="0" u="none" strike="noStrike" kern="1200" cap="none" spc="0" normalizeH="0" baseline="0" noProof="0" dirty="0">
                <a:ln>
                  <a:noFill/>
                </a:ln>
                <a:solidFill>
                  <a:srgbClr val="251E50"/>
                </a:solidFill>
                <a:effectLst/>
                <a:uLnTx/>
                <a:uFillTx/>
                <a:latin typeface="Museo 2"/>
                <a:ea typeface="+mn-ea"/>
                <a:cs typeface="+mn-cs"/>
              </a:rPr>
              <a:t> bez ES </a:t>
            </a:r>
            <a:r>
              <a:rPr kumimoji="0" sz="2400" b="0" i="0" u="none" strike="noStrike" kern="1200" cap="none" spc="0" normalizeH="0" baseline="0" noProof="0" dirty="0" err="1">
                <a:ln>
                  <a:noFill/>
                </a:ln>
                <a:solidFill>
                  <a:srgbClr val="251E50"/>
                </a:solidFill>
                <a:effectLst/>
                <a:uLnTx/>
                <a:uFillTx/>
                <a:latin typeface="Museo 2"/>
                <a:ea typeface="+mn-ea"/>
                <a:cs typeface="+mn-cs"/>
              </a:rPr>
              <a:t>atbalsta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Kompetences</a:t>
            </a:r>
            <a:r>
              <a:rPr kumimoji="0" sz="2400" b="0" i="0" u="none" strike="noStrike" kern="1200" cap="none" spc="0" normalizeH="0" baseline="0" noProof="0" dirty="0">
                <a:ln>
                  <a:noFill/>
                </a:ln>
                <a:solidFill>
                  <a:srgbClr val="251E50"/>
                </a:solidFill>
                <a:effectLst/>
                <a:uLnTx/>
                <a:uFillTx/>
                <a:latin typeface="Museo 2"/>
                <a:ea typeface="+mn-ea"/>
                <a:cs typeface="+mn-cs"/>
              </a:rPr>
              <a:t> centrs </a:t>
            </a:r>
            <a:r>
              <a:rPr kumimoji="0" sz="2400" b="0" i="0" u="none" strike="noStrike" kern="1200" cap="none" spc="0" normalizeH="0" baseline="0" noProof="0" dirty="0" err="1">
                <a:ln>
                  <a:noFill/>
                </a:ln>
                <a:solidFill>
                  <a:srgbClr val="251E50"/>
                </a:solidFill>
                <a:effectLst/>
                <a:uLnTx/>
                <a:uFillTx/>
                <a:latin typeface="Museo 2"/>
                <a:ea typeface="+mn-ea"/>
                <a:cs typeface="+mn-cs"/>
              </a:rPr>
              <a:t>strādā</a:t>
            </a:r>
            <a:r>
              <a:rPr kumimoji="0" sz="2400" b="0" i="0" u="none" strike="noStrike" kern="1200" cap="none" spc="0" normalizeH="0" baseline="0" noProof="0" dirty="0">
                <a:ln>
                  <a:noFill/>
                </a:ln>
                <a:solidFill>
                  <a:srgbClr val="251E50"/>
                </a:solidFill>
                <a:effectLst/>
                <a:uLnTx/>
                <a:uFillTx/>
                <a:latin typeface="Museo 2"/>
                <a:ea typeface="+mn-ea"/>
                <a:cs typeface="+mn-cs"/>
              </a:rPr>
              <a:t> FM </a:t>
            </a:r>
            <a:r>
              <a:rPr kumimoji="0" sz="2400" b="0" i="0" u="none" strike="noStrike" kern="1200" cap="none" spc="0" normalizeH="0" baseline="0" noProof="0" dirty="0" err="1">
                <a:ln>
                  <a:noFill/>
                </a:ln>
                <a:solidFill>
                  <a:srgbClr val="251E50"/>
                </a:solidFill>
                <a:effectLst/>
                <a:uLnTx/>
                <a:uFillTx/>
                <a:latin typeface="Museo 2"/>
                <a:ea typeface="+mn-ea"/>
                <a:cs typeface="+mn-cs"/>
              </a:rPr>
              <a:t>vai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tās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uzdevumā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izmanto</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snieguma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rādītājus</a:t>
            </a:r>
            <a:r>
              <a:rPr kumimoji="0" sz="24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17" name="Rounded Rectangle 16">
            <a:extLst>
              <a:ext uri="{FF2B5EF4-FFF2-40B4-BE49-F238E27FC236}">
                <a16:creationId xmlns:a16="http://schemas.microsoft.com/office/drawing/2014/main" id="{69F1886D-C2E9-930C-2874-F7AFF123AE18}"/>
              </a:ext>
            </a:extLst>
          </p:cNvPr>
          <p:cNvSpPr/>
          <p:nvPr/>
        </p:nvSpPr>
        <p:spPr>
          <a:xfrm>
            <a:off x="9326880" y="5532120"/>
            <a:ext cx="8183879" cy="3657600"/>
          </a:xfrm>
          <a:prstGeom prst="roundRect">
            <a:avLst>
              <a:gd name="adj" fmla="val 8000"/>
            </a:avLst>
          </a:prstGeom>
          <a:solidFill>
            <a:srgbClr val="FFFFFF"/>
          </a:solidFill>
          <a:ln w="15875">
            <a:solidFill>
              <a:srgbClr val="303A92"/>
            </a:solid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8EBEE2AC-B91C-9207-77E1-C39C8E79D4AE}"/>
              </a:ext>
            </a:extLst>
          </p:cNvPr>
          <p:cNvSpPr txBox="1"/>
          <p:nvPr/>
        </p:nvSpPr>
        <p:spPr>
          <a:xfrm>
            <a:off x="9601200" y="5623560"/>
            <a:ext cx="7680960" cy="49782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303A92"/>
                </a:solidFill>
                <a:effectLst/>
                <a:uLnTx/>
                <a:uFillTx/>
                <a:latin typeface="Museo 1"/>
                <a:ea typeface="+mn-ea"/>
                <a:cs typeface="+mn-cs"/>
              </a:rPr>
              <a:t>Apstājās vai aizkavējās: Beļģija, Spānija</a:t>
            </a:r>
          </a:p>
        </p:txBody>
      </p:sp>
      <p:sp>
        <p:nvSpPr>
          <p:cNvPr id="19" name="TextBox 18">
            <a:extLst>
              <a:ext uri="{FF2B5EF4-FFF2-40B4-BE49-F238E27FC236}">
                <a16:creationId xmlns:a16="http://schemas.microsoft.com/office/drawing/2014/main" id="{3F5F0499-7A94-C87C-8220-BAAEDA7E5CC2}"/>
              </a:ext>
            </a:extLst>
          </p:cNvPr>
          <p:cNvSpPr txBox="1"/>
          <p:nvPr/>
        </p:nvSpPr>
        <p:spPr>
          <a:xfrm>
            <a:off x="9601200" y="6618529"/>
            <a:ext cx="7680960" cy="203017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dirty="0" err="1">
                <a:ln>
                  <a:noFill/>
                </a:ln>
                <a:solidFill>
                  <a:srgbClr val="251E50"/>
                </a:solidFill>
                <a:effectLst/>
                <a:uLnTx/>
                <a:uFillTx/>
                <a:latin typeface="Museo 2"/>
                <a:ea typeface="+mn-ea"/>
                <a:cs typeface="+mn-cs"/>
              </a:rPr>
              <a:t>Beļģijā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investīciju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komitejas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finansējums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beidzās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pēc</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diviem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gadiem</a:t>
            </a:r>
            <a:r>
              <a:rPr kumimoji="0" sz="2400" b="0" i="0" u="none" strike="noStrike" kern="1200" cap="none" spc="0" normalizeH="0" baseline="0" noProof="0" dirty="0">
                <a:ln>
                  <a:noFill/>
                </a:ln>
                <a:solidFill>
                  <a:srgbClr val="251E50"/>
                </a:solidFill>
                <a:effectLst/>
                <a:uLnTx/>
                <a:uFillTx/>
                <a:latin typeface="Museo 2"/>
                <a:ea typeface="+mn-ea"/>
                <a:cs typeface="+mn-cs"/>
              </a:rPr>
              <a:t>, un centrs pie </a:t>
            </a:r>
            <a:r>
              <a:rPr kumimoji="0" sz="2400" b="0" i="0" u="none" strike="noStrike" kern="1200" cap="none" spc="0" normalizeH="0" baseline="0" noProof="0" dirty="0" err="1">
                <a:ln>
                  <a:noFill/>
                </a:ln>
                <a:solidFill>
                  <a:srgbClr val="251E50"/>
                </a:solidFill>
                <a:effectLst/>
                <a:uLnTx/>
                <a:uFillTx/>
                <a:latin typeface="Museo 2"/>
                <a:ea typeface="+mn-ea"/>
                <a:cs typeface="+mn-cs"/>
              </a:rPr>
              <a:t>fiskālās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padomes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nesasniedza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budžeta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lēmumus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Spānijā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likums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pieņemts</a:t>
            </a:r>
            <a:r>
              <a:rPr kumimoji="0" sz="2400" b="0" i="0" u="none" strike="noStrike" kern="1200" cap="none" spc="0" normalizeH="0" baseline="0" noProof="0" dirty="0">
                <a:ln>
                  <a:noFill/>
                </a:ln>
                <a:solidFill>
                  <a:srgbClr val="251E50"/>
                </a:solidFill>
                <a:effectLst/>
                <a:uLnTx/>
                <a:uFillTx/>
                <a:latin typeface="Museo 2"/>
                <a:ea typeface="+mn-ea"/>
                <a:cs typeface="+mn-cs"/>
              </a:rPr>
              <a:t> 2025. gada </a:t>
            </a:r>
            <a:r>
              <a:rPr kumimoji="0" sz="2400" b="0" i="0" u="none" strike="noStrike" kern="1200" cap="none" spc="0" normalizeH="0" baseline="0" noProof="0" dirty="0" err="1">
                <a:ln>
                  <a:noFill/>
                </a:ln>
                <a:solidFill>
                  <a:srgbClr val="251E50"/>
                </a:solidFill>
                <a:effectLst/>
                <a:uLnTx/>
                <a:uFillTx/>
                <a:latin typeface="Museo 2"/>
                <a:ea typeface="+mn-ea"/>
                <a:cs typeface="+mn-cs"/>
              </a:rPr>
              <a:t>decembrī</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trīs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gadus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vēlāk</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nekā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plānots</a:t>
            </a:r>
            <a:r>
              <a:rPr kumimoji="0" sz="24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20" name="TextBox 19">
            <a:extLst>
              <a:ext uri="{FF2B5EF4-FFF2-40B4-BE49-F238E27FC236}">
                <a16:creationId xmlns:a16="http://schemas.microsoft.com/office/drawing/2014/main" id="{7917A24B-2A84-22F7-07E0-1386581A0F46}"/>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Public Finances in EMU 2026, 77.–79. lpp.</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EK DP 243 (2026), 9.–13. lpp.</a:t>
            </a:r>
          </a:p>
        </p:txBody>
      </p:sp>
      <p:pic>
        <p:nvPicPr>
          <p:cNvPr id="21" name="Picture 20" descr="image.png">
            <a:extLst>
              <a:ext uri="{FF2B5EF4-FFF2-40B4-BE49-F238E27FC236}">
                <a16:creationId xmlns:a16="http://schemas.microsoft.com/office/drawing/2014/main" id="{E5A87A6F-F7D7-6541-402D-4D057FB6F00B}"/>
              </a:ext>
            </a:extLst>
          </p:cNvPr>
          <p:cNvPicPr>
            <a:picLocks noChangeAspect="1"/>
          </p:cNvPicPr>
          <p:nvPr/>
        </p:nvPicPr>
        <p:blipFill>
          <a:blip r:embed="rId5"/>
          <a:stretch>
            <a:fillRect/>
          </a:stretch>
        </p:blipFill>
        <p:spPr>
          <a:xfrm>
            <a:off x="16047720" y="9400032"/>
            <a:ext cx="1600200" cy="680085"/>
          </a:xfrm>
          <a:prstGeom prst="rect">
            <a:avLst/>
          </a:prstGeom>
        </p:spPr>
      </p:pic>
      <p:sp>
        <p:nvSpPr>
          <p:cNvPr id="22" name="TextBox 21">
            <a:extLst>
              <a:ext uri="{FF2B5EF4-FFF2-40B4-BE49-F238E27FC236}">
                <a16:creationId xmlns:a16="http://schemas.microsoft.com/office/drawing/2014/main" id="{80A32B01-F1D6-D157-AA38-3D18C535FCEF}"/>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37</a:t>
            </a:r>
          </a:p>
        </p:txBody>
      </p:sp>
    </p:spTree>
    <p:extLst>
      <p:ext uri="{BB962C8B-B14F-4D97-AF65-F5344CB8AC3E}">
        <p14:creationId xmlns:p14="http://schemas.microsoft.com/office/powerpoint/2010/main" val="2453058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224CB-FCA1-5853-1C19-852888DB6F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D51C07-9F9C-D7DF-DB4C-0AD7D27ECE64}"/>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EK IETEIKUMI</a:t>
            </a:r>
          </a:p>
        </p:txBody>
      </p:sp>
      <p:sp>
        <p:nvSpPr>
          <p:cNvPr id="3" name="TextBox 2">
            <a:extLst>
              <a:ext uri="{FF2B5EF4-FFF2-40B4-BE49-F238E27FC236}">
                <a16:creationId xmlns:a16="http://schemas.microsoft.com/office/drawing/2014/main" id="{BA73414C-3FB8-6292-96AB-35A652B2BF82}"/>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Pieci labas investīciju pārvaldības principi</a:t>
            </a:r>
          </a:p>
        </p:txBody>
      </p:sp>
      <p:sp>
        <p:nvSpPr>
          <p:cNvPr id="4" name="Rounded Rectangle 3">
            <a:extLst>
              <a:ext uri="{FF2B5EF4-FFF2-40B4-BE49-F238E27FC236}">
                <a16:creationId xmlns:a16="http://schemas.microsoft.com/office/drawing/2014/main" id="{F3F36DB0-D86B-CA1C-AA60-3965E62BC1F8}"/>
              </a:ext>
            </a:extLst>
          </p:cNvPr>
          <p:cNvSpPr/>
          <p:nvPr/>
        </p:nvSpPr>
        <p:spPr>
          <a:xfrm>
            <a:off x="822960" y="2743200"/>
            <a:ext cx="3154680" cy="6446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05951EF3-82D4-D808-3987-978B4F737377}"/>
              </a:ext>
            </a:extLst>
          </p:cNvPr>
          <p:cNvSpPr txBox="1"/>
          <p:nvPr/>
        </p:nvSpPr>
        <p:spPr>
          <a:xfrm>
            <a:off x="1051560" y="2834640"/>
            <a:ext cx="914400" cy="109818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5B8FC9"/>
                </a:solidFill>
                <a:effectLst/>
                <a:uLnTx/>
                <a:uFillTx/>
                <a:latin typeface="Museo 1"/>
                <a:ea typeface="+mn-ea"/>
                <a:cs typeface="+mn-cs"/>
              </a:rPr>
              <a:t>1</a:t>
            </a:r>
          </a:p>
        </p:txBody>
      </p:sp>
      <p:sp>
        <p:nvSpPr>
          <p:cNvPr id="6" name="TextBox 5">
            <a:extLst>
              <a:ext uri="{FF2B5EF4-FFF2-40B4-BE49-F238E27FC236}">
                <a16:creationId xmlns:a16="http://schemas.microsoft.com/office/drawing/2014/main" id="{89E800BD-2626-57E9-CDB8-9C84815F2677}"/>
              </a:ext>
            </a:extLst>
          </p:cNvPr>
          <p:cNvSpPr txBox="1"/>
          <p:nvPr/>
        </p:nvSpPr>
        <p:spPr>
          <a:xfrm>
            <a:off x="1051560" y="3794760"/>
            <a:ext cx="2743200" cy="134806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0" i="0" u="none" strike="noStrike" kern="1200" cap="none" spc="0" normalizeH="0" baseline="0" noProof="0">
                <a:ln>
                  <a:noFill/>
                </a:ln>
                <a:solidFill>
                  <a:srgbClr val="303A92"/>
                </a:solidFill>
                <a:effectLst/>
                <a:uLnTx/>
                <a:uFillTx/>
                <a:latin typeface="Museo 1"/>
                <a:ea typeface="+mn-ea"/>
                <a:cs typeface="+mn-cs"/>
              </a:rPr>
              <a:t>Ilgtermiņa stratēģija ar kapitāla plānu</a:t>
            </a:r>
          </a:p>
        </p:txBody>
      </p:sp>
      <p:sp>
        <p:nvSpPr>
          <p:cNvPr id="7" name="TextBox 6">
            <a:extLst>
              <a:ext uri="{FF2B5EF4-FFF2-40B4-BE49-F238E27FC236}">
                <a16:creationId xmlns:a16="http://schemas.microsoft.com/office/drawing/2014/main" id="{C196EF2C-27FD-B16C-A4D8-1713D435D98C}"/>
              </a:ext>
            </a:extLst>
          </p:cNvPr>
          <p:cNvSpPr txBox="1"/>
          <p:nvPr/>
        </p:nvSpPr>
        <p:spPr>
          <a:xfrm>
            <a:off x="1051560" y="5806440"/>
            <a:ext cx="2743200" cy="2698175"/>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Plāns nosaka rezultātus un izmaksas, ievēro fiskālos ierobežojumus un balstās uz kapitāla un uzturēšanas vajadzību aplēsēm.</a:t>
            </a:r>
          </a:p>
        </p:txBody>
      </p:sp>
      <p:sp>
        <p:nvSpPr>
          <p:cNvPr id="8" name="Rounded Rectangle 7">
            <a:extLst>
              <a:ext uri="{FF2B5EF4-FFF2-40B4-BE49-F238E27FC236}">
                <a16:creationId xmlns:a16="http://schemas.microsoft.com/office/drawing/2014/main" id="{F58A7111-ACE2-F441-EE84-37B24FCE128E}"/>
              </a:ext>
            </a:extLst>
          </p:cNvPr>
          <p:cNvSpPr/>
          <p:nvPr/>
        </p:nvSpPr>
        <p:spPr>
          <a:xfrm>
            <a:off x="4197096" y="2743200"/>
            <a:ext cx="3154680" cy="6446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B2D21EAB-6CC6-2641-62B6-CF7F6D1554C1}"/>
              </a:ext>
            </a:extLst>
          </p:cNvPr>
          <p:cNvSpPr txBox="1"/>
          <p:nvPr/>
        </p:nvSpPr>
        <p:spPr>
          <a:xfrm>
            <a:off x="4425696" y="2834640"/>
            <a:ext cx="914400" cy="109818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5B8FC9"/>
                </a:solidFill>
                <a:effectLst/>
                <a:uLnTx/>
                <a:uFillTx/>
                <a:latin typeface="Museo 1"/>
                <a:ea typeface="+mn-ea"/>
                <a:cs typeface="+mn-cs"/>
              </a:rPr>
              <a:t>2</a:t>
            </a:r>
          </a:p>
        </p:txBody>
      </p:sp>
      <p:sp>
        <p:nvSpPr>
          <p:cNvPr id="10" name="TextBox 9">
            <a:extLst>
              <a:ext uri="{FF2B5EF4-FFF2-40B4-BE49-F238E27FC236}">
                <a16:creationId xmlns:a16="http://schemas.microsoft.com/office/drawing/2014/main" id="{F1B0D594-65CA-7846-3D93-EFDAD3575B5D}"/>
              </a:ext>
            </a:extLst>
          </p:cNvPr>
          <p:cNvSpPr txBox="1"/>
          <p:nvPr/>
        </p:nvSpPr>
        <p:spPr>
          <a:xfrm>
            <a:off x="4425696" y="3794760"/>
            <a:ext cx="2743200" cy="177894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0" i="0" u="none" strike="noStrike" kern="1200" cap="none" spc="0" normalizeH="0" baseline="0" noProof="0">
                <a:ln>
                  <a:noFill/>
                </a:ln>
                <a:solidFill>
                  <a:srgbClr val="303A92"/>
                </a:solidFill>
                <a:effectLst/>
                <a:uLnTx/>
                <a:uFillTx/>
                <a:latin typeface="Museo 1"/>
                <a:ea typeface="+mn-ea"/>
                <a:cs typeface="+mn-cs"/>
              </a:rPr>
              <a:t>Standartizēta un publiska izvērtēšana un atlase</a:t>
            </a:r>
          </a:p>
        </p:txBody>
      </p:sp>
      <p:sp>
        <p:nvSpPr>
          <p:cNvPr id="11" name="TextBox 10">
            <a:extLst>
              <a:ext uri="{FF2B5EF4-FFF2-40B4-BE49-F238E27FC236}">
                <a16:creationId xmlns:a16="http://schemas.microsoft.com/office/drawing/2014/main" id="{BD546086-FA91-BB3E-6936-ACBD429E0EC3}"/>
              </a:ext>
            </a:extLst>
          </p:cNvPr>
          <p:cNvSpPr txBox="1"/>
          <p:nvPr/>
        </p:nvSpPr>
        <p:spPr>
          <a:xfrm>
            <a:off x="4425696" y="5806440"/>
            <a:ext cx="2743200" cy="236577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Vairāki lēmumu punkti lieliem projektiem, neatkarīgas pārbaudes, vienoti atlases kritēriji un publiski rezultāti.</a:t>
            </a:r>
          </a:p>
        </p:txBody>
      </p:sp>
      <p:sp>
        <p:nvSpPr>
          <p:cNvPr id="12" name="Rounded Rectangle 11">
            <a:extLst>
              <a:ext uri="{FF2B5EF4-FFF2-40B4-BE49-F238E27FC236}">
                <a16:creationId xmlns:a16="http://schemas.microsoft.com/office/drawing/2014/main" id="{3C32AD74-0D29-7118-A005-3B8808DAC9E8}"/>
              </a:ext>
            </a:extLst>
          </p:cNvPr>
          <p:cNvSpPr/>
          <p:nvPr/>
        </p:nvSpPr>
        <p:spPr>
          <a:xfrm>
            <a:off x="7571231" y="2743200"/>
            <a:ext cx="3154680" cy="6446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8E54EB65-4E5C-199F-0980-E5951E895C4A}"/>
              </a:ext>
            </a:extLst>
          </p:cNvPr>
          <p:cNvSpPr txBox="1"/>
          <p:nvPr/>
        </p:nvSpPr>
        <p:spPr>
          <a:xfrm>
            <a:off x="7799831" y="2834640"/>
            <a:ext cx="914400" cy="109818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5B8FC9"/>
                </a:solidFill>
                <a:effectLst/>
                <a:uLnTx/>
                <a:uFillTx/>
                <a:latin typeface="Museo 1"/>
                <a:ea typeface="+mn-ea"/>
                <a:cs typeface="+mn-cs"/>
              </a:rPr>
              <a:t>3</a:t>
            </a:r>
          </a:p>
        </p:txBody>
      </p:sp>
      <p:sp>
        <p:nvSpPr>
          <p:cNvPr id="14" name="TextBox 13">
            <a:extLst>
              <a:ext uri="{FF2B5EF4-FFF2-40B4-BE49-F238E27FC236}">
                <a16:creationId xmlns:a16="http://schemas.microsoft.com/office/drawing/2014/main" id="{D2611748-4BEF-E6FA-3B6E-1CD282B6E948}"/>
              </a:ext>
            </a:extLst>
          </p:cNvPr>
          <p:cNvSpPr txBox="1"/>
          <p:nvPr/>
        </p:nvSpPr>
        <p:spPr>
          <a:xfrm>
            <a:off x="7799831" y="3794760"/>
            <a:ext cx="2743200" cy="177894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0" i="0" u="none" strike="noStrike" kern="1200" cap="none" spc="0" normalizeH="0" baseline="0" noProof="0">
                <a:ln>
                  <a:noFill/>
                </a:ln>
                <a:solidFill>
                  <a:srgbClr val="303A92"/>
                </a:solidFill>
                <a:effectLst/>
                <a:uLnTx/>
                <a:uFillTx/>
                <a:latin typeface="Museo 1"/>
                <a:ea typeface="+mn-ea"/>
                <a:cs typeface="+mn-cs"/>
              </a:rPr>
              <a:t>Kapitāla plāns sasaistīts ar vidēja termiņa budžetu</a:t>
            </a:r>
          </a:p>
        </p:txBody>
      </p:sp>
      <p:sp>
        <p:nvSpPr>
          <p:cNvPr id="15" name="TextBox 14">
            <a:extLst>
              <a:ext uri="{FF2B5EF4-FFF2-40B4-BE49-F238E27FC236}">
                <a16:creationId xmlns:a16="http://schemas.microsoft.com/office/drawing/2014/main" id="{E21E60D1-45F5-37A6-DB18-F38274A972B5}"/>
              </a:ext>
            </a:extLst>
          </p:cNvPr>
          <p:cNvSpPr txBox="1"/>
          <p:nvPr/>
        </p:nvSpPr>
        <p:spPr>
          <a:xfrm>
            <a:off x="7799831" y="5806440"/>
            <a:ext cx="2743200" cy="203337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Kapitāla un uzturēšanas izmaksas visam projekta mūžam redzamas gada un daudzgadu budžeta dokumentos.</a:t>
            </a:r>
          </a:p>
        </p:txBody>
      </p:sp>
      <p:sp>
        <p:nvSpPr>
          <p:cNvPr id="16" name="Rounded Rectangle 15">
            <a:extLst>
              <a:ext uri="{FF2B5EF4-FFF2-40B4-BE49-F238E27FC236}">
                <a16:creationId xmlns:a16="http://schemas.microsoft.com/office/drawing/2014/main" id="{0D97D06E-9D6D-2E93-747C-5F46795BCD3D}"/>
              </a:ext>
            </a:extLst>
          </p:cNvPr>
          <p:cNvSpPr/>
          <p:nvPr/>
        </p:nvSpPr>
        <p:spPr>
          <a:xfrm>
            <a:off x="10945368" y="2743200"/>
            <a:ext cx="3154680" cy="6446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A326D7DB-D472-AECA-AB20-354C980517AE}"/>
              </a:ext>
            </a:extLst>
          </p:cNvPr>
          <p:cNvSpPr txBox="1"/>
          <p:nvPr/>
        </p:nvSpPr>
        <p:spPr>
          <a:xfrm>
            <a:off x="11173968" y="2834640"/>
            <a:ext cx="914400" cy="109818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5B8FC9"/>
                </a:solidFill>
                <a:effectLst/>
                <a:uLnTx/>
                <a:uFillTx/>
                <a:latin typeface="Museo 1"/>
                <a:ea typeface="+mn-ea"/>
                <a:cs typeface="+mn-cs"/>
              </a:rPr>
              <a:t>4</a:t>
            </a:r>
          </a:p>
        </p:txBody>
      </p:sp>
      <p:sp>
        <p:nvSpPr>
          <p:cNvPr id="18" name="TextBox 17">
            <a:extLst>
              <a:ext uri="{FF2B5EF4-FFF2-40B4-BE49-F238E27FC236}">
                <a16:creationId xmlns:a16="http://schemas.microsoft.com/office/drawing/2014/main" id="{AA4E7F33-6E13-C882-CDC5-CCAACE59C5E5}"/>
              </a:ext>
            </a:extLst>
          </p:cNvPr>
          <p:cNvSpPr txBox="1"/>
          <p:nvPr/>
        </p:nvSpPr>
        <p:spPr>
          <a:xfrm>
            <a:off x="11173968" y="3794760"/>
            <a:ext cx="2743200" cy="177894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0" i="0" u="none" strike="noStrike" kern="1200" cap="none" spc="0" normalizeH="0" baseline="0" noProof="0">
                <a:ln>
                  <a:noFill/>
                </a:ln>
                <a:solidFill>
                  <a:srgbClr val="303A92"/>
                </a:solidFill>
                <a:effectLst/>
                <a:uLnTx/>
                <a:uFillTx/>
                <a:latin typeface="Museo 1"/>
                <a:ea typeface="+mn-ea"/>
                <a:cs typeface="+mn-cs"/>
              </a:rPr>
              <a:t>Īstenošanas plāns pirms budžeta lēmuma</a:t>
            </a:r>
          </a:p>
        </p:txBody>
      </p:sp>
      <p:sp>
        <p:nvSpPr>
          <p:cNvPr id="19" name="TextBox 18">
            <a:extLst>
              <a:ext uri="{FF2B5EF4-FFF2-40B4-BE49-F238E27FC236}">
                <a16:creationId xmlns:a16="http://schemas.microsoft.com/office/drawing/2014/main" id="{86BF8A01-2D78-2799-E981-5CF89068B81D}"/>
              </a:ext>
            </a:extLst>
          </p:cNvPr>
          <p:cNvSpPr txBox="1"/>
          <p:nvPr/>
        </p:nvSpPr>
        <p:spPr>
          <a:xfrm>
            <a:off x="11173968" y="5806440"/>
            <a:ext cx="2743200" cy="236577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Regulāri publiski uzraudzības ziņojumi un iespēja apturēt projektu, kas pārsniedz izmaksu, termiņu vai rezultātu sliekšņus.</a:t>
            </a:r>
          </a:p>
        </p:txBody>
      </p:sp>
      <p:sp>
        <p:nvSpPr>
          <p:cNvPr id="20" name="Rounded Rectangle 19">
            <a:extLst>
              <a:ext uri="{FF2B5EF4-FFF2-40B4-BE49-F238E27FC236}">
                <a16:creationId xmlns:a16="http://schemas.microsoft.com/office/drawing/2014/main" id="{8D566D3E-1487-BF37-FC27-AE471C39AD8C}"/>
              </a:ext>
            </a:extLst>
          </p:cNvPr>
          <p:cNvSpPr/>
          <p:nvPr/>
        </p:nvSpPr>
        <p:spPr>
          <a:xfrm>
            <a:off x="14319504" y="2743200"/>
            <a:ext cx="3154680" cy="64465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1C2ACCE2-F5BD-7E5C-48C7-6824FE9BFD07}"/>
              </a:ext>
            </a:extLst>
          </p:cNvPr>
          <p:cNvSpPr txBox="1"/>
          <p:nvPr/>
        </p:nvSpPr>
        <p:spPr>
          <a:xfrm>
            <a:off x="14548104" y="2834640"/>
            <a:ext cx="914400" cy="109818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6600" b="0" i="0" u="none" strike="noStrike" kern="1200" cap="none" spc="0" normalizeH="0" baseline="0" noProof="0">
                <a:ln>
                  <a:noFill/>
                </a:ln>
                <a:solidFill>
                  <a:srgbClr val="5B8FC9"/>
                </a:solidFill>
                <a:effectLst/>
                <a:uLnTx/>
                <a:uFillTx/>
                <a:latin typeface="Museo 1"/>
                <a:ea typeface="+mn-ea"/>
                <a:cs typeface="+mn-cs"/>
              </a:rPr>
              <a:t>5</a:t>
            </a:r>
          </a:p>
        </p:txBody>
      </p:sp>
      <p:sp>
        <p:nvSpPr>
          <p:cNvPr id="22" name="TextBox 21">
            <a:extLst>
              <a:ext uri="{FF2B5EF4-FFF2-40B4-BE49-F238E27FC236}">
                <a16:creationId xmlns:a16="http://schemas.microsoft.com/office/drawing/2014/main" id="{D48C6D72-434F-5FC2-1B1B-D2B0903E97AF}"/>
              </a:ext>
            </a:extLst>
          </p:cNvPr>
          <p:cNvSpPr txBox="1"/>
          <p:nvPr/>
        </p:nvSpPr>
        <p:spPr>
          <a:xfrm>
            <a:off x="14548104" y="3794760"/>
            <a:ext cx="2743200" cy="134806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0" i="0" u="none" strike="noStrike" kern="1200" cap="none" spc="0" normalizeH="0" baseline="0" noProof="0">
                <a:ln>
                  <a:noFill/>
                </a:ln>
                <a:solidFill>
                  <a:srgbClr val="303A92"/>
                </a:solidFill>
                <a:effectLst/>
                <a:uLnTx/>
                <a:uFillTx/>
                <a:latin typeface="Museo 1"/>
                <a:ea typeface="+mn-ea"/>
                <a:cs typeface="+mn-cs"/>
              </a:rPr>
              <a:t>Mācīšanās un aktīvu pārvaldība</a:t>
            </a:r>
          </a:p>
        </p:txBody>
      </p:sp>
      <p:sp>
        <p:nvSpPr>
          <p:cNvPr id="23" name="TextBox 22">
            <a:extLst>
              <a:ext uri="{FF2B5EF4-FFF2-40B4-BE49-F238E27FC236}">
                <a16:creationId xmlns:a16="http://schemas.microsoft.com/office/drawing/2014/main" id="{A1CF6C4C-0A91-5164-9CC6-7FF1A5F3C1FC}"/>
              </a:ext>
            </a:extLst>
          </p:cNvPr>
          <p:cNvSpPr txBox="1"/>
          <p:nvPr/>
        </p:nvSpPr>
        <p:spPr>
          <a:xfrm>
            <a:off x="14548104" y="5806440"/>
            <a:ext cx="2743200"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Publiski noslēguma ziņojumi un ex post izvērtējumi, kā arī pilnīgi un aktuāli aktīvu reģistri.</a:t>
            </a:r>
          </a:p>
        </p:txBody>
      </p:sp>
      <p:sp>
        <p:nvSpPr>
          <p:cNvPr id="24" name="TextBox 23">
            <a:extLst>
              <a:ext uri="{FF2B5EF4-FFF2-40B4-BE49-F238E27FC236}">
                <a16:creationId xmlns:a16="http://schemas.microsoft.com/office/drawing/2014/main" id="{DAD91E2C-5428-0D42-5A09-EDC9C5D33709}"/>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Public Finances in EMU 2026, 76.–77. lpp.</a:t>
            </a:r>
          </a:p>
        </p:txBody>
      </p:sp>
      <p:pic>
        <p:nvPicPr>
          <p:cNvPr id="25" name="Picture 24" descr="image.png">
            <a:extLst>
              <a:ext uri="{FF2B5EF4-FFF2-40B4-BE49-F238E27FC236}">
                <a16:creationId xmlns:a16="http://schemas.microsoft.com/office/drawing/2014/main" id="{3970A40F-FB1A-D77B-8DD7-67293227C271}"/>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26" name="TextBox 25">
            <a:extLst>
              <a:ext uri="{FF2B5EF4-FFF2-40B4-BE49-F238E27FC236}">
                <a16:creationId xmlns:a16="http://schemas.microsoft.com/office/drawing/2014/main" id="{FCD5F024-9195-CBA2-FFB9-943BEC01D8DB}"/>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38</a:t>
            </a:r>
          </a:p>
        </p:txBody>
      </p:sp>
    </p:spTree>
    <p:extLst>
      <p:ext uri="{BB962C8B-B14F-4D97-AF65-F5344CB8AC3E}">
        <p14:creationId xmlns:p14="http://schemas.microsoft.com/office/powerpoint/2010/main" val="3509095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1324-F364-E60A-AFC8-80189FDB3A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2EAC679-B8CD-7879-6D0E-0C5575AEFAA0}"/>
              </a:ext>
            </a:extLst>
          </p:cNvPr>
          <p:cNvSpPr/>
          <p:nvPr/>
        </p:nvSpPr>
        <p:spPr>
          <a:xfrm rot="-5400000">
            <a:off x="-571500" y="571500"/>
            <a:ext cx="10287000" cy="9144000"/>
          </a:xfrm>
          <a:custGeom>
            <a:avLst/>
            <a:gdLst/>
            <a:ahLst/>
            <a:cxnLst/>
            <a:rect l="l" t="t" r="r" b="b"/>
            <a:pathLst>
              <a:path w="10287000" h="9144000">
                <a:moveTo>
                  <a:pt x="0" y="0"/>
                </a:moveTo>
                <a:lnTo>
                  <a:pt x="10287000" y="0"/>
                </a:lnTo>
                <a:lnTo>
                  <a:pt x="10287000" y="9144000"/>
                </a:lnTo>
                <a:lnTo>
                  <a:pt x="0" y="9144000"/>
                </a:lnTo>
                <a:lnTo>
                  <a:pt x="0" y="0"/>
                </a:lnTo>
                <a:close/>
              </a:path>
            </a:pathLst>
          </a:custGeom>
          <a:blipFill>
            <a:blip r:embed="rId3"/>
            <a:stretch>
              <a:fillRect l="-16645" r="-1664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7B5F15BF-2C66-8CD5-7D41-C3A1CF216D22}"/>
              </a:ext>
            </a:extLst>
          </p:cNvPr>
          <p:cNvSpPr txBox="1"/>
          <p:nvPr/>
        </p:nvSpPr>
        <p:spPr>
          <a:xfrm>
            <a:off x="10661904" y="3266144"/>
            <a:ext cx="6949440" cy="1580176"/>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600"/>
              </a:spcAft>
              <a:buClrTx/>
              <a:buSzTx/>
              <a:buFontTx/>
              <a:buNone/>
              <a:tabLst/>
              <a:defRPr/>
            </a:pPr>
            <a:r>
              <a:rPr kumimoji="0" sz="4800" b="0" i="0" u="none" strike="noStrike" kern="1200" cap="none" spc="0" normalizeH="0" baseline="0" noProof="0">
                <a:ln>
                  <a:noFill/>
                </a:ln>
                <a:solidFill>
                  <a:srgbClr val="303A92"/>
                </a:solidFill>
                <a:effectLst/>
                <a:uLnTx/>
                <a:uFillTx/>
                <a:latin typeface="Museo 1"/>
                <a:ea typeface="+mn-ea"/>
                <a:cs typeface="+mn-cs"/>
              </a:rPr>
              <a:t>Nākamais ES budžets</a:t>
            </a:r>
          </a:p>
          <a:p>
            <a:pPr marL="0" marR="0" lvl="0" indent="0" algn="l" defTabSz="914400" rtl="0" eaLnBrk="1" fontAlgn="auto" latinLnBrk="0" hangingPunct="1">
              <a:lnSpc>
                <a:spcPct val="98000"/>
              </a:lnSpc>
              <a:spcBef>
                <a:spcPts val="0"/>
              </a:spcBef>
              <a:spcAft>
                <a:spcPts val="600"/>
              </a:spcAft>
              <a:buClrTx/>
              <a:buSzTx/>
              <a:buFontTx/>
              <a:buNone/>
              <a:tabLst/>
              <a:defRPr/>
            </a:pPr>
            <a:r>
              <a:rPr kumimoji="0" sz="4800" b="0" i="0" u="none" strike="noStrike" kern="1200" cap="none" spc="0" normalizeH="0" baseline="0" noProof="0">
                <a:ln>
                  <a:noFill/>
                </a:ln>
                <a:solidFill>
                  <a:srgbClr val="303A92"/>
                </a:solidFill>
                <a:effectLst/>
                <a:uLnTx/>
                <a:uFillTx/>
                <a:latin typeface="Museo 1"/>
                <a:ea typeface="+mn-ea"/>
                <a:cs typeface="+mn-cs"/>
              </a:rPr>
              <a:t>2028–2034</a:t>
            </a:r>
          </a:p>
        </p:txBody>
      </p:sp>
      <p:sp>
        <p:nvSpPr>
          <p:cNvPr id="4" name="TextBox 3">
            <a:extLst>
              <a:ext uri="{FF2B5EF4-FFF2-40B4-BE49-F238E27FC236}">
                <a16:creationId xmlns:a16="http://schemas.microsoft.com/office/drawing/2014/main" id="{7DB1DA53-4840-5EF2-3701-C1C69690E90A}"/>
              </a:ext>
            </a:extLst>
          </p:cNvPr>
          <p:cNvSpPr txBox="1"/>
          <p:nvPr/>
        </p:nvSpPr>
        <p:spPr>
          <a:xfrm>
            <a:off x="10661904" y="5120640"/>
            <a:ext cx="6583680" cy="322004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3200" b="0" i="0" u="none" strike="noStrike" kern="1200" cap="none" spc="0" normalizeH="0" baseline="0" noProof="0" dirty="0" err="1">
                <a:ln>
                  <a:noFill/>
                </a:ln>
                <a:solidFill>
                  <a:srgbClr val="251E50"/>
                </a:solidFill>
                <a:effectLst/>
                <a:uLnTx/>
                <a:uFillTx/>
                <a:latin typeface="Museo 2"/>
                <a:ea typeface="+mn-ea"/>
                <a:cs typeface="+mn-cs"/>
              </a:rPr>
              <a:t>Maksājumi</a:t>
            </a:r>
            <a:r>
              <a:rPr kumimoji="0" sz="3200" b="0" i="0" u="none" strike="noStrike" kern="1200" cap="none" spc="0" normalizeH="0" baseline="0" noProof="0" dirty="0">
                <a:ln>
                  <a:noFill/>
                </a:ln>
                <a:solidFill>
                  <a:srgbClr val="251E50"/>
                </a:solidFill>
                <a:effectLst/>
                <a:uLnTx/>
                <a:uFillTx/>
                <a:latin typeface="Museo 2"/>
                <a:ea typeface="+mn-ea"/>
                <a:cs typeface="+mn-cs"/>
              </a:rPr>
              <a:t> par </a:t>
            </a:r>
            <a:r>
              <a:rPr kumimoji="0" sz="3200" b="0" i="0" u="none" strike="noStrike" kern="1200" cap="none" spc="0" normalizeH="0" baseline="0" noProof="0" dirty="0" err="1">
                <a:ln>
                  <a:noFill/>
                </a:ln>
                <a:solidFill>
                  <a:srgbClr val="251E50"/>
                </a:solidFill>
                <a:effectLst/>
                <a:uLnTx/>
                <a:uFillTx/>
                <a:latin typeface="Museo 2"/>
                <a:ea typeface="+mn-ea"/>
                <a:cs typeface="+mn-cs"/>
              </a:rPr>
              <a:t>atskaites</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punktiem</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prasīs</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tās</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pašas</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prasmes</a:t>
            </a:r>
            <a:r>
              <a:rPr kumimoji="0" sz="3200" b="0" i="0" u="none" strike="noStrike" kern="1200" cap="none" spc="0" normalizeH="0" baseline="0" noProof="0" dirty="0">
                <a:ln>
                  <a:noFill/>
                </a:ln>
                <a:solidFill>
                  <a:srgbClr val="251E50"/>
                </a:solidFill>
                <a:effectLst/>
                <a:uLnTx/>
                <a:uFillTx/>
                <a:latin typeface="Museo 2"/>
                <a:ea typeface="+mn-ea"/>
                <a:cs typeface="+mn-cs"/>
              </a:rPr>
              <a:t>, kas </a:t>
            </a:r>
            <a:r>
              <a:rPr kumimoji="0" sz="3200" b="0" i="0" u="none" strike="noStrike" kern="1200" cap="none" spc="0" normalizeH="0" baseline="0" noProof="0" dirty="0" err="1">
                <a:ln>
                  <a:noFill/>
                </a:ln>
                <a:solidFill>
                  <a:srgbClr val="251E50"/>
                </a:solidFill>
                <a:effectLst/>
                <a:uLnTx/>
                <a:uFillTx/>
                <a:latin typeface="Museo 2"/>
                <a:ea typeface="+mn-ea"/>
                <a:cs typeface="+mn-cs"/>
              </a:rPr>
              <a:t>vajadzīgas</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labai</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nacionālo</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investīciju</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pārvaldībai</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izmaksu</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aplēses</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rezultātu</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rādītājus</a:t>
            </a:r>
            <a:r>
              <a:rPr kumimoji="0" sz="3200" b="0" i="0" u="none" strike="noStrike" kern="1200" cap="none" spc="0" normalizeH="0" baseline="0" noProof="0" dirty="0">
                <a:ln>
                  <a:noFill/>
                </a:ln>
                <a:solidFill>
                  <a:srgbClr val="251E50"/>
                </a:solidFill>
                <a:effectLst/>
                <a:uLnTx/>
                <a:uFillTx/>
                <a:latin typeface="Museo 2"/>
                <a:ea typeface="+mn-ea"/>
                <a:cs typeface="+mn-cs"/>
              </a:rPr>
              <a:t> un </a:t>
            </a:r>
            <a:r>
              <a:rPr kumimoji="0" sz="3200" b="0" i="0" u="none" strike="noStrike" kern="1200" cap="none" spc="0" normalizeH="0" baseline="0" noProof="0" dirty="0" err="1">
                <a:ln>
                  <a:noFill/>
                </a:ln>
                <a:solidFill>
                  <a:srgbClr val="251E50"/>
                </a:solidFill>
                <a:effectLst/>
                <a:uLnTx/>
                <a:uFillTx/>
                <a:latin typeface="Museo 2"/>
                <a:ea typeface="+mn-ea"/>
                <a:cs typeface="+mn-cs"/>
              </a:rPr>
              <a:t>projektu</a:t>
            </a:r>
            <a:r>
              <a:rPr kumimoji="0" sz="3200" b="0" i="0" u="none" strike="noStrike" kern="1200" cap="none" spc="0" normalizeH="0" baseline="0" noProof="0" dirty="0">
                <a:ln>
                  <a:noFill/>
                </a:ln>
                <a:solidFill>
                  <a:srgbClr val="251E50"/>
                </a:solidFill>
                <a:effectLst/>
                <a:uLnTx/>
                <a:uFillTx/>
                <a:latin typeface="Museo 2"/>
                <a:ea typeface="+mn-ea"/>
                <a:cs typeface="+mn-cs"/>
              </a:rPr>
              <a:t> </a:t>
            </a:r>
            <a:r>
              <a:rPr kumimoji="0" sz="3200" b="0" i="0" u="none" strike="noStrike" kern="1200" cap="none" spc="0" normalizeH="0" baseline="0" noProof="0" dirty="0" err="1">
                <a:ln>
                  <a:noFill/>
                </a:ln>
                <a:solidFill>
                  <a:srgbClr val="251E50"/>
                </a:solidFill>
                <a:effectLst/>
                <a:uLnTx/>
                <a:uFillTx/>
                <a:latin typeface="Museo 2"/>
                <a:ea typeface="+mn-ea"/>
                <a:cs typeface="+mn-cs"/>
              </a:rPr>
              <a:t>atlasi</a:t>
            </a:r>
            <a:r>
              <a:rPr kumimoji="0" sz="3200" b="0" i="0" u="none" strike="noStrike" kern="1200" cap="none" spc="0" normalizeH="0" baseline="0" noProof="0" dirty="0">
                <a:ln>
                  <a:noFill/>
                </a:ln>
                <a:solidFill>
                  <a:srgbClr val="251E50"/>
                </a:solidFill>
                <a:effectLst/>
                <a:uLnTx/>
                <a:uFillTx/>
                <a:latin typeface="Museo 2"/>
                <a:ea typeface="+mn-ea"/>
                <a:cs typeface="+mn-cs"/>
              </a:rPr>
              <a:t>.</a:t>
            </a:r>
          </a:p>
        </p:txBody>
      </p:sp>
    </p:spTree>
    <p:extLst>
      <p:ext uri="{BB962C8B-B14F-4D97-AF65-F5344CB8AC3E}">
        <p14:creationId xmlns:p14="http://schemas.microsoft.com/office/powerpoint/2010/main" val="36203713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DC6AE-3BAB-B381-6681-8E0F16103E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EF0A290-CA75-DCDF-9E8F-16A8EBA42916}"/>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ES BUDŽETS • REVĪZIJAS PALĀTA</a:t>
            </a:r>
          </a:p>
        </p:txBody>
      </p:sp>
      <p:sp>
        <p:nvSpPr>
          <p:cNvPr id="3" name="TextBox 2">
            <a:extLst>
              <a:ext uri="{FF2B5EF4-FFF2-40B4-BE49-F238E27FC236}">
                <a16:creationId xmlns:a16="http://schemas.microsoft.com/office/drawing/2014/main" id="{DB34BF6A-E10B-3E2A-C40B-C7B02E23E9A8}"/>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ES maksās par atskaites punktiem, nevis kompensēs izdevumus</a:t>
            </a:r>
          </a:p>
        </p:txBody>
      </p:sp>
      <p:sp>
        <p:nvSpPr>
          <p:cNvPr id="4" name="Rounded Rectangle 3">
            <a:extLst>
              <a:ext uri="{FF2B5EF4-FFF2-40B4-BE49-F238E27FC236}">
                <a16:creationId xmlns:a16="http://schemas.microsoft.com/office/drawing/2014/main" id="{85405876-959A-C23F-C94D-65952048AF44}"/>
              </a:ext>
            </a:extLst>
          </p:cNvPr>
          <p:cNvSpPr/>
          <p:nvPr/>
        </p:nvSpPr>
        <p:spPr>
          <a:xfrm>
            <a:off x="822960" y="2743200"/>
            <a:ext cx="8183879" cy="14630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AABC0F88-CD9A-C0A3-4F42-F578AB96C213}"/>
              </a:ext>
            </a:extLst>
          </p:cNvPr>
          <p:cNvSpPr txBox="1"/>
          <p:nvPr/>
        </p:nvSpPr>
        <p:spPr>
          <a:xfrm>
            <a:off x="1097280" y="3057971"/>
            <a:ext cx="7680960" cy="833498"/>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303A92"/>
                </a:solidFill>
                <a:effectLst/>
                <a:uLnTx/>
                <a:uFillTx/>
                <a:latin typeface="Museo 1"/>
                <a:ea typeface="+mn-ea"/>
                <a:cs typeface="+mn-cs"/>
              </a:rPr>
              <a:t>Līdz 2027: </a:t>
            </a:r>
            <a:r>
              <a:rPr kumimoji="0" sz="2400" b="0" i="0" u="none" strike="noStrike" kern="1200" cap="none" spc="0" normalizeH="0" baseline="0" noProof="0">
                <a:ln>
                  <a:noFill/>
                </a:ln>
                <a:solidFill>
                  <a:srgbClr val="251E50"/>
                </a:solidFill>
                <a:effectLst/>
                <a:uLnTx/>
                <a:uFillTx/>
                <a:latin typeface="Museo 2"/>
                <a:ea typeface="+mn-ea"/>
                <a:cs typeface="+mn-cs"/>
              </a:rPr>
              <a:t>ES kompensē attiecināmos izdevumus, ko finansējuma saņēmēji jau iztērējuši.</a:t>
            </a:r>
          </a:p>
        </p:txBody>
      </p:sp>
      <p:sp>
        <p:nvSpPr>
          <p:cNvPr id="6" name="Rounded Rectangle 5">
            <a:extLst>
              <a:ext uri="{FF2B5EF4-FFF2-40B4-BE49-F238E27FC236}">
                <a16:creationId xmlns:a16="http://schemas.microsoft.com/office/drawing/2014/main" id="{488A3A88-B52A-FC8E-956A-8F2528F0A44A}"/>
              </a:ext>
            </a:extLst>
          </p:cNvPr>
          <p:cNvSpPr/>
          <p:nvPr/>
        </p:nvSpPr>
        <p:spPr>
          <a:xfrm>
            <a:off x="9326880" y="2743200"/>
            <a:ext cx="8183879" cy="146304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C3FF01D6-A6D1-4182-290B-CB5A132B5A55}"/>
              </a:ext>
            </a:extLst>
          </p:cNvPr>
          <p:cNvSpPr txBox="1"/>
          <p:nvPr/>
        </p:nvSpPr>
        <p:spPr>
          <a:xfrm>
            <a:off x="9601200" y="3057971"/>
            <a:ext cx="7680960" cy="833498"/>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ACE4F1"/>
                </a:solidFill>
                <a:effectLst/>
                <a:uLnTx/>
                <a:uFillTx/>
                <a:latin typeface="Museo 1"/>
                <a:ea typeface="+mn-ea"/>
                <a:cs typeface="+mn-cs"/>
              </a:rPr>
              <a:t>2028–2034: </a:t>
            </a:r>
            <a:r>
              <a:rPr kumimoji="0" sz="2400" b="0" i="0" u="none" strike="noStrike" kern="1200" cap="none" spc="0" normalizeH="0" baseline="0" noProof="0">
                <a:ln>
                  <a:noFill/>
                </a:ln>
                <a:solidFill>
                  <a:srgbClr val="FFFFFF"/>
                </a:solidFill>
                <a:effectLst/>
                <a:uLnTx/>
                <a:uFillTx/>
                <a:latin typeface="Museo 2"/>
                <a:ea typeface="+mn-ea"/>
                <a:cs typeface="+mn-cs"/>
              </a:rPr>
              <a:t>ES maksā par iepriekš noteiktu atskaites punktu un mērķu izpildi (06. rindk.).</a:t>
            </a:r>
          </a:p>
        </p:txBody>
      </p:sp>
      <p:sp>
        <p:nvSpPr>
          <p:cNvPr id="8" name="Rounded Rectangle 7">
            <a:extLst>
              <a:ext uri="{FF2B5EF4-FFF2-40B4-BE49-F238E27FC236}">
                <a16:creationId xmlns:a16="http://schemas.microsoft.com/office/drawing/2014/main" id="{9FCDE0B6-E531-FF03-E72A-2F39A5A019B7}"/>
              </a:ext>
            </a:extLst>
          </p:cNvPr>
          <p:cNvSpPr/>
          <p:nvPr/>
        </p:nvSpPr>
        <p:spPr>
          <a:xfrm>
            <a:off x="82296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ACAD5F84-D7AA-EBFD-8EF0-6868ECEB4B4E}"/>
              </a:ext>
            </a:extLst>
          </p:cNvPr>
          <p:cNvSpPr txBox="1"/>
          <p:nvPr/>
        </p:nvSpPr>
        <p:spPr>
          <a:xfrm>
            <a:off x="1097280" y="4355326"/>
            <a:ext cx="3428999" cy="1222514"/>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≈865 mljrd. EUR</a:t>
            </a:r>
          </a:p>
        </p:txBody>
      </p:sp>
      <p:sp>
        <p:nvSpPr>
          <p:cNvPr id="10" name="TextBox 9">
            <a:extLst>
              <a:ext uri="{FF2B5EF4-FFF2-40B4-BE49-F238E27FC236}">
                <a16:creationId xmlns:a16="http://schemas.microsoft.com/office/drawing/2014/main" id="{E5598595-DAAF-5271-7022-6CF83EF46170}"/>
              </a:ext>
            </a:extLst>
          </p:cNvPr>
          <p:cNvSpPr txBox="1"/>
          <p:nvPr/>
        </p:nvSpPr>
        <p:spPr>
          <a:xfrm>
            <a:off x="1097280" y="5641848"/>
            <a:ext cx="3428999" cy="103618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Eiropas fonda apjoms, ap 44% no ES budžeta (05. rindk.)</a:t>
            </a:r>
          </a:p>
        </p:txBody>
      </p:sp>
      <p:sp>
        <p:nvSpPr>
          <p:cNvPr id="11" name="Rounded Rectangle 10">
            <a:extLst>
              <a:ext uri="{FF2B5EF4-FFF2-40B4-BE49-F238E27FC236}">
                <a16:creationId xmlns:a16="http://schemas.microsoft.com/office/drawing/2014/main" id="{E2D13C2E-4E8F-0097-B53F-918E337E2014}"/>
              </a:ext>
            </a:extLst>
          </p:cNvPr>
          <p:cNvSpPr/>
          <p:nvPr/>
        </p:nvSpPr>
        <p:spPr>
          <a:xfrm>
            <a:off x="502920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D04FE70-1716-FA62-8EB2-EAFA2A7424F9}"/>
              </a:ext>
            </a:extLst>
          </p:cNvPr>
          <p:cNvSpPr txBox="1"/>
          <p:nvPr/>
        </p:nvSpPr>
        <p:spPr>
          <a:xfrm>
            <a:off x="5303520" y="4953630"/>
            <a:ext cx="3428999" cy="62421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2028. janvāris</a:t>
            </a:r>
          </a:p>
        </p:txBody>
      </p:sp>
      <p:sp>
        <p:nvSpPr>
          <p:cNvPr id="13" name="TextBox 12">
            <a:extLst>
              <a:ext uri="{FF2B5EF4-FFF2-40B4-BE49-F238E27FC236}">
                <a16:creationId xmlns:a16="http://schemas.microsoft.com/office/drawing/2014/main" id="{5ED8D8B5-0F29-C998-0BF6-BB0FA1DDA647}"/>
              </a:ext>
            </a:extLst>
          </p:cNvPr>
          <p:cNvSpPr txBox="1"/>
          <p:nvPr/>
        </p:nvSpPr>
        <p:spPr>
          <a:xfrm>
            <a:off x="5303520" y="5641848"/>
            <a:ext cx="3428999"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termiņš galīgajiem nacionālajiem un reģionālajiem partnerības plāniem (76. rindk.)</a:t>
            </a:r>
          </a:p>
        </p:txBody>
      </p:sp>
      <p:sp>
        <p:nvSpPr>
          <p:cNvPr id="14" name="Rounded Rectangle 13">
            <a:extLst>
              <a:ext uri="{FF2B5EF4-FFF2-40B4-BE49-F238E27FC236}">
                <a16:creationId xmlns:a16="http://schemas.microsoft.com/office/drawing/2014/main" id="{026B910D-AF28-DE0B-3495-CDBA50DA8B6D}"/>
              </a:ext>
            </a:extLst>
          </p:cNvPr>
          <p:cNvSpPr/>
          <p:nvPr/>
        </p:nvSpPr>
        <p:spPr>
          <a:xfrm>
            <a:off x="923544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F2D3D259-0BF1-290D-5A36-70CEF63EBF4F}"/>
              </a:ext>
            </a:extLst>
          </p:cNvPr>
          <p:cNvSpPr txBox="1"/>
          <p:nvPr/>
        </p:nvSpPr>
        <p:spPr>
          <a:xfrm>
            <a:off x="9509760" y="4953630"/>
            <a:ext cx="3428999" cy="62421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n+1</a:t>
            </a:r>
          </a:p>
        </p:txBody>
      </p:sp>
      <p:sp>
        <p:nvSpPr>
          <p:cNvPr id="16" name="TextBox 15">
            <a:extLst>
              <a:ext uri="{FF2B5EF4-FFF2-40B4-BE49-F238E27FC236}">
                <a16:creationId xmlns:a16="http://schemas.microsoft.com/office/drawing/2014/main" id="{B6B8A788-8939-C28D-90E8-4E203639B4C2}"/>
              </a:ext>
            </a:extLst>
          </p:cNvPr>
          <p:cNvSpPr txBox="1"/>
          <p:nvPr/>
        </p:nvSpPr>
        <p:spPr>
          <a:xfrm>
            <a:off x="9509760" y="5641848"/>
            <a:ext cx="3428999"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stingrāks neizmantoto līdzekļu atcelšanas noteikums, agrāk n+2 un n+3 (26. un 68. rindk.)</a:t>
            </a:r>
          </a:p>
        </p:txBody>
      </p:sp>
      <p:sp>
        <p:nvSpPr>
          <p:cNvPr id="17" name="Rounded Rectangle 16">
            <a:extLst>
              <a:ext uri="{FF2B5EF4-FFF2-40B4-BE49-F238E27FC236}">
                <a16:creationId xmlns:a16="http://schemas.microsoft.com/office/drawing/2014/main" id="{B78170B4-7AD4-82FD-27F8-04AA72B1C843}"/>
              </a:ext>
            </a:extLst>
          </p:cNvPr>
          <p:cNvSpPr/>
          <p:nvPr/>
        </p:nvSpPr>
        <p:spPr>
          <a:xfrm>
            <a:off x="13441680" y="4434840"/>
            <a:ext cx="3977639" cy="288036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75FFD439-C856-CEE7-553C-CC35509EA4DE}"/>
              </a:ext>
            </a:extLst>
          </p:cNvPr>
          <p:cNvSpPr txBox="1"/>
          <p:nvPr/>
        </p:nvSpPr>
        <p:spPr>
          <a:xfrm>
            <a:off x="13716000" y="4953630"/>
            <a:ext cx="3428999" cy="62421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Bez pārbaudes</a:t>
            </a:r>
          </a:p>
        </p:txBody>
      </p:sp>
      <p:sp>
        <p:nvSpPr>
          <p:cNvPr id="19" name="TextBox 18">
            <a:extLst>
              <a:ext uri="{FF2B5EF4-FFF2-40B4-BE49-F238E27FC236}">
                <a16:creationId xmlns:a16="http://schemas.microsoft.com/office/drawing/2014/main" id="{39DF5AB6-574D-F390-633D-5A817C72E84E}"/>
              </a:ext>
            </a:extLst>
          </p:cNvPr>
          <p:cNvSpPr txBox="1"/>
          <p:nvPr/>
        </p:nvSpPr>
        <p:spPr>
          <a:xfrm>
            <a:off x="13716000" y="5641848"/>
            <a:ext cx="3428999"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Komisijai nebūtu obligāti jāpārbauda atskaites punktu izpilde pirms maksājuma (41. rindk.)</a:t>
            </a:r>
          </a:p>
        </p:txBody>
      </p:sp>
      <p:sp>
        <p:nvSpPr>
          <p:cNvPr id="20" name="Rounded Rectangle 19">
            <a:extLst>
              <a:ext uri="{FF2B5EF4-FFF2-40B4-BE49-F238E27FC236}">
                <a16:creationId xmlns:a16="http://schemas.microsoft.com/office/drawing/2014/main" id="{BA03C9DB-F3BB-0D1B-3194-B6E0B0D55618}"/>
              </a:ext>
            </a:extLst>
          </p:cNvPr>
          <p:cNvSpPr/>
          <p:nvPr/>
        </p:nvSpPr>
        <p:spPr>
          <a:xfrm>
            <a:off x="822960" y="7498079"/>
            <a:ext cx="16687800" cy="169164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95421D5E-6E8E-58D4-2442-AE3DC61588FE}"/>
              </a:ext>
            </a:extLst>
          </p:cNvPr>
          <p:cNvSpPr txBox="1"/>
          <p:nvPr/>
        </p:nvSpPr>
        <p:spPr>
          <a:xfrm>
            <a:off x="1097280" y="7997939"/>
            <a:ext cx="16139159" cy="69192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40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“most EU payments to member states will depend on the fulfilment of predefined milestones”</a:t>
            </a:r>
          </a:p>
          <a:p>
            <a:pPr marL="0" marR="0" lvl="0" indent="0" algn="l" defTabSz="914400" rtl="0" eaLnBrk="1" fontAlgn="auto" latinLnBrk="0" hangingPunct="1">
              <a:lnSpc>
                <a:spcPct val="108000"/>
              </a:lnSpc>
              <a:spcBef>
                <a:spcPts val="0"/>
              </a:spcBef>
              <a:spcAft>
                <a:spcPts val="40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Eiropas Revīzijas palāta, Atzinums 09/2026, 06. rindk.</a:t>
            </a:r>
          </a:p>
        </p:txBody>
      </p:sp>
      <p:sp>
        <p:nvSpPr>
          <p:cNvPr id="22" name="TextBox 21">
            <a:extLst>
              <a:ext uri="{FF2B5EF4-FFF2-40B4-BE49-F238E27FC236}">
                <a16:creationId xmlns:a16="http://schemas.microsoft.com/office/drawing/2014/main" id="{0042E43C-28E3-4639-673A-759E4D6AA1A4}"/>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Eiropas Revīzijas palāta, Atzinums 09/2026 par COM(2025) 565</a:t>
            </a:r>
          </a:p>
        </p:txBody>
      </p:sp>
      <p:pic>
        <p:nvPicPr>
          <p:cNvPr id="23" name="Picture 22" descr="image.png">
            <a:extLst>
              <a:ext uri="{FF2B5EF4-FFF2-40B4-BE49-F238E27FC236}">
                <a16:creationId xmlns:a16="http://schemas.microsoft.com/office/drawing/2014/main" id="{6A1135BA-0B04-0E7B-D199-CF756B50B58A}"/>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24" name="TextBox 23">
            <a:extLst>
              <a:ext uri="{FF2B5EF4-FFF2-40B4-BE49-F238E27FC236}">
                <a16:creationId xmlns:a16="http://schemas.microsoft.com/office/drawing/2014/main" id="{5BCA6A8C-C6F5-428F-B69E-87F8E4B2CA8B}"/>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29</a:t>
            </a:r>
          </a:p>
        </p:txBody>
      </p:sp>
    </p:spTree>
    <p:extLst>
      <p:ext uri="{BB962C8B-B14F-4D97-AF65-F5344CB8AC3E}">
        <p14:creationId xmlns:p14="http://schemas.microsoft.com/office/powerpoint/2010/main" val="10449419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a:extLst>
            <a:ext uri="{FF2B5EF4-FFF2-40B4-BE49-F238E27FC236}">
              <a16:creationId xmlns:a16="http://schemas.microsoft.com/office/drawing/2014/main" id="{F2724509-7C97-B18D-4AD7-A6B051A45E1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6D9FBA-C2E3-9E88-17DA-1628D9414D2B}"/>
              </a:ext>
            </a:extLst>
          </p:cNvPr>
          <p:cNvSpPr txBox="1"/>
          <p:nvPr/>
        </p:nvSpPr>
        <p:spPr>
          <a:xfrm>
            <a:off x="822960" y="705338"/>
            <a:ext cx="16642080" cy="65864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a:ln>
                  <a:noFill/>
                </a:ln>
                <a:solidFill>
                  <a:srgbClr val="303A92"/>
                </a:solidFill>
                <a:effectLst/>
                <a:uLnTx/>
                <a:uFillTx/>
                <a:latin typeface="Museo 1"/>
                <a:ea typeface="+mn-ea"/>
                <a:cs typeface="+mn-cs"/>
              </a:rPr>
              <a:t>Jaunie </a:t>
            </a:r>
            <a:r>
              <a:rPr kumimoji="0" sz="4000" b="0" i="0" u="none" strike="noStrike" kern="1200" cap="none" spc="0" normalizeH="0" baseline="0" noProof="0" dirty="0" err="1">
                <a:ln>
                  <a:noFill/>
                </a:ln>
                <a:solidFill>
                  <a:srgbClr val="303A92"/>
                </a:solidFill>
                <a:effectLst/>
                <a:uLnTx/>
                <a:uFillTx/>
                <a:latin typeface="Museo 1"/>
                <a:ea typeface="+mn-ea"/>
                <a:cs typeface="+mn-cs"/>
              </a:rPr>
              <a:t>noteikumi</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atalgo</a:t>
            </a:r>
            <a:r>
              <a:rPr kumimoji="0" lang="lv-LV" sz="4000" b="0" i="0" u="none" strike="noStrike" kern="1200" cap="none" spc="0" normalizeH="0" baseline="0" noProof="0" dirty="0">
                <a:ln>
                  <a:noFill/>
                </a:ln>
                <a:solidFill>
                  <a:srgbClr val="303A92"/>
                </a:solidFill>
                <a:effectLst/>
                <a:uLnTx/>
                <a:uFillTx/>
                <a:latin typeface="Museo 1"/>
                <a:ea typeface="+mn-ea"/>
                <a:cs typeface="+mn-cs"/>
              </a:rPr>
              <a:t>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gatavību</a:t>
            </a:r>
            <a:r>
              <a:rPr kumimoji="0" sz="4000" b="0" i="0" u="none" strike="noStrike" kern="1200" cap="none" spc="0" normalizeH="0" baseline="0" noProof="0" dirty="0">
                <a:ln>
                  <a:noFill/>
                </a:ln>
                <a:solidFill>
                  <a:srgbClr val="303A92"/>
                </a:solidFill>
                <a:effectLst/>
                <a:uLnTx/>
                <a:uFillTx/>
                <a:latin typeface="Museo 1"/>
                <a:ea typeface="+mn-ea"/>
                <a:cs typeface="+mn-cs"/>
              </a:rPr>
              <a:t> un sod</a:t>
            </a:r>
            <a:r>
              <a:rPr kumimoji="0" lang="lv-LV" sz="4000" b="0" i="0" u="none" strike="noStrike" kern="1200" cap="none" spc="0" normalizeH="0" baseline="0" noProof="0" dirty="0" err="1">
                <a:ln>
                  <a:noFill/>
                </a:ln>
                <a:solidFill>
                  <a:srgbClr val="303A92"/>
                </a:solidFill>
                <a:effectLst/>
                <a:uLnTx/>
                <a:uFillTx/>
                <a:latin typeface="Museo 1"/>
                <a:ea typeface="+mn-ea"/>
                <a:cs typeface="+mn-cs"/>
              </a:rPr>
              <a:t>īs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kavēšanos</a:t>
            </a:r>
            <a:endParaRPr kumimoji="0" sz="4000" b="0" i="0" u="none" strike="noStrike" kern="1200" cap="none" spc="0" normalizeH="0" baseline="0" noProof="0" dirty="0">
              <a:ln>
                <a:noFill/>
              </a:ln>
              <a:solidFill>
                <a:srgbClr val="303A92"/>
              </a:solidFill>
              <a:effectLst/>
              <a:uLnTx/>
              <a:uFillTx/>
              <a:latin typeface="Museo 1"/>
              <a:ea typeface="+mn-ea"/>
              <a:cs typeface="+mn-cs"/>
            </a:endParaRPr>
          </a:p>
        </p:txBody>
      </p:sp>
      <p:sp>
        <p:nvSpPr>
          <p:cNvPr id="3" name="TextBox 2">
            <a:extLst>
              <a:ext uri="{FF2B5EF4-FFF2-40B4-BE49-F238E27FC236}">
                <a16:creationId xmlns:a16="http://schemas.microsoft.com/office/drawing/2014/main" id="{A89BB041-2184-CEA3-2BBC-26CF9AFFA80C}"/>
              </a:ext>
            </a:extLst>
          </p:cNvPr>
          <p:cNvSpPr txBox="1"/>
          <p:nvPr/>
        </p:nvSpPr>
        <p:spPr>
          <a:xfrm>
            <a:off x="822960" y="1562100"/>
            <a:ext cx="16642080" cy="387222"/>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dirty="0">
                <a:ln>
                  <a:noFill/>
                </a:ln>
                <a:solidFill>
                  <a:srgbClr val="303A92"/>
                </a:solidFill>
                <a:effectLst/>
                <a:uLnTx/>
                <a:uFillTx/>
                <a:latin typeface="Museo 2"/>
                <a:ea typeface="+mn-ea"/>
                <a:cs typeface="+mn-cs"/>
              </a:rPr>
              <a:t>VRP 2028–2034 </a:t>
            </a:r>
            <a:r>
              <a:rPr kumimoji="0" sz="2100" b="0" i="0" u="none" strike="noStrike" kern="1200" cap="none" spc="0" normalizeH="0" baseline="0" noProof="0" dirty="0" err="1">
                <a:ln>
                  <a:noFill/>
                </a:ln>
                <a:solidFill>
                  <a:srgbClr val="303A92"/>
                </a:solidFill>
                <a:effectLst/>
                <a:uLnTx/>
                <a:uFillTx/>
                <a:latin typeface="Museo 2"/>
                <a:ea typeface="+mn-ea"/>
                <a:cs typeface="+mn-cs"/>
              </a:rPr>
              <a:t>ir</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veidots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pēc</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Atveseļošanas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fonda</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loģikas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maksājumi</a:t>
            </a:r>
            <a:r>
              <a:rPr kumimoji="0" sz="2100" b="0" i="0" u="none" strike="noStrike" kern="1200" cap="none" spc="0" normalizeH="0" baseline="0" noProof="0" dirty="0">
                <a:ln>
                  <a:noFill/>
                </a:ln>
                <a:solidFill>
                  <a:srgbClr val="303A92"/>
                </a:solidFill>
                <a:effectLst/>
                <a:uLnTx/>
                <a:uFillTx/>
                <a:latin typeface="Museo 2"/>
                <a:ea typeface="+mn-ea"/>
                <a:cs typeface="+mn-cs"/>
              </a:rPr>
              <a:t> par </a:t>
            </a:r>
            <a:r>
              <a:rPr kumimoji="0" sz="2100" b="0" i="0" u="none" strike="noStrike" kern="1200" cap="none" spc="0" normalizeH="0" baseline="0" noProof="0" dirty="0" err="1">
                <a:ln>
                  <a:noFill/>
                </a:ln>
                <a:solidFill>
                  <a:srgbClr val="303A92"/>
                </a:solidFill>
                <a:effectLst/>
                <a:uLnTx/>
                <a:uFillTx/>
                <a:latin typeface="Museo 2"/>
                <a:ea typeface="+mn-ea"/>
                <a:cs typeface="+mn-cs"/>
              </a:rPr>
              <a:t>atskaites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punktiem</a:t>
            </a:r>
            <a:r>
              <a:rPr kumimoji="0" sz="2100" b="0" i="0" u="none" strike="noStrike" kern="1200" cap="none" spc="0" normalizeH="0" baseline="0" noProof="0" dirty="0">
                <a:ln>
                  <a:noFill/>
                </a:ln>
                <a:solidFill>
                  <a:srgbClr val="303A92"/>
                </a:solidFill>
                <a:effectLst/>
                <a:uLnTx/>
                <a:uFillTx/>
                <a:latin typeface="Museo 2"/>
                <a:ea typeface="+mn-ea"/>
                <a:cs typeface="+mn-cs"/>
              </a:rPr>
              <a:t> un </a:t>
            </a:r>
            <a:r>
              <a:rPr kumimoji="0" sz="2100" b="0" i="0" u="none" strike="noStrike" kern="1200" cap="none" spc="0" normalizeH="0" baseline="0" noProof="0" dirty="0" err="1">
                <a:ln>
                  <a:noFill/>
                </a:ln>
                <a:solidFill>
                  <a:srgbClr val="303A92"/>
                </a:solidFill>
                <a:effectLst/>
                <a:uLnTx/>
                <a:uFillTx/>
                <a:latin typeface="Museo 2"/>
                <a:ea typeface="+mn-ea"/>
                <a:cs typeface="+mn-cs"/>
              </a:rPr>
              <a:t>mērķiem</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nevis</a:t>
            </a:r>
            <a:r>
              <a:rPr kumimoji="0" sz="2100" b="0" i="0" u="none" strike="noStrike" kern="1200" cap="none" spc="0" normalizeH="0" baseline="0" noProof="0" dirty="0">
                <a:ln>
                  <a:noFill/>
                </a:ln>
                <a:solidFill>
                  <a:srgbClr val="303A92"/>
                </a:solidFill>
                <a:effectLst/>
                <a:uLnTx/>
                <a:uFillTx/>
                <a:latin typeface="Museo 2"/>
                <a:ea typeface="+mn-ea"/>
                <a:cs typeface="+mn-cs"/>
              </a:rPr>
              <a:t> par </a:t>
            </a:r>
            <a:r>
              <a:rPr kumimoji="0" sz="2100" b="0" i="0" u="none" strike="noStrike" kern="1200" cap="none" spc="0" normalizeH="0" baseline="0" noProof="0" dirty="0" err="1">
                <a:ln>
                  <a:noFill/>
                </a:ln>
                <a:solidFill>
                  <a:srgbClr val="303A92"/>
                </a:solidFill>
                <a:effectLst/>
                <a:uLnTx/>
                <a:uFillTx/>
                <a:latin typeface="Museo 2"/>
                <a:ea typeface="+mn-ea"/>
                <a:cs typeface="+mn-cs"/>
              </a:rPr>
              <a:t>izmaksām</a:t>
            </a:r>
            <a:r>
              <a:rPr kumimoji="0" sz="2100" b="0" i="0" u="none" strike="noStrike" kern="1200" cap="none" spc="0" normalizeH="0" baseline="0" noProof="0" dirty="0">
                <a:ln>
                  <a:noFill/>
                </a:ln>
                <a:solidFill>
                  <a:srgbClr val="303A92"/>
                </a:solidFill>
                <a:effectLst/>
                <a:uLnTx/>
                <a:uFillTx/>
                <a:latin typeface="Museo 2"/>
                <a:ea typeface="+mn-ea"/>
                <a:cs typeface="+mn-cs"/>
              </a:rPr>
              <a:t>.</a:t>
            </a:r>
          </a:p>
        </p:txBody>
      </p:sp>
      <p:graphicFrame>
        <p:nvGraphicFramePr>
          <p:cNvPr id="4" name="Table 3">
            <a:extLst>
              <a:ext uri="{FF2B5EF4-FFF2-40B4-BE49-F238E27FC236}">
                <a16:creationId xmlns:a16="http://schemas.microsoft.com/office/drawing/2014/main" id="{89A5D6AC-877E-D951-C879-3236BCD25A74}"/>
              </a:ext>
            </a:extLst>
          </p:cNvPr>
          <p:cNvGraphicFramePr>
            <a:graphicFrameLocks noGrp="1"/>
          </p:cNvGraphicFramePr>
          <p:nvPr/>
        </p:nvGraphicFramePr>
        <p:xfrm>
          <a:off x="822960" y="2743200"/>
          <a:ext cx="16687799" cy="6596743"/>
        </p:xfrm>
        <a:graphic>
          <a:graphicData uri="http://schemas.openxmlformats.org/drawingml/2006/table">
            <a:tbl>
              <a:tblPr firstRow="1" bandRow="1">
                <a:tableStyleId>{5C22544A-7EE6-4342-B048-85BDC9FD1C3A}</a:tableStyleId>
              </a:tblPr>
              <a:tblGrid>
                <a:gridCol w="3108960">
                  <a:extLst>
                    <a:ext uri="{9D8B030D-6E8A-4147-A177-3AD203B41FA5}">
                      <a16:colId xmlns:a16="http://schemas.microsoft.com/office/drawing/2014/main" val="20000"/>
                    </a:ext>
                  </a:extLst>
                </a:gridCol>
                <a:gridCol w="7726679">
                  <a:extLst>
                    <a:ext uri="{9D8B030D-6E8A-4147-A177-3AD203B41FA5}">
                      <a16:colId xmlns:a16="http://schemas.microsoft.com/office/drawing/2014/main" val="20001"/>
                    </a:ext>
                  </a:extLst>
                </a:gridCol>
                <a:gridCol w="5852160">
                  <a:extLst>
                    <a:ext uri="{9D8B030D-6E8A-4147-A177-3AD203B41FA5}">
                      <a16:colId xmlns:a16="http://schemas.microsoft.com/office/drawing/2014/main" val="20002"/>
                    </a:ext>
                  </a:extLst>
                </a:gridCol>
              </a:tblGrid>
              <a:tr h="901337">
                <a:tc>
                  <a:txBody>
                    <a:bodyPr/>
                    <a:lstStyle/>
                    <a:p>
                      <a:r>
                        <a:rPr sz="2400" b="0">
                          <a:solidFill>
                            <a:srgbClr val="FFFFFF"/>
                          </a:solidFill>
                          <a:latin typeface="Museo 1"/>
                        </a:rPr>
                        <a:t>Datums vai princips</a:t>
                      </a:r>
                    </a:p>
                  </a:txBody>
                  <a:tcPr marL="109728" marR="109728" anchor="ctr">
                    <a:solidFill>
                      <a:srgbClr val="303A92"/>
                    </a:solidFill>
                  </a:tcPr>
                </a:tc>
                <a:tc>
                  <a:txBody>
                    <a:bodyPr/>
                    <a:lstStyle/>
                    <a:p>
                      <a:r>
                        <a:rPr sz="2400" b="0">
                          <a:solidFill>
                            <a:srgbClr val="FFFFFF"/>
                          </a:solidFill>
                          <a:latin typeface="Museo 1"/>
                        </a:rPr>
                        <a:t>Kas notiek</a:t>
                      </a:r>
                    </a:p>
                  </a:txBody>
                  <a:tcPr marL="109728" marR="109728" anchor="ctr">
                    <a:solidFill>
                      <a:srgbClr val="303A92"/>
                    </a:solidFill>
                  </a:tcPr>
                </a:tc>
                <a:tc>
                  <a:txBody>
                    <a:bodyPr/>
                    <a:lstStyle/>
                    <a:p>
                      <a:r>
                        <a:rPr sz="2400" b="0">
                          <a:solidFill>
                            <a:srgbClr val="FFFFFF"/>
                          </a:solidFill>
                          <a:latin typeface="Museo 1"/>
                        </a:rPr>
                        <a:t>Ko tas nozīmē Latvijai</a:t>
                      </a:r>
                    </a:p>
                  </a:txBody>
                  <a:tcPr marL="109728" marR="109728" anchor="ctr">
                    <a:solidFill>
                      <a:srgbClr val="303A92"/>
                    </a:solidFill>
                  </a:tcPr>
                </a:tc>
                <a:extLst>
                  <a:ext uri="{0D108BD9-81ED-4DB2-BD59-A6C34878D82A}">
                    <a16:rowId xmlns:a16="http://schemas.microsoft.com/office/drawing/2014/main" val="10000"/>
                  </a:ext>
                </a:extLst>
              </a:tr>
              <a:tr h="901337">
                <a:tc>
                  <a:txBody>
                    <a:bodyPr/>
                    <a:lstStyle/>
                    <a:p>
                      <a:r>
                        <a:rPr sz="2400" b="0">
                          <a:solidFill>
                            <a:srgbClr val="303A92"/>
                          </a:solidFill>
                          <a:latin typeface="Museo 1"/>
                        </a:rPr>
                        <a:t>No 01.01.2028.</a:t>
                      </a:r>
                    </a:p>
                  </a:txBody>
                  <a:tcPr marL="109728" marR="109728" anchor="ctr">
                    <a:solidFill>
                      <a:srgbClr val="FFFFFF"/>
                    </a:solidFill>
                  </a:tcPr>
                </a:tc>
                <a:tc>
                  <a:txBody>
                    <a:bodyPr/>
                    <a:lstStyle/>
                    <a:p>
                      <a:r>
                        <a:rPr sz="2400" b="0" dirty="0" err="1">
                          <a:solidFill>
                            <a:srgbClr val="251E50"/>
                          </a:solidFill>
                          <a:latin typeface="Museo 2"/>
                        </a:rPr>
                        <a:t>atbalstāmi</a:t>
                      </a:r>
                      <a:r>
                        <a:rPr sz="2400" b="0" dirty="0">
                          <a:solidFill>
                            <a:srgbClr val="251E50"/>
                          </a:solidFill>
                          <a:latin typeface="Museo 2"/>
                        </a:rPr>
                        <a:t> </a:t>
                      </a:r>
                      <a:r>
                        <a:rPr sz="2400" b="0" dirty="0" err="1">
                          <a:solidFill>
                            <a:srgbClr val="251E50"/>
                          </a:solidFill>
                          <a:latin typeface="Museo 2"/>
                        </a:rPr>
                        <a:t>tikai</a:t>
                      </a:r>
                      <a:r>
                        <a:rPr sz="2400" b="0" dirty="0">
                          <a:solidFill>
                            <a:srgbClr val="251E50"/>
                          </a:solidFill>
                          <a:latin typeface="Museo 2"/>
                        </a:rPr>
                        <a:t> </a:t>
                      </a:r>
                      <a:r>
                        <a:rPr sz="2400" b="0" dirty="0" err="1">
                          <a:solidFill>
                            <a:srgbClr val="251E50"/>
                          </a:solidFill>
                          <a:latin typeface="Museo 2"/>
                        </a:rPr>
                        <a:t>pasākumi</a:t>
                      </a:r>
                      <a:r>
                        <a:rPr sz="2400" b="0" dirty="0">
                          <a:solidFill>
                            <a:srgbClr val="251E50"/>
                          </a:solidFill>
                          <a:latin typeface="Museo 2"/>
                        </a:rPr>
                        <a:t>, kas </a:t>
                      </a:r>
                      <a:r>
                        <a:rPr sz="2400" b="0" dirty="0" err="1">
                          <a:solidFill>
                            <a:srgbClr val="251E50"/>
                          </a:solidFill>
                          <a:latin typeface="Museo 2"/>
                        </a:rPr>
                        <a:t>uzsākti</a:t>
                      </a:r>
                      <a:r>
                        <a:rPr sz="2400" b="0" dirty="0">
                          <a:solidFill>
                            <a:srgbClr val="251E50"/>
                          </a:solidFill>
                          <a:latin typeface="Museo 2"/>
                        </a:rPr>
                        <a:t> no </a:t>
                      </a:r>
                      <a:r>
                        <a:rPr sz="2400" b="0" dirty="0" err="1">
                          <a:solidFill>
                            <a:srgbClr val="251E50"/>
                          </a:solidFill>
                          <a:latin typeface="Museo 2"/>
                        </a:rPr>
                        <a:t>šī</a:t>
                      </a:r>
                      <a:r>
                        <a:rPr sz="2400" b="0" dirty="0">
                          <a:solidFill>
                            <a:srgbClr val="251E50"/>
                          </a:solidFill>
                          <a:latin typeface="Museo 2"/>
                        </a:rPr>
                        <a:t> </a:t>
                      </a:r>
                      <a:r>
                        <a:rPr sz="2400" b="0" dirty="0" err="1">
                          <a:solidFill>
                            <a:srgbClr val="251E50"/>
                          </a:solidFill>
                          <a:latin typeface="Museo 2"/>
                        </a:rPr>
                        <a:t>datuma</a:t>
                      </a:r>
                      <a:endParaRPr sz="2400" b="0" dirty="0">
                        <a:solidFill>
                          <a:srgbClr val="251E50"/>
                        </a:solidFill>
                        <a:latin typeface="Museo 2"/>
                      </a:endParaRPr>
                    </a:p>
                  </a:txBody>
                  <a:tcPr marL="109728" marR="109728" anchor="ctr">
                    <a:solidFill>
                      <a:srgbClr val="FFFFFF"/>
                    </a:solidFill>
                  </a:tcPr>
                </a:tc>
                <a:tc>
                  <a:txBody>
                    <a:bodyPr/>
                    <a:lstStyle/>
                    <a:p>
                      <a:r>
                        <a:rPr sz="2400" b="0">
                          <a:solidFill>
                            <a:srgbClr val="251E50"/>
                          </a:solidFill>
                          <a:latin typeface="Museo 2"/>
                        </a:rPr>
                        <a:t>projektiem jābūt gataviem startam 2028. gadā</a:t>
                      </a:r>
                    </a:p>
                  </a:txBody>
                  <a:tcPr marL="109728" marR="109728" anchor="ctr">
                    <a:solidFill>
                      <a:srgbClr val="FFFFFF"/>
                    </a:solidFill>
                  </a:tcPr>
                </a:tc>
                <a:extLst>
                  <a:ext uri="{0D108BD9-81ED-4DB2-BD59-A6C34878D82A}">
                    <a16:rowId xmlns:a16="http://schemas.microsoft.com/office/drawing/2014/main" val="10001"/>
                  </a:ext>
                </a:extLst>
              </a:tr>
              <a:tr h="901337">
                <a:tc>
                  <a:txBody>
                    <a:bodyPr/>
                    <a:lstStyle/>
                    <a:p>
                      <a:r>
                        <a:rPr sz="2400" b="0">
                          <a:solidFill>
                            <a:srgbClr val="303A92"/>
                          </a:solidFill>
                          <a:latin typeface="Museo 1"/>
                        </a:rPr>
                        <a:t>31.01.2028.</a:t>
                      </a:r>
                    </a:p>
                  </a:txBody>
                  <a:tcPr marL="109728" marR="109728" anchor="ctr">
                    <a:solidFill>
                      <a:srgbClr val="EEF8FB"/>
                    </a:solidFill>
                  </a:tcPr>
                </a:tc>
                <a:tc>
                  <a:txBody>
                    <a:bodyPr/>
                    <a:lstStyle/>
                    <a:p>
                      <a:r>
                        <a:rPr sz="2400" b="0" dirty="0">
                          <a:solidFill>
                            <a:srgbClr val="251E50"/>
                          </a:solidFill>
                          <a:latin typeface="Museo 2"/>
                        </a:rPr>
                        <a:t>VRP </a:t>
                      </a:r>
                      <a:r>
                        <a:rPr lang="lv-LV" sz="2400" b="0" dirty="0">
                          <a:solidFill>
                            <a:srgbClr val="251E50"/>
                          </a:solidFill>
                          <a:latin typeface="Museo 2"/>
                        </a:rPr>
                        <a:t>oficiālā </a:t>
                      </a:r>
                      <a:r>
                        <a:rPr sz="2400" b="0" dirty="0" err="1">
                          <a:solidFill>
                            <a:srgbClr val="251E50"/>
                          </a:solidFill>
                          <a:latin typeface="Museo 2"/>
                        </a:rPr>
                        <a:t>iesniegšana</a:t>
                      </a:r>
                      <a:r>
                        <a:rPr sz="2400" b="0" dirty="0">
                          <a:solidFill>
                            <a:srgbClr val="251E50"/>
                          </a:solidFill>
                          <a:latin typeface="Museo 2"/>
                        </a:rPr>
                        <a:t> (</a:t>
                      </a:r>
                      <a:r>
                        <a:rPr sz="2400" b="0" dirty="0" err="1">
                          <a:solidFill>
                            <a:srgbClr val="251E50"/>
                          </a:solidFill>
                          <a:latin typeface="Museo 2"/>
                        </a:rPr>
                        <a:t>parasti</a:t>
                      </a:r>
                      <a:r>
                        <a:rPr sz="2400" b="0" dirty="0">
                          <a:solidFill>
                            <a:srgbClr val="251E50"/>
                          </a:solidFill>
                          <a:latin typeface="Museo 2"/>
                        </a:rPr>
                        <a:t>); Catalyst Europe </a:t>
                      </a:r>
                      <a:r>
                        <a:rPr sz="2400" b="0" dirty="0" err="1">
                          <a:solidFill>
                            <a:srgbClr val="251E50"/>
                          </a:solidFill>
                          <a:latin typeface="Museo 2"/>
                        </a:rPr>
                        <a:t>aizdevumu</a:t>
                      </a:r>
                      <a:r>
                        <a:rPr sz="2400" b="0" dirty="0">
                          <a:solidFill>
                            <a:srgbClr val="251E50"/>
                          </a:solidFill>
                          <a:latin typeface="Museo 2"/>
                        </a:rPr>
                        <a:t> </a:t>
                      </a:r>
                      <a:r>
                        <a:rPr sz="2400" b="0" dirty="0" err="1">
                          <a:solidFill>
                            <a:srgbClr val="251E50"/>
                          </a:solidFill>
                          <a:latin typeface="Museo 2"/>
                        </a:rPr>
                        <a:t>pieprasījumi</a:t>
                      </a:r>
                      <a:r>
                        <a:rPr sz="2400" b="0" dirty="0">
                          <a:solidFill>
                            <a:srgbClr val="251E50"/>
                          </a:solidFill>
                          <a:latin typeface="Museo 2"/>
                        </a:rPr>
                        <a:t> (134 </a:t>
                      </a:r>
                      <a:r>
                        <a:rPr sz="2400" b="0" dirty="0" err="1">
                          <a:solidFill>
                            <a:srgbClr val="251E50"/>
                          </a:solidFill>
                          <a:latin typeface="Museo 2"/>
                        </a:rPr>
                        <a:t>mljrd</a:t>
                      </a:r>
                      <a:r>
                        <a:rPr sz="2400" b="0" dirty="0">
                          <a:solidFill>
                            <a:srgbClr val="251E50"/>
                          </a:solidFill>
                          <a:latin typeface="Museo 2"/>
                        </a:rPr>
                        <a:t>. EUR ES)</a:t>
                      </a:r>
                    </a:p>
                  </a:txBody>
                  <a:tcPr marL="109728" marR="109728" anchor="ctr">
                    <a:solidFill>
                      <a:srgbClr val="EEF8FB"/>
                    </a:solidFill>
                  </a:tcPr>
                </a:tc>
                <a:tc>
                  <a:txBody>
                    <a:bodyPr/>
                    <a:lstStyle/>
                    <a:p>
                      <a:r>
                        <a:rPr sz="2400" b="0">
                          <a:solidFill>
                            <a:srgbClr val="251E50"/>
                          </a:solidFill>
                          <a:latin typeface="Museo 2"/>
                        </a:rPr>
                        <a:t>aizdevumu iespēja jāizlemj jau 2027. gadā</a:t>
                      </a:r>
                    </a:p>
                  </a:txBody>
                  <a:tcPr marL="109728" marR="109728" anchor="ctr">
                    <a:solidFill>
                      <a:srgbClr val="EEF8FB"/>
                    </a:solidFill>
                  </a:tcPr>
                </a:tc>
                <a:extLst>
                  <a:ext uri="{0D108BD9-81ED-4DB2-BD59-A6C34878D82A}">
                    <a16:rowId xmlns:a16="http://schemas.microsoft.com/office/drawing/2014/main" val="10002"/>
                  </a:ext>
                </a:extLst>
              </a:tr>
              <a:tr h="901337">
                <a:tc>
                  <a:txBody>
                    <a:bodyPr/>
                    <a:lstStyle/>
                    <a:p>
                      <a:r>
                        <a:rPr sz="2400" b="0">
                          <a:solidFill>
                            <a:srgbClr val="303A92"/>
                          </a:solidFill>
                          <a:latin typeface="Museo 1"/>
                        </a:rPr>
                        <a:t>30.11.2028.</a:t>
                      </a:r>
                    </a:p>
                  </a:txBody>
                  <a:tcPr marL="109728" marR="109728" anchor="ctr">
                    <a:solidFill>
                      <a:srgbClr val="FFFFFF"/>
                    </a:solidFill>
                  </a:tcPr>
                </a:tc>
                <a:tc>
                  <a:txBody>
                    <a:bodyPr/>
                    <a:lstStyle/>
                    <a:p>
                      <a:r>
                        <a:rPr sz="2400" b="0" dirty="0">
                          <a:solidFill>
                            <a:srgbClr val="251E50"/>
                          </a:solidFill>
                          <a:latin typeface="Museo 2"/>
                        </a:rPr>
                        <a:t>4% </a:t>
                      </a:r>
                      <a:r>
                        <a:rPr sz="2400" b="0" dirty="0" err="1">
                          <a:solidFill>
                            <a:srgbClr val="251E50"/>
                          </a:solidFill>
                          <a:latin typeface="Museo 2"/>
                        </a:rPr>
                        <a:t>priekšfinansējums</a:t>
                      </a:r>
                      <a:r>
                        <a:rPr sz="2400" b="0" dirty="0">
                          <a:solidFill>
                            <a:srgbClr val="251E50"/>
                          </a:solidFill>
                          <a:latin typeface="Museo 2"/>
                        </a:rPr>
                        <a:t> 2028. </a:t>
                      </a:r>
                      <a:r>
                        <a:rPr sz="2400" b="0" dirty="0" err="1">
                          <a:solidFill>
                            <a:srgbClr val="251E50"/>
                          </a:solidFill>
                          <a:latin typeface="Museo 2"/>
                        </a:rPr>
                        <a:t>gadā</a:t>
                      </a:r>
                      <a:r>
                        <a:rPr sz="2400" b="0" dirty="0">
                          <a:solidFill>
                            <a:srgbClr val="251E50"/>
                          </a:solidFill>
                          <a:latin typeface="Museo 2"/>
                        </a:rPr>
                        <a:t> </a:t>
                      </a:r>
                      <a:r>
                        <a:rPr sz="2400" b="0" dirty="0" err="1">
                          <a:solidFill>
                            <a:srgbClr val="251E50"/>
                          </a:solidFill>
                          <a:latin typeface="Museo 2"/>
                        </a:rPr>
                        <a:t>tikai</a:t>
                      </a:r>
                      <a:r>
                        <a:rPr sz="2400" b="0" dirty="0">
                          <a:solidFill>
                            <a:srgbClr val="251E50"/>
                          </a:solidFill>
                          <a:latin typeface="Museo 2"/>
                        </a:rPr>
                        <a:t> tad, ja Padome </a:t>
                      </a:r>
                      <a:r>
                        <a:rPr sz="2400" b="0" dirty="0" err="1">
                          <a:solidFill>
                            <a:srgbClr val="251E50"/>
                          </a:solidFill>
                          <a:latin typeface="Museo 2"/>
                        </a:rPr>
                        <a:t>lēmumu</a:t>
                      </a:r>
                      <a:r>
                        <a:rPr sz="2400" b="0" dirty="0">
                          <a:solidFill>
                            <a:srgbClr val="251E50"/>
                          </a:solidFill>
                          <a:latin typeface="Museo 2"/>
                        </a:rPr>
                        <a:t> </a:t>
                      </a:r>
                      <a:r>
                        <a:rPr sz="2400" b="0" dirty="0" err="1">
                          <a:solidFill>
                            <a:srgbClr val="251E50"/>
                          </a:solidFill>
                          <a:latin typeface="Museo 2"/>
                        </a:rPr>
                        <a:t>pieņēmusi</a:t>
                      </a:r>
                      <a:r>
                        <a:rPr sz="2400" b="0" dirty="0">
                          <a:solidFill>
                            <a:srgbClr val="251E50"/>
                          </a:solidFill>
                          <a:latin typeface="Museo 2"/>
                        </a:rPr>
                        <a:t> </a:t>
                      </a:r>
                      <a:r>
                        <a:rPr sz="2400" b="0" dirty="0" err="1">
                          <a:solidFill>
                            <a:srgbClr val="251E50"/>
                          </a:solidFill>
                          <a:latin typeface="Museo 2"/>
                        </a:rPr>
                        <a:t>līdz</a:t>
                      </a:r>
                      <a:r>
                        <a:rPr sz="2400" b="0" dirty="0">
                          <a:solidFill>
                            <a:srgbClr val="251E50"/>
                          </a:solidFill>
                          <a:latin typeface="Museo 2"/>
                        </a:rPr>
                        <a:t> </a:t>
                      </a:r>
                      <a:r>
                        <a:rPr sz="2400" b="0" dirty="0" err="1">
                          <a:solidFill>
                            <a:srgbClr val="251E50"/>
                          </a:solidFill>
                          <a:latin typeface="Museo 2"/>
                        </a:rPr>
                        <a:t>šim</a:t>
                      </a:r>
                      <a:r>
                        <a:rPr sz="2400" b="0" dirty="0">
                          <a:solidFill>
                            <a:srgbClr val="251E50"/>
                          </a:solidFill>
                          <a:latin typeface="Museo 2"/>
                        </a:rPr>
                        <a:t> </a:t>
                      </a:r>
                      <a:r>
                        <a:rPr sz="2400" b="0" dirty="0" err="1">
                          <a:solidFill>
                            <a:srgbClr val="251E50"/>
                          </a:solidFill>
                          <a:latin typeface="Museo 2"/>
                        </a:rPr>
                        <a:t>datumam</a:t>
                      </a:r>
                      <a:r>
                        <a:rPr sz="2400" b="0" dirty="0">
                          <a:solidFill>
                            <a:srgbClr val="251E50"/>
                          </a:solidFill>
                          <a:latin typeface="Museo 2"/>
                        </a:rPr>
                        <a:t> (</a:t>
                      </a:r>
                      <a:r>
                        <a:rPr sz="2400" b="0" dirty="0" err="1">
                          <a:solidFill>
                            <a:srgbClr val="251E50"/>
                          </a:solidFill>
                          <a:latin typeface="Museo 2"/>
                        </a:rPr>
                        <a:t>sarunu</a:t>
                      </a:r>
                      <a:r>
                        <a:rPr sz="2400" b="0" dirty="0">
                          <a:solidFill>
                            <a:srgbClr val="251E50"/>
                          </a:solidFill>
                          <a:latin typeface="Museo 2"/>
                        </a:rPr>
                        <a:t> </a:t>
                      </a:r>
                      <a:r>
                        <a:rPr sz="2400" b="0" dirty="0" err="1">
                          <a:solidFill>
                            <a:srgbClr val="251E50"/>
                          </a:solidFill>
                          <a:latin typeface="Museo 2"/>
                        </a:rPr>
                        <a:t>tekstā</a:t>
                      </a:r>
                      <a:r>
                        <a:rPr sz="2400" b="0" dirty="0">
                          <a:solidFill>
                            <a:srgbClr val="251E50"/>
                          </a:solidFill>
                          <a:latin typeface="Museo 2"/>
                        </a:rPr>
                        <a:t> </a:t>
                      </a:r>
                      <a:r>
                        <a:rPr sz="2400" b="0" dirty="0" err="1">
                          <a:solidFill>
                            <a:srgbClr val="251E50"/>
                          </a:solidFill>
                          <a:latin typeface="Museo 2"/>
                        </a:rPr>
                        <a:t>vēl</a:t>
                      </a:r>
                      <a:r>
                        <a:rPr sz="2400" b="0" dirty="0">
                          <a:solidFill>
                            <a:srgbClr val="251E50"/>
                          </a:solidFill>
                          <a:latin typeface="Museo 2"/>
                        </a:rPr>
                        <a:t> </a:t>
                      </a:r>
                      <a:r>
                        <a:rPr sz="2400" b="0" dirty="0" err="1">
                          <a:solidFill>
                            <a:srgbClr val="251E50"/>
                          </a:solidFill>
                          <a:latin typeface="Museo 2"/>
                        </a:rPr>
                        <a:t>alternatīvas</a:t>
                      </a:r>
                      <a:r>
                        <a:rPr sz="2400" b="0" dirty="0">
                          <a:solidFill>
                            <a:srgbClr val="251E50"/>
                          </a:solidFill>
                          <a:latin typeface="Museo 2"/>
                        </a:rPr>
                        <a:t>)</a:t>
                      </a:r>
                    </a:p>
                  </a:txBody>
                  <a:tcPr marL="109728" marR="109728" anchor="ctr">
                    <a:solidFill>
                      <a:srgbClr val="FFFFFF"/>
                    </a:solidFill>
                  </a:tcPr>
                </a:tc>
                <a:tc>
                  <a:txBody>
                    <a:bodyPr/>
                    <a:lstStyle/>
                    <a:p>
                      <a:r>
                        <a:rPr sz="2400" b="0">
                          <a:solidFill>
                            <a:srgbClr val="251E50"/>
                          </a:solidFill>
                          <a:latin typeface="Museo 2"/>
                        </a:rPr>
                        <a:t>ap 0,37 mljrd. EUR Latvijai</a:t>
                      </a:r>
                    </a:p>
                  </a:txBody>
                  <a:tcPr marL="109728" marR="109728" anchor="ctr">
                    <a:solidFill>
                      <a:srgbClr val="FFFFFF"/>
                    </a:solidFill>
                  </a:tcPr>
                </a:tc>
                <a:extLst>
                  <a:ext uri="{0D108BD9-81ED-4DB2-BD59-A6C34878D82A}">
                    <a16:rowId xmlns:a16="http://schemas.microsoft.com/office/drawing/2014/main" val="10003"/>
                  </a:ext>
                </a:extLst>
              </a:tr>
              <a:tr h="901337">
                <a:tc>
                  <a:txBody>
                    <a:bodyPr/>
                    <a:lstStyle/>
                    <a:p>
                      <a:r>
                        <a:rPr sz="2400" b="0">
                          <a:solidFill>
                            <a:srgbClr val="303A92"/>
                          </a:solidFill>
                          <a:latin typeface="Museo 1"/>
                        </a:rPr>
                        <a:t>Atskaites punkti</a:t>
                      </a:r>
                    </a:p>
                  </a:txBody>
                  <a:tcPr marL="109728" marR="109728" anchor="ctr">
                    <a:solidFill>
                      <a:srgbClr val="EEF8FB"/>
                    </a:solidFill>
                  </a:tcPr>
                </a:tc>
                <a:tc>
                  <a:txBody>
                    <a:bodyPr/>
                    <a:lstStyle/>
                    <a:p>
                      <a:r>
                        <a:rPr sz="2400" b="0">
                          <a:solidFill>
                            <a:srgbClr val="251E50"/>
                          </a:solidFill>
                          <a:latin typeface="Museo 2"/>
                        </a:rPr>
                        <a:t>līdz 6 maksājumu pieprasījumiem gadā; nauda tikai par izpildītu atskaites punktu vai mērķi</a:t>
                      </a:r>
                    </a:p>
                  </a:txBody>
                  <a:tcPr marL="109728" marR="109728" anchor="ctr">
                    <a:solidFill>
                      <a:srgbClr val="EEF8FB"/>
                    </a:solidFill>
                  </a:tcPr>
                </a:tc>
                <a:tc>
                  <a:txBody>
                    <a:bodyPr/>
                    <a:lstStyle/>
                    <a:p>
                      <a:r>
                        <a:rPr sz="2400" b="0">
                          <a:solidFill>
                            <a:srgbClr val="251E50"/>
                          </a:solidFill>
                          <a:latin typeface="Museo 2"/>
                        </a:rPr>
                        <a:t>vāji definēts atskaites punkts = zaudēta nauda</a:t>
                      </a:r>
                    </a:p>
                  </a:txBody>
                  <a:tcPr marL="109728" marR="109728" anchor="ctr">
                    <a:solidFill>
                      <a:srgbClr val="EEF8FB"/>
                    </a:solidFill>
                  </a:tcPr>
                </a:tc>
                <a:extLst>
                  <a:ext uri="{0D108BD9-81ED-4DB2-BD59-A6C34878D82A}">
                    <a16:rowId xmlns:a16="http://schemas.microsoft.com/office/drawing/2014/main" val="10004"/>
                  </a:ext>
                </a:extLst>
              </a:tr>
              <a:tr h="901337">
                <a:tc>
                  <a:txBody>
                    <a:bodyPr/>
                    <a:lstStyle/>
                    <a:p>
                      <a:r>
                        <a:rPr sz="2400" b="0">
                          <a:solidFill>
                            <a:srgbClr val="303A92"/>
                          </a:solidFill>
                          <a:latin typeface="Museo 1"/>
                        </a:rPr>
                        <a:t>Rezultātu rādītāji</a:t>
                      </a:r>
                    </a:p>
                  </a:txBody>
                  <a:tcPr marL="109728" marR="109728" anchor="ctr">
                    <a:solidFill>
                      <a:srgbClr val="FFFFFF"/>
                    </a:solidFill>
                  </a:tcPr>
                </a:tc>
                <a:tc>
                  <a:txBody>
                    <a:bodyPr/>
                    <a:lstStyle/>
                    <a:p>
                      <a:r>
                        <a:rPr sz="2400" b="0" dirty="0">
                          <a:solidFill>
                            <a:srgbClr val="251E50"/>
                          </a:solidFill>
                          <a:latin typeface="Museo 2"/>
                        </a:rPr>
                        <a:t>to </a:t>
                      </a:r>
                      <a:r>
                        <a:rPr sz="2400" b="0" dirty="0" err="1">
                          <a:solidFill>
                            <a:srgbClr val="251E50"/>
                          </a:solidFill>
                          <a:latin typeface="Museo 2"/>
                        </a:rPr>
                        <a:t>mērķvērtības</a:t>
                      </a:r>
                      <a:r>
                        <a:rPr sz="2400" b="0" dirty="0">
                          <a:solidFill>
                            <a:srgbClr val="251E50"/>
                          </a:solidFill>
                          <a:latin typeface="Museo 2"/>
                        </a:rPr>
                        <a:t> </a:t>
                      </a:r>
                      <a:r>
                        <a:rPr sz="2400" b="0" dirty="0" err="1">
                          <a:solidFill>
                            <a:srgbClr val="251E50"/>
                          </a:solidFill>
                          <a:latin typeface="Museo 2"/>
                        </a:rPr>
                        <a:t>ir</a:t>
                      </a:r>
                      <a:r>
                        <a:rPr sz="2400" b="0" dirty="0">
                          <a:solidFill>
                            <a:srgbClr val="251E50"/>
                          </a:solidFill>
                          <a:latin typeface="Museo 2"/>
                        </a:rPr>
                        <a:t> </a:t>
                      </a:r>
                      <a:r>
                        <a:rPr sz="2400" b="0" dirty="0" err="1">
                          <a:solidFill>
                            <a:srgbClr val="251E50"/>
                          </a:solidFill>
                          <a:latin typeface="Museo 2"/>
                        </a:rPr>
                        <a:t>indikatīvas</a:t>
                      </a:r>
                      <a:r>
                        <a:rPr sz="2400" b="0" dirty="0">
                          <a:solidFill>
                            <a:srgbClr val="251E50"/>
                          </a:solidFill>
                          <a:latin typeface="Museo 2"/>
                        </a:rPr>
                        <a:t> un </a:t>
                      </a:r>
                      <a:r>
                        <a:rPr sz="2400" b="0" dirty="0" err="1">
                          <a:solidFill>
                            <a:srgbClr val="251E50"/>
                          </a:solidFill>
                          <a:latin typeface="Museo 2"/>
                        </a:rPr>
                        <a:t>maksājumus</a:t>
                      </a:r>
                      <a:r>
                        <a:rPr sz="2400" b="0" dirty="0">
                          <a:solidFill>
                            <a:srgbClr val="251E50"/>
                          </a:solidFill>
                          <a:latin typeface="Museo 2"/>
                        </a:rPr>
                        <a:t> </a:t>
                      </a:r>
                      <a:r>
                        <a:rPr sz="2400" b="0" dirty="0" err="1">
                          <a:solidFill>
                            <a:srgbClr val="251E50"/>
                          </a:solidFill>
                          <a:latin typeface="Museo 2"/>
                        </a:rPr>
                        <a:t>neietekmē</a:t>
                      </a:r>
                      <a:endParaRPr sz="2400" b="0" dirty="0">
                        <a:solidFill>
                          <a:srgbClr val="251E50"/>
                        </a:solidFill>
                        <a:latin typeface="Museo 2"/>
                      </a:endParaRPr>
                    </a:p>
                  </a:txBody>
                  <a:tcPr marL="109728" marR="109728" anchor="ctr">
                    <a:solidFill>
                      <a:srgbClr val="FFFFFF"/>
                    </a:solidFill>
                  </a:tcPr>
                </a:tc>
                <a:tc>
                  <a:txBody>
                    <a:bodyPr/>
                    <a:lstStyle/>
                    <a:p>
                      <a:r>
                        <a:rPr sz="2400" b="0">
                          <a:solidFill>
                            <a:srgbClr val="251E50"/>
                          </a:solidFill>
                          <a:latin typeface="Museo 2"/>
                        </a:rPr>
                        <a:t>rezultātu disciplīna jāievieš pašiem</a:t>
                      </a:r>
                    </a:p>
                  </a:txBody>
                  <a:tcPr marL="109728" marR="109728" anchor="ctr">
                    <a:solidFill>
                      <a:srgbClr val="FFFFFF"/>
                    </a:solidFill>
                  </a:tcPr>
                </a:tc>
                <a:extLst>
                  <a:ext uri="{0D108BD9-81ED-4DB2-BD59-A6C34878D82A}">
                    <a16:rowId xmlns:a16="http://schemas.microsoft.com/office/drawing/2014/main" val="10005"/>
                  </a:ext>
                </a:extLst>
              </a:tr>
              <a:tr h="901338">
                <a:tc>
                  <a:txBody>
                    <a:bodyPr/>
                    <a:lstStyle/>
                    <a:p>
                      <a:r>
                        <a:rPr sz="2400" b="0">
                          <a:solidFill>
                            <a:srgbClr val="303A92"/>
                          </a:solidFill>
                          <a:latin typeface="Museo 1"/>
                        </a:rPr>
                        <a:t>Elastība 25%</a:t>
                      </a:r>
                    </a:p>
                  </a:txBody>
                  <a:tcPr marL="109728" marR="109728" anchor="ctr">
                    <a:solidFill>
                      <a:srgbClr val="EEF8FB"/>
                    </a:solidFill>
                  </a:tcPr>
                </a:tc>
                <a:tc>
                  <a:txBody>
                    <a:bodyPr/>
                    <a:lstStyle/>
                    <a:p>
                      <a:r>
                        <a:rPr sz="2400" b="0">
                          <a:solidFill>
                            <a:srgbClr val="251E50"/>
                          </a:solidFill>
                          <a:latin typeface="Museo 2"/>
                        </a:rPr>
                        <a:t>netiek ieplānota sākumā; vidusposma pārskats līdz 31.03.2031.</a:t>
                      </a:r>
                    </a:p>
                  </a:txBody>
                  <a:tcPr marL="109728" marR="109728" anchor="ctr">
                    <a:solidFill>
                      <a:srgbClr val="EEF8FB"/>
                    </a:solidFill>
                  </a:tcPr>
                </a:tc>
                <a:tc>
                  <a:txBody>
                    <a:bodyPr/>
                    <a:lstStyle/>
                    <a:p>
                      <a:r>
                        <a:rPr sz="2400" b="0" dirty="0" err="1">
                          <a:solidFill>
                            <a:srgbClr val="251E50"/>
                          </a:solidFill>
                          <a:latin typeface="Museo 2"/>
                        </a:rPr>
                        <a:t>vieta</a:t>
                      </a:r>
                      <a:r>
                        <a:rPr sz="2400" b="0" dirty="0">
                          <a:solidFill>
                            <a:srgbClr val="251E50"/>
                          </a:solidFill>
                          <a:latin typeface="Museo 2"/>
                        </a:rPr>
                        <a:t> </a:t>
                      </a:r>
                      <a:r>
                        <a:rPr sz="2400" b="0" dirty="0" err="1">
                          <a:solidFill>
                            <a:srgbClr val="251E50"/>
                          </a:solidFill>
                          <a:latin typeface="Museo 2"/>
                        </a:rPr>
                        <a:t>mācīšanās</a:t>
                      </a:r>
                      <a:r>
                        <a:rPr sz="2400" b="0" dirty="0">
                          <a:solidFill>
                            <a:srgbClr val="251E50"/>
                          </a:solidFill>
                          <a:latin typeface="Museo 2"/>
                        </a:rPr>
                        <a:t> </a:t>
                      </a:r>
                      <a:r>
                        <a:rPr sz="2400" b="0" dirty="0" err="1">
                          <a:solidFill>
                            <a:srgbClr val="251E50"/>
                          </a:solidFill>
                          <a:latin typeface="Museo 2"/>
                        </a:rPr>
                        <a:t>mehānismam</a:t>
                      </a:r>
                      <a:endParaRPr sz="2400" b="0" dirty="0">
                        <a:solidFill>
                          <a:srgbClr val="251E50"/>
                        </a:solidFill>
                        <a:latin typeface="Museo 2"/>
                      </a:endParaRPr>
                    </a:p>
                  </a:txBody>
                  <a:tcPr marL="109728" marR="109728" anchor="ctr">
                    <a:solidFill>
                      <a:srgbClr val="EEF8FB"/>
                    </a:solidFill>
                  </a:tcPr>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B88574AB-E33C-7335-8F93-97B280609D6A}"/>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dirty="0" err="1">
                <a:ln>
                  <a:noFill/>
                </a:ln>
                <a:solidFill>
                  <a:srgbClr val="5F5F6E"/>
                </a:solidFill>
                <a:effectLst/>
                <a:uLnTx/>
                <a:uFillTx/>
                <a:latin typeface="Museo 2"/>
                <a:ea typeface="+mn-ea"/>
                <a:cs typeface="+mn-cs"/>
              </a:rPr>
              <a:t>Avoti</a:t>
            </a:r>
            <a:r>
              <a:rPr kumimoji="0" sz="1150" b="1" i="0" u="none" strike="noStrike" kern="1200" cap="none" spc="0" normalizeH="0" baseline="0" noProof="0" dirty="0">
                <a:ln>
                  <a:noFill/>
                </a:ln>
                <a:solidFill>
                  <a:srgbClr val="5F5F6E"/>
                </a:solidFill>
                <a:effectLst/>
                <a:uLnTx/>
                <a:uFillTx/>
                <a:latin typeface="Museo 2"/>
                <a:ea typeface="+mn-ea"/>
                <a:cs typeface="+mn-cs"/>
              </a:rPr>
              <a:t>: </a:t>
            </a:r>
            <a:r>
              <a:rPr kumimoji="0" sz="1150" b="0" i="0" u="sng" strike="noStrike" kern="1200" cap="none" spc="0" normalizeH="0" baseline="0" noProof="0" dirty="0" err="1">
                <a:ln>
                  <a:noFill/>
                </a:ln>
                <a:solidFill>
                  <a:srgbClr val="5F5F6E"/>
                </a:solidFill>
                <a:effectLst/>
                <a:uLnTx/>
                <a:uFillTx/>
                <a:latin typeface="Museo 2"/>
                <a:ea typeface="+mn-ea"/>
                <a:cs typeface="+mn-cs"/>
                <a:hlinkClick r:id="rId3"/>
              </a:rPr>
              <a:t>Prezidentūras</a:t>
            </a:r>
            <a:r>
              <a:rPr kumimoji="0" sz="1150" b="0" i="0" u="sng" strike="noStrike" kern="1200" cap="none" spc="0" normalizeH="0" baseline="0" noProof="0" dirty="0">
                <a:ln>
                  <a:noFill/>
                </a:ln>
                <a:solidFill>
                  <a:srgbClr val="5F5F6E"/>
                </a:solidFill>
                <a:effectLst/>
                <a:uLnTx/>
                <a:uFillTx/>
                <a:latin typeface="Museo 2"/>
                <a:ea typeface="+mn-ea"/>
                <a:cs typeface="+mn-cs"/>
                <a:hlinkClick r:id="rId3"/>
              </a:rPr>
              <a:t> </a:t>
            </a:r>
            <a:r>
              <a:rPr kumimoji="0" sz="1150" b="0" i="0" u="sng" strike="noStrike" kern="1200" cap="none" spc="0" normalizeH="0" baseline="0" noProof="0" dirty="0" err="1">
                <a:ln>
                  <a:noFill/>
                </a:ln>
                <a:solidFill>
                  <a:srgbClr val="5F5F6E"/>
                </a:solidFill>
                <a:effectLst/>
                <a:uLnTx/>
                <a:uFillTx/>
                <a:latin typeface="Museo 2"/>
                <a:ea typeface="+mn-ea"/>
                <a:cs typeface="+mn-cs"/>
                <a:hlinkClick r:id="rId3"/>
              </a:rPr>
              <a:t>sarunu</a:t>
            </a:r>
            <a:r>
              <a:rPr kumimoji="0" sz="1150" b="0" i="0" u="sng" strike="noStrike" kern="1200" cap="none" spc="0" normalizeH="0" baseline="0" noProof="0" dirty="0">
                <a:ln>
                  <a:noFill/>
                </a:ln>
                <a:solidFill>
                  <a:srgbClr val="5F5F6E"/>
                </a:solidFill>
                <a:effectLst/>
                <a:uLnTx/>
                <a:uFillTx/>
                <a:latin typeface="Museo 2"/>
                <a:ea typeface="+mn-ea"/>
                <a:cs typeface="+mn-cs"/>
                <a:hlinkClick r:id="rId3"/>
              </a:rPr>
              <a:t> </a:t>
            </a:r>
            <a:r>
              <a:rPr kumimoji="0" sz="1150" b="0" i="0" u="sng" strike="noStrike" kern="1200" cap="none" spc="0" normalizeH="0" baseline="0" noProof="0" dirty="0" err="1">
                <a:ln>
                  <a:noFill/>
                </a:ln>
                <a:solidFill>
                  <a:srgbClr val="5F5F6E"/>
                </a:solidFill>
                <a:effectLst/>
                <a:uLnTx/>
                <a:uFillTx/>
                <a:latin typeface="Museo 2"/>
                <a:ea typeface="+mn-ea"/>
                <a:cs typeface="+mn-cs"/>
                <a:hlinkClick r:id="rId3"/>
              </a:rPr>
              <a:t>dokuments</a:t>
            </a:r>
            <a:r>
              <a:rPr kumimoji="0" sz="1150" b="0" i="0" u="sng" strike="noStrike" kern="1200" cap="none" spc="0" normalizeH="0" baseline="0" noProof="0" dirty="0">
                <a:ln>
                  <a:noFill/>
                </a:ln>
                <a:solidFill>
                  <a:srgbClr val="5F5F6E"/>
                </a:solidFill>
                <a:effectLst/>
                <a:uLnTx/>
                <a:uFillTx/>
                <a:latin typeface="Museo 2"/>
                <a:ea typeface="+mn-ea"/>
                <a:cs typeface="+mn-cs"/>
                <a:hlinkClick r:id="rId3"/>
              </a:rPr>
              <a:t> ST 13922/26, 10.10.2026., 44., 45., 50.–51., 72. p.</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sng" strike="noStrike" kern="1200" cap="none" spc="0" normalizeH="0" baseline="0" noProof="0" dirty="0">
                <a:ln>
                  <a:noFill/>
                </a:ln>
                <a:solidFill>
                  <a:srgbClr val="5F5F6E"/>
                </a:solidFill>
                <a:effectLst/>
                <a:uLnTx/>
                <a:uFillTx/>
                <a:latin typeface="Museo 2"/>
                <a:ea typeface="+mn-ea"/>
                <a:cs typeface="+mn-cs"/>
                <a:hlinkClick r:id="rId4"/>
              </a:rPr>
              <a:t>EPRS, PE 782.606</a:t>
            </a:r>
            <a:r>
              <a:rPr kumimoji="0" sz="1150" b="0" i="0" u="none" strike="noStrike" kern="1200" cap="none" spc="0" normalizeH="0" baseline="0" noProof="0" dirty="0">
                <a:ln>
                  <a:noFill/>
                </a:ln>
                <a:solidFill>
                  <a:srgbClr val="5F5F6E"/>
                </a:solidFill>
                <a:effectLst/>
                <a:uLnTx/>
                <a:uFillTx/>
                <a:latin typeface="Museo 2"/>
                <a:ea typeface="+mn-ea"/>
                <a:cs typeface="+mn-cs"/>
              </a:rPr>
              <a:t>; EK VRPP </a:t>
            </a:r>
            <a:r>
              <a:rPr kumimoji="0" sz="1150" b="0" i="0" u="none" strike="noStrike" kern="1200" cap="none" spc="0" normalizeH="0" baseline="0" noProof="0" dirty="0" err="1">
                <a:ln>
                  <a:noFill/>
                </a:ln>
                <a:solidFill>
                  <a:srgbClr val="5F5F6E"/>
                </a:solidFill>
                <a:effectLst/>
                <a:uLnTx/>
                <a:uFillTx/>
                <a:latin typeface="Museo 2"/>
                <a:ea typeface="+mn-ea"/>
                <a:cs typeface="+mn-cs"/>
              </a:rPr>
              <a:t>vadlīniju</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projekts</a:t>
            </a:r>
            <a:r>
              <a:rPr kumimoji="0" sz="1150" b="0" i="0" u="none" strike="noStrike" kern="1200" cap="none" spc="0" normalizeH="0" baseline="0" noProof="0" dirty="0">
                <a:ln>
                  <a:noFill/>
                </a:ln>
                <a:solidFill>
                  <a:srgbClr val="5F5F6E"/>
                </a:solidFill>
                <a:effectLst/>
                <a:uLnTx/>
                <a:uFillTx/>
                <a:latin typeface="Museo 2"/>
                <a:ea typeface="+mn-ea"/>
                <a:cs typeface="+mn-cs"/>
              </a:rPr>
              <a:t> (2026); ESF+ </a:t>
            </a:r>
            <a:r>
              <a:rPr kumimoji="0" sz="1150" b="0" i="0" u="none" strike="noStrike" kern="1200" cap="none" spc="0" normalizeH="0" baseline="0" noProof="0" dirty="0" err="1">
                <a:ln>
                  <a:noFill/>
                </a:ln>
                <a:solidFill>
                  <a:srgbClr val="5F5F6E"/>
                </a:solidFill>
                <a:effectLst/>
                <a:uLnTx/>
                <a:uFillTx/>
                <a:latin typeface="Museo 2"/>
                <a:ea typeface="+mn-ea"/>
                <a:cs typeface="+mn-cs"/>
              </a:rPr>
              <a:t>komitejas</a:t>
            </a:r>
            <a:r>
              <a:rPr kumimoji="0" sz="1150" b="0" i="0" u="none" strike="noStrike" kern="1200" cap="none" spc="0" normalizeH="0" baseline="0" noProof="0" dirty="0">
                <a:ln>
                  <a:noFill/>
                </a:ln>
                <a:solidFill>
                  <a:srgbClr val="5F5F6E"/>
                </a:solidFill>
                <a:effectLst/>
                <a:uLnTx/>
                <a:uFillTx/>
                <a:latin typeface="Museo 2"/>
                <a:ea typeface="+mn-ea"/>
                <a:cs typeface="+mn-cs"/>
              </a:rPr>
              <a:t> VR</a:t>
            </a:r>
            <a:r>
              <a:rPr kumimoji="0" lang="en-US" sz="1150" b="0" i="0" u="none" strike="noStrike" kern="1200" cap="none" spc="0" normalizeH="0" baseline="0" noProof="0" dirty="0">
                <a:ln>
                  <a:noFill/>
                </a:ln>
                <a:solidFill>
                  <a:srgbClr val="5F5F6E"/>
                </a:solidFill>
                <a:effectLst/>
                <a:uLnTx/>
                <a:uFillTx/>
                <a:latin typeface="Museo 2"/>
                <a:ea typeface="+mn-ea"/>
                <a:cs typeface="+mn-cs"/>
              </a:rPr>
              <a:t>P</a:t>
            </a:r>
            <a:r>
              <a:rPr kumimoji="0" sz="1150" b="0" i="0" u="none" strike="noStrike" kern="1200" cap="none" spc="0" normalizeH="0" baseline="0" noProof="0" dirty="0">
                <a:ln>
                  <a:noFill/>
                </a:ln>
                <a:solidFill>
                  <a:srgbClr val="5F5F6E"/>
                </a:solidFill>
                <a:effectLst/>
                <a:uLnTx/>
                <a:uFillTx/>
                <a:latin typeface="Museo 2"/>
                <a:ea typeface="+mn-ea"/>
                <a:cs typeface="+mn-cs"/>
              </a:rPr>
              <a:t>P </a:t>
            </a:r>
            <a:r>
              <a:rPr kumimoji="0" sz="1150" b="0" i="0" u="none" strike="noStrike" kern="1200" cap="none" spc="0" normalizeH="0" baseline="0" noProof="0" dirty="0" err="1">
                <a:ln>
                  <a:noFill/>
                </a:ln>
                <a:solidFill>
                  <a:srgbClr val="5F5F6E"/>
                </a:solidFill>
                <a:effectLst/>
                <a:uLnTx/>
                <a:uFillTx/>
                <a:latin typeface="Museo 2"/>
                <a:ea typeface="+mn-ea"/>
                <a:cs typeface="+mn-cs"/>
              </a:rPr>
              <a:t>plāna</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makets</a:t>
            </a:r>
            <a:r>
              <a:rPr kumimoji="0" sz="1150" b="0" i="0" u="none" strike="noStrike" kern="1200" cap="none" spc="0" normalizeH="0" baseline="0" noProof="0" dirty="0">
                <a:ln>
                  <a:noFill/>
                </a:ln>
                <a:solidFill>
                  <a:srgbClr val="5F5F6E"/>
                </a:solidFill>
                <a:effectLst/>
                <a:uLnTx/>
                <a:uFillTx/>
                <a:latin typeface="Museo 2"/>
                <a:ea typeface="+mn-ea"/>
                <a:cs typeface="+mn-cs"/>
              </a:rPr>
              <a:t> (26.02.2026.)</a:t>
            </a:r>
          </a:p>
        </p:txBody>
      </p:sp>
      <p:pic>
        <p:nvPicPr>
          <p:cNvPr id="6" name="Picture 5" descr="image.png">
            <a:extLst>
              <a:ext uri="{FF2B5EF4-FFF2-40B4-BE49-F238E27FC236}">
                <a16:creationId xmlns:a16="http://schemas.microsoft.com/office/drawing/2014/main" id="{24B6DC87-F794-3794-80B9-61D47CA8004E}"/>
              </a:ext>
            </a:extLst>
          </p:cNvPr>
          <p:cNvPicPr>
            <a:picLocks noChangeAspect="1"/>
          </p:cNvPicPr>
          <p:nvPr/>
        </p:nvPicPr>
        <p:blipFill>
          <a:blip r:embed="rId5"/>
          <a:stretch>
            <a:fillRect/>
          </a:stretch>
        </p:blipFill>
        <p:spPr>
          <a:xfrm>
            <a:off x="16047720" y="9400032"/>
            <a:ext cx="1600200" cy="680085"/>
          </a:xfrm>
          <a:prstGeom prst="rect">
            <a:avLst/>
          </a:prstGeom>
        </p:spPr>
      </p:pic>
      <p:sp>
        <p:nvSpPr>
          <p:cNvPr id="7" name="TextBox 6">
            <a:extLst>
              <a:ext uri="{FF2B5EF4-FFF2-40B4-BE49-F238E27FC236}">
                <a16:creationId xmlns:a16="http://schemas.microsoft.com/office/drawing/2014/main" id="{211D9E64-853B-64B2-441D-A52584A3336E}"/>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27</a:t>
            </a:r>
          </a:p>
        </p:txBody>
      </p:sp>
    </p:spTree>
    <p:extLst>
      <p:ext uri="{BB962C8B-B14F-4D97-AF65-F5344CB8AC3E}">
        <p14:creationId xmlns:p14="http://schemas.microsoft.com/office/powerpoint/2010/main" val="4237021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ACE4F1"/>
        </a:solidFill>
        <a:effectLst/>
      </p:bgPr>
    </p:bg>
    <p:spTree>
      <p:nvGrpSpPr>
        <p:cNvPr id="1" name="">
          <a:extLst>
            <a:ext uri="{FF2B5EF4-FFF2-40B4-BE49-F238E27FC236}">
              <a16:creationId xmlns:a16="http://schemas.microsoft.com/office/drawing/2014/main" id="{BC2AD6CB-9270-4197-8DCE-58C3EBD1E64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D442E81-C2B4-4DB2-B197-332108F4D04A}"/>
              </a:ext>
            </a:extLst>
          </p:cNvPr>
          <p:cNvSpPr/>
          <p:nvPr/>
        </p:nvSpPr>
        <p:spPr>
          <a:xfrm rot="-5400000">
            <a:off x="8523163" y="620837"/>
            <a:ext cx="10385674" cy="9144000"/>
          </a:xfrm>
          <a:custGeom>
            <a:avLst/>
            <a:gdLst/>
            <a:ahLst/>
            <a:cxnLst/>
            <a:rect l="l" t="t" r="r" b="b"/>
            <a:pathLst>
              <a:path w="10385674" h="9144000">
                <a:moveTo>
                  <a:pt x="0" y="0"/>
                </a:moveTo>
                <a:lnTo>
                  <a:pt x="10385674" y="0"/>
                </a:lnTo>
                <a:lnTo>
                  <a:pt x="10385674" y="9144000"/>
                </a:lnTo>
                <a:lnTo>
                  <a:pt x="0" y="9144000"/>
                </a:lnTo>
                <a:lnTo>
                  <a:pt x="0" y="0"/>
                </a:lnTo>
                <a:close/>
              </a:path>
            </a:pathLst>
          </a:custGeom>
          <a:blipFill>
            <a:blip r:embed="rId3"/>
            <a:stretch>
              <a:fillRect l="-16012" r="-1601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5C839E6F-9924-94C8-615B-0ED77DB22848}"/>
              </a:ext>
            </a:extLst>
          </p:cNvPr>
          <p:cNvSpPr txBox="1"/>
          <p:nvPr/>
        </p:nvSpPr>
        <p:spPr>
          <a:xfrm>
            <a:off x="1993392" y="2194560"/>
            <a:ext cx="6949440" cy="265176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a:ln>
                  <a:noFill/>
                </a:ln>
                <a:solidFill>
                  <a:srgbClr val="303A92"/>
                </a:solidFill>
                <a:effectLst/>
                <a:uLnTx/>
                <a:uFillTx/>
                <a:latin typeface="Museo 1"/>
                <a:ea typeface="+mn-ea"/>
                <a:cs typeface="+mn-cs"/>
              </a:rPr>
              <a:t>4. Kā to dara citi:</a:t>
            </a:r>
          </a:p>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a:ln>
                  <a:noFill/>
                </a:ln>
                <a:solidFill>
                  <a:srgbClr val="303A92"/>
                </a:solidFill>
                <a:effectLst/>
                <a:uLnTx/>
                <a:uFillTx/>
                <a:latin typeface="Museo 1"/>
                <a:ea typeface="+mn-ea"/>
                <a:cs typeface="+mn-cs"/>
              </a:rPr>
              <a:t>vīzija, kas sasaistīta ar budžetu</a:t>
            </a:r>
          </a:p>
        </p:txBody>
      </p:sp>
      <p:sp>
        <p:nvSpPr>
          <p:cNvPr id="4" name="TextBox 3">
            <a:extLst>
              <a:ext uri="{FF2B5EF4-FFF2-40B4-BE49-F238E27FC236}">
                <a16:creationId xmlns:a16="http://schemas.microsoft.com/office/drawing/2014/main" id="{78B1032D-90BA-5B1A-8E16-B58B916CE79F}"/>
              </a:ext>
            </a:extLst>
          </p:cNvPr>
          <p:cNvSpPr txBox="1"/>
          <p:nvPr/>
        </p:nvSpPr>
        <p:spPr>
          <a:xfrm>
            <a:off x="1993392" y="5120640"/>
            <a:ext cx="6583680" cy="1631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2400" b="0" i="0" u="none" strike="noStrike" kern="1200" cap="none" spc="0" normalizeH="0" baseline="0" noProof="0" dirty="0">
                <a:ln>
                  <a:noFill/>
                </a:ln>
                <a:solidFill>
                  <a:srgbClr val="251E50"/>
                </a:solidFill>
                <a:effectLst/>
                <a:uLnTx/>
                <a:uFillTx/>
                <a:latin typeface="Museo 2"/>
                <a:ea typeface="+mn-ea"/>
                <a:cs typeface="+mn-cs"/>
              </a:rPr>
              <a:t>Kuras ES </a:t>
            </a:r>
            <a:r>
              <a:rPr kumimoji="0" sz="2400" b="0" i="0" u="none" strike="noStrike" kern="1200" cap="none" spc="0" normalizeH="0" baseline="0" noProof="0" dirty="0" err="1">
                <a:ln>
                  <a:noFill/>
                </a:ln>
                <a:solidFill>
                  <a:srgbClr val="251E50"/>
                </a:solidFill>
                <a:effectLst/>
                <a:uLnTx/>
                <a:uFillTx/>
                <a:latin typeface="Museo 2"/>
                <a:ea typeface="+mn-ea"/>
                <a:cs typeface="+mn-cs"/>
              </a:rPr>
              <a:t>valstis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savas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ilgtermiņa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vīzijas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apstiprina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parlamentā</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kā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šie</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dokumenti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tiek</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sasaistīti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ar</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reformām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investīcijām</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budžetu</a:t>
            </a:r>
            <a:r>
              <a:rPr kumimoji="0" sz="2400" b="0" i="0" u="none" strike="noStrike" kern="1200" cap="none" spc="0" normalizeH="0" baseline="0" noProof="0" dirty="0">
                <a:ln>
                  <a:noFill/>
                </a:ln>
                <a:solidFill>
                  <a:srgbClr val="251E50"/>
                </a:solidFill>
                <a:effectLst/>
                <a:uLnTx/>
                <a:uFillTx/>
                <a:latin typeface="Museo 2"/>
                <a:ea typeface="+mn-ea"/>
                <a:cs typeface="+mn-cs"/>
              </a:rPr>
              <a:t>.</a:t>
            </a:r>
          </a:p>
        </p:txBody>
      </p:sp>
    </p:spTree>
    <p:extLst>
      <p:ext uri="{BB962C8B-B14F-4D97-AF65-F5344CB8AC3E}">
        <p14:creationId xmlns:p14="http://schemas.microsoft.com/office/powerpoint/2010/main" val="7731080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02438-638F-12A9-6CA6-6608D88791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E77FD96-9919-12FB-C0A2-2B5C76887C9D}"/>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ILGTERMIŅA VĪZIJAS DOKUMENTI ES • 1/2</a:t>
            </a:r>
          </a:p>
        </p:txBody>
      </p:sp>
      <p:sp>
        <p:nvSpPr>
          <p:cNvPr id="3" name="TextBox 2">
            <a:extLst>
              <a:ext uri="{FF2B5EF4-FFF2-40B4-BE49-F238E27FC236}">
                <a16:creationId xmlns:a16="http://schemas.microsoft.com/office/drawing/2014/main" id="{C5856610-73B6-FE82-C886-D8E9E7905AE7}"/>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3400" b="0" i="0" u="none" strike="noStrike" kern="1200" cap="none" spc="0" normalizeH="0" baseline="0" noProof="0">
                <a:ln>
                  <a:noFill/>
                </a:ln>
                <a:solidFill>
                  <a:srgbClr val="303A92"/>
                </a:solidFill>
                <a:effectLst/>
                <a:uLnTx/>
                <a:uFillTx/>
                <a:latin typeface="Museo 1"/>
                <a:ea typeface="+mn-ea"/>
                <a:cs typeface="+mn-cs"/>
              </a:rPr>
              <a:t>Parlamentā apstiprinātas ilgtermiņa vīzijas: kur tās ir un kā sasaistītas ar naudu</a:t>
            </a:r>
          </a:p>
        </p:txBody>
      </p:sp>
      <p:graphicFrame>
        <p:nvGraphicFramePr>
          <p:cNvPr id="4" name="Table 3">
            <a:extLst>
              <a:ext uri="{FF2B5EF4-FFF2-40B4-BE49-F238E27FC236}">
                <a16:creationId xmlns:a16="http://schemas.microsoft.com/office/drawing/2014/main" id="{AD16B588-A467-9482-0965-FB43F2A10132}"/>
              </a:ext>
            </a:extLst>
          </p:cNvPr>
          <p:cNvGraphicFramePr>
            <a:graphicFrameLocks noGrp="1"/>
          </p:cNvGraphicFramePr>
          <p:nvPr/>
        </p:nvGraphicFramePr>
        <p:xfrm>
          <a:off x="822960" y="2103120"/>
          <a:ext cx="16687800" cy="534924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20000"/>
                    </a:ext>
                  </a:extLst>
                </a:gridCol>
                <a:gridCol w="5897880">
                  <a:extLst>
                    <a:ext uri="{9D8B030D-6E8A-4147-A177-3AD203B41FA5}">
                      <a16:colId xmlns:a16="http://schemas.microsoft.com/office/drawing/2014/main" val="20001"/>
                    </a:ext>
                  </a:extLst>
                </a:gridCol>
                <a:gridCol w="8686800">
                  <a:extLst>
                    <a:ext uri="{9D8B030D-6E8A-4147-A177-3AD203B41FA5}">
                      <a16:colId xmlns:a16="http://schemas.microsoft.com/office/drawing/2014/main" val="20002"/>
                    </a:ext>
                  </a:extLst>
                </a:gridCol>
              </a:tblGrid>
              <a:tr h="804672">
                <a:tc>
                  <a:txBody>
                    <a:bodyPr/>
                    <a:lstStyle/>
                    <a:p>
                      <a:pPr>
                        <a:lnSpc>
                          <a:spcPct val="100000"/>
                        </a:lnSpc>
                      </a:pPr>
                      <a:r>
                        <a:rPr sz="2400" b="0">
                          <a:solidFill>
                            <a:srgbClr val="FFFFFF"/>
                          </a:solidFill>
                          <a:latin typeface="Museo 1"/>
                        </a:rPr>
                        <a:t>Valsts</a:t>
                      </a:r>
                    </a:p>
                  </a:txBody>
                  <a:tcPr marL="73152" marR="73152" marT="32004" marB="32004" anchor="ctr">
                    <a:solidFill>
                      <a:srgbClr val="303A92"/>
                    </a:solidFill>
                  </a:tcPr>
                </a:tc>
                <a:tc>
                  <a:txBody>
                    <a:bodyPr/>
                    <a:lstStyle/>
                    <a:p>
                      <a:pPr>
                        <a:lnSpc>
                          <a:spcPct val="100000"/>
                        </a:lnSpc>
                      </a:pPr>
                      <a:r>
                        <a:rPr sz="2400" b="0">
                          <a:solidFill>
                            <a:srgbClr val="FFFFFF"/>
                          </a:solidFill>
                          <a:latin typeface="Museo 1"/>
                        </a:rPr>
                        <a:t>Dokuments un apstiprinājums</a:t>
                      </a:r>
                    </a:p>
                  </a:txBody>
                  <a:tcPr marL="73152" marR="73152" marT="32004" marB="32004" anchor="ctr">
                    <a:solidFill>
                      <a:srgbClr val="303A92"/>
                    </a:solidFill>
                  </a:tcPr>
                </a:tc>
                <a:tc>
                  <a:txBody>
                    <a:bodyPr/>
                    <a:lstStyle/>
                    <a:p>
                      <a:pPr>
                        <a:lnSpc>
                          <a:spcPct val="100000"/>
                        </a:lnSpc>
                      </a:pPr>
                      <a:r>
                        <a:rPr sz="2400" b="0">
                          <a:solidFill>
                            <a:srgbClr val="FFFFFF"/>
                          </a:solidFill>
                          <a:latin typeface="Museo 1"/>
                        </a:rPr>
                        <a:t>Sasaiste ar reformu un investīciju plānošanu</a:t>
                      </a:r>
                    </a:p>
                  </a:txBody>
                  <a:tcPr marL="73152" marR="73152" marT="32004" marB="32004" anchor="ctr">
                    <a:solidFill>
                      <a:srgbClr val="303A92"/>
                    </a:solidFill>
                  </a:tcPr>
                </a:tc>
                <a:extLst>
                  <a:ext uri="{0D108BD9-81ED-4DB2-BD59-A6C34878D82A}">
                    <a16:rowId xmlns:a16="http://schemas.microsoft.com/office/drawing/2014/main" val="10000"/>
                  </a:ext>
                </a:extLst>
              </a:tr>
              <a:tr h="804672">
                <a:tc>
                  <a:txBody>
                    <a:bodyPr/>
                    <a:lstStyle/>
                    <a:p>
                      <a:pPr>
                        <a:lnSpc>
                          <a:spcPct val="100000"/>
                        </a:lnSpc>
                      </a:pPr>
                      <a:r>
                        <a:rPr sz="2000" b="0">
                          <a:solidFill>
                            <a:srgbClr val="251E50"/>
                          </a:solidFill>
                          <a:latin typeface="Museo 1"/>
                        </a:rPr>
                        <a:t>Igaunija</a:t>
                      </a:r>
                    </a:p>
                  </a:txBody>
                  <a:tcPr marL="73152" marR="73152" marT="32004" marB="32004" anchor="ctr">
                    <a:solidFill>
                      <a:srgbClr val="FFFFFF"/>
                    </a:solidFill>
                  </a:tcPr>
                </a:tc>
                <a:tc>
                  <a:txBody>
                    <a:bodyPr/>
                    <a:lstStyle/>
                    <a:p>
                      <a:pPr>
                        <a:lnSpc>
                          <a:spcPct val="100000"/>
                        </a:lnSpc>
                      </a:pPr>
                      <a:r>
                        <a:rPr sz="2000" b="0" u="sng" dirty="0">
                          <a:solidFill>
                            <a:srgbClr val="303A92"/>
                          </a:solidFill>
                          <a:latin typeface="Museo 2"/>
                          <a:hlinkClick r:id="rId3"/>
                        </a:rPr>
                        <a:t>“Eesti 2035”</a:t>
                      </a:r>
                      <a:r>
                        <a:rPr sz="2000" b="0" dirty="0">
                          <a:solidFill>
                            <a:srgbClr val="251E50"/>
                          </a:solidFill>
                          <a:latin typeface="Museo 2"/>
                        </a:rPr>
                        <a:t>: Riigikogu, </a:t>
                      </a:r>
                      <a:r>
                        <a:rPr sz="2000" b="0" dirty="0">
                          <a:solidFill>
                            <a:srgbClr val="251E50"/>
                          </a:solidFill>
                          <a:highlight>
                            <a:srgbClr val="FFFF00"/>
                          </a:highlight>
                          <a:latin typeface="Museo 2"/>
                        </a:rPr>
                        <a:t>12.05.2021</a:t>
                      </a:r>
                      <a:r>
                        <a:rPr sz="2000" b="0" dirty="0">
                          <a:solidFill>
                            <a:srgbClr val="251E50"/>
                          </a:solidFill>
                          <a:latin typeface="Museo 2"/>
                        </a:rPr>
                        <a:t>.</a:t>
                      </a:r>
                    </a:p>
                  </a:txBody>
                  <a:tcPr marL="73152" marR="73152" marT="32004" marB="32004" anchor="ctr">
                    <a:solidFill>
                      <a:srgbClr val="FFFFFF"/>
                    </a:solidFill>
                  </a:tcPr>
                </a:tc>
                <a:tc>
                  <a:txBody>
                    <a:bodyPr/>
                    <a:lstStyle/>
                    <a:p>
                      <a:pPr>
                        <a:lnSpc>
                          <a:spcPct val="100000"/>
                        </a:lnSpc>
                      </a:pPr>
                      <a:r>
                        <a:rPr sz="2000" b="0" dirty="0" err="1">
                          <a:solidFill>
                            <a:srgbClr val="251E50"/>
                          </a:solidFill>
                          <a:latin typeface="Museo 2"/>
                        </a:rPr>
                        <a:t>Valdības</a:t>
                      </a:r>
                      <a:r>
                        <a:rPr sz="2000" b="0" dirty="0">
                          <a:solidFill>
                            <a:srgbClr val="251E50"/>
                          </a:solidFill>
                          <a:latin typeface="Museo 2"/>
                        </a:rPr>
                        <a:t> </a:t>
                      </a:r>
                      <a:r>
                        <a:rPr sz="2000" b="0" dirty="0" err="1">
                          <a:solidFill>
                            <a:srgbClr val="251E50"/>
                          </a:solidFill>
                          <a:latin typeface="Museo 2"/>
                        </a:rPr>
                        <a:t>rīcības</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a:t>
                      </a:r>
                      <a:r>
                        <a:rPr sz="2000" b="0" dirty="0" err="1">
                          <a:solidFill>
                            <a:srgbClr val="251E50"/>
                          </a:solidFill>
                          <a:latin typeface="Museo 2"/>
                        </a:rPr>
                        <a:t>tiek</a:t>
                      </a:r>
                      <a:r>
                        <a:rPr sz="2000" b="0" dirty="0">
                          <a:solidFill>
                            <a:srgbClr val="251E50"/>
                          </a:solidFill>
                          <a:latin typeface="Museo 2"/>
                        </a:rPr>
                        <a:t> </a:t>
                      </a:r>
                      <a:r>
                        <a:rPr sz="2000" b="0" dirty="0" err="1">
                          <a:solidFill>
                            <a:srgbClr val="251E50"/>
                          </a:solidFill>
                          <a:latin typeface="Museo 2"/>
                        </a:rPr>
                        <a:t>atjaunots</a:t>
                      </a:r>
                      <a:r>
                        <a:rPr sz="2000" b="0" dirty="0">
                          <a:solidFill>
                            <a:srgbClr val="251E50"/>
                          </a:solidFill>
                          <a:latin typeface="Museo 2"/>
                        </a:rPr>
                        <a:t> </a:t>
                      </a:r>
                      <a:r>
                        <a:rPr sz="2000" b="0" dirty="0" err="1">
                          <a:solidFill>
                            <a:srgbClr val="251E50"/>
                          </a:solidFill>
                          <a:latin typeface="Museo 2"/>
                        </a:rPr>
                        <a:t>katru</a:t>
                      </a:r>
                      <a:r>
                        <a:rPr sz="2000" b="0" dirty="0">
                          <a:solidFill>
                            <a:srgbClr val="251E50"/>
                          </a:solidFill>
                          <a:latin typeface="Museo 2"/>
                        </a:rPr>
                        <a:t>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finansējums</a:t>
                      </a:r>
                      <a:r>
                        <a:rPr sz="2000" b="0" dirty="0">
                          <a:solidFill>
                            <a:srgbClr val="251E50"/>
                          </a:solidFill>
                          <a:latin typeface="Museo 2"/>
                        </a:rPr>
                        <a:t>, </a:t>
                      </a:r>
                      <a:r>
                        <a:rPr sz="2000" b="0" dirty="0" err="1">
                          <a:solidFill>
                            <a:srgbClr val="251E50"/>
                          </a:solidFill>
                          <a:latin typeface="Museo 2"/>
                        </a:rPr>
                        <a:t>arī</a:t>
                      </a:r>
                      <a:r>
                        <a:rPr sz="2000" b="0" dirty="0">
                          <a:solidFill>
                            <a:srgbClr val="251E50"/>
                          </a:solidFill>
                          <a:latin typeface="Museo 2"/>
                        </a:rPr>
                        <a:t> ES </a:t>
                      </a:r>
                      <a:r>
                        <a:rPr sz="2000" b="0" dirty="0" err="1">
                          <a:solidFill>
                            <a:srgbClr val="251E50"/>
                          </a:solidFill>
                          <a:latin typeface="Museo 2"/>
                        </a:rPr>
                        <a:t>fondi</a:t>
                      </a:r>
                      <a:r>
                        <a:rPr sz="2000" b="0" dirty="0">
                          <a:solidFill>
                            <a:srgbClr val="251E50"/>
                          </a:solidFill>
                          <a:latin typeface="Museo 2"/>
                        </a:rPr>
                        <a:t>, </a:t>
                      </a:r>
                      <a:r>
                        <a:rPr sz="2000" b="0" dirty="0" err="1">
                          <a:solidFill>
                            <a:srgbClr val="251E50"/>
                          </a:solidFill>
                          <a:latin typeface="Museo 2"/>
                        </a:rPr>
                        <a:t>tiek</a:t>
                      </a:r>
                      <a:r>
                        <a:rPr sz="2000" b="0" dirty="0">
                          <a:solidFill>
                            <a:srgbClr val="251E50"/>
                          </a:solidFill>
                          <a:latin typeface="Museo 2"/>
                        </a:rPr>
                        <a:t> </a:t>
                      </a:r>
                      <a:r>
                        <a:rPr sz="2000" b="0" dirty="0" err="1">
                          <a:solidFill>
                            <a:srgbClr val="251E50"/>
                          </a:solidFill>
                          <a:latin typeface="Museo 2"/>
                        </a:rPr>
                        <a:t>saskaņots</a:t>
                      </a:r>
                      <a:r>
                        <a:rPr sz="2000" b="0" dirty="0">
                          <a:solidFill>
                            <a:srgbClr val="251E50"/>
                          </a:solidFill>
                          <a:latin typeface="Museo 2"/>
                        </a:rPr>
                        <a:t> </a:t>
                      </a:r>
                      <a:r>
                        <a:rPr sz="2000" b="1" dirty="0" err="1">
                          <a:solidFill>
                            <a:srgbClr val="251E50"/>
                          </a:solidFill>
                          <a:latin typeface="Museo 2"/>
                        </a:rPr>
                        <a:t>valsts</a:t>
                      </a:r>
                      <a:r>
                        <a:rPr sz="2000" b="1" dirty="0">
                          <a:solidFill>
                            <a:srgbClr val="251E50"/>
                          </a:solidFill>
                          <a:latin typeface="Museo 2"/>
                        </a:rPr>
                        <a:t> </a:t>
                      </a:r>
                      <a:r>
                        <a:rPr sz="2000" b="1" dirty="0" err="1">
                          <a:solidFill>
                            <a:srgbClr val="251E50"/>
                          </a:solidFill>
                          <a:latin typeface="Museo 2"/>
                        </a:rPr>
                        <a:t>budžeta</a:t>
                      </a:r>
                      <a:r>
                        <a:rPr sz="2000" b="1" dirty="0">
                          <a:solidFill>
                            <a:srgbClr val="251E50"/>
                          </a:solidFill>
                          <a:latin typeface="Museo 2"/>
                        </a:rPr>
                        <a:t> </a:t>
                      </a:r>
                      <a:r>
                        <a:rPr sz="2000" b="1" dirty="0" err="1">
                          <a:solidFill>
                            <a:srgbClr val="251E50"/>
                          </a:solidFill>
                          <a:latin typeface="Museo 2"/>
                        </a:rPr>
                        <a:t>stratēģijā</a:t>
                      </a:r>
                      <a:r>
                        <a:rPr sz="2000" b="1" dirty="0">
                          <a:solidFill>
                            <a:srgbClr val="251E50"/>
                          </a:solidFill>
                          <a:latin typeface="Museo 2"/>
                        </a:rPr>
                        <a:t> </a:t>
                      </a:r>
                      <a:r>
                        <a:rPr sz="2000" b="0" dirty="0">
                          <a:solidFill>
                            <a:srgbClr val="251E50"/>
                          </a:solidFill>
                          <a:latin typeface="Museo 2"/>
                        </a:rPr>
                        <a:t>un </a:t>
                      </a:r>
                      <a:r>
                        <a:rPr sz="2000" b="0" dirty="0" err="1">
                          <a:solidFill>
                            <a:srgbClr val="251E50"/>
                          </a:solidFill>
                          <a:latin typeface="Museo 2"/>
                        </a:rPr>
                        <a:t>budžetā</a:t>
                      </a:r>
                      <a:r>
                        <a:rPr sz="2000" b="0" dirty="0">
                          <a:solidFill>
                            <a:srgbClr val="251E50"/>
                          </a:solidFill>
                          <a:latin typeface="Museo 2"/>
                        </a:rPr>
                        <a:t>; </a:t>
                      </a:r>
                      <a:r>
                        <a:rPr sz="2000" b="0" dirty="0" err="1">
                          <a:solidFill>
                            <a:srgbClr val="251E50"/>
                          </a:solidFill>
                          <a:latin typeface="Museo 2"/>
                        </a:rPr>
                        <a:t>ministri</a:t>
                      </a:r>
                      <a:r>
                        <a:rPr sz="2000" b="0" dirty="0">
                          <a:solidFill>
                            <a:srgbClr val="251E50"/>
                          </a:solidFill>
                          <a:latin typeface="Museo 2"/>
                        </a:rPr>
                        <a:t> </a:t>
                      </a:r>
                      <a:r>
                        <a:rPr sz="2000" b="0" dirty="0" err="1">
                          <a:solidFill>
                            <a:srgbClr val="251E50"/>
                          </a:solidFill>
                          <a:latin typeface="Museo 2"/>
                        </a:rPr>
                        <a:t>katru</a:t>
                      </a:r>
                      <a:r>
                        <a:rPr sz="2000" b="0" dirty="0">
                          <a:solidFill>
                            <a:srgbClr val="251E50"/>
                          </a:solidFill>
                          <a:latin typeface="Museo 2"/>
                        </a:rPr>
                        <a:t>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atskaitās</a:t>
                      </a:r>
                      <a:r>
                        <a:rPr sz="2000" b="0" dirty="0">
                          <a:solidFill>
                            <a:srgbClr val="251E50"/>
                          </a:solidFill>
                          <a:latin typeface="Museo 2"/>
                        </a:rPr>
                        <a:t> Riigikogu.</a:t>
                      </a:r>
                    </a:p>
                  </a:txBody>
                  <a:tcPr marL="73152" marR="73152" marT="32004" marB="32004" anchor="ctr">
                    <a:solidFill>
                      <a:srgbClr val="FFFFFF"/>
                    </a:solidFill>
                  </a:tcPr>
                </a:tc>
                <a:extLst>
                  <a:ext uri="{0D108BD9-81ED-4DB2-BD59-A6C34878D82A}">
                    <a16:rowId xmlns:a16="http://schemas.microsoft.com/office/drawing/2014/main" val="10001"/>
                  </a:ext>
                </a:extLst>
              </a:tr>
              <a:tr h="804672">
                <a:tc>
                  <a:txBody>
                    <a:bodyPr/>
                    <a:lstStyle/>
                    <a:p>
                      <a:pPr>
                        <a:lnSpc>
                          <a:spcPct val="100000"/>
                        </a:lnSpc>
                      </a:pPr>
                      <a:r>
                        <a:rPr sz="2000" b="0">
                          <a:solidFill>
                            <a:srgbClr val="251E50"/>
                          </a:solidFill>
                          <a:latin typeface="Museo 1"/>
                        </a:rPr>
                        <a:t>Lietuva</a:t>
                      </a:r>
                    </a:p>
                  </a:txBody>
                  <a:tcPr marL="73152" marR="73152" marT="32004" marB="32004" anchor="ctr">
                    <a:solidFill>
                      <a:srgbClr val="EEF8FB"/>
                    </a:solidFill>
                  </a:tcPr>
                </a:tc>
                <a:tc>
                  <a:txBody>
                    <a:bodyPr/>
                    <a:lstStyle/>
                    <a:p>
                      <a:pPr>
                        <a:lnSpc>
                          <a:spcPct val="100000"/>
                        </a:lnSpc>
                      </a:pPr>
                      <a:r>
                        <a:rPr sz="2000" b="0" u="sng" dirty="0">
                          <a:solidFill>
                            <a:srgbClr val="303A92"/>
                          </a:solidFill>
                          <a:latin typeface="Museo 2"/>
                          <a:hlinkClick r:id="rId4"/>
                        </a:rPr>
                        <a:t>“Lietuva 2050”</a:t>
                      </a:r>
                      <a:r>
                        <a:rPr sz="2000" b="0" dirty="0">
                          <a:solidFill>
                            <a:srgbClr val="251E50"/>
                          </a:solidFill>
                          <a:latin typeface="Museo 2"/>
                        </a:rPr>
                        <a:t>: Seimas, </a:t>
                      </a:r>
                      <a:r>
                        <a:rPr sz="2000" b="0" dirty="0">
                          <a:solidFill>
                            <a:srgbClr val="251E50"/>
                          </a:solidFill>
                          <a:highlight>
                            <a:srgbClr val="FFFF00"/>
                          </a:highlight>
                          <a:latin typeface="Museo 2"/>
                        </a:rPr>
                        <a:t>23.12.2023. </a:t>
                      </a:r>
                      <a:r>
                        <a:rPr sz="2000" b="0" dirty="0">
                          <a:solidFill>
                            <a:srgbClr val="251E50"/>
                          </a:solidFill>
                          <a:latin typeface="Museo 2"/>
                        </a:rPr>
                        <a:t>(XIV-2466)</a:t>
                      </a:r>
                      <a:r>
                        <a:rPr lang="lv-LV" sz="2000" b="0" dirty="0">
                          <a:solidFill>
                            <a:srgbClr val="251E50"/>
                          </a:solidFill>
                          <a:latin typeface="Museo 2"/>
                        </a:rPr>
                        <a:t> [izstrādāja 2 gadus]</a:t>
                      </a:r>
                      <a:endParaRPr sz="2000" b="0" dirty="0">
                        <a:solidFill>
                          <a:srgbClr val="251E50"/>
                        </a:solidFill>
                        <a:latin typeface="Museo 2"/>
                      </a:endParaRPr>
                    </a:p>
                  </a:txBody>
                  <a:tcPr marL="73152" marR="73152" marT="32004" marB="32004" anchor="ctr">
                    <a:solidFill>
                      <a:srgbClr val="EEF8FB"/>
                    </a:solidFill>
                  </a:tcPr>
                </a:tc>
                <a:tc>
                  <a:txBody>
                    <a:bodyPr/>
                    <a:lstStyle/>
                    <a:p>
                      <a:pPr>
                        <a:lnSpc>
                          <a:spcPct val="100000"/>
                        </a:lnSpc>
                      </a:pPr>
                      <a:r>
                        <a:rPr sz="2000" b="0" dirty="0" err="1">
                          <a:solidFill>
                            <a:srgbClr val="251E50"/>
                          </a:solidFill>
                          <a:latin typeface="Museo 2"/>
                        </a:rPr>
                        <a:t>Īsteno</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Nacionālo</a:t>
                      </a:r>
                      <a:r>
                        <a:rPr sz="2000" b="0" dirty="0">
                          <a:solidFill>
                            <a:srgbClr val="251E50"/>
                          </a:solidFill>
                          <a:latin typeface="Museo 2"/>
                        </a:rPr>
                        <a:t> </a:t>
                      </a:r>
                      <a:r>
                        <a:rPr sz="2000" b="0" dirty="0" err="1">
                          <a:solidFill>
                            <a:srgbClr val="251E50"/>
                          </a:solidFill>
                          <a:latin typeface="Museo 2"/>
                        </a:rPr>
                        <a:t>progresa</a:t>
                      </a:r>
                      <a:r>
                        <a:rPr sz="2000" b="0" dirty="0">
                          <a:solidFill>
                            <a:srgbClr val="251E50"/>
                          </a:solidFill>
                          <a:latin typeface="Museo 2"/>
                        </a:rPr>
                        <a:t> </a:t>
                      </a:r>
                      <a:r>
                        <a:rPr sz="2000" b="0" dirty="0" err="1">
                          <a:solidFill>
                            <a:srgbClr val="251E50"/>
                          </a:solidFill>
                          <a:latin typeface="Museo 2"/>
                        </a:rPr>
                        <a:t>plānu</a:t>
                      </a:r>
                      <a:r>
                        <a:rPr sz="2000" b="0" dirty="0">
                          <a:solidFill>
                            <a:srgbClr val="251E50"/>
                          </a:solidFill>
                          <a:latin typeface="Museo 2"/>
                        </a:rPr>
                        <a:t> (10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rīcības</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Seims </a:t>
                      </a:r>
                      <a:r>
                        <a:rPr sz="2000" b="0" dirty="0" err="1">
                          <a:solidFill>
                            <a:srgbClr val="251E50"/>
                          </a:solidFill>
                          <a:latin typeface="Museo 2"/>
                        </a:rPr>
                        <a:t>aicina</a:t>
                      </a:r>
                      <a:r>
                        <a:rPr sz="2000" b="0" dirty="0">
                          <a:solidFill>
                            <a:srgbClr val="251E50"/>
                          </a:solidFill>
                          <a:latin typeface="Museo 2"/>
                        </a:rPr>
                        <a:t> </a:t>
                      </a:r>
                      <a:r>
                        <a:rPr sz="2000" b="0" dirty="0" err="1">
                          <a:solidFill>
                            <a:srgbClr val="251E50"/>
                          </a:solidFill>
                          <a:latin typeface="Museo 2"/>
                        </a:rPr>
                        <a:t>partijas</a:t>
                      </a:r>
                      <a:r>
                        <a:rPr sz="2000" b="0" dirty="0">
                          <a:solidFill>
                            <a:srgbClr val="251E50"/>
                          </a:solidFill>
                          <a:latin typeface="Museo 2"/>
                        </a:rPr>
                        <a:t> </a:t>
                      </a:r>
                      <a:r>
                        <a:rPr sz="2000" b="0" dirty="0" err="1">
                          <a:solidFill>
                            <a:srgbClr val="251E50"/>
                          </a:solidFill>
                          <a:latin typeface="Museo 2"/>
                        </a:rPr>
                        <a:t>uz</a:t>
                      </a:r>
                      <a:r>
                        <a:rPr sz="2000" b="0" dirty="0">
                          <a:solidFill>
                            <a:srgbClr val="251E50"/>
                          </a:solidFill>
                          <a:latin typeface="Museo 2"/>
                        </a:rPr>
                        <a:t> </a:t>
                      </a:r>
                      <a:r>
                        <a:rPr sz="2000" b="0" dirty="0" err="1">
                          <a:solidFill>
                            <a:srgbClr val="251E50"/>
                          </a:solidFill>
                          <a:latin typeface="Museo 2"/>
                        </a:rPr>
                        <a:t>nacionālu</a:t>
                      </a:r>
                      <a:r>
                        <a:rPr sz="2000" b="0" dirty="0">
                          <a:solidFill>
                            <a:srgbClr val="251E50"/>
                          </a:solidFill>
                          <a:latin typeface="Museo 2"/>
                        </a:rPr>
                        <a:t> </a:t>
                      </a:r>
                      <a:r>
                        <a:rPr sz="2000" b="0" dirty="0" err="1">
                          <a:solidFill>
                            <a:srgbClr val="251E50"/>
                          </a:solidFill>
                          <a:latin typeface="Museo 2"/>
                        </a:rPr>
                        <a:t>vienošanos</a:t>
                      </a:r>
                      <a:r>
                        <a:rPr sz="2000" b="0" dirty="0">
                          <a:solidFill>
                            <a:srgbClr val="251E50"/>
                          </a:solidFill>
                          <a:latin typeface="Museo 2"/>
                        </a:rPr>
                        <a:t> par </a:t>
                      </a:r>
                      <a:r>
                        <a:rPr sz="2000" b="0" dirty="0" err="1">
                          <a:solidFill>
                            <a:srgbClr val="251E50"/>
                          </a:solidFill>
                          <a:latin typeface="Museo 2"/>
                        </a:rPr>
                        <a:t>saistībām</a:t>
                      </a:r>
                      <a:r>
                        <a:rPr sz="2000" b="0" dirty="0">
                          <a:solidFill>
                            <a:srgbClr val="251E50"/>
                          </a:solidFill>
                          <a:latin typeface="Museo 2"/>
                        </a:rPr>
                        <a:t> un </a:t>
                      </a:r>
                      <a:r>
                        <a:rPr sz="2000" b="0" dirty="0" err="1">
                          <a:solidFill>
                            <a:srgbClr val="251E50"/>
                          </a:solidFill>
                          <a:latin typeface="Museo 2"/>
                        </a:rPr>
                        <a:t>finansējumu</a:t>
                      </a:r>
                      <a:r>
                        <a:rPr sz="2000" b="0" dirty="0">
                          <a:solidFill>
                            <a:srgbClr val="251E50"/>
                          </a:solidFill>
                          <a:latin typeface="Museo 2"/>
                        </a:rPr>
                        <a:t>; </a:t>
                      </a:r>
                      <a:r>
                        <a:rPr sz="2000" b="0" dirty="0" err="1">
                          <a:solidFill>
                            <a:srgbClr val="251E50"/>
                          </a:solidFill>
                          <a:latin typeface="Museo 2"/>
                        </a:rPr>
                        <a:t>kapitāla</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a:t>
                      </a:r>
                      <a:r>
                        <a:rPr sz="2000" b="0" dirty="0" err="1">
                          <a:solidFill>
                            <a:srgbClr val="251E50"/>
                          </a:solidFill>
                          <a:latin typeface="Museo 2"/>
                        </a:rPr>
                        <a:t>sasaistīts</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budžetu</a:t>
                      </a:r>
                      <a:r>
                        <a:rPr sz="2000" b="0" dirty="0">
                          <a:solidFill>
                            <a:srgbClr val="251E50"/>
                          </a:solidFill>
                          <a:latin typeface="Museo 2"/>
                        </a:rPr>
                        <a:t>.</a:t>
                      </a:r>
                    </a:p>
                  </a:txBody>
                  <a:tcPr marL="73152" marR="73152" marT="32004" marB="32004" anchor="ctr">
                    <a:solidFill>
                      <a:srgbClr val="EEF8FB"/>
                    </a:solidFill>
                  </a:tcPr>
                </a:tc>
                <a:extLst>
                  <a:ext uri="{0D108BD9-81ED-4DB2-BD59-A6C34878D82A}">
                    <a16:rowId xmlns:a16="http://schemas.microsoft.com/office/drawing/2014/main" val="10002"/>
                  </a:ext>
                </a:extLst>
              </a:tr>
              <a:tr h="804672">
                <a:tc>
                  <a:txBody>
                    <a:bodyPr/>
                    <a:lstStyle/>
                    <a:p>
                      <a:pPr>
                        <a:lnSpc>
                          <a:spcPct val="100000"/>
                        </a:lnSpc>
                      </a:pPr>
                      <a:r>
                        <a:rPr sz="2000" b="0">
                          <a:solidFill>
                            <a:srgbClr val="251E50"/>
                          </a:solidFill>
                          <a:latin typeface="Museo 1"/>
                        </a:rPr>
                        <a:t>Horvātija</a:t>
                      </a:r>
                    </a:p>
                  </a:txBody>
                  <a:tcPr marL="73152" marR="73152" marT="32004" marB="32004" anchor="ctr">
                    <a:solidFill>
                      <a:srgbClr val="FFFFFF"/>
                    </a:solidFill>
                  </a:tcPr>
                </a:tc>
                <a:tc>
                  <a:txBody>
                    <a:bodyPr/>
                    <a:lstStyle/>
                    <a:p>
                      <a:pPr>
                        <a:lnSpc>
                          <a:spcPct val="100000"/>
                        </a:lnSpc>
                      </a:pPr>
                      <a:r>
                        <a:rPr sz="2000" b="0" u="sng" dirty="0" err="1">
                          <a:solidFill>
                            <a:srgbClr val="303A92"/>
                          </a:solidFill>
                          <a:latin typeface="Museo 2"/>
                          <a:hlinkClick r:id="rId5"/>
                        </a:rPr>
                        <a:t>Nacionālā</a:t>
                      </a:r>
                      <a:r>
                        <a:rPr sz="2000" b="0" u="sng" dirty="0">
                          <a:solidFill>
                            <a:srgbClr val="303A92"/>
                          </a:solidFill>
                          <a:latin typeface="Museo 2"/>
                          <a:hlinkClick r:id="rId5"/>
                        </a:rPr>
                        <a:t> </a:t>
                      </a:r>
                      <a:r>
                        <a:rPr sz="2000" b="0" u="sng" dirty="0" err="1">
                          <a:solidFill>
                            <a:srgbClr val="303A92"/>
                          </a:solidFill>
                          <a:latin typeface="Museo 2"/>
                          <a:hlinkClick r:id="rId5"/>
                        </a:rPr>
                        <a:t>attīstības</a:t>
                      </a:r>
                      <a:r>
                        <a:rPr sz="2000" b="0" u="sng" dirty="0">
                          <a:solidFill>
                            <a:srgbClr val="303A92"/>
                          </a:solidFill>
                          <a:latin typeface="Museo 2"/>
                          <a:hlinkClick r:id="rId5"/>
                        </a:rPr>
                        <a:t> </a:t>
                      </a:r>
                      <a:r>
                        <a:rPr sz="2000" b="0" u="sng" dirty="0" err="1">
                          <a:solidFill>
                            <a:srgbClr val="303A92"/>
                          </a:solidFill>
                          <a:latin typeface="Museo 2"/>
                          <a:hlinkClick r:id="rId5"/>
                        </a:rPr>
                        <a:t>stratēģija</a:t>
                      </a:r>
                      <a:r>
                        <a:rPr sz="2000" b="0" u="sng" dirty="0">
                          <a:solidFill>
                            <a:srgbClr val="303A92"/>
                          </a:solidFill>
                          <a:latin typeface="Museo 2"/>
                          <a:hlinkClick r:id="rId5"/>
                        </a:rPr>
                        <a:t> 2030</a:t>
                      </a:r>
                      <a:r>
                        <a:rPr sz="2000" b="0" dirty="0">
                          <a:solidFill>
                            <a:srgbClr val="251E50"/>
                          </a:solidFill>
                          <a:latin typeface="Museo 2"/>
                        </a:rPr>
                        <a:t>: Sabor, 05.02.2021.</a:t>
                      </a:r>
                    </a:p>
                  </a:txBody>
                  <a:tcPr marL="73152" marR="73152" marT="32004" marB="32004" anchor="ctr">
                    <a:solidFill>
                      <a:srgbClr val="FFFFFF"/>
                    </a:solidFill>
                  </a:tcPr>
                </a:tc>
                <a:tc>
                  <a:txBody>
                    <a:bodyPr/>
                    <a:lstStyle/>
                    <a:p>
                      <a:pPr>
                        <a:lnSpc>
                          <a:spcPct val="100000"/>
                        </a:lnSpc>
                      </a:pPr>
                      <a:r>
                        <a:rPr sz="2000" b="0">
                          <a:solidFill>
                            <a:srgbClr val="251E50"/>
                          </a:solidFill>
                          <a:latin typeface="Museo 2"/>
                        </a:rPr>
                        <a:t>Augstākais dokuments pēc Stratēģiskās plānošanas likuma; ietvars visām nacionālajām, reģionālajām un vietējām stratēģijām; 13 mērķi, 23 ietekmes rādītāji.</a:t>
                      </a:r>
                    </a:p>
                  </a:txBody>
                  <a:tcPr marL="73152" marR="73152" marT="32004" marB="32004" anchor="ctr">
                    <a:solidFill>
                      <a:srgbClr val="FFFFFF"/>
                    </a:solidFill>
                  </a:tcPr>
                </a:tc>
                <a:extLst>
                  <a:ext uri="{0D108BD9-81ED-4DB2-BD59-A6C34878D82A}">
                    <a16:rowId xmlns:a16="http://schemas.microsoft.com/office/drawing/2014/main" val="10003"/>
                  </a:ext>
                </a:extLst>
              </a:tr>
              <a:tr h="804672">
                <a:tc>
                  <a:txBody>
                    <a:bodyPr/>
                    <a:lstStyle/>
                    <a:p>
                      <a:pPr>
                        <a:lnSpc>
                          <a:spcPct val="100000"/>
                        </a:lnSpc>
                      </a:pPr>
                      <a:r>
                        <a:rPr sz="2000" b="0" dirty="0" err="1">
                          <a:solidFill>
                            <a:srgbClr val="251E50"/>
                          </a:solidFill>
                          <a:latin typeface="Museo 1"/>
                        </a:rPr>
                        <a:t>Īrija</a:t>
                      </a:r>
                      <a:endParaRPr sz="2000" b="0" dirty="0">
                        <a:solidFill>
                          <a:srgbClr val="251E50"/>
                        </a:solidFill>
                        <a:latin typeface="Museo 1"/>
                      </a:endParaRPr>
                    </a:p>
                  </a:txBody>
                  <a:tcPr marL="73152" marR="73152" marT="32004" marB="32004" anchor="ctr">
                    <a:solidFill>
                      <a:srgbClr val="FFFFFF"/>
                    </a:solidFill>
                  </a:tcPr>
                </a:tc>
                <a:tc>
                  <a:txBody>
                    <a:bodyPr/>
                    <a:lstStyle/>
                    <a:p>
                      <a:pPr>
                        <a:lnSpc>
                          <a:spcPct val="100000"/>
                        </a:lnSpc>
                      </a:pPr>
                      <a:r>
                        <a:rPr sz="2000" b="0" u="sng" dirty="0" err="1">
                          <a:solidFill>
                            <a:srgbClr val="303A92"/>
                          </a:solidFill>
                          <a:latin typeface="Museo 2"/>
                          <a:hlinkClick r:id="rId6"/>
                        </a:rPr>
                        <a:t>Nacionālais</a:t>
                      </a:r>
                      <a:r>
                        <a:rPr sz="2000" b="0" u="sng" dirty="0">
                          <a:solidFill>
                            <a:srgbClr val="303A92"/>
                          </a:solidFill>
                          <a:latin typeface="Museo 2"/>
                          <a:hlinkClick r:id="rId6"/>
                        </a:rPr>
                        <a:t> </a:t>
                      </a:r>
                      <a:r>
                        <a:rPr sz="2000" b="0" u="sng" dirty="0" err="1">
                          <a:solidFill>
                            <a:srgbClr val="303A92"/>
                          </a:solidFill>
                          <a:latin typeface="Museo 2"/>
                          <a:hlinkClick r:id="rId6"/>
                        </a:rPr>
                        <a:t>plānošanas</a:t>
                      </a:r>
                      <a:r>
                        <a:rPr sz="2000" b="0" u="sng" dirty="0">
                          <a:solidFill>
                            <a:srgbClr val="303A92"/>
                          </a:solidFill>
                          <a:latin typeface="Museo 2"/>
                          <a:hlinkClick r:id="rId6"/>
                        </a:rPr>
                        <a:t> </a:t>
                      </a:r>
                      <a:r>
                        <a:rPr sz="2000" b="0" u="sng" dirty="0" err="1">
                          <a:solidFill>
                            <a:srgbClr val="303A92"/>
                          </a:solidFill>
                          <a:latin typeface="Museo 2"/>
                          <a:hlinkClick r:id="rId6"/>
                        </a:rPr>
                        <a:t>ietvars</a:t>
                      </a:r>
                      <a:r>
                        <a:rPr sz="2000" b="0" u="sng" dirty="0">
                          <a:solidFill>
                            <a:srgbClr val="303A92"/>
                          </a:solidFill>
                          <a:latin typeface="Museo 2"/>
                          <a:hlinkClick r:id="rId6"/>
                        </a:rPr>
                        <a:t> (NPF)</a:t>
                      </a:r>
                      <a:r>
                        <a:rPr sz="2000" b="0" dirty="0">
                          <a:solidFill>
                            <a:srgbClr val="251E50"/>
                          </a:solidFill>
                          <a:latin typeface="Museo 2"/>
                        </a:rPr>
                        <a:t>: </a:t>
                      </a:r>
                      <a:r>
                        <a:rPr sz="2000" b="0" dirty="0" err="1">
                          <a:solidFill>
                            <a:srgbClr val="251E50"/>
                          </a:solidFill>
                          <a:latin typeface="Museo 2"/>
                        </a:rPr>
                        <a:t>abi</a:t>
                      </a:r>
                      <a:r>
                        <a:rPr sz="2000" b="0" dirty="0">
                          <a:solidFill>
                            <a:srgbClr val="251E50"/>
                          </a:solidFill>
                          <a:latin typeface="Museo 2"/>
                        </a:rPr>
                        <a:t> Oireachtas </a:t>
                      </a:r>
                      <a:r>
                        <a:rPr sz="2000" b="0" dirty="0" err="1">
                          <a:solidFill>
                            <a:srgbClr val="251E50"/>
                          </a:solidFill>
                          <a:latin typeface="Museo 2"/>
                        </a:rPr>
                        <a:t>nami</a:t>
                      </a:r>
                      <a:r>
                        <a:rPr sz="2000" b="0" dirty="0">
                          <a:solidFill>
                            <a:srgbClr val="251E50"/>
                          </a:solidFill>
                          <a:latin typeface="Museo 2"/>
                        </a:rPr>
                        <a:t>, </a:t>
                      </a:r>
                      <a:r>
                        <a:rPr sz="2000" b="0" dirty="0">
                          <a:solidFill>
                            <a:srgbClr val="251E50"/>
                          </a:solidFill>
                          <a:highlight>
                            <a:srgbClr val="FFFF00"/>
                          </a:highlight>
                          <a:latin typeface="Museo 2"/>
                        </a:rPr>
                        <a:t>04.2025.</a:t>
                      </a:r>
                    </a:p>
                  </a:txBody>
                  <a:tcPr marL="73152" marR="73152" marT="32004" marB="32004" anchor="ctr">
                    <a:solidFill>
                      <a:srgbClr val="FFFFFF"/>
                    </a:solidFill>
                  </a:tcPr>
                </a:tc>
                <a:tc>
                  <a:txBody>
                    <a:bodyPr/>
                    <a:lstStyle/>
                    <a:p>
                      <a:pPr>
                        <a:lnSpc>
                          <a:spcPct val="100000"/>
                        </a:lnSpc>
                      </a:pPr>
                      <a:r>
                        <a:rPr sz="2000" b="0" dirty="0" err="1">
                          <a:solidFill>
                            <a:srgbClr val="251E50"/>
                          </a:solidFill>
                          <a:latin typeface="Museo 2"/>
                        </a:rPr>
                        <a:t>Kopā</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valdības</a:t>
                      </a:r>
                      <a:r>
                        <a:rPr sz="2000" b="0" dirty="0">
                          <a:solidFill>
                            <a:srgbClr val="251E50"/>
                          </a:solidFill>
                          <a:latin typeface="Museo 2"/>
                        </a:rPr>
                        <a:t> 10 </a:t>
                      </a:r>
                      <a:r>
                        <a:rPr sz="2000" b="0" dirty="0" err="1">
                          <a:solidFill>
                            <a:srgbClr val="251E50"/>
                          </a:solidFill>
                          <a:latin typeface="Museo 2"/>
                        </a:rPr>
                        <a:t>gadu</a:t>
                      </a:r>
                      <a:r>
                        <a:rPr sz="2000" b="0" dirty="0">
                          <a:solidFill>
                            <a:srgbClr val="251E50"/>
                          </a:solidFill>
                          <a:latin typeface="Museo 2"/>
                        </a:rPr>
                        <a:t> </a:t>
                      </a:r>
                      <a:r>
                        <a:rPr sz="2000" b="0" dirty="0" err="1">
                          <a:solidFill>
                            <a:srgbClr val="251E50"/>
                          </a:solidFill>
                          <a:latin typeface="Museo 2"/>
                        </a:rPr>
                        <a:t>Nacionālo</a:t>
                      </a:r>
                      <a:r>
                        <a:rPr sz="2000" b="0" dirty="0">
                          <a:solidFill>
                            <a:srgbClr val="251E50"/>
                          </a:solidFill>
                          <a:latin typeface="Museo 2"/>
                        </a:rPr>
                        <a:t> </a:t>
                      </a:r>
                      <a:r>
                        <a:rPr sz="2000" b="0" dirty="0" err="1">
                          <a:solidFill>
                            <a:srgbClr val="251E50"/>
                          </a:solidFill>
                          <a:latin typeface="Museo 2"/>
                        </a:rPr>
                        <a:t>attīstības</a:t>
                      </a:r>
                      <a:r>
                        <a:rPr sz="2000" b="0" dirty="0">
                          <a:solidFill>
                            <a:srgbClr val="251E50"/>
                          </a:solidFill>
                          <a:latin typeface="Museo 2"/>
                        </a:rPr>
                        <a:t> </a:t>
                      </a:r>
                      <a:r>
                        <a:rPr sz="2000" b="0" dirty="0" err="1">
                          <a:solidFill>
                            <a:srgbClr val="251E50"/>
                          </a:solidFill>
                          <a:latin typeface="Museo 2"/>
                        </a:rPr>
                        <a:t>plānu</a:t>
                      </a:r>
                      <a:r>
                        <a:rPr sz="2000" b="0" dirty="0">
                          <a:solidFill>
                            <a:srgbClr val="251E50"/>
                          </a:solidFill>
                          <a:latin typeface="Museo 2"/>
                        </a:rPr>
                        <a:t> </a:t>
                      </a:r>
                      <a:r>
                        <a:rPr sz="2000" b="0" dirty="0" err="1">
                          <a:solidFill>
                            <a:srgbClr val="251E50"/>
                          </a:solidFill>
                          <a:latin typeface="Museo 2"/>
                        </a:rPr>
                        <a:t>veido</a:t>
                      </a:r>
                      <a:r>
                        <a:rPr sz="2000" b="0" dirty="0">
                          <a:solidFill>
                            <a:srgbClr val="251E50"/>
                          </a:solidFill>
                          <a:latin typeface="Museo 2"/>
                        </a:rPr>
                        <a:t> </a:t>
                      </a:r>
                      <a:r>
                        <a:rPr sz="2000" b="0" dirty="0">
                          <a:solidFill>
                            <a:srgbClr val="251E50"/>
                          </a:solidFill>
                          <a:highlight>
                            <a:srgbClr val="FFFF00"/>
                          </a:highlight>
                          <a:latin typeface="Museo 2"/>
                        </a:rPr>
                        <a:t>“Project Ireland 2040”</a:t>
                      </a:r>
                      <a:r>
                        <a:rPr sz="2000" b="0" dirty="0">
                          <a:solidFill>
                            <a:srgbClr val="251E50"/>
                          </a:solidFill>
                          <a:latin typeface="Museo 2"/>
                        </a:rPr>
                        <a:t>; </a:t>
                      </a:r>
                      <a:r>
                        <a:rPr sz="2000" b="0" dirty="0" err="1">
                          <a:solidFill>
                            <a:srgbClr val="251E50"/>
                          </a:solidFill>
                          <a:latin typeface="Museo 2"/>
                        </a:rPr>
                        <a:t>ministriju</a:t>
                      </a:r>
                      <a:r>
                        <a:rPr sz="2000" b="0" dirty="0">
                          <a:solidFill>
                            <a:srgbClr val="251E50"/>
                          </a:solidFill>
                          <a:latin typeface="Museo 2"/>
                        </a:rPr>
                        <a:t> </a:t>
                      </a:r>
                      <a:r>
                        <a:rPr sz="2000" b="0" dirty="0" err="1">
                          <a:solidFill>
                            <a:srgbClr val="251E50"/>
                          </a:solidFill>
                          <a:latin typeface="Museo 2"/>
                        </a:rPr>
                        <a:t>kapitālie</a:t>
                      </a:r>
                      <a:r>
                        <a:rPr sz="2000" b="0" dirty="0">
                          <a:solidFill>
                            <a:srgbClr val="251E50"/>
                          </a:solidFill>
                          <a:latin typeface="Museo 2"/>
                        </a:rPr>
                        <a:t> </a:t>
                      </a:r>
                      <a:r>
                        <a:rPr sz="2000" b="0" dirty="0" err="1">
                          <a:solidFill>
                            <a:srgbClr val="251E50"/>
                          </a:solidFill>
                          <a:latin typeface="Museo 2"/>
                        </a:rPr>
                        <a:t>griesti</a:t>
                      </a:r>
                      <a:r>
                        <a:rPr sz="2000" b="0" dirty="0">
                          <a:solidFill>
                            <a:srgbClr val="251E50"/>
                          </a:solidFill>
                          <a:latin typeface="Museo 2"/>
                        </a:rPr>
                        <a:t> 2026–2030.</a:t>
                      </a:r>
                    </a:p>
                  </a:txBody>
                  <a:tcPr marL="73152" marR="73152" marT="32004" marB="32004" anchor="ctr">
                    <a:solidFill>
                      <a:srgbClr val="FFFFFF"/>
                    </a:solidFill>
                  </a:tcPr>
                </a:tc>
                <a:extLst>
                  <a:ext uri="{0D108BD9-81ED-4DB2-BD59-A6C34878D82A}">
                    <a16:rowId xmlns:a16="http://schemas.microsoft.com/office/drawing/2014/main" val="10005"/>
                  </a:ext>
                </a:extLst>
              </a:tr>
              <a:tr h="804672">
                <a:tc>
                  <a:txBody>
                    <a:bodyPr/>
                    <a:lstStyle/>
                    <a:p>
                      <a:pPr>
                        <a:lnSpc>
                          <a:spcPct val="100000"/>
                        </a:lnSpc>
                      </a:pPr>
                      <a:r>
                        <a:rPr sz="2000" b="0">
                          <a:solidFill>
                            <a:srgbClr val="251E50"/>
                          </a:solidFill>
                          <a:latin typeface="Museo 1"/>
                        </a:rPr>
                        <a:t>Latvija</a:t>
                      </a:r>
                    </a:p>
                  </a:txBody>
                  <a:tcPr marL="73152" marR="73152" marT="32004" marB="32004" anchor="ctr">
                    <a:solidFill>
                      <a:srgbClr val="ACE4F1"/>
                    </a:solidFill>
                  </a:tcPr>
                </a:tc>
                <a:tc>
                  <a:txBody>
                    <a:bodyPr/>
                    <a:lstStyle/>
                    <a:p>
                      <a:pPr>
                        <a:lnSpc>
                          <a:spcPct val="100000"/>
                        </a:lnSpc>
                      </a:pPr>
                      <a:r>
                        <a:rPr sz="2000" b="0" u="sng" dirty="0">
                          <a:solidFill>
                            <a:srgbClr val="303A92"/>
                          </a:solidFill>
                          <a:latin typeface="Museo 2"/>
                          <a:hlinkClick r:id="rId7"/>
                        </a:rPr>
                        <a:t>Latvija2030</a:t>
                      </a:r>
                      <a:r>
                        <a:rPr sz="2000" b="0" dirty="0">
                          <a:solidFill>
                            <a:srgbClr val="251E50"/>
                          </a:solidFill>
                          <a:latin typeface="Museo 2"/>
                        </a:rPr>
                        <a:t>: </a:t>
                      </a:r>
                      <a:r>
                        <a:rPr sz="2000" b="0" dirty="0" err="1">
                          <a:solidFill>
                            <a:srgbClr val="251E50"/>
                          </a:solidFill>
                          <a:latin typeface="Museo 2"/>
                        </a:rPr>
                        <a:t>Saeima</a:t>
                      </a:r>
                      <a:r>
                        <a:rPr sz="2000" b="0" dirty="0">
                          <a:solidFill>
                            <a:srgbClr val="251E50"/>
                          </a:solidFill>
                          <a:latin typeface="Museo 2"/>
                        </a:rPr>
                        <a:t>, 10.06.2010.; </a:t>
                      </a:r>
                      <a:r>
                        <a:rPr sz="2000" b="0" u="sng" dirty="0">
                          <a:solidFill>
                            <a:srgbClr val="303A92"/>
                          </a:solidFill>
                          <a:latin typeface="Museo 2"/>
                          <a:hlinkClick r:id="rId8"/>
                        </a:rPr>
                        <a:t>NAP2027</a:t>
                      </a:r>
                      <a:r>
                        <a:rPr sz="2000" b="0" dirty="0">
                          <a:solidFill>
                            <a:srgbClr val="251E50"/>
                          </a:solidFill>
                          <a:latin typeface="Museo 2"/>
                        </a:rPr>
                        <a:t>: </a:t>
                      </a:r>
                      <a:r>
                        <a:rPr sz="2000" b="0" dirty="0" err="1">
                          <a:solidFill>
                            <a:srgbClr val="251E50"/>
                          </a:solidFill>
                          <a:latin typeface="Museo 2"/>
                        </a:rPr>
                        <a:t>Saeima</a:t>
                      </a:r>
                      <a:r>
                        <a:rPr sz="2000" b="0" dirty="0">
                          <a:solidFill>
                            <a:srgbClr val="251E50"/>
                          </a:solidFill>
                          <a:latin typeface="Museo 2"/>
                        </a:rPr>
                        <a:t>, 02.07.2020.</a:t>
                      </a:r>
                    </a:p>
                  </a:txBody>
                  <a:tcPr marL="73152" marR="73152" marT="32004" marB="32004" anchor="ctr">
                    <a:solidFill>
                      <a:srgbClr val="ACE4F1"/>
                    </a:solidFill>
                  </a:tcPr>
                </a:tc>
                <a:tc>
                  <a:txBody>
                    <a:bodyPr/>
                    <a:lstStyle/>
                    <a:p>
                      <a:pPr>
                        <a:lnSpc>
                          <a:spcPct val="100000"/>
                        </a:lnSpc>
                      </a:pPr>
                      <a:r>
                        <a:rPr sz="2000" b="0" dirty="0" err="1">
                          <a:solidFill>
                            <a:srgbClr val="251E50"/>
                          </a:solidFill>
                          <a:latin typeface="Museo 2"/>
                        </a:rPr>
                        <a:t>Vīzija</a:t>
                      </a:r>
                      <a:r>
                        <a:rPr sz="2000" b="0" dirty="0">
                          <a:solidFill>
                            <a:srgbClr val="251E50"/>
                          </a:solidFill>
                          <a:latin typeface="Museo 2"/>
                        </a:rPr>
                        <a:t> un </a:t>
                      </a:r>
                      <a:r>
                        <a:rPr sz="2000" b="0" dirty="0" err="1">
                          <a:solidFill>
                            <a:srgbClr val="251E50"/>
                          </a:solidFill>
                          <a:latin typeface="Museo 2"/>
                        </a:rPr>
                        <a:t>vidēja</a:t>
                      </a:r>
                      <a:r>
                        <a:rPr sz="2000" b="0" dirty="0">
                          <a:solidFill>
                            <a:srgbClr val="251E50"/>
                          </a:solidFill>
                          <a:latin typeface="Museo 2"/>
                        </a:rPr>
                        <a:t> </a:t>
                      </a:r>
                      <a:r>
                        <a:rPr sz="2000" b="0" dirty="0" err="1">
                          <a:solidFill>
                            <a:srgbClr val="251E50"/>
                          </a:solidFill>
                          <a:latin typeface="Museo 2"/>
                        </a:rPr>
                        <a:t>termiņa</a:t>
                      </a:r>
                      <a:r>
                        <a:rPr sz="2000" b="0" dirty="0">
                          <a:solidFill>
                            <a:srgbClr val="251E50"/>
                          </a:solidFill>
                          <a:latin typeface="Museo 2"/>
                        </a:rPr>
                        <a:t> </a:t>
                      </a:r>
                      <a:r>
                        <a:rPr sz="2000" b="0" dirty="0" err="1">
                          <a:solidFill>
                            <a:srgbClr val="251E50"/>
                          </a:solidFill>
                          <a:latin typeface="Museo 2"/>
                        </a:rPr>
                        <a:t>plāns</a:t>
                      </a:r>
                      <a:r>
                        <a:rPr sz="2000" b="0" dirty="0">
                          <a:solidFill>
                            <a:srgbClr val="251E50"/>
                          </a:solidFill>
                          <a:latin typeface="Museo 2"/>
                        </a:rPr>
                        <a:t> </a:t>
                      </a:r>
                      <a:r>
                        <a:rPr sz="2000" b="0" dirty="0" err="1">
                          <a:solidFill>
                            <a:srgbClr val="251E50"/>
                          </a:solidFill>
                          <a:latin typeface="Museo 2"/>
                        </a:rPr>
                        <a:t>ir</a:t>
                      </a:r>
                      <a:r>
                        <a:rPr sz="2000" b="0" dirty="0">
                          <a:solidFill>
                            <a:srgbClr val="251E50"/>
                          </a:solidFill>
                          <a:latin typeface="Museo 2"/>
                        </a:rPr>
                        <a:t> </a:t>
                      </a:r>
                      <a:r>
                        <a:rPr sz="2000" b="0" dirty="0" err="1">
                          <a:solidFill>
                            <a:srgbClr val="251E50"/>
                          </a:solidFill>
                          <a:latin typeface="Museo 2"/>
                        </a:rPr>
                        <a:t>Saeimā</a:t>
                      </a:r>
                      <a:r>
                        <a:rPr sz="2000" b="0" dirty="0">
                          <a:solidFill>
                            <a:srgbClr val="251E50"/>
                          </a:solidFill>
                          <a:latin typeface="Museo 2"/>
                        </a:rPr>
                        <a:t>, bet nav </a:t>
                      </a:r>
                      <a:r>
                        <a:rPr sz="2000" b="0" dirty="0" err="1">
                          <a:solidFill>
                            <a:srgbClr val="251E50"/>
                          </a:solidFill>
                          <a:latin typeface="Museo 2"/>
                        </a:rPr>
                        <a:t>vidēja</a:t>
                      </a:r>
                      <a:r>
                        <a:rPr sz="2000" b="0" dirty="0">
                          <a:solidFill>
                            <a:srgbClr val="251E50"/>
                          </a:solidFill>
                          <a:latin typeface="Museo 2"/>
                        </a:rPr>
                        <a:t> </a:t>
                      </a:r>
                      <a:r>
                        <a:rPr sz="2000" b="0" dirty="0" err="1">
                          <a:solidFill>
                            <a:srgbClr val="251E50"/>
                          </a:solidFill>
                          <a:latin typeface="Museo 2"/>
                        </a:rPr>
                        <a:t>termiņa</a:t>
                      </a:r>
                      <a:r>
                        <a:rPr sz="2000" b="0" dirty="0">
                          <a:solidFill>
                            <a:srgbClr val="251E50"/>
                          </a:solidFill>
                          <a:latin typeface="Museo 2"/>
                        </a:rPr>
                        <a:t> </a:t>
                      </a:r>
                      <a:r>
                        <a:rPr sz="2000" b="0" dirty="0" err="1">
                          <a:solidFill>
                            <a:srgbClr val="251E50"/>
                          </a:solidFill>
                          <a:latin typeface="Museo 2"/>
                        </a:rPr>
                        <a:t>kapitāla</a:t>
                      </a:r>
                      <a:r>
                        <a:rPr sz="2000" b="0" dirty="0">
                          <a:solidFill>
                            <a:srgbClr val="251E50"/>
                          </a:solidFill>
                          <a:latin typeface="Museo 2"/>
                        </a:rPr>
                        <a:t> </a:t>
                      </a:r>
                      <a:r>
                        <a:rPr sz="2000" b="0" dirty="0" err="1">
                          <a:solidFill>
                            <a:srgbClr val="251E50"/>
                          </a:solidFill>
                          <a:latin typeface="Museo 2"/>
                        </a:rPr>
                        <a:t>plāna</a:t>
                      </a:r>
                      <a:r>
                        <a:rPr sz="2000" b="0" dirty="0">
                          <a:solidFill>
                            <a:srgbClr val="251E50"/>
                          </a:solidFill>
                          <a:latin typeface="Museo 2"/>
                        </a:rPr>
                        <a:t>, kas </a:t>
                      </a:r>
                      <a:r>
                        <a:rPr sz="2000" b="0" dirty="0" err="1">
                          <a:solidFill>
                            <a:srgbClr val="251E50"/>
                          </a:solidFill>
                          <a:latin typeface="Museo 2"/>
                        </a:rPr>
                        <a:t>tos</a:t>
                      </a:r>
                      <a:r>
                        <a:rPr sz="2000" b="0" dirty="0">
                          <a:solidFill>
                            <a:srgbClr val="251E50"/>
                          </a:solidFill>
                          <a:latin typeface="Museo 2"/>
                        </a:rPr>
                        <a:t> </a:t>
                      </a:r>
                      <a:r>
                        <a:rPr sz="2000" b="0" dirty="0" err="1">
                          <a:solidFill>
                            <a:srgbClr val="251E50"/>
                          </a:solidFill>
                          <a:latin typeface="Museo 2"/>
                        </a:rPr>
                        <a:t>sasaistītu</a:t>
                      </a:r>
                      <a:r>
                        <a:rPr sz="2000" b="0" dirty="0">
                          <a:solidFill>
                            <a:srgbClr val="251E50"/>
                          </a:solidFill>
                          <a:latin typeface="Museo 2"/>
                        </a:rPr>
                        <a:t> </a:t>
                      </a:r>
                      <a:r>
                        <a:rPr sz="2000" b="0" dirty="0" err="1">
                          <a:solidFill>
                            <a:srgbClr val="251E50"/>
                          </a:solidFill>
                          <a:latin typeface="Museo 2"/>
                        </a:rPr>
                        <a:t>ar</a:t>
                      </a:r>
                      <a:r>
                        <a:rPr sz="2000" b="0" dirty="0">
                          <a:solidFill>
                            <a:srgbClr val="251E50"/>
                          </a:solidFill>
                          <a:latin typeface="Museo 2"/>
                        </a:rPr>
                        <a:t> </a:t>
                      </a:r>
                      <a:r>
                        <a:rPr sz="2000" b="0" dirty="0" err="1">
                          <a:solidFill>
                            <a:srgbClr val="251E50"/>
                          </a:solidFill>
                          <a:latin typeface="Museo 2"/>
                        </a:rPr>
                        <a:t>budžetu</a:t>
                      </a:r>
                      <a:r>
                        <a:rPr sz="2000" b="0" dirty="0">
                          <a:solidFill>
                            <a:srgbClr val="251E50"/>
                          </a:solidFill>
                          <a:latin typeface="Museo 2"/>
                        </a:rPr>
                        <a:t> (EK, 2026).</a:t>
                      </a:r>
                    </a:p>
                  </a:txBody>
                  <a:tcPr marL="73152" marR="73152" marT="32004" marB="32004" anchor="ctr">
                    <a:solidFill>
                      <a:srgbClr val="ACE4F1"/>
                    </a:solidFill>
                  </a:tcPr>
                </a:tc>
                <a:extLst>
                  <a:ext uri="{0D108BD9-81ED-4DB2-BD59-A6C34878D82A}">
                    <a16:rowId xmlns:a16="http://schemas.microsoft.com/office/drawing/2014/main" val="10006"/>
                  </a:ext>
                </a:extLst>
              </a:tr>
            </a:tbl>
          </a:graphicData>
        </a:graphic>
      </p:graphicFrame>
      <p:sp>
        <p:nvSpPr>
          <p:cNvPr id="5" name="Rounded Rectangle 4">
            <a:extLst>
              <a:ext uri="{FF2B5EF4-FFF2-40B4-BE49-F238E27FC236}">
                <a16:creationId xmlns:a16="http://schemas.microsoft.com/office/drawing/2014/main" id="{42DE65AF-6279-3045-F80F-37A4BC271A9D}"/>
              </a:ext>
            </a:extLst>
          </p:cNvPr>
          <p:cNvSpPr/>
          <p:nvPr/>
        </p:nvSpPr>
        <p:spPr>
          <a:xfrm>
            <a:off x="822960" y="8046720"/>
            <a:ext cx="16687800" cy="12344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7E457FDA-0DAB-8920-A6A5-D980DC99E919}"/>
              </a:ext>
            </a:extLst>
          </p:cNvPr>
          <p:cNvSpPr txBox="1"/>
          <p:nvPr/>
        </p:nvSpPr>
        <p:spPr>
          <a:xfrm>
            <a:off x="1051560" y="8052319"/>
            <a:ext cx="16276320" cy="123238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1" i="0" u="none" strike="noStrike" kern="1200" cap="none" spc="0" normalizeH="0" baseline="0" noProof="0" dirty="0" err="1">
                <a:ln>
                  <a:noFill/>
                </a:ln>
                <a:solidFill>
                  <a:srgbClr val="303A92"/>
                </a:solidFill>
                <a:effectLst/>
                <a:uLnTx/>
                <a:uFillTx/>
                <a:latin typeface="Museo 1"/>
                <a:ea typeface="+mn-ea"/>
                <a:cs typeface="+mn-cs"/>
              </a:rPr>
              <a:t>Daļēji</a:t>
            </a:r>
            <a:r>
              <a:rPr kumimoji="0" sz="2400" b="1" i="0" u="none" strike="noStrike" kern="1200" cap="none" spc="0" normalizeH="0" baseline="0" noProof="0" dirty="0">
                <a:ln>
                  <a:noFill/>
                </a:ln>
                <a:solidFill>
                  <a:srgbClr val="303A92"/>
                </a:solidFill>
                <a:effectLst/>
                <a:uLnTx/>
                <a:uFillTx/>
                <a:latin typeface="Museo 1"/>
                <a:ea typeface="+mn-ea"/>
                <a:cs typeface="+mn-cs"/>
              </a:rPr>
              <a:t>: </a:t>
            </a:r>
            <a:r>
              <a:rPr kumimoji="0" sz="2400" b="1" i="0" u="none" strike="noStrike" kern="1200" cap="none" spc="0" normalizeH="0" baseline="0" noProof="0" dirty="0" err="1">
                <a:ln>
                  <a:noFill/>
                </a:ln>
                <a:solidFill>
                  <a:srgbClr val="251E50"/>
                </a:solidFill>
                <a:effectLst/>
                <a:uLnTx/>
                <a:uFillTx/>
                <a:latin typeface="Museo 2"/>
                <a:ea typeface="+mn-ea"/>
                <a:cs typeface="+mn-cs"/>
              </a:rPr>
              <a:t>Zviedrijā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Riksdag</a:t>
            </a:r>
            <a:r>
              <a:rPr kumimoji="0" sz="2400" b="0" i="0" u="none" strike="noStrike" kern="1200" cap="none" spc="0" normalizeH="0" baseline="0" noProof="0" dirty="0">
                <a:ln>
                  <a:noFill/>
                </a:ln>
                <a:solidFill>
                  <a:srgbClr val="251E50"/>
                </a:solidFill>
                <a:effectLst/>
                <a:uLnTx/>
                <a:uFillTx/>
                <a:latin typeface="Museo 2"/>
                <a:ea typeface="+mn-ea"/>
                <a:cs typeface="+mn-cs"/>
              </a:rPr>
              <a:t> 2020. </a:t>
            </a:r>
            <a:r>
              <a:rPr kumimoji="0" sz="2400" b="0" i="0" u="none" strike="noStrike" kern="1200" cap="none" spc="0" normalizeH="0" baseline="0" noProof="0" dirty="0" err="1">
                <a:ln>
                  <a:noFill/>
                </a:ln>
                <a:solidFill>
                  <a:srgbClr val="251E50"/>
                </a:solidFill>
                <a:effectLst/>
                <a:uLnTx/>
                <a:uFillTx/>
                <a:latin typeface="Museo 2"/>
                <a:ea typeface="+mn-ea"/>
                <a:cs typeface="+mn-cs"/>
              </a:rPr>
              <a:t>gadā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apstiprināja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9"/>
              </a:rPr>
              <a:t>mērķi</a:t>
            </a:r>
            <a:r>
              <a:rPr kumimoji="0" sz="2400" b="0" i="0" u="sng" strike="noStrike" kern="1200" cap="none" spc="0" normalizeH="0" baseline="0" noProof="0" dirty="0">
                <a:ln>
                  <a:noFill/>
                </a:ln>
                <a:solidFill>
                  <a:srgbClr val="251E50"/>
                </a:solidFill>
                <a:effectLst/>
                <a:uLnTx/>
                <a:uFillTx/>
                <a:latin typeface="Museo 2"/>
                <a:ea typeface="+mn-ea"/>
                <a:cs typeface="+mn-cs"/>
                <a:hlinkClick r:id="rId9"/>
              </a:rPr>
              <a:t> Agenda 2030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9"/>
              </a:rPr>
              <a:t>īstenošanai</a:t>
            </a:r>
            <a:r>
              <a:rPr kumimoji="0" sz="2400" b="0" i="0" u="none" strike="noStrike" kern="1200" cap="none" spc="0" normalizeH="0" baseline="0" noProof="0" dirty="0">
                <a:ln>
                  <a:noFill/>
                </a:ln>
                <a:solidFill>
                  <a:srgbClr val="251E50"/>
                </a:solidFill>
                <a:effectLst/>
                <a:uLnTx/>
                <a:uFillTx/>
                <a:latin typeface="Museo 2"/>
                <a:ea typeface="+mn-ea"/>
                <a:cs typeface="+mn-cs"/>
              </a:rPr>
              <a:t>, bet ne </a:t>
            </a:r>
            <a:r>
              <a:rPr kumimoji="0" sz="2400" b="0" i="0" u="none" strike="noStrike" kern="1200" cap="none" spc="0" normalizeH="0" baseline="0" noProof="0" dirty="0" err="1">
                <a:ln>
                  <a:noFill/>
                </a:ln>
                <a:solidFill>
                  <a:srgbClr val="251E50"/>
                </a:solidFill>
                <a:effectLst/>
                <a:uLnTx/>
                <a:uFillTx/>
                <a:latin typeface="Museo 2"/>
                <a:ea typeface="+mn-ea"/>
                <a:cs typeface="+mn-cs"/>
              </a:rPr>
              <a:t>vīzijas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dokumentu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1" i="0" u="none" strike="noStrike" kern="1200" cap="none" spc="0" normalizeH="0" baseline="0" noProof="0" dirty="0" err="1">
                <a:ln>
                  <a:noFill/>
                </a:ln>
                <a:solidFill>
                  <a:srgbClr val="251E50"/>
                </a:solidFill>
                <a:effectLst/>
                <a:uLnTx/>
                <a:uFillTx/>
                <a:latin typeface="Museo 2"/>
                <a:ea typeface="+mn-ea"/>
                <a:cs typeface="+mn-cs"/>
              </a:rPr>
              <a:t>Portugālē</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parlaments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pieņem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4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gadu</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Lielo</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izvēļu</a:t>
            </a:r>
            <a:r>
              <a:rPr kumimoji="0" sz="2400" b="0" i="0" u="sng" strike="noStrike" kern="1200" cap="none" spc="0" normalizeH="0" baseline="0" noProof="0" dirty="0">
                <a:ln>
                  <a:noFill/>
                </a:ln>
                <a:solidFill>
                  <a:srgbClr val="251E50"/>
                </a:solidFill>
                <a:effectLst/>
                <a:uLnTx/>
                <a:uFillTx/>
                <a:latin typeface="Museo 2"/>
                <a:ea typeface="+mn-ea"/>
                <a:cs typeface="+mn-cs"/>
                <a:hlinkClick r:id="rId10"/>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0"/>
              </a:rPr>
              <a:t>likumu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1" i="0" u="none" strike="noStrike" kern="1200" cap="none" spc="0" normalizeH="0" baseline="0" noProof="0" dirty="0" err="1">
                <a:ln>
                  <a:noFill/>
                </a:ln>
                <a:solidFill>
                  <a:srgbClr val="251E50"/>
                </a:solidFill>
                <a:effectLst/>
                <a:uLnTx/>
                <a:uFillTx/>
                <a:latin typeface="Museo 2"/>
                <a:ea typeface="+mn-ea"/>
                <a:cs typeface="+mn-cs"/>
              </a:rPr>
              <a:t>Somijā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valdība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katrā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sasaukumā</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iesniedz</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parlamentam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1"/>
              </a:rPr>
              <a:t>ziņojumu</a:t>
            </a:r>
            <a:r>
              <a:rPr kumimoji="0" sz="2400" b="0" i="0" u="sng" strike="noStrike" kern="1200" cap="none" spc="0" normalizeH="0" baseline="0" noProof="0" dirty="0">
                <a:ln>
                  <a:noFill/>
                </a:ln>
                <a:solidFill>
                  <a:srgbClr val="251E50"/>
                </a:solidFill>
                <a:effectLst/>
                <a:uLnTx/>
                <a:uFillTx/>
                <a:latin typeface="Museo 2"/>
                <a:ea typeface="+mn-ea"/>
                <a:cs typeface="+mn-cs"/>
                <a:hlinkClick r:id="rId11"/>
              </a:rPr>
              <a:t> par </a:t>
            </a:r>
            <a:r>
              <a:rPr kumimoji="0" sz="2400" b="0" i="0" u="sng" strike="noStrike" kern="1200" cap="none" spc="0" normalizeH="0" baseline="0" noProof="0" dirty="0" err="1">
                <a:ln>
                  <a:noFill/>
                </a:ln>
                <a:solidFill>
                  <a:srgbClr val="251E50"/>
                </a:solidFill>
                <a:effectLst/>
                <a:uLnTx/>
                <a:uFillTx/>
                <a:latin typeface="Museo 2"/>
                <a:ea typeface="+mn-ea"/>
                <a:cs typeface="+mn-cs"/>
                <a:hlinkClick r:id="rId11"/>
              </a:rPr>
              <a:t>nākotni</a:t>
            </a:r>
            <a:r>
              <a:rPr kumimoji="0" sz="2400" b="0" i="0" u="none" strike="noStrike" kern="1200" cap="none" spc="0" normalizeH="0" baseline="0" noProof="0" dirty="0">
                <a:ln>
                  <a:noFill/>
                </a:ln>
                <a:solidFill>
                  <a:srgbClr val="251E50"/>
                </a:solidFill>
                <a:effectLst/>
                <a:uLnTx/>
                <a:uFillTx/>
                <a:latin typeface="Museo 2"/>
                <a:ea typeface="+mn-ea"/>
                <a:cs typeface="+mn-cs"/>
              </a:rPr>
              <a:t>, bet to </a:t>
            </a:r>
            <a:r>
              <a:rPr kumimoji="0" sz="2400" b="0" i="0" u="none" strike="noStrike" kern="1200" cap="none" spc="0" normalizeH="0" baseline="0" noProof="0" dirty="0" err="1">
                <a:ln>
                  <a:noFill/>
                </a:ln>
                <a:solidFill>
                  <a:srgbClr val="251E50"/>
                </a:solidFill>
                <a:effectLst/>
                <a:uLnTx/>
                <a:uFillTx/>
                <a:latin typeface="Museo 2"/>
                <a:ea typeface="+mn-ea"/>
                <a:cs typeface="+mn-cs"/>
              </a:rPr>
              <a:t>neapstiprina</a:t>
            </a:r>
            <a:r>
              <a:rPr kumimoji="0" sz="24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7" name="TextBox 6">
            <a:extLst>
              <a:ext uri="{FF2B5EF4-FFF2-40B4-BE49-F238E27FC236}">
                <a16:creationId xmlns:a16="http://schemas.microsoft.com/office/drawing/2014/main" id="{8415096D-BA8D-FCB3-79C4-AA828FF8DE43}"/>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12"/>
              </a:rPr>
              <a:t>Igaunija: īstenošanas kārtība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3"/>
              </a:rPr>
              <a:t>Riigikogu</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4"/>
              </a:rPr>
              <a:t>VŽ par Lietuva 2050</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5"/>
              </a:rPr>
              <a:t>Narodne novine</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6"/>
              </a:rPr>
              <a:t>NGM</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7"/>
              </a:rPr>
              <a:t>Project Ireland 2040</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8"/>
              </a:rPr>
              <a:t>MK: NAP2027</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19"/>
              </a:rPr>
              <a:t>EK PFR 2026, 75. lpp.</a:t>
            </a:r>
          </a:p>
        </p:txBody>
      </p:sp>
      <p:pic>
        <p:nvPicPr>
          <p:cNvPr id="8" name="Picture 7" descr="image.png">
            <a:extLst>
              <a:ext uri="{FF2B5EF4-FFF2-40B4-BE49-F238E27FC236}">
                <a16:creationId xmlns:a16="http://schemas.microsoft.com/office/drawing/2014/main" id="{E4B45FFF-FB2E-0FD1-B8B9-01789D18D7FC}"/>
              </a:ext>
            </a:extLst>
          </p:cNvPr>
          <p:cNvPicPr>
            <a:picLocks noChangeAspect="1"/>
          </p:cNvPicPr>
          <p:nvPr/>
        </p:nvPicPr>
        <p:blipFill>
          <a:blip r:embed="rId20"/>
          <a:stretch>
            <a:fillRect/>
          </a:stretch>
        </p:blipFill>
        <p:spPr>
          <a:xfrm>
            <a:off x="16047720" y="9400032"/>
            <a:ext cx="1600200" cy="680085"/>
          </a:xfrm>
          <a:prstGeom prst="rect">
            <a:avLst/>
          </a:prstGeom>
        </p:spPr>
      </p:pic>
      <p:sp>
        <p:nvSpPr>
          <p:cNvPr id="9" name="TextBox 8">
            <a:extLst>
              <a:ext uri="{FF2B5EF4-FFF2-40B4-BE49-F238E27FC236}">
                <a16:creationId xmlns:a16="http://schemas.microsoft.com/office/drawing/2014/main" id="{D54357E3-4E1E-3877-DA33-ECD4F8D6B276}"/>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40</a:t>
            </a:r>
          </a:p>
        </p:txBody>
      </p:sp>
    </p:spTree>
    <p:extLst>
      <p:ext uri="{BB962C8B-B14F-4D97-AF65-F5344CB8AC3E}">
        <p14:creationId xmlns:p14="http://schemas.microsoft.com/office/powerpoint/2010/main" val="87948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C26E8-47DB-F8CB-ED6A-E62E08763D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89ED71-5DF7-44AE-0818-4A52202AA88D}"/>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ILGTERMIŅA VĪZIJAS DOKUMENTI ES • 2/2</a:t>
            </a:r>
          </a:p>
        </p:txBody>
      </p:sp>
      <p:sp>
        <p:nvSpPr>
          <p:cNvPr id="3" name="TextBox 2">
            <a:extLst>
              <a:ext uri="{FF2B5EF4-FFF2-40B4-BE49-F238E27FC236}">
                <a16:creationId xmlns:a16="http://schemas.microsoft.com/office/drawing/2014/main" id="{21E139DB-1134-0DC8-9E25-9CD8BE8AB340}"/>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3400" b="0" i="0" u="none" strike="noStrike" kern="1200" cap="none" spc="0" normalizeH="0" baseline="0" noProof="0" dirty="0" err="1">
                <a:ln>
                  <a:noFill/>
                </a:ln>
                <a:solidFill>
                  <a:srgbClr val="303A92"/>
                </a:solidFill>
                <a:effectLst/>
                <a:uLnTx/>
                <a:uFillTx/>
                <a:latin typeface="Museo 1"/>
                <a:ea typeface="+mn-ea"/>
                <a:cs typeface="+mn-cs"/>
              </a:rPr>
              <a:t>Lielākajā</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daļā</a:t>
            </a:r>
            <a:r>
              <a:rPr kumimoji="0" sz="3400" b="0" i="0" u="none" strike="noStrike" kern="1200" cap="none" spc="0" normalizeH="0" baseline="0" noProof="0" dirty="0">
                <a:ln>
                  <a:noFill/>
                </a:ln>
                <a:solidFill>
                  <a:srgbClr val="303A92"/>
                </a:solidFill>
                <a:effectLst/>
                <a:uLnTx/>
                <a:uFillTx/>
                <a:latin typeface="Museo 1"/>
                <a:ea typeface="+mn-ea"/>
                <a:cs typeface="+mn-cs"/>
              </a:rPr>
              <a:t> ES </a:t>
            </a:r>
            <a:r>
              <a:rPr kumimoji="0" sz="3400" b="0" i="0" u="none" strike="noStrike" kern="1200" cap="none" spc="0" normalizeH="0" baseline="0" noProof="0" dirty="0" err="1">
                <a:ln>
                  <a:noFill/>
                </a:ln>
                <a:solidFill>
                  <a:srgbClr val="303A92"/>
                </a:solidFill>
                <a:effectLst/>
                <a:uLnTx/>
                <a:uFillTx/>
                <a:latin typeface="Museo 1"/>
                <a:ea typeface="+mn-ea"/>
                <a:cs typeface="+mn-cs"/>
              </a:rPr>
              <a:t>valstu</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ilgtermiņa</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vīziju</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apstiprina</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valdība</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vai</a:t>
            </a:r>
            <a:r>
              <a:rPr kumimoji="0" sz="3400" b="0" i="0" u="none" strike="noStrike" kern="1200" cap="none" spc="0" normalizeH="0" baseline="0" noProof="0" dirty="0">
                <a:ln>
                  <a:noFill/>
                </a:ln>
                <a:solidFill>
                  <a:srgbClr val="303A92"/>
                </a:solidFill>
                <a:effectLst/>
                <a:uLnTx/>
                <a:uFillTx/>
                <a:latin typeface="Museo 1"/>
                <a:ea typeface="+mn-ea"/>
                <a:cs typeface="+mn-cs"/>
              </a:rPr>
              <a:t> </a:t>
            </a:r>
            <a:r>
              <a:rPr kumimoji="0" sz="3400" b="0" i="0" u="none" strike="noStrike" kern="1200" cap="none" spc="0" normalizeH="0" baseline="0" noProof="0" dirty="0" err="1">
                <a:ln>
                  <a:noFill/>
                </a:ln>
                <a:solidFill>
                  <a:srgbClr val="303A92"/>
                </a:solidFill>
                <a:effectLst/>
                <a:uLnTx/>
                <a:uFillTx/>
                <a:latin typeface="Museo 1"/>
                <a:ea typeface="+mn-ea"/>
                <a:cs typeface="+mn-cs"/>
              </a:rPr>
              <a:t>tās</a:t>
            </a:r>
            <a:r>
              <a:rPr kumimoji="0" sz="3400" b="0" i="0" u="none" strike="noStrike" kern="1200" cap="none" spc="0" normalizeH="0" baseline="0" noProof="0" dirty="0">
                <a:ln>
                  <a:noFill/>
                </a:ln>
                <a:solidFill>
                  <a:srgbClr val="303A92"/>
                </a:solidFill>
                <a:effectLst/>
                <a:uLnTx/>
                <a:uFillTx/>
                <a:latin typeface="Museo 1"/>
                <a:ea typeface="+mn-ea"/>
                <a:cs typeface="+mn-cs"/>
              </a:rPr>
              <a:t> nav</a:t>
            </a:r>
          </a:p>
        </p:txBody>
      </p:sp>
      <p:graphicFrame>
        <p:nvGraphicFramePr>
          <p:cNvPr id="4" name="Table 3">
            <a:extLst>
              <a:ext uri="{FF2B5EF4-FFF2-40B4-BE49-F238E27FC236}">
                <a16:creationId xmlns:a16="http://schemas.microsoft.com/office/drawing/2014/main" id="{9A50ABBB-6364-0A9D-49F5-A783B925C8F4}"/>
              </a:ext>
            </a:extLst>
          </p:cNvPr>
          <p:cNvGraphicFramePr>
            <a:graphicFrameLocks noGrp="1"/>
          </p:cNvGraphicFramePr>
          <p:nvPr/>
        </p:nvGraphicFramePr>
        <p:xfrm>
          <a:off x="822960" y="2103120"/>
          <a:ext cx="8229600" cy="6803136"/>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566928">
                <a:tc>
                  <a:txBody>
                    <a:bodyPr/>
                    <a:lstStyle/>
                    <a:p>
                      <a:pPr>
                        <a:lnSpc>
                          <a:spcPct val="100000"/>
                        </a:lnSpc>
                      </a:pPr>
                      <a:r>
                        <a:rPr sz="2000" b="0" dirty="0">
                          <a:solidFill>
                            <a:srgbClr val="FFFFFF"/>
                          </a:solidFill>
                          <a:latin typeface="Museo 1"/>
                        </a:rPr>
                        <a:t>Valsts</a:t>
                      </a:r>
                    </a:p>
                  </a:txBody>
                  <a:tcPr marL="73152" marR="73152" marT="32004" marB="32004" anchor="ctr">
                    <a:solidFill>
                      <a:srgbClr val="303A92"/>
                    </a:solidFill>
                  </a:tcPr>
                </a:tc>
                <a:tc>
                  <a:txBody>
                    <a:bodyPr/>
                    <a:lstStyle/>
                    <a:p>
                      <a:pPr>
                        <a:lnSpc>
                          <a:spcPct val="100000"/>
                        </a:lnSpc>
                      </a:pPr>
                      <a:r>
                        <a:rPr sz="2000" b="0">
                          <a:solidFill>
                            <a:srgbClr val="FFFFFF"/>
                          </a:solidFill>
                          <a:latin typeface="Museo 1"/>
                        </a:rPr>
                        <a:t>Dokuments un statuss (ar saiti)</a:t>
                      </a:r>
                    </a:p>
                  </a:txBody>
                  <a:tcPr marL="73152" marR="73152" marT="32004" marB="32004" anchor="ctr">
                    <a:solidFill>
                      <a:srgbClr val="303A92"/>
                    </a:solidFill>
                  </a:tcPr>
                </a:tc>
                <a:extLst>
                  <a:ext uri="{0D108BD9-81ED-4DB2-BD59-A6C34878D82A}">
                    <a16:rowId xmlns:a16="http://schemas.microsoft.com/office/drawing/2014/main" val="10000"/>
                  </a:ext>
                </a:extLst>
              </a:tr>
              <a:tr h="566928">
                <a:tc>
                  <a:txBody>
                    <a:bodyPr/>
                    <a:lstStyle/>
                    <a:p>
                      <a:pPr>
                        <a:lnSpc>
                          <a:spcPct val="100000"/>
                        </a:lnSpc>
                      </a:pPr>
                      <a:r>
                        <a:rPr sz="1800" b="0" dirty="0" err="1">
                          <a:solidFill>
                            <a:srgbClr val="251E50"/>
                          </a:solidFill>
                          <a:latin typeface="Museo 1"/>
                        </a:rPr>
                        <a:t>Austrija</a:t>
                      </a:r>
                      <a:endParaRPr sz="1800" b="0" dirty="0">
                        <a:solidFill>
                          <a:srgbClr val="251E50"/>
                        </a:solidFill>
                        <a:latin typeface="Museo 1"/>
                      </a:endParaRP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3"/>
                        </a:rPr>
                        <a:t>Nav vienotas vīzijas; ilgtspēja Konstitūcijā kopš 2013</a:t>
                      </a:r>
                    </a:p>
                  </a:txBody>
                  <a:tcPr marL="73152" marR="73152" marT="32004" marB="32004" anchor="ctr">
                    <a:solidFill>
                      <a:srgbClr val="FFFFFF"/>
                    </a:solidFill>
                  </a:tcPr>
                </a:tc>
                <a:extLst>
                  <a:ext uri="{0D108BD9-81ED-4DB2-BD59-A6C34878D82A}">
                    <a16:rowId xmlns:a16="http://schemas.microsoft.com/office/drawing/2014/main" val="10001"/>
                  </a:ext>
                </a:extLst>
              </a:tr>
              <a:tr h="566928">
                <a:tc>
                  <a:txBody>
                    <a:bodyPr/>
                    <a:lstStyle/>
                    <a:p>
                      <a:pPr>
                        <a:lnSpc>
                          <a:spcPct val="100000"/>
                        </a:lnSpc>
                      </a:pPr>
                      <a:r>
                        <a:rPr sz="1800" b="0">
                          <a:solidFill>
                            <a:srgbClr val="251E50"/>
                          </a:solidFill>
                          <a:latin typeface="Museo 1"/>
                        </a:rPr>
                        <a:t>Beļģija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4"/>
                        </a:rPr>
                        <a:t>Federālā ilgtermiņa vīzija, valdība, 2013</a:t>
                      </a:r>
                    </a:p>
                  </a:txBody>
                  <a:tcPr marL="73152" marR="73152" marT="32004" marB="32004" anchor="ctr">
                    <a:solidFill>
                      <a:srgbClr val="EEF8FB"/>
                    </a:solidFill>
                  </a:tcPr>
                </a:tc>
                <a:extLst>
                  <a:ext uri="{0D108BD9-81ED-4DB2-BD59-A6C34878D82A}">
                    <a16:rowId xmlns:a16="http://schemas.microsoft.com/office/drawing/2014/main" val="10002"/>
                  </a:ext>
                </a:extLst>
              </a:tr>
              <a:tr h="566928">
                <a:tc>
                  <a:txBody>
                    <a:bodyPr/>
                    <a:lstStyle/>
                    <a:p>
                      <a:pPr>
                        <a:lnSpc>
                          <a:spcPct val="100000"/>
                        </a:lnSpc>
                      </a:pPr>
                      <a:r>
                        <a:rPr sz="1800" b="0">
                          <a:solidFill>
                            <a:srgbClr val="251E50"/>
                          </a:solidFill>
                          <a:latin typeface="Museo 1"/>
                        </a:rPr>
                        <a:t>Bulgārija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5"/>
                        </a:rPr>
                        <a:t>“Bulgārija 2030”, Ministru padome, 02.12.2020.</a:t>
                      </a:r>
                    </a:p>
                  </a:txBody>
                  <a:tcPr marL="73152" marR="73152" marT="32004" marB="32004" anchor="ctr">
                    <a:solidFill>
                      <a:srgbClr val="FFFFFF"/>
                    </a:solidFill>
                  </a:tcPr>
                </a:tc>
                <a:extLst>
                  <a:ext uri="{0D108BD9-81ED-4DB2-BD59-A6C34878D82A}">
                    <a16:rowId xmlns:a16="http://schemas.microsoft.com/office/drawing/2014/main" val="10003"/>
                  </a:ext>
                </a:extLst>
              </a:tr>
              <a:tr h="566928">
                <a:tc>
                  <a:txBody>
                    <a:bodyPr/>
                    <a:lstStyle/>
                    <a:p>
                      <a:pPr>
                        <a:lnSpc>
                          <a:spcPct val="100000"/>
                        </a:lnSpc>
                      </a:pPr>
                      <a:r>
                        <a:rPr sz="1800" b="0">
                          <a:solidFill>
                            <a:srgbClr val="251E50"/>
                          </a:solidFill>
                          <a:latin typeface="Museo 1"/>
                        </a:rPr>
                        <a:t>Kipra</a:t>
                      </a:r>
                    </a:p>
                  </a:txBody>
                  <a:tcPr marL="73152" marR="73152" marT="32004" marB="32004" anchor="ctr">
                    <a:solidFill>
                      <a:srgbClr val="EEF8FB"/>
                    </a:solidFill>
                  </a:tcPr>
                </a:tc>
                <a:tc>
                  <a:txBody>
                    <a:bodyPr/>
                    <a:lstStyle/>
                    <a:p>
                      <a:pPr>
                        <a:lnSpc>
                          <a:spcPct val="100000"/>
                        </a:lnSpc>
                      </a:pPr>
                      <a:r>
                        <a:rPr sz="1800" b="0" u="sng" dirty="0">
                          <a:solidFill>
                            <a:srgbClr val="303A92"/>
                          </a:solidFill>
                          <a:highlight>
                            <a:srgbClr val="FFFF00"/>
                          </a:highlight>
                          <a:latin typeface="Museo 2"/>
                          <a:hlinkClick r:id="rId6"/>
                        </a:rPr>
                        <a:t>“Vision 2035”, FM</a:t>
                      </a:r>
                    </a:p>
                  </a:txBody>
                  <a:tcPr marL="73152" marR="73152" marT="32004" marB="32004" anchor="ctr">
                    <a:solidFill>
                      <a:srgbClr val="EEF8FB"/>
                    </a:solidFill>
                  </a:tcPr>
                </a:tc>
                <a:extLst>
                  <a:ext uri="{0D108BD9-81ED-4DB2-BD59-A6C34878D82A}">
                    <a16:rowId xmlns:a16="http://schemas.microsoft.com/office/drawing/2014/main" val="10004"/>
                  </a:ext>
                </a:extLst>
              </a:tr>
              <a:tr h="566928">
                <a:tc>
                  <a:txBody>
                    <a:bodyPr/>
                    <a:lstStyle/>
                    <a:p>
                      <a:pPr>
                        <a:lnSpc>
                          <a:spcPct val="100000"/>
                        </a:lnSpc>
                      </a:pPr>
                      <a:r>
                        <a:rPr sz="1800" b="0">
                          <a:solidFill>
                            <a:srgbClr val="251E50"/>
                          </a:solidFill>
                          <a:latin typeface="Museo 1"/>
                        </a:rPr>
                        <a:t>Čehija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7"/>
                        </a:rPr>
                        <a:t>“ČR 2030”, valdība; atjaunots 2024</a:t>
                      </a:r>
                    </a:p>
                  </a:txBody>
                  <a:tcPr marL="73152" marR="73152" marT="32004" marB="32004" anchor="ctr">
                    <a:solidFill>
                      <a:srgbClr val="FFFFFF"/>
                    </a:solidFill>
                  </a:tcPr>
                </a:tc>
                <a:extLst>
                  <a:ext uri="{0D108BD9-81ED-4DB2-BD59-A6C34878D82A}">
                    <a16:rowId xmlns:a16="http://schemas.microsoft.com/office/drawing/2014/main" val="10005"/>
                  </a:ext>
                </a:extLst>
              </a:tr>
              <a:tr h="566928">
                <a:tc>
                  <a:txBody>
                    <a:bodyPr/>
                    <a:lstStyle/>
                    <a:p>
                      <a:pPr>
                        <a:lnSpc>
                          <a:spcPct val="100000"/>
                        </a:lnSpc>
                      </a:pPr>
                      <a:r>
                        <a:rPr sz="1800" b="0">
                          <a:solidFill>
                            <a:srgbClr val="251E50"/>
                          </a:solidFill>
                          <a:latin typeface="Museo 1"/>
                        </a:rPr>
                        <a:t>Dānija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8"/>
                        </a:rPr>
                        <a:t>“DK2030”, valdības plāns, 2023</a:t>
                      </a:r>
                    </a:p>
                  </a:txBody>
                  <a:tcPr marL="73152" marR="73152" marT="32004" marB="32004" anchor="ctr">
                    <a:solidFill>
                      <a:srgbClr val="EEF8FB"/>
                    </a:solidFill>
                  </a:tcPr>
                </a:tc>
                <a:extLst>
                  <a:ext uri="{0D108BD9-81ED-4DB2-BD59-A6C34878D82A}">
                    <a16:rowId xmlns:a16="http://schemas.microsoft.com/office/drawing/2014/main" val="10006"/>
                  </a:ext>
                </a:extLst>
              </a:tr>
              <a:tr h="566928">
                <a:tc>
                  <a:txBody>
                    <a:bodyPr/>
                    <a:lstStyle/>
                    <a:p>
                      <a:pPr>
                        <a:lnSpc>
                          <a:spcPct val="100000"/>
                        </a:lnSpc>
                      </a:pPr>
                      <a:r>
                        <a:rPr sz="1800" b="0">
                          <a:solidFill>
                            <a:srgbClr val="251E50"/>
                          </a:solidFill>
                          <a:latin typeface="Museo 1"/>
                        </a:rPr>
                        <a:t>Francija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9"/>
                        </a:rPr>
                        <a:t>“France 2030”, valdības investīciju plāns</a:t>
                      </a:r>
                    </a:p>
                  </a:txBody>
                  <a:tcPr marL="73152" marR="73152" marT="32004" marB="32004" anchor="ctr">
                    <a:solidFill>
                      <a:srgbClr val="FFFFFF"/>
                    </a:solidFill>
                  </a:tcPr>
                </a:tc>
                <a:extLst>
                  <a:ext uri="{0D108BD9-81ED-4DB2-BD59-A6C34878D82A}">
                    <a16:rowId xmlns:a16="http://schemas.microsoft.com/office/drawing/2014/main" val="10007"/>
                  </a:ext>
                </a:extLst>
              </a:tr>
              <a:tr h="566928">
                <a:tc>
                  <a:txBody>
                    <a:bodyPr/>
                    <a:lstStyle/>
                    <a:p>
                      <a:pPr>
                        <a:lnSpc>
                          <a:spcPct val="100000"/>
                        </a:lnSpc>
                      </a:pPr>
                      <a:r>
                        <a:rPr sz="1800" b="0">
                          <a:solidFill>
                            <a:srgbClr val="251E50"/>
                          </a:solidFill>
                          <a:latin typeface="Museo 1"/>
                        </a:rPr>
                        <a:t>Vācija</a:t>
                      </a:r>
                    </a:p>
                  </a:txBody>
                  <a:tcPr marL="73152" marR="73152" marT="32004" marB="32004" anchor="ctr">
                    <a:solidFill>
                      <a:srgbClr val="EEF8FB"/>
                    </a:solidFill>
                  </a:tcPr>
                </a:tc>
                <a:tc>
                  <a:txBody>
                    <a:bodyPr/>
                    <a:lstStyle/>
                    <a:p>
                      <a:pPr>
                        <a:lnSpc>
                          <a:spcPct val="100000"/>
                        </a:lnSpc>
                      </a:pPr>
                      <a:r>
                        <a:rPr sz="1800" b="0" u="sng" dirty="0" err="1">
                          <a:solidFill>
                            <a:srgbClr val="303A92"/>
                          </a:solidFill>
                          <a:highlight>
                            <a:srgbClr val="FFFF00"/>
                          </a:highlight>
                          <a:latin typeface="Museo 2"/>
                          <a:hlinkClick r:id="rId10"/>
                        </a:rPr>
                        <a:t>Ilgtspējīgas</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attīstības</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stratēģija</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federālā</a:t>
                      </a:r>
                      <a:r>
                        <a:rPr sz="1800" b="0" u="sng" dirty="0">
                          <a:solidFill>
                            <a:srgbClr val="303A92"/>
                          </a:solidFill>
                          <a:highlight>
                            <a:srgbClr val="FFFF00"/>
                          </a:highlight>
                          <a:latin typeface="Museo 2"/>
                          <a:hlinkClick r:id="rId10"/>
                        </a:rPr>
                        <a:t> </a:t>
                      </a:r>
                      <a:r>
                        <a:rPr sz="1800" b="0" u="sng" dirty="0" err="1">
                          <a:solidFill>
                            <a:srgbClr val="303A92"/>
                          </a:solidFill>
                          <a:highlight>
                            <a:srgbClr val="FFFF00"/>
                          </a:highlight>
                          <a:latin typeface="Museo 2"/>
                          <a:hlinkClick r:id="rId10"/>
                        </a:rPr>
                        <a:t>valdība</a:t>
                      </a:r>
                      <a:r>
                        <a:rPr sz="1800" b="0" u="sng" dirty="0">
                          <a:solidFill>
                            <a:srgbClr val="303A92"/>
                          </a:solidFill>
                          <a:highlight>
                            <a:srgbClr val="FFFF00"/>
                          </a:highlight>
                          <a:latin typeface="Museo 2"/>
                          <a:hlinkClick r:id="rId10"/>
                        </a:rPr>
                        <a:t>, 2025</a:t>
                      </a:r>
                    </a:p>
                  </a:txBody>
                  <a:tcPr marL="73152" marR="73152" marT="32004" marB="32004" anchor="ctr">
                    <a:solidFill>
                      <a:srgbClr val="EEF8FB"/>
                    </a:solidFill>
                  </a:tcPr>
                </a:tc>
                <a:extLst>
                  <a:ext uri="{0D108BD9-81ED-4DB2-BD59-A6C34878D82A}">
                    <a16:rowId xmlns:a16="http://schemas.microsoft.com/office/drawing/2014/main" val="10008"/>
                  </a:ext>
                </a:extLst>
              </a:tr>
              <a:tr h="566928">
                <a:tc>
                  <a:txBody>
                    <a:bodyPr/>
                    <a:lstStyle/>
                    <a:p>
                      <a:pPr>
                        <a:lnSpc>
                          <a:spcPct val="100000"/>
                        </a:lnSpc>
                      </a:pPr>
                      <a:r>
                        <a:rPr sz="1800" b="0">
                          <a:solidFill>
                            <a:srgbClr val="251E50"/>
                          </a:solidFill>
                          <a:latin typeface="Museo 1"/>
                        </a:rPr>
                        <a:t>Grieķija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11"/>
                        </a:rPr>
                        <a:t>Nacionālā izaugsmes stratēģija, valdība, 2018</a:t>
                      </a:r>
                    </a:p>
                  </a:txBody>
                  <a:tcPr marL="73152" marR="73152" marT="32004" marB="32004" anchor="ctr">
                    <a:solidFill>
                      <a:srgbClr val="FFFFFF"/>
                    </a:solidFill>
                  </a:tcPr>
                </a:tc>
                <a:extLst>
                  <a:ext uri="{0D108BD9-81ED-4DB2-BD59-A6C34878D82A}">
                    <a16:rowId xmlns:a16="http://schemas.microsoft.com/office/drawing/2014/main" val="10009"/>
                  </a:ext>
                </a:extLst>
              </a:tr>
              <a:tr h="566928">
                <a:tc>
                  <a:txBody>
                    <a:bodyPr/>
                    <a:lstStyle/>
                    <a:p>
                      <a:pPr>
                        <a:lnSpc>
                          <a:spcPct val="100000"/>
                        </a:lnSpc>
                      </a:pPr>
                      <a:r>
                        <a:rPr sz="1800" b="0">
                          <a:solidFill>
                            <a:srgbClr val="251E50"/>
                          </a:solidFill>
                          <a:latin typeface="Museo 1"/>
                        </a:rPr>
                        <a:t>Itālija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2"/>
                        </a:rPr>
                        <a:t>Ilgtspējīgas attīstības stratēģija, valdība, 2022</a:t>
                      </a:r>
                    </a:p>
                  </a:txBody>
                  <a:tcPr marL="73152" marR="73152" marT="32004" marB="32004" anchor="ctr">
                    <a:solidFill>
                      <a:srgbClr val="EEF8FB"/>
                    </a:solidFill>
                  </a:tcPr>
                </a:tc>
                <a:extLst>
                  <a:ext uri="{0D108BD9-81ED-4DB2-BD59-A6C34878D82A}">
                    <a16:rowId xmlns:a16="http://schemas.microsoft.com/office/drawing/2014/main" val="10010"/>
                  </a:ext>
                </a:extLst>
              </a:tr>
              <a:tr h="566928">
                <a:tc>
                  <a:txBody>
                    <a:bodyPr/>
                    <a:lstStyle/>
                    <a:p>
                      <a:pPr>
                        <a:lnSpc>
                          <a:spcPct val="100000"/>
                        </a:lnSpc>
                      </a:pPr>
                      <a:r>
                        <a:rPr sz="1800" b="0">
                          <a:solidFill>
                            <a:srgbClr val="251E50"/>
                          </a:solidFill>
                          <a:latin typeface="Museo 1"/>
                        </a:rPr>
                        <a:t>Luksemburga</a:t>
                      </a:r>
                    </a:p>
                  </a:txBody>
                  <a:tcPr marL="73152" marR="73152" marT="32004" marB="32004" anchor="ctr">
                    <a:solidFill>
                      <a:srgbClr val="FFFFFF"/>
                    </a:solidFill>
                  </a:tcPr>
                </a:tc>
                <a:tc>
                  <a:txBody>
                    <a:bodyPr/>
                    <a:lstStyle/>
                    <a:p>
                      <a:pPr>
                        <a:lnSpc>
                          <a:spcPct val="100000"/>
                        </a:lnSpc>
                      </a:pPr>
                      <a:r>
                        <a:rPr sz="1800" b="0" u="sng" dirty="0" err="1">
                          <a:solidFill>
                            <a:srgbClr val="303A92"/>
                          </a:solidFill>
                          <a:latin typeface="Museo 2"/>
                          <a:hlinkClick r:id="rId13"/>
                        </a:rPr>
                        <a:t>Ilgtermiņa</a:t>
                      </a:r>
                      <a:r>
                        <a:rPr sz="1800" b="0" u="sng" dirty="0">
                          <a:solidFill>
                            <a:srgbClr val="303A92"/>
                          </a:solidFill>
                          <a:latin typeface="Museo 2"/>
                          <a:hlinkClick r:id="rId13"/>
                        </a:rPr>
                        <a:t> </a:t>
                      </a:r>
                      <a:r>
                        <a:rPr sz="1800" b="0" u="sng" dirty="0" err="1">
                          <a:solidFill>
                            <a:srgbClr val="303A92"/>
                          </a:solidFill>
                          <a:latin typeface="Museo 2"/>
                          <a:hlinkClick r:id="rId13"/>
                        </a:rPr>
                        <a:t>klimata</a:t>
                      </a:r>
                      <a:r>
                        <a:rPr sz="1800" b="0" u="sng" dirty="0">
                          <a:solidFill>
                            <a:srgbClr val="303A92"/>
                          </a:solidFill>
                          <a:latin typeface="Museo 2"/>
                          <a:hlinkClick r:id="rId13"/>
                        </a:rPr>
                        <a:t> </a:t>
                      </a:r>
                      <a:r>
                        <a:rPr sz="1800" b="0" u="sng" dirty="0" err="1">
                          <a:solidFill>
                            <a:srgbClr val="303A92"/>
                          </a:solidFill>
                          <a:latin typeface="Museo 2"/>
                          <a:hlinkClick r:id="rId13"/>
                        </a:rPr>
                        <a:t>stratēģija</a:t>
                      </a:r>
                      <a:r>
                        <a:rPr sz="1800" b="0" u="sng" dirty="0">
                          <a:solidFill>
                            <a:srgbClr val="303A92"/>
                          </a:solidFill>
                          <a:latin typeface="Museo 2"/>
                          <a:hlinkClick r:id="rId13"/>
                        </a:rPr>
                        <a:t>, </a:t>
                      </a:r>
                      <a:r>
                        <a:rPr sz="1800" b="0" u="sng" dirty="0" err="1">
                          <a:solidFill>
                            <a:srgbClr val="303A92"/>
                          </a:solidFill>
                          <a:latin typeface="Museo 2"/>
                          <a:hlinkClick r:id="rId13"/>
                        </a:rPr>
                        <a:t>valdība</a:t>
                      </a:r>
                      <a:r>
                        <a:rPr sz="1800" b="0" u="sng" dirty="0">
                          <a:solidFill>
                            <a:srgbClr val="303A92"/>
                          </a:solidFill>
                          <a:latin typeface="Museo 2"/>
                          <a:hlinkClick r:id="rId13"/>
                        </a:rPr>
                        <a:t>, 2021</a:t>
                      </a:r>
                    </a:p>
                  </a:txBody>
                  <a:tcPr marL="73152" marR="73152" marT="32004" marB="32004" anchor="ctr">
                    <a:solidFill>
                      <a:srgbClr val="FFFFFF"/>
                    </a:solidFill>
                  </a:tcPr>
                </a:tc>
                <a:extLst>
                  <a:ext uri="{0D108BD9-81ED-4DB2-BD59-A6C34878D82A}">
                    <a16:rowId xmlns:a16="http://schemas.microsoft.com/office/drawing/2014/main" val="10011"/>
                  </a:ext>
                </a:extLst>
              </a:tr>
            </a:tbl>
          </a:graphicData>
        </a:graphic>
      </p:graphicFrame>
      <p:graphicFrame>
        <p:nvGraphicFramePr>
          <p:cNvPr id="5" name="Table 4">
            <a:extLst>
              <a:ext uri="{FF2B5EF4-FFF2-40B4-BE49-F238E27FC236}">
                <a16:creationId xmlns:a16="http://schemas.microsoft.com/office/drawing/2014/main" id="{B5FF3EA8-ABC1-DA87-2E01-332203B25441}"/>
              </a:ext>
            </a:extLst>
          </p:cNvPr>
          <p:cNvGraphicFramePr>
            <a:graphicFrameLocks noGrp="1"/>
          </p:cNvGraphicFramePr>
          <p:nvPr/>
        </p:nvGraphicFramePr>
        <p:xfrm>
          <a:off x="9281160" y="2103120"/>
          <a:ext cx="8229600" cy="6510528"/>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tblGrid>
              <a:tr h="566928">
                <a:tc>
                  <a:txBody>
                    <a:bodyPr/>
                    <a:lstStyle/>
                    <a:p>
                      <a:pPr>
                        <a:lnSpc>
                          <a:spcPct val="100000"/>
                        </a:lnSpc>
                      </a:pPr>
                      <a:r>
                        <a:rPr sz="2000" b="0">
                          <a:solidFill>
                            <a:srgbClr val="FFFFFF"/>
                          </a:solidFill>
                          <a:latin typeface="Museo 1"/>
                        </a:rPr>
                        <a:t>Valsts</a:t>
                      </a:r>
                    </a:p>
                  </a:txBody>
                  <a:tcPr marL="73152" marR="73152" marT="32004" marB="32004" anchor="ctr">
                    <a:solidFill>
                      <a:srgbClr val="303A92"/>
                    </a:solidFill>
                  </a:tcPr>
                </a:tc>
                <a:tc>
                  <a:txBody>
                    <a:bodyPr/>
                    <a:lstStyle/>
                    <a:p>
                      <a:pPr>
                        <a:lnSpc>
                          <a:spcPct val="100000"/>
                        </a:lnSpc>
                      </a:pPr>
                      <a:r>
                        <a:rPr sz="2000" b="0">
                          <a:solidFill>
                            <a:srgbClr val="FFFFFF"/>
                          </a:solidFill>
                          <a:latin typeface="Museo 1"/>
                        </a:rPr>
                        <a:t>Dokuments un statuss (ar saiti)</a:t>
                      </a:r>
                    </a:p>
                  </a:txBody>
                  <a:tcPr marL="73152" marR="73152" marT="32004" marB="32004" anchor="ctr">
                    <a:solidFill>
                      <a:srgbClr val="303A92"/>
                    </a:solidFill>
                  </a:tcPr>
                </a:tc>
                <a:extLst>
                  <a:ext uri="{0D108BD9-81ED-4DB2-BD59-A6C34878D82A}">
                    <a16:rowId xmlns:a16="http://schemas.microsoft.com/office/drawing/2014/main" val="10000"/>
                  </a:ext>
                </a:extLst>
              </a:tr>
              <a:tr h="566928">
                <a:tc>
                  <a:txBody>
                    <a:bodyPr/>
                    <a:lstStyle/>
                    <a:p>
                      <a:pPr>
                        <a:lnSpc>
                          <a:spcPct val="100000"/>
                        </a:lnSpc>
                      </a:pPr>
                      <a:r>
                        <a:rPr sz="1800" b="0">
                          <a:solidFill>
                            <a:srgbClr val="251E50"/>
                          </a:solidFill>
                          <a:latin typeface="Museo 1"/>
                        </a:rPr>
                        <a:t>Malta</a:t>
                      </a:r>
                    </a:p>
                  </a:txBody>
                  <a:tcPr marL="73152" marR="73152" marT="32004" marB="32004" anchor="ctr">
                    <a:solidFill>
                      <a:srgbClr val="FFFFFF"/>
                    </a:solidFill>
                  </a:tcPr>
                </a:tc>
                <a:tc>
                  <a:txBody>
                    <a:bodyPr/>
                    <a:lstStyle/>
                    <a:p>
                      <a:pPr>
                        <a:lnSpc>
                          <a:spcPct val="100000"/>
                        </a:lnSpc>
                      </a:pPr>
                      <a:r>
                        <a:rPr sz="1800" b="0" u="sng" dirty="0">
                          <a:solidFill>
                            <a:srgbClr val="303A92"/>
                          </a:solidFill>
                          <a:latin typeface="Museo 2"/>
                          <a:hlinkClick r:id="rId14"/>
                        </a:rPr>
                        <a:t>“</a:t>
                      </a:r>
                      <a:r>
                        <a:rPr sz="1800" b="0" u="sng" dirty="0">
                          <a:solidFill>
                            <a:srgbClr val="303A92"/>
                          </a:solidFill>
                          <a:highlight>
                            <a:srgbClr val="FFFF00"/>
                          </a:highlight>
                          <a:latin typeface="Museo 2"/>
                          <a:hlinkClick r:id="rId14"/>
                        </a:rPr>
                        <a:t>Vision 2050”, </a:t>
                      </a:r>
                      <a:r>
                        <a:rPr sz="1800" b="0" u="sng" dirty="0" err="1">
                          <a:solidFill>
                            <a:srgbClr val="303A92"/>
                          </a:solidFill>
                          <a:highlight>
                            <a:srgbClr val="FFFF00"/>
                          </a:highlight>
                          <a:latin typeface="Museo 2"/>
                          <a:hlinkClick r:id="rId14"/>
                        </a:rPr>
                        <a:t>projekts</a:t>
                      </a:r>
                      <a:r>
                        <a:rPr sz="1800" b="0" u="sng" dirty="0">
                          <a:solidFill>
                            <a:srgbClr val="303A92"/>
                          </a:solidFill>
                          <a:highlight>
                            <a:srgbClr val="FFFF00"/>
                          </a:highlight>
                          <a:latin typeface="Museo 2"/>
                          <a:hlinkClick r:id="rId14"/>
                        </a:rPr>
                        <a:t> </a:t>
                      </a:r>
                      <a:r>
                        <a:rPr sz="1800" b="0" u="sng" dirty="0" err="1">
                          <a:solidFill>
                            <a:srgbClr val="303A92"/>
                          </a:solidFill>
                          <a:highlight>
                            <a:srgbClr val="FFFF00"/>
                          </a:highlight>
                          <a:latin typeface="Museo 2"/>
                          <a:hlinkClick r:id="rId14"/>
                        </a:rPr>
                        <a:t>apspriešanā</a:t>
                      </a:r>
                      <a:r>
                        <a:rPr sz="1800" b="0" u="sng" dirty="0">
                          <a:solidFill>
                            <a:srgbClr val="303A92"/>
                          </a:solidFill>
                          <a:highlight>
                            <a:srgbClr val="FFFF00"/>
                          </a:highlight>
                          <a:latin typeface="Museo 2"/>
                          <a:hlinkClick r:id="rId14"/>
                        </a:rPr>
                        <a:t>, 2025</a:t>
                      </a:r>
                    </a:p>
                  </a:txBody>
                  <a:tcPr marL="73152" marR="73152" marT="32004" marB="32004" anchor="ctr">
                    <a:solidFill>
                      <a:srgbClr val="FFFFFF"/>
                    </a:solidFill>
                  </a:tcPr>
                </a:tc>
                <a:extLst>
                  <a:ext uri="{0D108BD9-81ED-4DB2-BD59-A6C34878D82A}">
                    <a16:rowId xmlns:a16="http://schemas.microsoft.com/office/drawing/2014/main" val="10001"/>
                  </a:ext>
                </a:extLst>
              </a:tr>
              <a:tr h="566928">
                <a:tc>
                  <a:txBody>
                    <a:bodyPr/>
                    <a:lstStyle/>
                    <a:p>
                      <a:pPr>
                        <a:lnSpc>
                          <a:spcPct val="100000"/>
                        </a:lnSpc>
                      </a:pPr>
                      <a:r>
                        <a:rPr sz="1800" b="0">
                          <a:solidFill>
                            <a:srgbClr val="251E50"/>
                          </a:solidFill>
                          <a:latin typeface="Museo 1"/>
                        </a:rPr>
                        <a:t>Nīderlande</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5"/>
                        </a:rPr>
                        <a:t>Nacionālā vides vīzija NOVI, valdība, 2020</a:t>
                      </a:r>
                    </a:p>
                  </a:txBody>
                  <a:tcPr marL="73152" marR="73152" marT="32004" marB="32004" anchor="ctr">
                    <a:solidFill>
                      <a:srgbClr val="EEF8FB"/>
                    </a:solidFill>
                  </a:tcPr>
                </a:tc>
                <a:extLst>
                  <a:ext uri="{0D108BD9-81ED-4DB2-BD59-A6C34878D82A}">
                    <a16:rowId xmlns:a16="http://schemas.microsoft.com/office/drawing/2014/main" val="10002"/>
                  </a:ext>
                </a:extLst>
              </a:tr>
              <a:tr h="566928">
                <a:tc>
                  <a:txBody>
                    <a:bodyPr/>
                    <a:lstStyle/>
                    <a:p>
                      <a:pPr>
                        <a:lnSpc>
                          <a:spcPct val="100000"/>
                        </a:lnSpc>
                      </a:pPr>
                      <a:r>
                        <a:rPr sz="1800" b="0">
                          <a:solidFill>
                            <a:srgbClr val="251E50"/>
                          </a:solidFill>
                          <a:latin typeface="Museo 1"/>
                        </a:rPr>
                        <a:t>Polija</a:t>
                      </a:r>
                    </a:p>
                  </a:txBody>
                  <a:tcPr marL="73152" marR="73152" marT="32004" marB="32004" anchor="ctr">
                    <a:solidFill>
                      <a:srgbClr val="FFFFFF"/>
                    </a:solidFill>
                  </a:tcPr>
                </a:tc>
                <a:tc>
                  <a:txBody>
                    <a:bodyPr/>
                    <a:lstStyle/>
                    <a:p>
                      <a:pPr>
                        <a:lnSpc>
                          <a:spcPct val="100000"/>
                        </a:lnSpc>
                      </a:pPr>
                      <a:r>
                        <a:rPr sz="1800" b="0" u="sng" dirty="0">
                          <a:solidFill>
                            <a:srgbClr val="303A92"/>
                          </a:solidFill>
                          <a:highlight>
                            <a:srgbClr val="FFFF00"/>
                          </a:highlight>
                          <a:latin typeface="Museo 2"/>
                          <a:hlinkClick r:id="rId16"/>
                        </a:rPr>
                        <a:t>Valsts </a:t>
                      </a:r>
                      <a:r>
                        <a:rPr sz="1800" b="0" u="sng" dirty="0" err="1">
                          <a:solidFill>
                            <a:srgbClr val="303A92"/>
                          </a:solidFill>
                          <a:highlight>
                            <a:srgbClr val="FFFF00"/>
                          </a:highlight>
                          <a:latin typeface="Museo 2"/>
                          <a:hlinkClick r:id="rId16"/>
                        </a:rPr>
                        <a:t>attīstības</a:t>
                      </a:r>
                      <a:r>
                        <a:rPr sz="1800" b="0" u="sng" dirty="0">
                          <a:solidFill>
                            <a:srgbClr val="303A92"/>
                          </a:solidFill>
                          <a:highlight>
                            <a:srgbClr val="FFFF00"/>
                          </a:highlight>
                          <a:latin typeface="Museo 2"/>
                          <a:hlinkClick r:id="rId16"/>
                        </a:rPr>
                        <a:t> </a:t>
                      </a:r>
                      <a:r>
                        <a:rPr sz="1800" b="0" u="sng" dirty="0" err="1">
                          <a:solidFill>
                            <a:srgbClr val="303A92"/>
                          </a:solidFill>
                          <a:highlight>
                            <a:srgbClr val="FFFF00"/>
                          </a:highlight>
                          <a:latin typeface="Museo 2"/>
                          <a:hlinkClick r:id="rId16"/>
                        </a:rPr>
                        <a:t>koncepcija</a:t>
                      </a:r>
                      <a:r>
                        <a:rPr sz="1800" b="0" u="sng" dirty="0">
                          <a:solidFill>
                            <a:srgbClr val="303A92"/>
                          </a:solidFill>
                          <a:highlight>
                            <a:srgbClr val="FFFF00"/>
                          </a:highlight>
                          <a:latin typeface="Museo 2"/>
                          <a:hlinkClick r:id="rId16"/>
                        </a:rPr>
                        <a:t> 2050, </a:t>
                      </a:r>
                      <a:r>
                        <a:rPr sz="1800" b="0" u="sng" dirty="0" err="1">
                          <a:solidFill>
                            <a:srgbClr val="303A92"/>
                          </a:solidFill>
                          <a:highlight>
                            <a:srgbClr val="FFFF00"/>
                          </a:highlight>
                          <a:latin typeface="Museo 2"/>
                          <a:hlinkClick r:id="rId16"/>
                        </a:rPr>
                        <a:t>Ministru</a:t>
                      </a:r>
                      <a:r>
                        <a:rPr sz="1800" b="0" u="sng" dirty="0">
                          <a:solidFill>
                            <a:srgbClr val="303A92"/>
                          </a:solidFill>
                          <a:highlight>
                            <a:srgbClr val="FFFF00"/>
                          </a:highlight>
                          <a:latin typeface="Museo 2"/>
                          <a:hlinkClick r:id="rId16"/>
                        </a:rPr>
                        <a:t> padome, 25.07.2025.</a:t>
                      </a:r>
                    </a:p>
                  </a:txBody>
                  <a:tcPr marL="73152" marR="73152" marT="32004" marB="32004" anchor="ctr">
                    <a:solidFill>
                      <a:srgbClr val="FFFFFF"/>
                    </a:solidFill>
                  </a:tcPr>
                </a:tc>
                <a:extLst>
                  <a:ext uri="{0D108BD9-81ED-4DB2-BD59-A6C34878D82A}">
                    <a16:rowId xmlns:a16="http://schemas.microsoft.com/office/drawing/2014/main" val="10003"/>
                  </a:ext>
                </a:extLst>
              </a:tr>
              <a:tr h="566928">
                <a:tc>
                  <a:txBody>
                    <a:bodyPr/>
                    <a:lstStyle/>
                    <a:p>
                      <a:pPr>
                        <a:lnSpc>
                          <a:spcPct val="100000"/>
                        </a:lnSpc>
                      </a:pPr>
                      <a:r>
                        <a:rPr sz="1800" b="0">
                          <a:solidFill>
                            <a:srgbClr val="251E50"/>
                          </a:solidFill>
                          <a:latin typeface="Museo 1"/>
                        </a:rPr>
                        <a:t>Rumānija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7"/>
                        </a:rPr>
                        <a:t>Ilgtspējīgas attīstības stratēģija 2030, valdības lēmums 877/2018</a:t>
                      </a:r>
                    </a:p>
                  </a:txBody>
                  <a:tcPr marL="73152" marR="73152" marT="32004" marB="32004" anchor="ctr">
                    <a:solidFill>
                      <a:srgbClr val="EEF8FB"/>
                    </a:solidFill>
                  </a:tcPr>
                </a:tc>
                <a:extLst>
                  <a:ext uri="{0D108BD9-81ED-4DB2-BD59-A6C34878D82A}">
                    <a16:rowId xmlns:a16="http://schemas.microsoft.com/office/drawing/2014/main" val="10004"/>
                  </a:ext>
                </a:extLst>
              </a:tr>
              <a:tr h="566928">
                <a:tc>
                  <a:txBody>
                    <a:bodyPr/>
                    <a:lstStyle/>
                    <a:p>
                      <a:pPr>
                        <a:lnSpc>
                          <a:spcPct val="100000"/>
                        </a:lnSpc>
                      </a:pPr>
                      <a:r>
                        <a:rPr sz="1800" b="0">
                          <a:solidFill>
                            <a:srgbClr val="251E50"/>
                          </a:solidFill>
                          <a:latin typeface="Museo 1"/>
                        </a:rPr>
                        <a:t>Slovākija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18"/>
                        </a:rPr>
                        <a:t>“Slovākija 2030”, valdības rezolūcija 41/2021</a:t>
                      </a:r>
                    </a:p>
                  </a:txBody>
                  <a:tcPr marL="73152" marR="73152" marT="32004" marB="32004" anchor="ctr">
                    <a:solidFill>
                      <a:srgbClr val="FFFFFF"/>
                    </a:solidFill>
                  </a:tcPr>
                </a:tc>
                <a:extLst>
                  <a:ext uri="{0D108BD9-81ED-4DB2-BD59-A6C34878D82A}">
                    <a16:rowId xmlns:a16="http://schemas.microsoft.com/office/drawing/2014/main" val="10005"/>
                  </a:ext>
                </a:extLst>
              </a:tr>
              <a:tr h="566928">
                <a:tc>
                  <a:txBody>
                    <a:bodyPr/>
                    <a:lstStyle/>
                    <a:p>
                      <a:pPr>
                        <a:lnSpc>
                          <a:spcPct val="100000"/>
                        </a:lnSpc>
                      </a:pPr>
                      <a:r>
                        <a:rPr sz="1800" b="0">
                          <a:solidFill>
                            <a:srgbClr val="251E50"/>
                          </a:solidFill>
                          <a:latin typeface="Museo 1"/>
                        </a:rPr>
                        <a:t>Slovēnija</a:t>
                      </a: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19"/>
                        </a:rPr>
                        <a:t>Attīstības stratēģija 2030, valdība, 07.12.2017.</a:t>
                      </a:r>
                    </a:p>
                  </a:txBody>
                  <a:tcPr marL="73152" marR="73152" marT="32004" marB="32004" anchor="ctr">
                    <a:solidFill>
                      <a:srgbClr val="EEF8FB"/>
                    </a:solidFill>
                  </a:tcPr>
                </a:tc>
                <a:extLst>
                  <a:ext uri="{0D108BD9-81ED-4DB2-BD59-A6C34878D82A}">
                    <a16:rowId xmlns:a16="http://schemas.microsoft.com/office/drawing/2014/main" val="10006"/>
                  </a:ext>
                </a:extLst>
              </a:tr>
              <a:tr h="566928">
                <a:tc>
                  <a:txBody>
                    <a:bodyPr/>
                    <a:lstStyle/>
                    <a:p>
                      <a:pPr>
                        <a:lnSpc>
                          <a:spcPct val="100000"/>
                        </a:lnSpc>
                      </a:pPr>
                      <a:r>
                        <a:rPr sz="1800" b="0">
                          <a:solidFill>
                            <a:srgbClr val="251E50"/>
                          </a:solidFill>
                          <a:latin typeface="Museo 1"/>
                        </a:rPr>
                        <a:t>Spānija</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20"/>
                        </a:rPr>
                        <a:t>“España 2050”, valdības prognozēšanas ziņojums, nav stratēģija</a:t>
                      </a:r>
                    </a:p>
                  </a:txBody>
                  <a:tcPr marL="73152" marR="73152" marT="32004" marB="32004" anchor="ctr">
                    <a:solidFill>
                      <a:srgbClr val="FFFFFF"/>
                    </a:solidFill>
                  </a:tcPr>
                </a:tc>
                <a:extLst>
                  <a:ext uri="{0D108BD9-81ED-4DB2-BD59-A6C34878D82A}">
                    <a16:rowId xmlns:a16="http://schemas.microsoft.com/office/drawing/2014/main" val="10007"/>
                  </a:ext>
                </a:extLst>
              </a:tr>
              <a:tr h="566928">
                <a:tc>
                  <a:txBody>
                    <a:bodyPr/>
                    <a:lstStyle/>
                    <a:p>
                      <a:pPr>
                        <a:lnSpc>
                          <a:spcPct val="100000"/>
                        </a:lnSpc>
                      </a:pPr>
                      <a:r>
                        <a:rPr sz="1800" b="0" dirty="0" err="1">
                          <a:solidFill>
                            <a:srgbClr val="251E50"/>
                          </a:solidFill>
                          <a:latin typeface="Museo 1"/>
                        </a:rPr>
                        <a:t>Somija</a:t>
                      </a:r>
                      <a:endParaRPr sz="1800" b="0" dirty="0">
                        <a:solidFill>
                          <a:srgbClr val="251E50"/>
                        </a:solidFill>
                        <a:latin typeface="Museo 1"/>
                      </a:endParaRPr>
                    </a:p>
                  </a:txBody>
                  <a:tcPr marL="73152" marR="73152" marT="32004" marB="32004" anchor="ctr">
                    <a:solidFill>
                      <a:srgbClr val="EEF8FB"/>
                    </a:solidFill>
                  </a:tcPr>
                </a:tc>
                <a:tc>
                  <a:txBody>
                    <a:bodyPr/>
                    <a:lstStyle/>
                    <a:p>
                      <a:pPr>
                        <a:lnSpc>
                          <a:spcPct val="100000"/>
                        </a:lnSpc>
                      </a:pPr>
                      <a:r>
                        <a:rPr sz="1800" b="0" u="sng">
                          <a:solidFill>
                            <a:srgbClr val="303A92"/>
                          </a:solidFill>
                          <a:latin typeface="Museo 2"/>
                          <a:hlinkClick r:id="rId21"/>
                        </a:rPr>
                        <a:t>Valdības ziņojums par nākotni parlamentam katrā sasaukumā</a:t>
                      </a:r>
                    </a:p>
                  </a:txBody>
                  <a:tcPr marL="73152" marR="73152" marT="32004" marB="32004" anchor="ctr">
                    <a:solidFill>
                      <a:srgbClr val="EEF8FB"/>
                    </a:solidFill>
                  </a:tcPr>
                </a:tc>
                <a:extLst>
                  <a:ext uri="{0D108BD9-81ED-4DB2-BD59-A6C34878D82A}">
                    <a16:rowId xmlns:a16="http://schemas.microsoft.com/office/drawing/2014/main" val="10008"/>
                  </a:ext>
                </a:extLst>
              </a:tr>
              <a:tr h="566928">
                <a:tc>
                  <a:txBody>
                    <a:bodyPr/>
                    <a:lstStyle/>
                    <a:p>
                      <a:pPr>
                        <a:lnSpc>
                          <a:spcPct val="100000"/>
                        </a:lnSpc>
                      </a:pPr>
                      <a:r>
                        <a:rPr sz="1800" b="0">
                          <a:solidFill>
                            <a:srgbClr val="251E50"/>
                          </a:solidFill>
                          <a:latin typeface="Museo 1"/>
                        </a:rPr>
                        <a:t>Portugāle</a:t>
                      </a:r>
                    </a:p>
                  </a:txBody>
                  <a:tcPr marL="73152" marR="73152" marT="32004" marB="32004" anchor="ctr">
                    <a:solidFill>
                      <a:srgbClr val="FFFFFF"/>
                    </a:solidFill>
                  </a:tcPr>
                </a:tc>
                <a:tc>
                  <a:txBody>
                    <a:bodyPr/>
                    <a:lstStyle/>
                    <a:p>
                      <a:pPr>
                        <a:lnSpc>
                          <a:spcPct val="100000"/>
                        </a:lnSpc>
                      </a:pPr>
                      <a:r>
                        <a:rPr sz="1800" b="0" u="sng">
                          <a:solidFill>
                            <a:srgbClr val="303A92"/>
                          </a:solidFill>
                          <a:latin typeface="Museo 2"/>
                          <a:hlinkClick r:id="rId22"/>
                        </a:rPr>
                        <a:t>4 gadu “Lielo izvēļu” likums parlamentā; ilgtermiņa vīzijas nav</a:t>
                      </a:r>
                    </a:p>
                  </a:txBody>
                  <a:tcPr marL="73152" marR="73152" marT="32004" marB="32004" anchor="ctr">
                    <a:solidFill>
                      <a:srgbClr val="FFFFFF"/>
                    </a:solidFill>
                  </a:tcPr>
                </a:tc>
                <a:extLst>
                  <a:ext uri="{0D108BD9-81ED-4DB2-BD59-A6C34878D82A}">
                    <a16:rowId xmlns:a16="http://schemas.microsoft.com/office/drawing/2014/main" val="10009"/>
                  </a:ext>
                </a:extLst>
              </a:tr>
              <a:tr h="566928">
                <a:tc>
                  <a:txBody>
                    <a:bodyPr/>
                    <a:lstStyle/>
                    <a:p>
                      <a:pPr>
                        <a:lnSpc>
                          <a:spcPct val="100000"/>
                        </a:lnSpc>
                      </a:pPr>
                      <a:r>
                        <a:rPr sz="1800" b="0">
                          <a:solidFill>
                            <a:srgbClr val="251E50"/>
                          </a:solidFill>
                          <a:latin typeface="Museo 1"/>
                        </a:rPr>
                        <a:t>Zviedrija</a:t>
                      </a:r>
                    </a:p>
                  </a:txBody>
                  <a:tcPr marL="73152" marR="73152" marT="32004" marB="32004" anchor="ctr">
                    <a:solidFill>
                      <a:srgbClr val="EEF8FB"/>
                    </a:solidFill>
                  </a:tcPr>
                </a:tc>
                <a:tc>
                  <a:txBody>
                    <a:bodyPr/>
                    <a:lstStyle/>
                    <a:p>
                      <a:pPr>
                        <a:lnSpc>
                          <a:spcPct val="100000"/>
                        </a:lnSpc>
                      </a:pPr>
                      <a:r>
                        <a:rPr sz="1800" b="0" u="sng" dirty="0" err="1">
                          <a:solidFill>
                            <a:srgbClr val="303A92"/>
                          </a:solidFill>
                          <a:latin typeface="Museo 2"/>
                          <a:hlinkClick r:id="rId23"/>
                        </a:rPr>
                        <a:t>Riksdag</a:t>
                      </a:r>
                      <a:r>
                        <a:rPr sz="1800" b="0" u="sng" dirty="0">
                          <a:solidFill>
                            <a:srgbClr val="303A92"/>
                          </a:solidFill>
                          <a:latin typeface="Museo 2"/>
                          <a:hlinkClick r:id="rId23"/>
                        </a:rPr>
                        <a:t> </a:t>
                      </a:r>
                      <a:r>
                        <a:rPr sz="1800" b="0" u="sng" dirty="0" err="1">
                          <a:solidFill>
                            <a:srgbClr val="303A92"/>
                          </a:solidFill>
                          <a:latin typeface="Museo 2"/>
                          <a:hlinkClick r:id="rId23"/>
                        </a:rPr>
                        <a:t>apstiprina</a:t>
                      </a:r>
                      <a:r>
                        <a:rPr sz="1800" b="0" u="sng" dirty="0">
                          <a:solidFill>
                            <a:srgbClr val="303A92"/>
                          </a:solidFill>
                          <a:latin typeface="Museo 2"/>
                          <a:hlinkClick r:id="rId23"/>
                        </a:rPr>
                        <a:t> Agenda 2030 </a:t>
                      </a:r>
                      <a:r>
                        <a:rPr sz="1800" b="0" u="sng" dirty="0" err="1">
                          <a:solidFill>
                            <a:srgbClr val="303A92"/>
                          </a:solidFill>
                          <a:latin typeface="Museo 2"/>
                          <a:hlinkClick r:id="rId23"/>
                        </a:rPr>
                        <a:t>mērķi</a:t>
                      </a:r>
                      <a:r>
                        <a:rPr sz="1800" b="0" u="sng" dirty="0">
                          <a:solidFill>
                            <a:srgbClr val="303A92"/>
                          </a:solidFill>
                          <a:latin typeface="Museo 2"/>
                          <a:hlinkClick r:id="rId23"/>
                        </a:rPr>
                        <a:t>; </a:t>
                      </a:r>
                      <a:r>
                        <a:rPr sz="1800" b="0" u="sng" dirty="0" err="1">
                          <a:solidFill>
                            <a:srgbClr val="303A92"/>
                          </a:solidFill>
                          <a:latin typeface="Museo 2"/>
                          <a:hlinkClick r:id="rId23"/>
                        </a:rPr>
                        <a:t>vīzijas</a:t>
                      </a:r>
                      <a:r>
                        <a:rPr sz="1800" b="0" u="sng" dirty="0">
                          <a:solidFill>
                            <a:srgbClr val="303A92"/>
                          </a:solidFill>
                          <a:latin typeface="Museo 2"/>
                          <a:hlinkClick r:id="rId23"/>
                        </a:rPr>
                        <a:t> </a:t>
                      </a:r>
                      <a:r>
                        <a:rPr sz="1800" b="0" u="sng" dirty="0" err="1">
                          <a:solidFill>
                            <a:srgbClr val="303A92"/>
                          </a:solidFill>
                          <a:latin typeface="Museo 2"/>
                          <a:hlinkClick r:id="rId23"/>
                        </a:rPr>
                        <a:t>dokumenta</a:t>
                      </a:r>
                      <a:r>
                        <a:rPr sz="1800" b="0" u="sng" dirty="0">
                          <a:solidFill>
                            <a:srgbClr val="303A92"/>
                          </a:solidFill>
                          <a:latin typeface="Museo 2"/>
                          <a:hlinkClick r:id="rId23"/>
                        </a:rPr>
                        <a:t> nav</a:t>
                      </a:r>
                    </a:p>
                  </a:txBody>
                  <a:tcPr marL="73152" marR="73152" marT="32004" marB="32004" anchor="ctr">
                    <a:solidFill>
                      <a:srgbClr val="EEF8FB"/>
                    </a:solidFill>
                  </a:tcPr>
                </a:tc>
                <a:extLst>
                  <a:ext uri="{0D108BD9-81ED-4DB2-BD59-A6C34878D82A}">
                    <a16:rowId xmlns:a16="http://schemas.microsoft.com/office/drawing/2014/main" val="10010"/>
                  </a:ext>
                </a:extLst>
              </a:tr>
            </a:tbl>
          </a:graphicData>
        </a:graphic>
      </p:graphicFrame>
      <p:sp>
        <p:nvSpPr>
          <p:cNvPr id="6" name="TextBox 5">
            <a:extLst>
              <a:ext uri="{FF2B5EF4-FFF2-40B4-BE49-F238E27FC236}">
                <a16:creationId xmlns:a16="http://schemas.microsoft.com/office/drawing/2014/main" id="{D9E3A77A-5D53-248B-3CA5-CAB274341401}"/>
              </a:ext>
            </a:extLst>
          </p:cNvPr>
          <p:cNvSpPr txBox="1"/>
          <p:nvPr/>
        </p:nvSpPr>
        <p:spPr>
          <a:xfrm>
            <a:off x="822960" y="9144000"/>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dirty="0" err="1">
                <a:ln>
                  <a:noFill/>
                </a:ln>
                <a:solidFill>
                  <a:srgbClr val="5F5F6E"/>
                </a:solidFill>
                <a:effectLst/>
                <a:uLnTx/>
                <a:uFillTx/>
                <a:latin typeface="Museo 2"/>
                <a:ea typeface="+mn-ea"/>
                <a:cs typeface="+mn-cs"/>
              </a:rPr>
              <a:t>Avoti</a:t>
            </a:r>
            <a:r>
              <a:rPr kumimoji="0" sz="1150" b="1"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oficiālās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valdību</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parlamentu</a:t>
            </a:r>
            <a:r>
              <a:rPr kumimoji="0" sz="1150" b="0" i="0" u="none" strike="noStrike" kern="1200" cap="none" spc="0" normalizeH="0" baseline="0" noProof="0" dirty="0">
                <a:ln>
                  <a:noFill/>
                </a:ln>
                <a:solidFill>
                  <a:srgbClr val="5F5F6E"/>
                </a:solidFill>
                <a:effectLst/>
                <a:uLnTx/>
                <a:uFillTx/>
                <a:latin typeface="Museo 2"/>
                <a:ea typeface="+mn-ea"/>
                <a:cs typeface="+mn-cs"/>
              </a:rPr>
              <a:t> un ESDN </a:t>
            </a:r>
            <a:r>
              <a:rPr kumimoji="0" sz="1150" b="0" i="0" u="none" strike="noStrike" kern="1200" cap="none" spc="0" normalizeH="0" baseline="0" noProof="0" dirty="0" err="1">
                <a:ln>
                  <a:noFill/>
                </a:ln>
                <a:solidFill>
                  <a:srgbClr val="5F5F6E"/>
                </a:solidFill>
                <a:effectLst/>
                <a:uLnTx/>
                <a:uFillTx/>
                <a:latin typeface="Museo 2"/>
                <a:ea typeface="+mn-ea"/>
                <a:cs typeface="+mn-cs"/>
              </a:rPr>
              <a:t>lapas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saites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tabulā</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Somija</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Portugāle</a:t>
            </a:r>
            <a:r>
              <a:rPr kumimoji="0" sz="1150" b="0" i="0" u="none" strike="noStrike" kern="1200" cap="none" spc="0" normalizeH="0" baseline="0" noProof="0" dirty="0">
                <a:ln>
                  <a:noFill/>
                </a:ln>
                <a:solidFill>
                  <a:srgbClr val="5F5F6E"/>
                </a:solidFill>
                <a:effectLst/>
                <a:uLnTx/>
                <a:uFillTx/>
                <a:latin typeface="Museo 2"/>
                <a:ea typeface="+mn-ea"/>
                <a:cs typeface="+mn-cs"/>
              </a:rPr>
              <a:t> un </a:t>
            </a:r>
            <a:r>
              <a:rPr kumimoji="0" sz="1150" b="0" i="0" u="none" strike="noStrike" kern="1200" cap="none" spc="0" normalizeH="0" baseline="0" noProof="0" dirty="0" err="1">
                <a:ln>
                  <a:noFill/>
                </a:ln>
                <a:solidFill>
                  <a:srgbClr val="5F5F6E"/>
                </a:solidFill>
                <a:effectLst/>
                <a:uLnTx/>
                <a:uFillTx/>
                <a:latin typeface="Museo 2"/>
                <a:ea typeface="+mn-ea"/>
                <a:cs typeface="+mn-cs"/>
              </a:rPr>
              <a:t>Zviedrija</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vērtētas</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kā</a:t>
            </a:r>
            <a:r>
              <a:rPr kumimoji="0" sz="1150" b="0" i="0" u="none" strike="noStrike" kern="1200" cap="none" spc="0" normalizeH="0" baseline="0" noProof="0" dirty="0">
                <a:ln>
                  <a:noFill/>
                </a:ln>
                <a:solidFill>
                  <a:srgbClr val="5F5F6E"/>
                </a:solidFill>
                <a:effectLst/>
                <a:uLnTx/>
                <a:uFillTx/>
                <a:latin typeface="Museo 2"/>
                <a:ea typeface="+mn-ea"/>
                <a:cs typeface="+mn-cs"/>
              </a:rPr>
              <a:t> “</a:t>
            </a:r>
            <a:r>
              <a:rPr kumimoji="0" sz="1150" b="0" i="0" u="none" strike="noStrike" kern="1200" cap="none" spc="0" normalizeH="0" baseline="0" noProof="0" dirty="0" err="1">
                <a:ln>
                  <a:noFill/>
                </a:ln>
                <a:solidFill>
                  <a:srgbClr val="5F5F6E"/>
                </a:solidFill>
                <a:effectLst/>
                <a:uLnTx/>
                <a:uFillTx/>
                <a:latin typeface="Museo 2"/>
                <a:ea typeface="+mn-ea"/>
                <a:cs typeface="+mn-cs"/>
              </a:rPr>
              <a:t>daļēji</a:t>
            </a:r>
            <a:r>
              <a:rPr kumimoji="0" sz="1150" b="0" i="0" u="none" strike="noStrike" kern="1200" cap="none" spc="0" normalizeH="0" baseline="0" noProof="0" dirty="0">
                <a:ln>
                  <a:noFill/>
                </a:ln>
                <a:solidFill>
                  <a:srgbClr val="5F5F6E"/>
                </a:solidFill>
                <a:effectLst/>
                <a:uLnTx/>
                <a:uFillTx/>
                <a:latin typeface="Museo 2"/>
                <a:ea typeface="+mn-ea"/>
                <a:cs typeface="+mn-cs"/>
              </a:rPr>
              <a:t>”</a:t>
            </a:r>
          </a:p>
        </p:txBody>
      </p:sp>
      <p:pic>
        <p:nvPicPr>
          <p:cNvPr id="7" name="Picture 6" descr="image.png">
            <a:extLst>
              <a:ext uri="{FF2B5EF4-FFF2-40B4-BE49-F238E27FC236}">
                <a16:creationId xmlns:a16="http://schemas.microsoft.com/office/drawing/2014/main" id="{6DF65DC0-4861-E715-5FC6-832B6BCD7E0C}"/>
              </a:ext>
            </a:extLst>
          </p:cNvPr>
          <p:cNvPicPr>
            <a:picLocks noChangeAspect="1"/>
          </p:cNvPicPr>
          <p:nvPr/>
        </p:nvPicPr>
        <p:blipFill>
          <a:blip r:embed="rId24"/>
          <a:stretch>
            <a:fillRect/>
          </a:stretch>
        </p:blipFill>
        <p:spPr>
          <a:xfrm>
            <a:off x="16047720" y="9400032"/>
            <a:ext cx="1600200" cy="680085"/>
          </a:xfrm>
          <a:prstGeom prst="rect">
            <a:avLst/>
          </a:prstGeom>
        </p:spPr>
      </p:pic>
      <p:sp>
        <p:nvSpPr>
          <p:cNvPr id="8" name="TextBox 7">
            <a:extLst>
              <a:ext uri="{FF2B5EF4-FFF2-40B4-BE49-F238E27FC236}">
                <a16:creationId xmlns:a16="http://schemas.microsoft.com/office/drawing/2014/main" id="{7753084E-E7C0-8AFA-1AAA-37A9A7472CAE}"/>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41</a:t>
            </a:r>
          </a:p>
        </p:txBody>
      </p:sp>
    </p:spTree>
    <p:extLst>
      <p:ext uri="{BB962C8B-B14F-4D97-AF65-F5344CB8AC3E}">
        <p14:creationId xmlns:p14="http://schemas.microsoft.com/office/powerpoint/2010/main" val="26288377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31A79-2B78-E00F-72D2-6A716F4E83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1BE07A-A946-7399-F08F-234CBE8707DE}"/>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LABĀ PRAKSE • IGAUNIJA</a:t>
            </a:r>
          </a:p>
        </p:txBody>
      </p:sp>
      <p:sp>
        <p:nvSpPr>
          <p:cNvPr id="3" name="TextBox 2">
            <a:extLst>
              <a:ext uri="{FF2B5EF4-FFF2-40B4-BE49-F238E27FC236}">
                <a16:creationId xmlns:a16="http://schemas.microsoft.com/office/drawing/2014/main" id="{C00BD701-C78B-37C5-4AE0-88DA19DB89A3}"/>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Igaunija: vīzija, rīcības plāns un budžets vienā ciklā</a:t>
            </a:r>
          </a:p>
        </p:txBody>
      </p:sp>
      <p:sp>
        <p:nvSpPr>
          <p:cNvPr id="4" name="TextBox 3">
            <a:extLst>
              <a:ext uri="{FF2B5EF4-FFF2-40B4-BE49-F238E27FC236}">
                <a16:creationId xmlns:a16="http://schemas.microsoft.com/office/drawing/2014/main" id="{04B7B309-B2AC-1AE1-4B6A-20A6F8B820BA}"/>
              </a:ext>
            </a:extLst>
          </p:cNvPr>
          <p:cNvSpPr txBox="1"/>
          <p:nvPr/>
        </p:nvSpPr>
        <p:spPr>
          <a:xfrm>
            <a:off x="822960" y="1874519"/>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303A92"/>
                </a:solidFill>
                <a:effectLst/>
                <a:uLnTx/>
                <a:uFillTx/>
                <a:latin typeface="Museo 2"/>
                <a:ea typeface="+mn-ea"/>
                <a:cs typeface="+mn-cs"/>
              </a:rPr>
              <a:t>Ilgtermiņa stratēģija ir Riigikogu dokuments, bet nauda tiek piesaistīta katru gadu budžeta stratēģijā.</a:t>
            </a:r>
          </a:p>
        </p:txBody>
      </p:sp>
      <p:sp>
        <p:nvSpPr>
          <p:cNvPr id="5" name="Rounded Rectangle 4">
            <a:extLst>
              <a:ext uri="{FF2B5EF4-FFF2-40B4-BE49-F238E27FC236}">
                <a16:creationId xmlns:a16="http://schemas.microsoft.com/office/drawing/2014/main" id="{38D96974-C1F0-E8C7-D63A-C2769BB11DF6}"/>
              </a:ext>
            </a:extLst>
          </p:cNvPr>
          <p:cNvSpPr/>
          <p:nvPr/>
        </p:nvSpPr>
        <p:spPr>
          <a:xfrm>
            <a:off x="822960"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D4842961-CC6F-457A-9819-ABD6575B7230}"/>
              </a:ext>
            </a:extLst>
          </p:cNvPr>
          <p:cNvSpPr txBox="1"/>
          <p:nvPr/>
        </p:nvSpPr>
        <p:spPr>
          <a:xfrm>
            <a:off x="1005840"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“Eesti 2035”</a:t>
            </a:r>
          </a:p>
        </p:txBody>
      </p:sp>
      <p:sp>
        <p:nvSpPr>
          <p:cNvPr id="7" name="TextBox 6">
            <a:extLst>
              <a:ext uri="{FF2B5EF4-FFF2-40B4-BE49-F238E27FC236}">
                <a16:creationId xmlns:a16="http://schemas.microsoft.com/office/drawing/2014/main" id="{9B86A9FB-4386-C08B-A754-D1F165AB36A3}"/>
              </a:ext>
            </a:extLst>
          </p:cNvPr>
          <p:cNvSpPr txBox="1"/>
          <p:nvPr/>
        </p:nvSpPr>
        <p:spPr>
          <a:xfrm>
            <a:off x="1005840"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Riigikogu, 12.05.2021.</a:t>
            </a:r>
          </a:p>
        </p:txBody>
      </p:sp>
      <p:sp>
        <p:nvSpPr>
          <p:cNvPr id="8" name="Rounded Rectangle 7">
            <a:extLst>
              <a:ext uri="{FF2B5EF4-FFF2-40B4-BE49-F238E27FC236}">
                <a16:creationId xmlns:a16="http://schemas.microsoft.com/office/drawing/2014/main" id="{D2F5BD81-0C24-2E5E-B070-025CED6924A5}"/>
              </a:ext>
            </a:extLst>
          </p:cNvPr>
          <p:cNvSpPr/>
          <p:nvPr/>
        </p:nvSpPr>
        <p:spPr>
          <a:xfrm>
            <a:off x="822960"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BE495D7C-8FA0-BF9B-F171-45605AC508FB}"/>
              </a:ext>
            </a:extLst>
          </p:cNvPr>
          <p:cNvSpPr txBox="1"/>
          <p:nvPr/>
        </p:nvSpPr>
        <p:spPr>
          <a:xfrm>
            <a:off x="1005840" y="3867912"/>
            <a:ext cx="3545586"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Valsts ilgtermiņa stratēģija ar mērķiem un rādītājiem; pamats nozaru attīstības plāniem.</a:t>
            </a:r>
          </a:p>
        </p:txBody>
      </p:sp>
      <p:sp>
        <p:nvSpPr>
          <p:cNvPr id="10" name="TextBox 9">
            <a:extLst>
              <a:ext uri="{FF2B5EF4-FFF2-40B4-BE49-F238E27FC236}">
                <a16:creationId xmlns:a16="http://schemas.microsoft.com/office/drawing/2014/main" id="{33EBFBFA-CC73-8253-7162-CFBAFD9BEB16}"/>
              </a:ext>
            </a:extLst>
          </p:cNvPr>
          <p:cNvSpPr txBox="1"/>
          <p:nvPr/>
        </p:nvSpPr>
        <p:spPr>
          <a:xfrm>
            <a:off x="1005840"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3"/>
              </a:rPr>
              <a:t>Riigi Teataja</a:t>
            </a:r>
          </a:p>
        </p:txBody>
      </p:sp>
      <p:sp>
        <p:nvSpPr>
          <p:cNvPr id="11" name="Chevron 10">
            <a:extLst>
              <a:ext uri="{FF2B5EF4-FFF2-40B4-BE49-F238E27FC236}">
                <a16:creationId xmlns:a16="http://schemas.microsoft.com/office/drawing/2014/main" id="{A24C8B64-F16C-C601-A4BA-7932B1A9048A}"/>
              </a:ext>
            </a:extLst>
          </p:cNvPr>
          <p:cNvSpPr/>
          <p:nvPr/>
        </p:nvSpPr>
        <p:spPr>
          <a:xfrm>
            <a:off x="4789170"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ounded Rectangle 11">
            <a:extLst>
              <a:ext uri="{FF2B5EF4-FFF2-40B4-BE49-F238E27FC236}">
                <a16:creationId xmlns:a16="http://schemas.microsoft.com/office/drawing/2014/main" id="{980DF20C-992B-5018-38F7-CAFBD6ACF48C}"/>
              </a:ext>
            </a:extLst>
          </p:cNvPr>
          <p:cNvSpPr/>
          <p:nvPr/>
        </p:nvSpPr>
        <p:spPr>
          <a:xfrm>
            <a:off x="5081778"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E4233822-8D5A-374B-D1BA-F46FB9A0052E}"/>
              </a:ext>
            </a:extLst>
          </p:cNvPr>
          <p:cNvSpPr txBox="1"/>
          <p:nvPr/>
        </p:nvSpPr>
        <p:spPr>
          <a:xfrm>
            <a:off x="5264658"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Rīcības plāns</a:t>
            </a:r>
          </a:p>
        </p:txBody>
      </p:sp>
      <p:sp>
        <p:nvSpPr>
          <p:cNvPr id="14" name="TextBox 13">
            <a:extLst>
              <a:ext uri="{FF2B5EF4-FFF2-40B4-BE49-F238E27FC236}">
                <a16:creationId xmlns:a16="http://schemas.microsoft.com/office/drawing/2014/main" id="{E979105D-065C-A8D5-E68F-533C8957576C}"/>
              </a:ext>
            </a:extLst>
          </p:cNvPr>
          <p:cNvSpPr txBox="1"/>
          <p:nvPr/>
        </p:nvSpPr>
        <p:spPr>
          <a:xfrm>
            <a:off x="5264658"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valdība, katru gadu</a:t>
            </a:r>
          </a:p>
        </p:txBody>
      </p:sp>
      <p:sp>
        <p:nvSpPr>
          <p:cNvPr id="15" name="Rounded Rectangle 14">
            <a:extLst>
              <a:ext uri="{FF2B5EF4-FFF2-40B4-BE49-F238E27FC236}">
                <a16:creationId xmlns:a16="http://schemas.microsoft.com/office/drawing/2014/main" id="{813ED2FF-315E-D696-7A2F-2EAC8316BEAF}"/>
              </a:ext>
            </a:extLst>
          </p:cNvPr>
          <p:cNvSpPr/>
          <p:nvPr/>
        </p:nvSpPr>
        <p:spPr>
          <a:xfrm>
            <a:off x="5081778"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72B0D494-8D9D-09C4-24D5-E91F10EB4F09}"/>
              </a:ext>
            </a:extLst>
          </p:cNvPr>
          <p:cNvSpPr txBox="1"/>
          <p:nvPr/>
        </p:nvSpPr>
        <p:spPr>
          <a:xfrm>
            <a:off x="5264658"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Valdības rīcības plānu atjauno katru gadu; darbības tiek plānotas nozaru attīstības plānos un programmās.</a:t>
            </a:r>
          </a:p>
        </p:txBody>
      </p:sp>
      <p:sp>
        <p:nvSpPr>
          <p:cNvPr id="17" name="TextBox 16">
            <a:extLst>
              <a:ext uri="{FF2B5EF4-FFF2-40B4-BE49-F238E27FC236}">
                <a16:creationId xmlns:a16="http://schemas.microsoft.com/office/drawing/2014/main" id="{B513326F-B8FF-3A23-12C5-ED4601F9EEC3}"/>
              </a:ext>
            </a:extLst>
          </p:cNvPr>
          <p:cNvSpPr txBox="1"/>
          <p:nvPr/>
        </p:nvSpPr>
        <p:spPr>
          <a:xfrm>
            <a:off x="5264658"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4"/>
              </a:rPr>
              <a:t>Valdība, 3. lpp.</a:t>
            </a:r>
          </a:p>
        </p:txBody>
      </p:sp>
      <p:sp>
        <p:nvSpPr>
          <p:cNvPr id="18" name="Chevron 17">
            <a:extLst>
              <a:ext uri="{FF2B5EF4-FFF2-40B4-BE49-F238E27FC236}">
                <a16:creationId xmlns:a16="http://schemas.microsoft.com/office/drawing/2014/main" id="{CE59A596-5449-1FCC-656B-4FE9ACED4DAB}"/>
              </a:ext>
            </a:extLst>
          </p:cNvPr>
          <p:cNvSpPr/>
          <p:nvPr/>
        </p:nvSpPr>
        <p:spPr>
          <a:xfrm>
            <a:off x="9047988"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ounded Rectangle 18">
            <a:extLst>
              <a:ext uri="{FF2B5EF4-FFF2-40B4-BE49-F238E27FC236}">
                <a16:creationId xmlns:a16="http://schemas.microsoft.com/office/drawing/2014/main" id="{E7513416-341E-A463-D6F7-35A0C33B4AB2}"/>
              </a:ext>
            </a:extLst>
          </p:cNvPr>
          <p:cNvSpPr/>
          <p:nvPr/>
        </p:nvSpPr>
        <p:spPr>
          <a:xfrm>
            <a:off x="9340596"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3EF25744-CA47-FC29-59A7-3A8A8020F777}"/>
              </a:ext>
            </a:extLst>
          </p:cNvPr>
          <p:cNvSpPr txBox="1"/>
          <p:nvPr/>
        </p:nvSpPr>
        <p:spPr>
          <a:xfrm>
            <a:off x="9523476"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Budžeta stratēģija</a:t>
            </a:r>
          </a:p>
        </p:txBody>
      </p:sp>
      <p:sp>
        <p:nvSpPr>
          <p:cNvPr id="21" name="TextBox 20">
            <a:extLst>
              <a:ext uri="{FF2B5EF4-FFF2-40B4-BE49-F238E27FC236}">
                <a16:creationId xmlns:a16="http://schemas.microsoft.com/office/drawing/2014/main" id="{0D8CA3EC-AC48-8FB4-AC5A-EA955931BD00}"/>
              </a:ext>
            </a:extLst>
          </p:cNvPr>
          <p:cNvSpPr txBox="1"/>
          <p:nvPr/>
        </p:nvSpPr>
        <p:spPr>
          <a:xfrm>
            <a:off x="9523476"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valsts budžets</a:t>
            </a:r>
          </a:p>
        </p:txBody>
      </p:sp>
      <p:sp>
        <p:nvSpPr>
          <p:cNvPr id="22" name="Rounded Rectangle 21">
            <a:extLst>
              <a:ext uri="{FF2B5EF4-FFF2-40B4-BE49-F238E27FC236}">
                <a16:creationId xmlns:a16="http://schemas.microsoft.com/office/drawing/2014/main" id="{A5D59EB3-64FD-0525-6636-670318F08F11}"/>
              </a:ext>
            </a:extLst>
          </p:cNvPr>
          <p:cNvSpPr/>
          <p:nvPr/>
        </p:nvSpPr>
        <p:spPr>
          <a:xfrm>
            <a:off x="9340596"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8D22F4B0-DF93-3468-DD25-B0AE3E5B7E2C}"/>
              </a:ext>
            </a:extLst>
          </p:cNvPr>
          <p:cNvSpPr txBox="1"/>
          <p:nvPr/>
        </p:nvSpPr>
        <p:spPr>
          <a:xfrm>
            <a:off x="9523476"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Finansējums, arī ES struktūrfondi, tiek saskaņots valsts budžeta stratēģijā un budžetā; darbības jeb programmu budžets.</a:t>
            </a:r>
          </a:p>
        </p:txBody>
      </p:sp>
      <p:sp>
        <p:nvSpPr>
          <p:cNvPr id="24" name="TextBox 23">
            <a:extLst>
              <a:ext uri="{FF2B5EF4-FFF2-40B4-BE49-F238E27FC236}">
                <a16:creationId xmlns:a16="http://schemas.microsoft.com/office/drawing/2014/main" id="{28F9C544-F2A2-CA4D-62FC-3A8EDE409A00}"/>
              </a:ext>
            </a:extLst>
          </p:cNvPr>
          <p:cNvSpPr txBox="1"/>
          <p:nvPr/>
        </p:nvSpPr>
        <p:spPr>
          <a:xfrm>
            <a:off x="9523476"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4"/>
              </a:rPr>
              <a:t>Valdība, 3. lpp.</a:t>
            </a:r>
          </a:p>
        </p:txBody>
      </p:sp>
      <p:sp>
        <p:nvSpPr>
          <p:cNvPr id="25" name="Chevron 24">
            <a:extLst>
              <a:ext uri="{FF2B5EF4-FFF2-40B4-BE49-F238E27FC236}">
                <a16:creationId xmlns:a16="http://schemas.microsoft.com/office/drawing/2014/main" id="{F5A07B5C-9220-0520-DE52-559EA071630D}"/>
              </a:ext>
            </a:extLst>
          </p:cNvPr>
          <p:cNvSpPr/>
          <p:nvPr/>
        </p:nvSpPr>
        <p:spPr>
          <a:xfrm>
            <a:off x="13306806"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6" name="Rounded Rectangle 25">
            <a:extLst>
              <a:ext uri="{FF2B5EF4-FFF2-40B4-BE49-F238E27FC236}">
                <a16:creationId xmlns:a16="http://schemas.microsoft.com/office/drawing/2014/main" id="{87E3234A-9D60-E6B7-A062-B9FAAA149CBE}"/>
              </a:ext>
            </a:extLst>
          </p:cNvPr>
          <p:cNvSpPr/>
          <p:nvPr/>
        </p:nvSpPr>
        <p:spPr>
          <a:xfrm>
            <a:off x="13599414"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76BF4C46-F111-13C2-5BF8-4073DFDE00C1}"/>
              </a:ext>
            </a:extLst>
          </p:cNvPr>
          <p:cNvSpPr txBox="1"/>
          <p:nvPr/>
        </p:nvSpPr>
        <p:spPr>
          <a:xfrm>
            <a:off x="13782294" y="2809361"/>
            <a:ext cx="3545586" cy="434606"/>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dirty="0" err="1">
                <a:ln>
                  <a:noFill/>
                </a:ln>
                <a:solidFill>
                  <a:srgbClr val="FFFFFF"/>
                </a:solidFill>
                <a:effectLst/>
                <a:uLnTx/>
                <a:uFillTx/>
                <a:latin typeface="Museo 1"/>
                <a:ea typeface="+mn-ea"/>
                <a:cs typeface="+mn-cs"/>
              </a:rPr>
              <a:t>Atskaite</a:t>
            </a:r>
            <a:r>
              <a:rPr kumimoji="0" sz="2400" b="0" i="0" u="none" strike="noStrike" kern="1200" cap="none" spc="0" normalizeH="0" baseline="0" noProof="0" dirty="0">
                <a:ln>
                  <a:noFill/>
                </a:ln>
                <a:solidFill>
                  <a:srgbClr val="FFFFFF"/>
                </a:solidFill>
                <a:effectLst/>
                <a:uLnTx/>
                <a:uFillTx/>
                <a:latin typeface="Museo 1"/>
                <a:ea typeface="+mn-ea"/>
                <a:cs typeface="+mn-cs"/>
              </a:rPr>
              <a:t> </a:t>
            </a:r>
            <a:r>
              <a:rPr kumimoji="0" sz="2400" b="0" i="0" u="none" strike="noStrike" kern="1200" cap="none" spc="0" normalizeH="0" baseline="0" noProof="0" dirty="0" err="1">
                <a:ln>
                  <a:noFill/>
                </a:ln>
                <a:solidFill>
                  <a:srgbClr val="FFFFFF"/>
                </a:solidFill>
                <a:effectLst/>
                <a:uLnTx/>
                <a:uFillTx/>
                <a:latin typeface="Museo 1"/>
                <a:ea typeface="+mn-ea"/>
                <a:cs typeface="+mn-cs"/>
              </a:rPr>
              <a:t>parlamentam</a:t>
            </a:r>
            <a:endParaRPr kumimoji="0" sz="2400" b="0" i="0" u="none" strike="noStrike" kern="1200" cap="none" spc="0" normalizeH="0" baseline="0" noProof="0" dirty="0">
              <a:ln>
                <a:noFill/>
              </a:ln>
              <a:solidFill>
                <a:srgbClr val="FFFFFF"/>
              </a:solidFill>
              <a:effectLst/>
              <a:uLnTx/>
              <a:uFillTx/>
              <a:latin typeface="Museo 1"/>
              <a:ea typeface="+mn-ea"/>
              <a:cs typeface="+mn-cs"/>
            </a:endParaRPr>
          </a:p>
        </p:txBody>
      </p:sp>
      <p:sp>
        <p:nvSpPr>
          <p:cNvPr id="28" name="TextBox 27">
            <a:extLst>
              <a:ext uri="{FF2B5EF4-FFF2-40B4-BE49-F238E27FC236}">
                <a16:creationId xmlns:a16="http://schemas.microsoft.com/office/drawing/2014/main" id="{2F688219-2EB3-5F87-B4A3-60E4FCD8DFE3}"/>
              </a:ext>
            </a:extLst>
          </p:cNvPr>
          <p:cNvSpPr txBox="1"/>
          <p:nvPr/>
        </p:nvSpPr>
        <p:spPr>
          <a:xfrm>
            <a:off x="13782294"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katru gadu</a:t>
            </a:r>
          </a:p>
        </p:txBody>
      </p:sp>
      <p:sp>
        <p:nvSpPr>
          <p:cNvPr id="29" name="Rounded Rectangle 28">
            <a:extLst>
              <a:ext uri="{FF2B5EF4-FFF2-40B4-BE49-F238E27FC236}">
                <a16:creationId xmlns:a16="http://schemas.microsoft.com/office/drawing/2014/main" id="{3F36B4F8-9B45-0272-AC8E-3D65DD7D82F0}"/>
              </a:ext>
            </a:extLst>
          </p:cNvPr>
          <p:cNvSpPr/>
          <p:nvPr/>
        </p:nvSpPr>
        <p:spPr>
          <a:xfrm>
            <a:off x="13599414"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52197D61-6053-B1D8-14B1-D3101527D6BF}"/>
              </a:ext>
            </a:extLst>
          </p:cNvPr>
          <p:cNvSpPr txBox="1"/>
          <p:nvPr/>
        </p:nvSpPr>
        <p:spPr>
          <a:xfrm>
            <a:off x="13782294" y="3867912"/>
            <a:ext cx="3545586" cy="103618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Ministri katru gadu ziņo Riigikogu par stratēģijas īstenošanu.</a:t>
            </a:r>
          </a:p>
        </p:txBody>
      </p:sp>
      <p:sp>
        <p:nvSpPr>
          <p:cNvPr id="31" name="TextBox 30">
            <a:extLst>
              <a:ext uri="{FF2B5EF4-FFF2-40B4-BE49-F238E27FC236}">
                <a16:creationId xmlns:a16="http://schemas.microsoft.com/office/drawing/2014/main" id="{7505B80A-C17E-F185-088B-DB5FAD20A93C}"/>
              </a:ext>
            </a:extLst>
          </p:cNvPr>
          <p:cNvSpPr txBox="1"/>
          <p:nvPr/>
        </p:nvSpPr>
        <p:spPr>
          <a:xfrm>
            <a:off x="13782294"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5"/>
              </a:rPr>
              <a:t>Riigikogu</a:t>
            </a:r>
          </a:p>
        </p:txBody>
      </p:sp>
      <p:sp>
        <p:nvSpPr>
          <p:cNvPr id="32" name="Rounded Rectangle 31">
            <a:extLst>
              <a:ext uri="{FF2B5EF4-FFF2-40B4-BE49-F238E27FC236}">
                <a16:creationId xmlns:a16="http://schemas.microsoft.com/office/drawing/2014/main" id="{95787EC4-F393-FFCF-B6CE-FE9639394102}"/>
              </a:ext>
            </a:extLst>
          </p:cNvPr>
          <p:cNvSpPr/>
          <p:nvPr/>
        </p:nvSpPr>
        <p:spPr>
          <a:xfrm>
            <a:off x="822960" y="7132320"/>
            <a:ext cx="16687800" cy="2103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B22100FE-288E-4970-357E-84CA5D2AFF30}"/>
              </a:ext>
            </a:extLst>
          </p:cNvPr>
          <p:cNvSpPr txBox="1"/>
          <p:nvPr/>
        </p:nvSpPr>
        <p:spPr>
          <a:xfrm>
            <a:off x="1097280" y="7223760"/>
            <a:ext cx="16184880" cy="1522468"/>
          </a:xfrm>
          <a:prstGeom prst="rect">
            <a:avLst/>
          </a:prstGeom>
          <a:noFill/>
        </p:spPr>
        <p:txBody>
          <a:bodyPr wrap="square" lIns="45720" tIns="27432" rIns="45720" bIns="27432" anchor="t">
            <a:spAutoFit/>
          </a:bodyPr>
          <a:lstStyle/>
          <a:p>
            <a:pPr marL="292608" marR="0" lvl="0" indent="-292608" algn="l" defTabSz="914400" rtl="0" eaLnBrk="1" fontAlgn="auto" latinLnBrk="0" hangingPunct="1">
              <a:lnSpc>
                <a:spcPct val="108000"/>
              </a:lnSpc>
              <a:spcBef>
                <a:spcPts val="0"/>
              </a:spcBef>
              <a:spcAft>
                <a:spcPts val="600"/>
              </a:spcAft>
              <a:buClr>
                <a:srgbClr val="ACE4F1"/>
              </a:buClr>
              <a:buSzTx/>
              <a:buFont typeface="Arial"/>
              <a:buChar char="•"/>
              <a:tabLst/>
              <a:defRPr/>
            </a:pPr>
            <a:r>
              <a:rPr kumimoji="0" sz="2000" b="0" i="0" u="none" strike="noStrike" kern="1200" cap="none" spc="0" normalizeH="0" baseline="0" noProof="0" dirty="0">
                <a:ln>
                  <a:noFill/>
                </a:ln>
                <a:solidFill>
                  <a:srgbClr val="FFFFFF"/>
                </a:solidFill>
                <a:effectLst/>
                <a:uLnTx/>
                <a:uFillTx/>
                <a:latin typeface="Museo 2"/>
                <a:ea typeface="+mn-ea"/>
                <a:cs typeface="+mn-cs"/>
              </a:rPr>
              <a:t>EK: </a:t>
            </a:r>
            <a:r>
              <a:rPr kumimoji="0" sz="2000" b="0" i="0" u="none" strike="noStrike" kern="1200" cap="none" spc="0" normalizeH="0" baseline="0" noProof="0" dirty="0" err="1">
                <a:ln>
                  <a:noFill/>
                </a:ln>
                <a:solidFill>
                  <a:srgbClr val="FFFFFF"/>
                </a:solidFill>
                <a:effectLst/>
                <a:uLnTx/>
                <a:uFillTx/>
                <a:latin typeface="Museo 2"/>
                <a:ea typeface="+mn-ea"/>
                <a:cs typeface="+mn-cs"/>
              </a:rPr>
              <a:t>Igaunija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ir</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viena</a:t>
            </a:r>
            <a:r>
              <a:rPr kumimoji="0" sz="2000" b="0" i="0" u="none" strike="noStrike" kern="1200" cap="none" spc="0" normalizeH="0" baseline="0" noProof="0" dirty="0">
                <a:ln>
                  <a:noFill/>
                </a:ln>
                <a:solidFill>
                  <a:srgbClr val="FFFFFF"/>
                </a:solidFill>
                <a:effectLst/>
                <a:uLnTx/>
                <a:uFillTx/>
                <a:latin typeface="Museo 2"/>
                <a:ea typeface="+mn-ea"/>
                <a:cs typeface="+mn-cs"/>
              </a:rPr>
              <a:t> no 9 ES </a:t>
            </a:r>
            <a:r>
              <a:rPr kumimoji="0" sz="2000" b="0" i="0" u="none" strike="noStrike" kern="1200" cap="none" spc="0" normalizeH="0" baseline="0" noProof="0" dirty="0" err="1">
                <a:ln>
                  <a:noFill/>
                </a:ln>
                <a:solidFill>
                  <a:srgbClr val="FFFFFF"/>
                </a:solidFill>
                <a:effectLst/>
                <a:uLnTx/>
                <a:uFillTx/>
                <a:latin typeface="Museo 2"/>
                <a:ea typeface="+mn-ea"/>
                <a:cs typeface="+mn-cs"/>
              </a:rPr>
              <a:t>valstīm</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ar</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formāliem</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lēmumu</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vārtiem</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pirms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projektu</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izvērtēšanas</a:t>
            </a:r>
            <a:r>
              <a:rPr kumimoji="0" sz="2000" b="0" i="0" u="none" strike="noStrike" kern="1200" cap="none" spc="0" normalizeH="0" baseline="0" noProof="0" dirty="0">
                <a:ln>
                  <a:noFill/>
                </a:ln>
                <a:solidFill>
                  <a:srgbClr val="FFFFFF"/>
                </a:solidFill>
                <a:effectLst/>
                <a:uLnTx/>
                <a:uFillTx/>
                <a:latin typeface="Museo 2"/>
                <a:ea typeface="+mn-ea"/>
                <a:cs typeface="+mn-cs"/>
              </a:rPr>
              <a:t>; tai </a:t>
            </a:r>
            <a:r>
              <a:rPr kumimoji="0" sz="2000" b="0" i="0" u="none" strike="noStrike" kern="1200" cap="none" spc="0" normalizeH="0" baseline="0" noProof="0" dirty="0" err="1">
                <a:ln>
                  <a:noFill/>
                </a:ln>
                <a:solidFill>
                  <a:srgbClr val="FFFFFF"/>
                </a:solidFill>
                <a:effectLst/>
                <a:uLnTx/>
                <a:uFillTx/>
                <a:latin typeface="Museo 2"/>
                <a:ea typeface="+mn-ea"/>
                <a:cs typeface="+mn-cs"/>
              </a:rPr>
              <a:t>bija</a:t>
            </a:r>
            <a:r>
              <a:rPr kumimoji="0" sz="2000" b="0" i="0" u="none" strike="noStrike" kern="1200" cap="none" spc="0" normalizeH="0" baseline="0" noProof="0" dirty="0">
                <a:ln>
                  <a:noFill/>
                </a:ln>
                <a:solidFill>
                  <a:srgbClr val="FFFFFF"/>
                </a:solidFill>
                <a:effectLst/>
                <a:uLnTx/>
                <a:uFillTx/>
                <a:latin typeface="Museo 2"/>
                <a:ea typeface="+mn-ea"/>
                <a:cs typeface="+mn-cs"/>
              </a:rPr>
              <a:t> SVF </a:t>
            </a:r>
            <a:r>
              <a:rPr kumimoji="0" sz="2000" b="0" i="0" u="none" strike="noStrike" kern="1200" cap="none" spc="0" normalizeH="0" baseline="0" noProof="0" dirty="0" err="1">
                <a:ln>
                  <a:noFill/>
                </a:ln>
                <a:solidFill>
                  <a:srgbClr val="FFFFFF"/>
                </a:solidFill>
                <a:effectLst/>
                <a:uLnTx/>
                <a:uFillTx/>
                <a:latin typeface="Museo 2"/>
                <a:ea typeface="+mn-ea"/>
                <a:cs typeface="+mn-cs"/>
              </a:rPr>
              <a:t>investīciju</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pārvaldības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novērtējums</a:t>
            </a:r>
            <a:r>
              <a:rPr kumimoji="0" sz="2000" b="0" i="0" u="none" strike="noStrike" kern="1200" cap="none" spc="0" normalizeH="0" baseline="0" noProof="0" dirty="0">
                <a:ln>
                  <a:noFill/>
                </a:ln>
                <a:solidFill>
                  <a:srgbClr val="FFFFFF"/>
                </a:solidFill>
                <a:effectLst/>
                <a:uLnTx/>
                <a:uFillTx/>
                <a:latin typeface="Museo 2"/>
                <a:ea typeface="+mn-ea"/>
                <a:cs typeface="+mn-cs"/>
              </a:rPr>
              <a:t> 2018. </a:t>
            </a:r>
            <a:r>
              <a:rPr kumimoji="0" sz="2000" b="0" i="0" u="none" strike="noStrike" kern="1200" cap="none" spc="0" normalizeH="0" baseline="0" noProof="0" dirty="0" err="1">
                <a:ln>
                  <a:noFill/>
                </a:ln>
                <a:solidFill>
                  <a:srgbClr val="FFFFFF"/>
                </a:solidFill>
                <a:effectLst/>
                <a:uLnTx/>
                <a:uFillTx/>
                <a:latin typeface="Museo 2"/>
                <a:ea typeface="+mn-ea"/>
                <a:cs typeface="+mn-cs"/>
              </a:rPr>
              <a:t>gadā</a:t>
            </a:r>
            <a:r>
              <a:rPr kumimoji="0" sz="2000" b="0" i="0" u="none" strike="noStrike" kern="1200" cap="none" spc="0" normalizeH="0" baseline="0" noProof="0" dirty="0">
                <a:ln>
                  <a:noFill/>
                </a:ln>
                <a:solidFill>
                  <a:srgbClr val="FFFFFF"/>
                </a:solidFill>
                <a:effectLst/>
                <a:uLnTx/>
                <a:uFillTx/>
                <a:latin typeface="Museo 2"/>
                <a:ea typeface="+mn-ea"/>
                <a:cs typeface="+mn-cs"/>
              </a:rPr>
              <a:t>.</a:t>
            </a:r>
          </a:p>
          <a:p>
            <a:pPr marL="292608" marR="0" lvl="0" indent="-292608" algn="l" defTabSz="914400" rtl="0" eaLnBrk="1" fontAlgn="auto" latinLnBrk="0" hangingPunct="1">
              <a:lnSpc>
                <a:spcPct val="108000"/>
              </a:lnSpc>
              <a:spcBef>
                <a:spcPts val="0"/>
              </a:spcBef>
              <a:spcAft>
                <a:spcPts val="600"/>
              </a:spcAft>
              <a:buClr>
                <a:srgbClr val="ACE4F1"/>
              </a:buClr>
              <a:buSzTx/>
              <a:buFont typeface="Arial"/>
              <a:buChar char="•"/>
              <a:tabLst/>
              <a:defRPr/>
            </a:pPr>
            <a:r>
              <a:rPr kumimoji="0" sz="2000" b="0" i="0" u="none" strike="noStrike" kern="1200" cap="none" spc="0" normalizeH="0" baseline="0" noProof="0" dirty="0">
                <a:ln>
                  <a:noFill/>
                </a:ln>
                <a:solidFill>
                  <a:srgbClr val="FFFFFF"/>
                </a:solidFill>
                <a:effectLst/>
                <a:uLnTx/>
                <a:uFillTx/>
                <a:latin typeface="Museo 2"/>
                <a:ea typeface="+mn-ea"/>
                <a:cs typeface="+mn-cs"/>
              </a:rPr>
              <a:t>SVF: </a:t>
            </a:r>
            <a:r>
              <a:rPr kumimoji="0" sz="2000" b="0" i="0" u="none" strike="noStrike" kern="1200" cap="none" spc="0" normalizeH="0" baseline="0" noProof="0" dirty="0" err="1">
                <a:ln>
                  <a:noFill/>
                </a:ln>
                <a:solidFill>
                  <a:srgbClr val="FFFFFF"/>
                </a:solidFill>
                <a:effectLst/>
                <a:uLnTx/>
                <a:uFillTx/>
                <a:latin typeface="Museo 2"/>
                <a:ea typeface="+mn-ea"/>
                <a:cs typeface="+mn-cs"/>
              </a:rPr>
              <a:t>daudzgadu</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fiskālais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ietvars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prasa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jaunus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izdevumus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kompensēt</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nākamajos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gados</a:t>
            </a:r>
            <a:r>
              <a:rPr kumimoji="0" sz="2000" b="0" i="0" u="none" strike="noStrike" kern="1200" cap="none" spc="0" normalizeH="0" baseline="0" noProof="0" dirty="0">
                <a:ln>
                  <a:noFill/>
                </a:ln>
                <a:solidFill>
                  <a:srgbClr val="FFFFFF"/>
                </a:solidFill>
                <a:effectLst/>
                <a:uLnTx/>
                <a:uFillTx/>
                <a:latin typeface="Museo 2"/>
                <a:ea typeface="+mn-ea"/>
                <a:cs typeface="+mn-cs"/>
              </a:rPr>
              <a:t>, un </a:t>
            </a:r>
            <a:r>
              <a:rPr kumimoji="0" sz="2000" b="0" i="0" u="none" strike="noStrike" kern="1200" cap="none" spc="0" normalizeH="0" baseline="0" noProof="0" dirty="0" err="1">
                <a:ln>
                  <a:noFill/>
                </a:ln>
                <a:solidFill>
                  <a:srgbClr val="FFFFFF"/>
                </a:solidFill>
                <a:effectLst/>
                <a:uLnTx/>
                <a:uFillTx/>
                <a:latin typeface="Museo 2"/>
                <a:ea typeface="+mn-ea"/>
                <a:cs typeface="+mn-cs"/>
              </a:rPr>
              <a:t>tiek</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lietota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snieguma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budžetēšana</a:t>
            </a:r>
            <a:r>
              <a:rPr kumimoji="0" sz="2000" b="0" i="0" u="none" strike="noStrike" kern="1200" cap="none" spc="0" normalizeH="0" baseline="0" noProof="0" dirty="0">
                <a:ln>
                  <a:noFill/>
                </a:ln>
                <a:solidFill>
                  <a:srgbClr val="FFFFFF"/>
                </a:solidFill>
                <a:effectLst/>
                <a:uLnTx/>
                <a:uFillTx/>
                <a:latin typeface="Museo 2"/>
                <a:ea typeface="+mn-ea"/>
                <a:cs typeface="+mn-cs"/>
              </a:rPr>
              <a:t>.</a:t>
            </a:r>
          </a:p>
          <a:p>
            <a:pPr marL="292608" marR="0" lvl="0" indent="-292608" algn="l" defTabSz="914400" rtl="0" eaLnBrk="1" fontAlgn="auto" latinLnBrk="0" hangingPunct="1">
              <a:lnSpc>
                <a:spcPct val="108000"/>
              </a:lnSpc>
              <a:spcBef>
                <a:spcPts val="0"/>
              </a:spcBef>
              <a:spcAft>
                <a:spcPts val="600"/>
              </a:spcAft>
              <a:buClr>
                <a:srgbClr val="ACE4F1"/>
              </a:buClr>
              <a:buSzTx/>
              <a:buFont typeface="Arial"/>
              <a:buChar char="•"/>
              <a:tabLst/>
              <a:defRPr/>
            </a:pPr>
            <a:r>
              <a:rPr kumimoji="0" sz="2000" b="0" i="0" u="none" strike="noStrike" kern="1200" cap="none" spc="0" normalizeH="0" baseline="0" noProof="0" dirty="0" err="1">
                <a:ln>
                  <a:noFill/>
                </a:ln>
                <a:solidFill>
                  <a:srgbClr val="FFFFFF"/>
                </a:solidFill>
                <a:effectLst/>
                <a:uLnTx/>
                <a:uFillTx/>
                <a:latin typeface="Museo 2"/>
                <a:ea typeface="+mn-ea"/>
                <a:cs typeface="+mn-cs"/>
              </a:rPr>
              <a:t>Vājā</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vieta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Igaunijai</a:t>
            </a:r>
            <a:r>
              <a:rPr kumimoji="0" sz="2000" b="0" i="0" u="none" strike="noStrike" kern="1200" cap="none" spc="0" normalizeH="0" baseline="0" noProof="0" dirty="0">
                <a:ln>
                  <a:noFill/>
                </a:ln>
                <a:solidFill>
                  <a:srgbClr val="FFFFFF"/>
                </a:solidFill>
                <a:effectLst/>
                <a:uLnTx/>
                <a:uFillTx/>
                <a:latin typeface="Museo 2"/>
                <a:ea typeface="+mn-ea"/>
                <a:cs typeface="+mn-cs"/>
              </a:rPr>
              <a:t> nav </a:t>
            </a:r>
            <a:r>
              <a:rPr kumimoji="0" sz="2000" b="0" i="0" u="none" strike="noStrike" kern="1200" cap="none" spc="0" normalizeH="0" baseline="0" noProof="0" dirty="0" err="1">
                <a:ln>
                  <a:noFill/>
                </a:ln>
                <a:solidFill>
                  <a:srgbClr val="FFFFFF"/>
                </a:solidFill>
                <a:effectLst/>
                <a:uLnTx/>
                <a:uFillTx/>
                <a:latin typeface="Museo 2"/>
                <a:ea typeface="+mn-ea"/>
                <a:cs typeface="+mn-cs"/>
              </a:rPr>
              <a:t>vidēja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termiņa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kapitāla</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plāna</a:t>
            </a:r>
            <a:r>
              <a:rPr kumimoji="0" sz="2000" b="0" i="0" u="none" strike="noStrike" kern="1200" cap="none" spc="0" normalizeH="0" baseline="0" noProof="0" dirty="0">
                <a:ln>
                  <a:noFill/>
                </a:ln>
                <a:solidFill>
                  <a:srgbClr val="FFFFFF"/>
                </a:solidFill>
                <a:effectLst/>
                <a:uLnTx/>
                <a:uFillTx/>
                <a:latin typeface="Museo 2"/>
                <a:ea typeface="+mn-ea"/>
                <a:cs typeface="+mn-cs"/>
              </a:rPr>
              <a:t>, kas </a:t>
            </a:r>
            <a:r>
              <a:rPr kumimoji="0" sz="2000" b="0" i="0" u="none" strike="noStrike" kern="1200" cap="none" spc="0" normalizeH="0" baseline="0" noProof="0" dirty="0" err="1">
                <a:ln>
                  <a:noFill/>
                </a:ln>
                <a:solidFill>
                  <a:srgbClr val="FFFFFF"/>
                </a:solidFill>
                <a:effectLst/>
                <a:uLnTx/>
                <a:uFillTx/>
                <a:latin typeface="Museo 2"/>
                <a:ea typeface="+mn-ea"/>
                <a:cs typeface="+mn-cs"/>
              </a:rPr>
              <a:t>sasaistīts</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ar</a:t>
            </a:r>
            <a:r>
              <a:rPr kumimoji="0" sz="2000" b="0" i="0" u="none" strike="noStrike" kern="1200" cap="none" spc="0" normalizeH="0" baseline="0" noProof="0" dirty="0">
                <a:ln>
                  <a:noFill/>
                </a:ln>
                <a:solidFill>
                  <a:srgbClr val="FFFFFF"/>
                </a:solidFill>
                <a:effectLst/>
                <a:uLnTx/>
                <a:uFillTx/>
                <a:latin typeface="Museo 2"/>
                <a:ea typeface="+mn-ea"/>
                <a:cs typeface="+mn-cs"/>
              </a:rPr>
              <a:t> </a:t>
            </a:r>
            <a:r>
              <a:rPr kumimoji="0" sz="2000" b="0" i="0" u="none" strike="noStrike" kern="1200" cap="none" spc="0" normalizeH="0" baseline="0" noProof="0" dirty="0" err="1">
                <a:ln>
                  <a:noFill/>
                </a:ln>
                <a:solidFill>
                  <a:srgbClr val="FFFFFF"/>
                </a:solidFill>
                <a:effectLst/>
                <a:uLnTx/>
                <a:uFillTx/>
                <a:latin typeface="Museo 2"/>
                <a:ea typeface="+mn-ea"/>
                <a:cs typeface="+mn-cs"/>
              </a:rPr>
              <a:t>budžetu</a:t>
            </a:r>
            <a:r>
              <a:rPr kumimoji="0" sz="2000" b="0" i="0" u="none" strike="noStrike" kern="1200" cap="none" spc="0" normalizeH="0" baseline="0" noProof="0" dirty="0">
                <a:ln>
                  <a:noFill/>
                </a:ln>
                <a:solidFill>
                  <a:srgbClr val="FFFFFF"/>
                </a:solidFill>
                <a:effectLst/>
                <a:uLnTx/>
                <a:uFillTx/>
                <a:latin typeface="Museo 2"/>
                <a:ea typeface="+mn-ea"/>
                <a:cs typeface="+mn-cs"/>
              </a:rPr>
              <a:t> (EK).</a:t>
            </a:r>
          </a:p>
        </p:txBody>
      </p:sp>
      <p:sp>
        <p:nvSpPr>
          <p:cNvPr id="34" name="TextBox 33">
            <a:extLst>
              <a:ext uri="{FF2B5EF4-FFF2-40B4-BE49-F238E27FC236}">
                <a16:creationId xmlns:a16="http://schemas.microsoft.com/office/drawing/2014/main" id="{87A02DE9-5987-8A19-7C5B-60E452BB15D3}"/>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6"/>
              </a:rPr>
              <a:t>EK, Public Finances in EMU 2026, 73., 75., 77. lpp.</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7"/>
              </a:rPr>
              <a:t>SVF Fiscal Monitor 10.2025., 1. nod., 5. lpp.</a:t>
            </a:r>
          </a:p>
        </p:txBody>
      </p:sp>
      <p:pic>
        <p:nvPicPr>
          <p:cNvPr id="35" name="Picture 34" descr="image.png">
            <a:extLst>
              <a:ext uri="{FF2B5EF4-FFF2-40B4-BE49-F238E27FC236}">
                <a16:creationId xmlns:a16="http://schemas.microsoft.com/office/drawing/2014/main" id="{A2442D9A-7C81-0466-2636-4EEA52A6904C}"/>
              </a:ext>
            </a:extLst>
          </p:cNvPr>
          <p:cNvPicPr>
            <a:picLocks noChangeAspect="1"/>
          </p:cNvPicPr>
          <p:nvPr/>
        </p:nvPicPr>
        <p:blipFill>
          <a:blip r:embed="rId8"/>
          <a:stretch>
            <a:fillRect/>
          </a:stretch>
        </p:blipFill>
        <p:spPr>
          <a:xfrm>
            <a:off x="16047720" y="9400032"/>
            <a:ext cx="1600200" cy="680085"/>
          </a:xfrm>
          <a:prstGeom prst="rect">
            <a:avLst/>
          </a:prstGeom>
        </p:spPr>
      </p:pic>
      <p:sp>
        <p:nvSpPr>
          <p:cNvPr id="36" name="TextBox 35">
            <a:extLst>
              <a:ext uri="{FF2B5EF4-FFF2-40B4-BE49-F238E27FC236}">
                <a16:creationId xmlns:a16="http://schemas.microsoft.com/office/drawing/2014/main" id="{A13F6392-1691-4B7C-08F7-DF2DEA185949}"/>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42</a:t>
            </a:r>
          </a:p>
        </p:txBody>
      </p:sp>
    </p:spTree>
    <p:extLst>
      <p:ext uri="{BB962C8B-B14F-4D97-AF65-F5344CB8AC3E}">
        <p14:creationId xmlns:p14="http://schemas.microsoft.com/office/powerpoint/2010/main" val="4097122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D00F5-6F5A-13E1-BC7A-2052BE5E61B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DCDF6EB-E978-DA68-6048-CAF1D37E4FD1}"/>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LABĀ PRAKSE • ĪRIJA</a:t>
            </a:r>
          </a:p>
        </p:txBody>
      </p:sp>
      <p:sp>
        <p:nvSpPr>
          <p:cNvPr id="3" name="TextBox 2">
            <a:extLst>
              <a:ext uri="{FF2B5EF4-FFF2-40B4-BE49-F238E27FC236}">
                <a16:creationId xmlns:a16="http://schemas.microsoft.com/office/drawing/2014/main" id="{5B827528-1CB6-DB3C-CEF8-D6E47686F23A}"/>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3600" b="0" i="0" u="none" strike="noStrike" kern="1200" cap="none" spc="0" normalizeH="0" baseline="0" noProof="0">
                <a:ln>
                  <a:noFill/>
                </a:ln>
                <a:solidFill>
                  <a:srgbClr val="303A92"/>
                </a:solidFill>
                <a:effectLst/>
                <a:uLnTx/>
                <a:uFillTx/>
                <a:latin typeface="Museo 1"/>
                <a:ea typeface="+mn-ea"/>
                <a:cs typeface="+mn-cs"/>
              </a:rPr>
              <a:t>Īrija: “Project Ireland 2040” sasaista telpisko vīziju ar 10 gadu kapitāla plānu</a:t>
            </a:r>
          </a:p>
        </p:txBody>
      </p:sp>
      <p:sp>
        <p:nvSpPr>
          <p:cNvPr id="4" name="TextBox 3">
            <a:extLst>
              <a:ext uri="{FF2B5EF4-FFF2-40B4-BE49-F238E27FC236}">
                <a16:creationId xmlns:a16="http://schemas.microsoft.com/office/drawing/2014/main" id="{658925B5-0994-65A0-32DA-957692930AB1}"/>
              </a:ext>
            </a:extLst>
          </p:cNvPr>
          <p:cNvSpPr txBox="1"/>
          <p:nvPr/>
        </p:nvSpPr>
        <p:spPr>
          <a:xfrm>
            <a:off x="822960" y="1874519"/>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303A92"/>
                </a:solidFill>
                <a:effectLst/>
                <a:uLnTx/>
                <a:uFillTx/>
                <a:latin typeface="Museo 2"/>
                <a:ea typeface="+mn-ea"/>
                <a:cs typeface="+mn-cs"/>
              </a:rPr>
              <a:t>Parlaments apstiprina telpisko ietvaru; valdība to nodrošina ar desmitgades investīciju plānu un griestiem.</a:t>
            </a:r>
          </a:p>
        </p:txBody>
      </p:sp>
      <p:sp>
        <p:nvSpPr>
          <p:cNvPr id="5" name="Rounded Rectangle 4">
            <a:extLst>
              <a:ext uri="{FF2B5EF4-FFF2-40B4-BE49-F238E27FC236}">
                <a16:creationId xmlns:a16="http://schemas.microsoft.com/office/drawing/2014/main" id="{C9DB72BA-33A9-D096-37A2-F8D92F978795}"/>
              </a:ext>
            </a:extLst>
          </p:cNvPr>
          <p:cNvSpPr/>
          <p:nvPr/>
        </p:nvSpPr>
        <p:spPr>
          <a:xfrm>
            <a:off x="822960"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33E1C6EC-FBC5-DC81-663D-BB787B305F51}"/>
              </a:ext>
            </a:extLst>
          </p:cNvPr>
          <p:cNvSpPr txBox="1"/>
          <p:nvPr/>
        </p:nvSpPr>
        <p:spPr>
          <a:xfrm>
            <a:off x="1005840"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NPF</a:t>
            </a:r>
          </a:p>
        </p:txBody>
      </p:sp>
      <p:sp>
        <p:nvSpPr>
          <p:cNvPr id="7" name="TextBox 6">
            <a:extLst>
              <a:ext uri="{FF2B5EF4-FFF2-40B4-BE49-F238E27FC236}">
                <a16:creationId xmlns:a16="http://schemas.microsoft.com/office/drawing/2014/main" id="{FF391482-C393-60CD-907E-65DF048BEED8}"/>
              </a:ext>
            </a:extLst>
          </p:cNvPr>
          <p:cNvSpPr txBox="1"/>
          <p:nvPr/>
        </p:nvSpPr>
        <p:spPr>
          <a:xfrm>
            <a:off x="1005840"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Oireachtas, 04.2025.</a:t>
            </a:r>
          </a:p>
        </p:txBody>
      </p:sp>
      <p:sp>
        <p:nvSpPr>
          <p:cNvPr id="8" name="Rounded Rectangle 7">
            <a:extLst>
              <a:ext uri="{FF2B5EF4-FFF2-40B4-BE49-F238E27FC236}">
                <a16:creationId xmlns:a16="http://schemas.microsoft.com/office/drawing/2014/main" id="{1C45AAF5-9047-EC09-E0F5-48F8AF556C7B}"/>
              </a:ext>
            </a:extLst>
          </p:cNvPr>
          <p:cNvSpPr/>
          <p:nvPr/>
        </p:nvSpPr>
        <p:spPr>
          <a:xfrm>
            <a:off x="822960"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BB818A5E-FFED-9AD3-F3CB-0EE51226D234}"/>
              </a:ext>
            </a:extLst>
          </p:cNvPr>
          <p:cNvSpPr txBox="1"/>
          <p:nvPr/>
        </p:nvSpPr>
        <p:spPr>
          <a:xfrm>
            <a:off x="1005840"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Pārskatītais Nacionālais plānošanas ietvars: kur valsts augs līdz 2040. gadam. Apstiprināts abos parlamenta namos.</a:t>
            </a:r>
          </a:p>
        </p:txBody>
      </p:sp>
      <p:sp>
        <p:nvSpPr>
          <p:cNvPr id="10" name="TextBox 9">
            <a:extLst>
              <a:ext uri="{FF2B5EF4-FFF2-40B4-BE49-F238E27FC236}">
                <a16:creationId xmlns:a16="http://schemas.microsoft.com/office/drawing/2014/main" id="{78A4E784-7D6A-25DD-E439-77C62ECFC87D}"/>
              </a:ext>
            </a:extLst>
          </p:cNvPr>
          <p:cNvSpPr txBox="1"/>
          <p:nvPr/>
        </p:nvSpPr>
        <p:spPr>
          <a:xfrm>
            <a:off x="1005840"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3"/>
              </a:rPr>
              <a:t>gov.ie</a:t>
            </a:r>
          </a:p>
        </p:txBody>
      </p:sp>
      <p:sp>
        <p:nvSpPr>
          <p:cNvPr id="11" name="Chevron 10">
            <a:extLst>
              <a:ext uri="{FF2B5EF4-FFF2-40B4-BE49-F238E27FC236}">
                <a16:creationId xmlns:a16="http://schemas.microsoft.com/office/drawing/2014/main" id="{DB121F78-D970-4603-FEB7-9FAAAD5D1A2E}"/>
              </a:ext>
            </a:extLst>
          </p:cNvPr>
          <p:cNvSpPr/>
          <p:nvPr/>
        </p:nvSpPr>
        <p:spPr>
          <a:xfrm>
            <a:off x="4789170"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ounded Rectangle 11">
            <a:extLst>
              <a:ext uri="{FF2B5EF4-FFF2-40B4-BE49-F238E27FC236}">
                <a16:creationId xmlns:a16="http://schemas.microsoft.com/office/drawing/2014/main" id="{8894C296-6B69-55DC-CDBA-A80CC5086B6A}"/>
              </a:ext>
            </a:extLst>
          </p:cNvPr>
          <p:cNvSpPr/>
          <p:nvPr/>
        </p:nvSpPr>
        <p:spPr>
          <a:xfrm>
            <a:off x="5081778"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E22E409C-0E9D-FBCA-8205-8214788EFAEF}"/>
              </a:ext>
            </a:extLst>
          </p:cNvPr>
          <p:cNvSpPr txBox="1"/>
          <p:nvPr/>
        </p:nvSpPr>
        <p:spPr>
          <a:xfrm>
            <a:off x="5264658"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NDP 2026–2035</a:t>
            </a:r>
          </a:p>
        </p:txBody>
      </p:sp>
      <p:sp>
        <p:nvSpPr>
          <p:cNvPr id="14" name="TextBox 13">
            <a:extLst>
              <a:ext uri="{FF2B5EF4-FFF2-40B4-BE49-F238E27FC236}">
                <a16:creationId xmlns:a16="http://schemas.microsoft.com/office/drawing/2014/main" id="{F94778A3-C4D1-9FC6-38AA-CA7022B9F023}"/>
              </a:ext>
            </a:extLst>
          </p:cNvPr>
          <p:cNvSpPr txBox="1"/>
          <p:nvPr/>
        </p:nvSpPr>
        <p:spPr>
          <a:xfrm>
            <a:off x="5264658"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valdība</a:t>
            </a:r>
          </a:p>
        </p:txBody>
      </p:sp>
      <p:sp>
        <p:nvSpPr>
          <p:cNvPr id="15" name="Rounded Rectangle 14">
            <a:extLst>
              <a:ext uri="{FF2B5EF4-FFF2-40B4-BE49-F238E27FC236}">
                <a16:creationId xmlns:a16="http://schemas.microsoft.com/office/drawing/2014/main" id="{773A2B4F-CF0D-129D-D2EC-295FAE491608}"/>
              </a:ext>
            </a:extLst>
          </p:cNvPr>
          <p:cNvSpPr/>
          <p:nvPr/>
        </p:nvSpPr>
        <p:spPr>
          <a:xfrm>
            <a:off x="5081778"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8A9C67EA-2711-6C6A-C569-26162663B2D7}"/>
              </a:ext>
            </a:extLst>
          </p:cNvPr>
          <p:cNvSpPr txBox="1"/>
          <p:nvPr/>
        </p:nvSpPr>
        <p:spPr>
          <a:xfrm>
            <a:off x="5264658" y="3867912"/>
            <a:ext cx="3545586" cy="103618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Nacionālais attīstības plāns: 275,4 mljrd. EUR publisko investīciju desmit gados.</a:t>
            </a:r>
          </a:p>
        </p:txBody>
      </p:sp>
      <p:sp>
        <p:nvSpPr>
          <p:cNvPr id="17" name="TextBox 16">
            <a:extLst>
              <a:ext uri="{FF2B5EF4-FFF2-40B4-BE49-F238E27FC236}">
                <a16:creationId xmlns:a16="http://schemas.microsoft.com/office/drawing/2014/main" id="{88944C75-381F-5DDA-6AA0-79B8EFA4F0D1}"/>
              </a:ext>
            </a:extLst>
          </p:cNvPr>
          <p:cNvSpPr txBox="1"/>
          <p:nvPr/>
        </p:nvSpPr>
        <p:spPr>
          <a:xfrm>
            <a:off x="5264658"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4"/>
              </a:rPr>
              <a:t>gov.ie</a:t>
            </a:r>
          </a:p>
        </p:txBody>
      </p:sp>
      <p:sp>
        <p:nvSpPr>
          <p:cNvPr id="18" name="Chevron 17">
            <a:extLst>
              <a:ext uri="{FF2B5EF4-FFF2-40B4-BE49-F238E27FC236}">
                <a16:creationId xmlns:a16="http://schemas.microsoft.com/office/drawing/2014/main" id="{A1FB9A6A-4913-0D74-DB51-ABA32DAA5C17}"/>
              </a:ext>
            </a:extLst>
          </p:cNvPr>
          <p:cNvSpPr/>
          <p:nvPr/>
        </p:nvSpPr>
        <p:spPr>
          <a:xfrm>
            <a:off x="9047988"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ounded Rectangle 18">
            <a:extLst>
              <a:ext uri="{FF2B5EF4-FFF2-40B4-BE49-F238E27FC236}">
                <a16:creationId xmlns:a16="http://schemas.microsoft.com/office/drawing/2014/main" id="{0ACD3C9D-3170-375B-AB55-0BFE3331017E}"/>
              </a:ext>
            </a:extLst>
          </p:cNvPr>
          <p:cNvSpPr/>
          <p:nvPr/>
        </p:nvSpPr>
        <p:spPr>
          <a:xfrm>
            <a:off x="9340596"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30489220-02A0-7610-C9B6-8C6347B40986}"/>
              </a:ext>
            </a:extLst>
          </p:cNvPr>
          <p:cNvSpPr txBox="1"/>
          <p:nvPr/>
        </p:nvSpPr>
        <p:spPr>
          <a:xfrm>
            <a:off x="9523476"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Kapitālie griesti</a:t>
            </a:r>
          </a:p>
        </p:txBody>
      </p:sp>
      <p:sp>
        <p:nvSpPr>
          <p:cNvPr id="21" name="TextBox 20">
            <a:extLst>
              <a:ext uri="{FF2B5EF4-FFF2-40B4-BE49-F238E27FC236}">
                <a16:creationId xmlns:a16="http://schemas.microsoft.com/office/drawing/2014/main" id="{E10BB3C9-A116-117E-D59B-7477381473AE}"/>
              </a:ext>
            </a:extLst>
          </p:cNvPr>
          <p:cNvSpPr txBox="1"/>
          <p:nvPr/>
        </p:nvSpPr>
        <p:spPr>
          <a:xfrm>
            <a:off x="9523476"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2026–2030</a:t>
            </a:r>
          </a:p>
        </p:txBody>
      </p:sp>
      <p:sp>
        <p:nvSpPr>
          <p:cNvPr id="22" name="Rounded Rectangle 21">
            <a:extLst>
              <a:ext uri="{FF2B5EF4-FFF2-40B4-BE49-F238E27FC236}">
                <a16:creationId xmlns:a16="http://schemas.microsoft.com/office/drawing/2014/main" id="{5E50DEF7-694C-E8B3-CF3E-8882009772F1}"/>
              </a:ext>
            </a:extLst>
          </p:cNvPr>
          <p:cNvSpPr/>
          <p:nvPr/>
        </p:nvSpPr>
        <p:spPr>
          <a:xfrm>
            <a:off x="9340596"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215AA93E-D78A-EE9D-AD50-10929D22F01E}"/>
              </a:ext>
            </a:extLst>
          </p:cNvPr>
          <p:cNvSpPr txBox="1"/>
          <p:nvPr/>
        </p:nvSpPr>
        <p:spPr>
          <a:xfrm>
            <a:off x="9523476"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102,4 mljrd. EUR ministriju griesti pa gadiem; viena no 13 ES valstīm ar kapitāla plānu, kas sasaistīts ar budžetu.</a:t>
            </a:r>
          </a:p>
        </p:txBody>
      </p:sp>
      <p:sp>
        <p:nvSpPr>
          <p:cNvPr id="24" name="TextBox 23">
            <a:extLst>
              <a:ext uri="{FF2B5EF4-FFF2-40B4-BE49-F238E27FC236}">
                <a16:creationId xmlns:a16="http://schemas.microsoft.com/office/drawing/2014/main" id="{DD007123-EAC2-87D3-B786-9954974AB361}"/>
              </a:ext>
            </a:extLst>
          </p:cNvPr>
          <p:cNvSpPr txBox="1"/>
          <p:nvPr/>
        </p:nvSpPr>
        <p:spPr>
          <a:xfrm>
            <a:off x="9523476"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5"/>
              </a:rPr>
              <a:t>EK PFR, 75. lpp.</a:t>
            </a:r>
          </a:p>
        </p:txBody>
      </p:sp>
      <p:sp>
        <p:nvSpPr>
          <p:cNvPr id="25" name="Chevron 24">
            <a:extLst>
              <a:ext uri="{FF2B5EF4-FFF2-40B4-BE49-F238E27FC236}">
                <a16:creationId xmlns:a16="http://schemas.microsoft.com/office/drawing/2014/main" id="{5401122D-AC94-3678-347A-E10CDBA71082}"/>
              </a:ext>
            </a:extLst>
          </p:cNvPr>
          <p:cNvSpPr/>
          <p:nvPr/>
        </p:nvSpPr>
        <p:spPr>
          <a:xfrm>
            <a:off x="13306806"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6" name="Rounded Rectangle 25">
            <a:extLst>
              <a:ext uri="{FF2B5EF4-FFF2-40B4-BE49-F238E27FC236}">
                <a16:creationId xmlns:a16="http://schemas.microsoft.com/office/drawing/2014/main" id="{FA6C5582-22DF-09BF-A62A-710AEA0A2C38}"/>
              </a:ext>
            </a:extLst>
          </p:cNvPr>
          <p:cNvSpPr/>
          <p:nvPr/>
        </p:nvSpPr>
        <p:spPr>
          <a:xfrm>
            <a:off x="13599414"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7235B07D-574A-3377-2DA6-D554937D788A}"/>
              </a:ext>
            </a:extLst>
          </p:cNvPr>
          <p:cNvSpPr txBox="1"/>
          <p:nvPr/>
        </p:nvSpPr>
        <p:spPr>
          <a:xfrm>
            <a:off x="13782294"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Kvalitātes filtrs</a:t>
            </a:r>
          </a:p>
        </p:txBody>
      </p:sp>
      <p:sp>
        <p:nvSpPr>
          <p:cNvPr id="28" name="TextBox 27">
            <a:extLst>
              <a:ext uri="{FF2B5EF4-FFF2-40B4-BE49-F238E27FC236}">
                <a16:creationId xmlns:a16="http://schemas.microsoft.com/office/drawing/2014/main" id="{3449F91E-75A2-0133-5152-70D9C8931D0C}"/>
              </a:ext>
            </a:extLst>
          </p:cNvPr>
          <p:cNvSpPr txBox="1"/>
          <p:nvPr/>
        </p:nvSpPr>
        <p:spPr>
          <a:xfrm>
            <a:off x="13782294"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projektu līmenī</a:t>
            </a:r>
          </a:p>
        </p:txBody>
      </p:sp>
      <p:sp>
        <p:nvSpPr>
          <p:cNvPr id="29" name="Rounded Rectangle 28">
            <a:extLst>
              <a:ext uri="{FF2B5EF4-FFF2-40B4-BE49-F238E27FC236}">
                <a16:creationId xmlns:a16="http://schemas.microsoft.com/office/drawing/2014/main" id="{A6725A6A-89AB-6D23-B1DE-A6C590B1B636}"/>
              </a:ext>
            </a:extLst>
          </p:cNvPr>
          <p:cNvSpPr/>
          <p:nvPr/>
        </p:nvSpPr>
        <p:spPr>
          <a:xfrm>
            <a:off x="13599414"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FCDCD578-770C-BA62-ABD5-DB8D201B9600}"/>
              </a:ext>
            </a:extLst>
          </p:cNvPr>
          <p:cNvSpPr txBox="1"/>
          <p:nvPr/>
        </p:nvSpPr>
        <p:spPr>
          <a:xfrm>
            <a:off x="13782294" y="3867912"/>
            <a:ext cx="3545586" cy="13685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Viena no 9 valstīm ar lēmumu “vārtiem” un viena no 9 ar regulāru ārēju pārbaudi.</a:t>
            </a:r>
          </a:p>
        </p:txBody>
      </p:sp>
      <p:sp>
        <p:nvSpPr>
          <p:cNvPr id="31" name="TextBox 30">
            <a:extLst>
              <a:ext uri="{FF2B5EF4-FFF2-40B4-BE49-F238E27FC236}">
                <a16:creationId xmlns:a16="http://schemas.microsoft.com/office/drawing/2014/main" id="{A4E37C1C-5707-96F9-C690-3AF19B8FED95}"/>
              </a:ext>
            </a:extLst>
          </p:cNvPr>
          <p:cNvSpPr txBox="1"/>
          <p:nvPr/>
        </p:nvSpPr>
        <p:spPr>
          <a:xfrm>
            <a:off x="13782294"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5"/>
              </a:rPr>
              <a:t>EK PFR, 73.–74. lpp.</a:t>
            </a:r>
          </a:p>
        </p:txBody>
      </p:sp>
      <p:sp>
        <p:nvSpPr>
          <p:cNvPr id="32" name="Rounded Rectangle 31">
            <a:extLst>
              <a:ext uri="{FF2B5EF4-FFF2-40B4-BE49-F238E27FC236}">
                <a16:creationId xmlns:a16="http://schemas.microsoft.com/office/drawing/2014/main" id="{4671C139-D093-3A36-4A8B-4AC9ACBC21D2}"/>
              </a:ext>
            </a:extLst>
          </p:cNvPr>
          <p:cNvSpPr/>
          <p:nvPr/>
        </p:nvSpPr>
        <p:spPr>
          <a:xfrm>
            <a:off x="822960" y="7132320"/>
            <a:ext cx="16687800" cy="210312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3F167DD4-DF75-284E-E1FE-2E1ABD97D237}"/>
              </a:ext>
            </a:extLst>
          </p:cNvPr>
          <p:cNvSpPr txBox="1"/>
          <p:nvPr/>
        </p:nvSpPr>
        <p:spPr>
          <a:xfrm>
            <a:off x="1097280" y="7831989"/>
            <a:ext cx="16184880" cy="703782"/>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303A92"/>
                </a:solidFill>
                <a:effectLst/>
                <a:uLnTx/>
                <a:uFillTx/>
                <a:latin typeface="Museo 1"/>
                <a:ea typeface="+mn-ea"/>
                <a:cs typeface="+mn-cs"/>
              </a:rPr>
              <a:t>Mācība</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err="1">
                <a:ln>
                  <a:noFill/>
                </a:ln>
                <a:solidFill>
                  <a:srgbClr val="303A92"/>
                </a:solidFill>
                <a:effectLst/>
                <a:uLnTx/>
                <a:uFillTx/>
                <a:latin typeface="Museo 1"/>
                <a:ea typeface="+mn-ea"/>
                <a:cs typeface="+mn-cs"/>
              </a:rPr>
              <a:t>Latvijai</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a:ln>
                  <a:noFill/>
                </a:ln>
                <a:solidFill>
                  <a:srgbClr val="251E50"/>
                </a:solidFill>
                <a:effectLst/>
                <a:uLnTx/>
                <a:uFillTx/>
                <a:latin typeface="Museo 2"/>
                <a:ea typeface="+mn-ea"/>
                <a:cs typeface="+mn-cs"/>
              </a:rPr>
              <a:t>NPF un NDP </a:t>
            </a:r>
            <a:r>
              <a:rPr kumimoji="0" sz="2000" b="0" i="0" u="none" strike="noStrike" kern="1200" cap="none" spc="0" normalizeH="0" baseline="0" noProof="0" dirty="0" err="1">
                <a:ln>
                  <a:noFill/>
                </a:ln>
                <a:solidFill>
                  <a:srgbClr val="251E50"/>
                </a:solidFill>
                <a:effectLst/>
                <a:uLnTx/>
                <a:uFillTx/>
                <a:latin typeface="Museo 2"/>
                <a:ea typeface="+mn-ea"/>
                <a:cs typeface="+mn-cs"/>
              </a:rPr>
              <a:t>kopā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veido</a:t>
            </a:r>
            <a:r>
              <a:rPr kumimoji="0" sz="2000" b="0" i="0" u="none" strike="noStrike" kern="1200" cap="none" spc="0" normalizeH="0" baseline="0" noProof="0" dirty="0">
                <a:ln>
                  <a:noFill/>
                </a:ln>
                <a:solidFill>
                  <a:srgbClr val="251E50"/>
                </a:solidFill>
                <a:effectLst/>
                <a:uLnTx/>
                <a:uFillTx/>
                <a:latin typeface="Museo 2"/>
                <a:ea typeface="+mn-ea"/>
                <a:cs typeface="+mn-cs"/>
              </a:rPr>
              <a:t> “Project Ireland 2040”: </a:t>
            </a:r>
            <a:r>
              <a:rPr kumimoji="0" sz="2000" b="0" i="0" u="none" strike="noStrike" kern="1200" cap="none" spc="0" normalizeH="0" baseline="0" noProof="0" dirty="0" err="1">
                <a:ln>
                  <a:noFill/>
                </a:ln>
                <a:solidFill>
                  <a:srgbClr val="251E50"/>
                </a:solidFill>
                <a:effectLst/>
                <a:uLnTx/>
                <a:uFillTx/>
                <a:latin typeface="Museo 2"/>
                <a:ea typeface="+mn-ea"/>
                <a:cs typeface="+mn-cs"/>
              </a:rPr>
              <a:t>telpiskā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vīzija</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nauda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ir</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viens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projekts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nevis</a:t>
            </a:r>
            <a:r>
              <a:rPr kumimoji="0" sz="2000" b="0" i="0" u="none" strike="noStrike" kern="1200" cap="none" spc="0" normalizeH="0" baseline="0" noProof="0" dirty="0">
                <a:ln>
                  <a:noFill/>
                </a:ln>
                <a:solidFill>
                  <a:srgbClr val="251E50"/>
                </a:solidFill>
                <a:effectLst/>
                <a:uLnTx/>
                <a:uFillTx/>
                <a:latin typeface="Museo 2"/>
                <a:ea typeface="+mn-ea"/>
                <a:cs typeface="+mn-cs"/>
              </a:rPr>
              <a:t> divi </a:t>
            </a:r>
            <a:r>
              <a:rPr kumimoji="0" sz="2000" b="0" i="0" u="none" strike="noStrike" kern="1200" cap="none" spc="0" normalizeH="0" baseline="0" noProof="0" dirty="0" err="1">
                <a:ln>
                  <a:noFill/>
                </a:ln>
                <a:solidFill>
                  <a:srgbClr val="251E50"/>
                </a:solidFill>
                <a:effectLst/>
                <a:uLnTx/>
                <a:uFillTx/>
                <a:latin typeface="Museo 2"/>
                <a:ea typeface="+mn-ea"/>
                <a:cs typeface="+mn-cs"/>
              </a:rPr>
              <a:t>paralēli</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procesi</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Latvijā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līdzvērtīga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būtu</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Latvija</a:t>
            </a:r>
            <a:r>
              <a:rPr kumimoji="0" sz="2000" b="0" i="0" u="none" strike="noStrike" kern="1200" cap="none" spc="0" normalizeH="0" baseline="0" noProof="0" dirty="0">
                <a:ln>
                  <a:noFill/>
                </a:ln>
                <a:solidFill>
                  <a:srgbClr val="251E50"/>
                </a:solidFill>
                <a:effectLst/>
                <a:uLnTx/>
                <a:uFillTx/>
                <a:latin typeface="Museo 2"/>
                <a:ea typeface="+mn-ea"/>
                <a:cs typeface="+mn-cs"/>
              </a:rPr>
              <a:t> 2050” un NAP2034 </a:t>
            </a:r>
            <a:r>
              <a:rPr kumimoji="0" sz="2000" b="0" i="0" u="none" strike="noStrike" kern="1200" cap="none" spc="0" normalizeH="0" baseline="0" noProof="0" dirty="0" err="1">
                <a:ln>
                  <a:noFill/>
                </a:ln>
                <a:solidFill>
                  <a:srgbClr val="251E50"/>
                </a:solidFill>
                <a:effectLst/>
                <a:uLnTx/>
                <a:uFillTx/>
                <a:latin typeface="Museo 2"/>
                <a:ea typeface="+mn-ea"/>
                <a:cs typeface="+mn-cs"/>
              </a:rPr>
              <a:t>sasaiste</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ar</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vidēja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termiņa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kapitāla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plānu</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visiem</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finansējuma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avotiem</a:t>
            </a:r>
            <a:r>
              <a:rPr kumimoji="0" sz="20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34" name="TextBox 33">
            <a:extLst>
              <a:ext uri="{FF2B5EF4-FFF2-40B4-BE49-F238E27FC236}">
                <a16:creationId xmlns:a16="http://schemas.microsoft.com/office/drawing/2014/main" id="{9731F5B1-D92A-9FEB-B908-BC3EDFECC88F}"/>
              </a:ext>
            </a:extLst>
          </p:cNvPr>
          <p:cNvSpPr txBox="1"/>
          <p:nvPr/>
        </p:nvSpPr>
        <p:spPr>
          <a:xfrm>
            <a:off x="822960" y="95295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6"/>
              </a:rPr>
              <a:t>Project Ireland 2040</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gov.ie: NDP 2026–2035</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5"/>
              </a:rPr>
              <a:t>EK, Public Finances in EMU 2026</a:t>
            </a:r>
          </a:p>
        </p:txBody>
      </p:sp>
      <p:pic>
        <p:nvPicPr>
          <p:cNvPr id="35" name="Picture 34" descr="image.png">
            <a:extLst>
              <a:ext uri="{FF2B5EF4-FFF2-40B4-BE49-F238E27FC236}">
                <a16:creationId xmlns:a16="http://schemas.microsoft.com/office/drawing/2014/main" id="{6D54912D-3F82-6C18-55DF-B8209F7B7F3D}"/>
              </a:ext>
            </a:extLst>
          </p:cNvPr>
          <p:cNvPicPr>
            <a:picLocks noChangeAspect="1"/>
          </p:cNvPicPr>
          <p:nvPr/>
        </p:nvPicPr>
        <p:blipFill>
          <a:blip r:embed="rId7"/>
          <a:stretch>
            <a:fillRect/>
          </a:stretch>
        </p:blipFill>
        <p:spPr>
          <a:xfrm>
            <a:off x="16047720" y="9400032"/>
            <a:ext cx="1600200" cy="680085"/>
          </a:xfrm>
          <a:prstGeom prst="rect">
            <a:avLst/>
          </a:prstGeom>
        </p:spPr>
      </p:pic>
      <p:sp>
        <p:nvSpPr>
          <p:cNvPr id="36" name="TextBox 35">
            <a:extLst>
              <a:ext uri="{FF2B5EF4-FFF2-40B4-BE49-F238E27FC236}">
                <a16:creationId xmlns:a16="http://schemas.microsoft.com/office/drawing/2014/main" id="{7859C01E-637B-5D94-D2CE-30D02A844BA0}"/>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43</a:t>
            </a:r>
          </a:p>
        </p:txBody>
      </p:sp>
    </p:spTree>
    <p:extLst>
      <p:ext uri="{BB962C8B-B14F-4D97-AF65-F5344CB8AC3E}">
        <p14:creationId xmlns:p14="http://schemas.microsoft.com/office/powerpoint/2010/main" val="3411908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AD01D-D268-3D75-C72E-AF7EC68156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97265EF-9105-72EA-713F-36CC3D9C8134}"/>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LABĀ PRAKSE • LIETUVA</a:t>
            </a:r>
          </a:p>
        </p:txBody>
      </p:sp>
      <p:sp>
        <p:nvSpPr>
          <p:cNvPr id="3" name="TextBox 2">
            <a:extLst>
              <a:ext uri="{FF2B5EF4-FFF2-40B4-BE49-F238E27FC236}">
                <a16:creationId xmlns:a16="http://schemas.microsoft.com/office/drawing/2014/main" id="{AE583328-7DE2-EDAD-86A7-A7F5B383F1F7}"/>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Lietuva: no Seima vīzijas līdz vienai investīciju sistēmai</a:t>
            </a:r>
          </a:p>
        </p:txBody>
      </p:sp>
      <p:sp>
        <p:nvSpPr>
          <p:cNvPr id="4" name="TextBox 3">
            <a:extLst>
              <a:ext uri="{FF2B5EF4-FFF2-40B4-BE49-F238E27FC236}">
                <a16:creationId xmlns:a16="http://schemas.microsoft.com/office/drawing/2014/main" id="{FC475E53-DD25-A0DD-582B-70D720F6D7D8}"/>
              </a:ext>
            </a:extLst>
          </p:cNvPr>
          <p:cNvSpPr txBox="1"/>
          <p:nvPr/>
        </p:nvSpPr>
        <p:spPr>
          <a:xfrm>
            <a:off x="822960" y="1874519"/>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303A92"/>
                </a:solidFill>
                <a:effectLst/>
                <a:uLnTx/>
                <a:uFillTx/>
                <a:latin typeface="Museo 2"/>
                <a:ea typeface="+mn-ea"/>
                <a:cs typeface="+mn-cs"/>
              </a:rPr>
              <a:t>Vīzija, progresa plāns, budžeta pamatdarbības jomas un projektu kvalitātes filtrs ir viena ķēde.</a:t>
            </a:r>
          </a:p>
        </p:txBody>
      </p:sp>
      <p:sp>
        <p:nvSpPr>
          <p:cNvPr id="5" name="Rounded Rectangle 4">
            <a:extLst>
              <a:ext uri="{FF2B5EF4-FFF2-40B4-BE49-F238E27FC236}">
                <a16:creationId xmlns:a16="http://schemas.microsoft.com/office/drawing/2014/main" id="{95825E20-1F4B-4A4F-3186-D95650494D5B}"/>
              </a:ext>
            </a:extLst>
          </p:cNvPr>
          <p:cNvSpPr/>
          <p:nvPr/>
        </p:nvSpPr>
        <p:spPr>
          <a:xfrm>
            <a:off x="822960"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FAA1F996-036D-7E79-53E4-6DC5B0FE09B8}"/>
              </a:ext>
            </a:extLst>
          </p:cNvPr>
          <p:cNvSpPr txBox="1"/>
          <p:nvPr/>
        </p:nvSpPr>
        <p:spPr>
          <a:xfrm>
            <a:off x="1005840"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“Lietuva 2050”</a:t>
            </a:r>
          </a:p>
        </p:txBody>
      </p:sp>
      <p:sp>
        <p:nvSpPr>
          <p:cNvPr id="7" name="TextBox 6">
            <a:extLst>
              <a:ext uri="{FF2B5EF4-FFF2-40B4-BE49-F238E27FC236}">
                <a16:creationId xmlns:a16="http://schemas.microsoft.com/office/drawing/2014/main" id="{1EACD69D-F4CA-35DC-5EB6-04ECCFB27661}"/>
              </a:ext>
            </a:extLst>
          </p:cNvPr>
          <p:cNvSpPr txBox="1"/>
          <p:nvPr/>
        </p:nvSpPr>
        <p:spPr>
          <a:xfrm>
            <a:off x="1005840"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Seimas, 23.12.2023.</a:t>
            </a:r>
          </a:p>
        </p:txBody>
      </p:sp>
      <p:sp>
        <p:nvSpPr>
          <p:cNvPr id="8" name="Rounded Rectangle 7">
            <a:extLst>
              <a:ext uri="{FF2B5EF4-FFF2-40B4-BE49-F238E27FC236}">
                <a16:creationId xmlns:a16="http://schemas.microsoft.com/office/drawing/2014/main" id="{29744100-4D51-9654-92A2-B88020DF8B3B}"/>
              </a:ext>
            </a:extLst>
          </p:cNvPr>
          <p:cNvSpPr/>
          <p:nvPr/>
        </p:nvSpPr>
        <p:spPr>
          <a:xfrm>
            <a:off x="822960"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5DA74032-AB30-0BE4-1143-DB6783BE0DC3}"/>
              </a:ext>
            </a:extLst>
          </p:cNvPr>
          <p:cNvSpPr txBox="1"/>
          <p:nvPr/>
        </p:nvSpPr>
        <p:spPr>
          <a:xfrm>
            <a:off x="1005840"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Seims apstiprina valsts progresa stratēģiju un aicina partijas uz nacionālu vienošanos par publiskām saistībām un finansējumu.</a:t>
            </a:r>
          </a:p>
        </p:txBody>
      </p:sp>
      <p:sp>
        <p:nvSpPr>
          <p:cNvPr id="10" name="TextBox 9">
            <a:extLst>
              <a:ext uri="{FF2B5EF4-FFF2-40B4-BE49-F238E27FC236}">
                <a16:creationId xmlns:a16="http://schemas.microsoft.com/office/drawing/2014/main" id="{4F06C377-DD60-A550-3759-754B8CC9FD03}"/>
              </a:ext>
            </a:extLst>
          </p:cNvPr>
          <p:cNvSpPr txBox="1"/>
          <p:nvPr/>
        </p:nvSpPr>
        <p:spPr>
          <a:xfrm>
            <a:off x="1005840"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3"/>
              </a:rPr>
              <a:t>Seimas</a:t>
            </a:r>
          </a:p>
        </p:txBody>
      </p:sp>
      <p:sp>
        <p:nvSpPr>
          <p:cNvPr id="11" name="Chevron 10">
            <a:extLst>
              <a:ext uri="{FF2B5EF4-FFF2-40B4-BE49-F238E27FC236}">
                <a16:creationId xmlns:a16="http://schemas.microsoft.com/office/drawing/2014/main" id="{900C6A14-51FE-97F2-E5D0-23B7F426C5F5}"/>
              </a:ext>
            </a:extLst>
          </p:cNvPr>
          <p:cNvSpPr/>
          <p:nvPr/>
        </p:nvSpPr>
        <p:spPr>
          <a:xfrm>
            <a:off x="4789170"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2" name="Rounded Rectangle 11">
            <a:extLst>
              <a:ext uri="{FF2B5EF4-FFF2-40B4-BE49-F238E27FC236}">
                <a16:creationId xmlns:a16="http://schemas.microsoft.com/office/drawing/2014/main" id="{F78E3310-CF03-4686-37CC-137C8462B272}"/>
              </a:ext>
            </a:extLst>
          </p:cNvPr>
          <p:cNvSpPr/>
          <p:nvPr/>
        </p:nvSpPr>
        <p:spPr>
          <a:xfrm>
            <a:off x="5081778"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11BB59B4-7D62-8739-142A-11CBB35200DB}"/>
              </a:ext>
            </a:extLst>
          </p:cNvPr>
          <p:cNvSpPr txBox="1"/>
          <p:nvPr/>
        </p:nvSpPr>
        <p:spPr>
          <a:xfrm>
            <a:off x="5264658"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Progresa plāns</a:t>
            </a:r>
          </a:p>
        </p:txBody>
      </p:sp>
      <p:sp>
        <p:nvSpPr>
          <p:cNvPr id="14" name="TextBox 13">
            <a:extLst>
              <a:ext uri="{FF2B5EF4-FFF2-40B4-BE49-F238E27FC236}">
                <a16:creationId xmlns:a16="http://schemas.microsoft.com/office/drawing/2014/main" id="{25E4BE51-7BCB-83C6-E635-DA3D0BB046B0}"/>
              </a:ext>
            </a:extLst>
          </p:cNvPr>
          <p:cNvSpPr txBox="1"/>
          <p:nvPr/>
        </p:nvSpPr>
        <p:spPr>
          <a:xfrm>
            <a:off x="5264658"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10 gadu rīcības plāns</a:t>
            </a:r>
          </a:p>
        </p:txBody>
      </p:sp>
      <p:sp>
        <p:nvSpPr>
          <p:cNvPr id="15" name="Rounded Rectangle 14">
            <a:extLst>
              <a:ext uri="{FF2B5EF4-FFF2-40B4-BE49-F238E27FC236}">
                <a16:creationId xmlns:a16="http://schemas.microsoft.com/office/drawing/2014/main" id="{84A18466-05DC-A21A-769A-0F3C493CA150}"/>
              </a:ext>
            </a:extLst>
          </p:cNvPr>
          <p:cNvSpPr/>
          <p:nvPr/>
        </p:nvSpPr>
        <p:spPr>
          <a:xfrm>
            <a:off x="5081778"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724D83A2-358E-0905-D88F-A1982D987879}"/>
              </a:ext>
            </a:extLst>
          </p:cNvPr>
          <p:cNvSpPr txBox="1"/>
          <p:nvPr/>
        </p:nvSpPr>
        <p:spPr>
          <a:xfrm>
            <a:off x="5264658" y="3867912"/>
            <a:ext cx="3545586" cy="103618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Nacionālais progresa plāns ir stratēģijas īstenošanas instruments desmit gadiem.</a:t>
            </a:r>
          </a:p>
        </p:txBody>
      </p:sp>
      <p:sp>
        <p:nvSpPr>
          <p:cNvPr id="17" name="TextBox 16">
            <a:extLst>
              <a:ext uri="{FF2B5EF4-FFF2-40B4-BE49-F238E27FC236}">
                <a16:creationId xmlns:a16="http://schemas.microsoft.com/office/drawing/2014/main" id="{5A35C0F9-0477-723C-40F4-31ED28AF2D4A}"/>
              </a:ext>
            </a:extLst>
          </p:cNvPr>
          <p:cNvSpPr txBox="1"/>
          <p:nvPr/>
        </p:nvSpPr>
        <p:spPr>
          <a:xfrm>
            <a:off x="5264658"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4"/>
              </a:rPr>
              <a:t>VŽ, 23.12.2023.</a:t>
            </a:r>
          </a:p>
        </p:txBody>
      </p:sp>
      <p:sp>
        <p:nvSpPr>
          <p:cNvPr id="18" name="Chevron 17">
            <a:extLst>
              <a:ext uri="{FF2B5EF4-FFF2-40B4-BE49-F238E27FC236}">
                <a16:creationId xmlns:a16="http://schemas.microsoft.com/office/drawing/2014/main" id="{F8921AEF-27B1-32A0-4AFE-74EFF7CDBD27}"/>
              </a:ext>
            </a:extLst>
          </p:cNvPr>
          <p:cNvSpPr/>
          <p:nvPr/>
        </p:nvSpPr>
        <p:spPr>
          <a:xfrm>
            <a:off x="9047988"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ounded Rectangle 18">
            <a:extLst>
              <a:ext uri="{FF2B5EF4-FFF2-40B4-BE49-F238E27FC236}">
                <a16:creationId xmlns:a16="http://schemas.microsoft.com/office/drawing/2014/main" id="{A712FE76-1BF3-F785-E056-687DF47B3460}"/>
              </a:ext>
            </a:extLst>
          </p:cNvPr>
          <p:cNvSpPr/>
          <p:nvPr/>
        </p:nvSpPr>
        <p:spPr>
          <a:xfrm>
            <a:off x="9340596"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62A2BA97-0819-460A-9890-CF7D5076940B}"/>
              </a:ext>
            </a:extLst>
          </p:cNvPr>
          <p:cNvSpPr txBox="1"/>
          <p:nvPr/>
        </p:nvSpPr>
        <p:spPr>
          <a:xfrm>
            <a:off x="9523476"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Budžets</a:t>
            </a:r>
          </a:p>
        </p:txBody>
      </p:sp>
      <p:sp>
        <p:nvSpPr>
          <p:cNvPr id="21" name="TextBox 20">
            <a:extLst>
              <a:ext uri="{FF2B5EF4-FFF2-40B4-BE49-F238E27FC236}">
                <a16:creationId xmlns:a16="http://schemas.microsoft.com/office/drawing/2014/main" id="{A7223697-3769-EE12-5D2B-E1F2915CC715}"/>
              </a:ext>
            </a:extLst>
          </p:cNvPr>
          <p:cNvSpPr txBox="1"/>
          <p:nvPr/>
        </p:nvSpPr>
        <p:spPr>
          <a:xfrm>
            <a:off x="9523476"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15 jomas, 160 pasākumi</a:t>
            </a:r>
          </a:p>
        </p:txBody>
      </p:sp>
      <p:sp>
        <p:nvSpPr>
          <p:cNvPr id="22" name="Rounded Rectangle 21">
            <a:extLst>
              <a:ext uri="{FF2B5EF4-FFF2-40B4-BE49-F238E27FC236}">
                <a16:creationId xmlns:a16="http://schemas.microsoft.com/office/drawing/2014/main" id="{0A6C7AEC-D29F-B95E-54CC-23E34E0564C3}"/>
              </a:ext>
            </a:extLst>
          </p:cNvPr>
          <p:cNvSpPr/>
          <p:nvPr/>
        </p:nvSpPr>
        <p:spPr>
          <a:xfrm>
            <a:off x="9340596"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FFBF08FE-C0C3-1B77-B8F5-D02BD7AFEABA}"/>
              </a:ext>
            </a:extLst>
          </p:cNvPr>
          <p:cNvSpPr txBox="1"/>
          <p:nvPr/>
        </p:nvSpPr>
        <p:spPr>
          <a:xfrm>
            <a:off x="9523476" y="3867912"/>
            <a:ext cx="3545586" cy="170097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15 valsts pamatdarbības jomas nemainās, mainoties valdībām; 160 attīstības pasākumi; kapitāla plāns sasaistīts ar budžetu.</a:t>
            </a:r>
          </a:p>
        </p:txBody>
      </p:sp>
      <p:sp>
        <p:nvSpPr>
          <p:cNvPr id="24" name="TextBox 23">
            <a:extLst>
              <a:ext uri="{FF2B5EF4-FFF2-40B4-BE49-F238E27FC236}">
                <a16:creationId xmlns:a16="http://schemas.microsoft.com/office/drawing/2014/main" id="{60F2F3DB-3558-E6E5-1E7F-EE4FF27A0E27}"/>
              </a:ext>
            </a:extLst>
          </p:cNvPr>
          <p:cNvSpPr txBox="1"/>
          <p:nvPr/>
        </p:nvSpPr>
        <p:spPr>
          <a:xfrm>
            <a:off x="9523476"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5"/>
              </a:rPr>
              <a:t>EK DP 243</a:t>
            </a:r>
          </a:p>
        </p:txBody>
      </p:sp>
      <p:sp>
        <p:nvSpPr>
          <p:cNvPr id="25" name="Chevron 24">
            <a:extLst>
              <a:ext uri="{FF2B5EF4-FFF2-40B4-BE49-F238E27FC236}">
                <a16:creationId xmlns:a16="http://schemas.microsoft.com/office/drawing/2014/main" id="{A9054F6E-A5DC-3793-83B5-B86BF2892726}"/>
              </a:ext>
            </a:extLst>
          </p:cNvPr>
          <p:cNvSpPr/>
          <p:nvPr/>
        </p:nvSpPr>
        <p:spPr>
          <a:xfrm>
            <a:off x="13306806" y="2971800"/>
            <a:ext cx="237744" cy="411480"/>
          </a:xfrm>
          <a:prstGeom prst="chevron">
            <a:avLst/>
          </a:prstGeom>
          <a:solidFill>
            <a:srgbClr val="5B8FC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6" name="Rounded Rectangle 25">
            <a:extLst>
              <a:ext uri="{FF2B5EF4-FFF2-40B4-BE49-F238E27FC236}">
                <a16:creationId xmlns:a16="http://schemas.microsoft.com/office/drawing/2014/main" id="{0D4C96D0-B2FD-3989-887E-4768ED37CC78}"/>
              </a:ext>
            </a:extLst>
          </p:cNvPr>
          <p:cNvSpPr/>
          <p:nvPr/>
        </p:nvSpPr>
        <p:spPr>
          <a:xfrm>
            <a:off x="13599414" y="2697480"/>
            <a:ext cx="3911346" cy="960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4F5ECCEF-5F01-51C6-AE6A-AF9446A8C583}"/>
              </a:ext>
            </a:extLst>
          </p:cNvPr>
          <p:cNvSpPr txBox="1"/>
          <p:nvPr/>
        </p:nvSpPr>
        <p:spPr>
          <a:xfrm>
            <a:off x="13782294" y="2777750"/>
            <a:ext cx="3545586"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Projektu kvalitāte</a:t>
            </a:r>
          </a:p>
        </p:txBody>
      </p:sp>
      <p:sp>
        <p:nvSpPr>
          <p:cNvPr id="28" name="TextBox 27">
            <a:extLst>
              <a:ext uri="{FF2B5EF4-FFF2-40B4-BE49-F238E27FC236}">
                <a16:creationId xmlns:a16="http://schemas.microsoft.com/office/drawing/2014/main" id="{AC8F3A57-06B5-2205-3EBB-80B4E54F19C7}"/>
              </a:ext>
            </a:extLst>
          </p:cNvPr>
          <p:cNvSpPr txBox="1"/>
          <p:nvPr/>
        </p:nvSpPr>
        <p:spPr>
          <a:xfrm>
            <a:off x="13782294" y="3264408"/>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ACE4F1"/>
                </a:solidFill>
                <a:effectLst/>
                <a:uLnTx/>
                <a:uFillTx/>
                <a:latin typeface="Museo 2"/>
                <a:ea typeface="+mn-ea"/>
                <a:cs typeface="+mn-cs"/>
              </a:rPr>
              <a:t>CPVA kopš 2010</a:t>
            </a:r>
          </a:p>
        </p:txBody>
      </p:sp>
      <p:sp>
        <p:nvSpPr>
          <p:cNvPr id="29" name="Rounded Rectangle 28">
            <a:extLst>
              <a:ext uri="{FF2B5EF4-FFF2-40B4-BE49-F238E27FC236}">
                <a16:creationId xmlns:a16="http://schemas.microsoft.com/office/drawing/2014/main" id="{EB5B20EB-B556-715E-BCB4-0B539EC14785}"/>
              </a:ext>
            </a:extLst>
          </p:cNvPr>
          <p:cNvSpPr/>
          <p:nvPr/>
        </p:nvSpPr>
        <p:spPr>
          <a:xfrm>
            <a:off x="13599414" y="3749039"/>
            <a:ext cx="3911346" cy="3154679"/>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1990A4BB-1C1A-80A2-532A-F39C26A4024D}"/>
              </a:ext>
            </a:extLst>
          </p:cNvPr>
          <p:cNvSpPr txBox="1"/>
          <p:nvPr/>
        </p:nvSpPr>
        <p:spPr>
          <a:xfrm>
            <a:off x="13782294" y="3867912"/>
            <a:ext cx="3545586" cy="203337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Kompetences centrs FM uzdevumā; vairāk nekā puse attīstības projektu iziet alternatīvu analīzi; uzturēšanas izmaksu metodika.</a:t>
            </a:r>
          </a:p>
        </p:txBody>
      </p:sp>
      <p:sp>
        <p:nvSpPr>
          <p:cNvPr id="31" name="TextBox 30">
            <a:extLst>
              <a:ext uri="{FF2B5EF4-FFF2-40B4-BE49-F238E27FC236}">
                <a16:creationId xmlns:a16="http://schemas.microsoft.com/office/drawing/2014/main" id="{88B15013-30A7-75BC-11B0-B90DF7DA922B}"/>
              </a:ext>
            </a:extLst>
          </p:cNvPr>
          <p:cNvSpPr txBox="1"/>
          <p:nvPr/>
        </p:nvSpPr>
        <p:spPr>
          <a:xfrm>
            <a:off x="13782294" y="6355080"/>
            <a:ext cx="3545586"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5"/>
              </a:rPr>
              <a:t>EK DP 243</a:t>
            </a:r>
          </a:p>
        </p:txBody>
      </p:sp>
      <p:sp>
        <p:nvSpPr>
          <p:cNvPr id="32" name="Rounded Rectangle 31">
            <a:extLst>
              <a:ext uri="{FF2B5EF4-FFF2-40B4-BE49-F238E27FC236}">
                <a16:creationId xmlns:a16="http://schemas.microsoft.com/office/drawing/2014/main" id="{09C103EA-9897-140D-388C-F0987948F19F}"/>
              </a:ext>
            </a:extLst>
          </p:cNvPr>
          <p:cNvSpPr/>
          <p:nvPr/>
        </p:nvSpPr>
        <p:spPr>
          <a:xfrm>
            <a:off x="822960" y="7132320"/>
            <a:ext cx="4572000" cy="210312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B7446EEA-26F9-FDA4-8F4E-8CF2A104A049}"/>
              </a:ext>
            </a:extLst>
          </p:cNvPr>
          <p:cNvSpPr txBox="1"/>
          <p:nvPr/>
        </p:nvSpPr>
        <p:spPr>
          <a:xfrm>
            <a:off x="1097280" y="7315200"/>
            <a:ext cx="4023360" cy="96012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4400" b="0" i="0" u="none" strike="noStrike" kern="1200" cap="none" spc="0" normalizeH="0" baseline="0" noProof="0">
                <a:ln>
                  <a:noFill/>
                </a:ln>
                <a:solidFill>
                  <a:srgbClr val="FFFFFF"/>
                </a:solidFill>
                <a:effectLst/>
                <a:uLnTx/>
                <a:uFillTx/>
                <a:latin typeface="Museo 1"/>
                <a:ea typeface="+mn-ea"/>
                <a:cs typeface="+mn-cs"/>
              </a:rPr>
              <a:t>1,42</a:t>
            </a:r>
          </a:p>
        </p:txBody>
      </p:sp>
      <p:sp>
        <p:nvSpPr>
          <p:cNvPr id="34" name="TextBox 33">
            <a:extLst>
              <a:ext uri="{FF2B5EF4-FFF2-40B4-BE49-F238E27FC236}">
                <a16:creationId xmlns:a16="http://schemas.microsoft.com/office/drawing/2014/main" id="{BCD5EC0B-583C-D61F-4639-F9D2900B3E68}"/>
              </a:ext>
            </a:extLst>
          </p:cNvPr>
          <p:cNvSpPr txBox="1"/>
          <p:nvPr/>
        </p:nvSpPr>
        <p:spPr>
          <a:xfrm>
            <a:off x="1097280" y="8339327"/>
            <a:ext cx="4023360" cy="777239"/>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500" b="0" i="0" u="none" strike="noStrike" kern="1200" cap="none" spc="0" normalizeH="0" baseline="0" noProof="0">
                <a:ln>
                  <a:noFill/>
                </a:ln>
                <a:solidFill>
                  <a:srgbClr val="FFFFFF"/>
                </a:solidFill>
                <a:effectLst/>
                <a:uLnTx/>
                <a:uFillTx/>
                <a:latin typeface="Museo 2"/>
                <a:ea typeface="+mn-ea"/>
                <a:cs typeface="+mn-cs"/>
              </a:rPr>
              <a:t>labākais kopējais izdevumu efektivitātes rādītājs ES (EK)</a:t>
            </a:r>
          </a:p>
        </p:txBody>
      </p:sp>
      <p:sp>
        <p:nvSpPr>
          <p:cNvPr id="35" name="Rounded Rectangle 34">
            <a:extLst>
              <a:ext uri="{FF2B5EF4-FFF2-40B4-BE49-F238E27FC236}">
                <a16:creationId xmlns:a16="http://schemas.microsoft.com/office/drawing/2014/main" id="{E684FA33-7F50-DD54-DED3-A0A652CBCBB2}"/>
              </a:ext>
            </a:extLst>
          </p:cNvPr>
          <p:cNvSpPr/>
          <p:nvPr/>
        </p:nvSpPr>
        <p:spPr>
          <a:xfrm>
            <a:off x="5623560" y="7132320"/>
            <a:ext cx="11887200" cy="210312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5">
            <a:extLst>
              <a:ext uri="{FF2B5EF4-FFF2-40B4-BE49-F238E27FC236}">
                <a16:creationId xmlns:a16="http://schemas.microsoft.com/office/drawing/2014/main" id="{00491A07-EE70-6596-1BFD-7E97F984D92B}"/>
              </a:ext>
            </a:extLst>
          </p:cNvPr>
          <p:cNvSpPr txBox="1"/>
          <p:nvPr/>
        </p:nvSpPr>
        <p:spPr>
          <a:xfrm>
            <a:off x="5897880" y="7665790"/>
            <a:ext cx="1143000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303A92"/>
                </a:solidFill>
                <a:effectLst/>
                <a:uLnTx/>
                <a:uFillTx/>
                <a:latin typeface="Museo 1"/>
                <a:ea typeface="+mn-ea"/>
                <a:cs typeface="+mn-cs"/>
              </a:rPr>
              <a:t>Mācība</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err="1">
                <a:ln>
                  <a:noFill/>
                </a:ln>
                <a:solidFill>
                  <a:srgbClr val="303A92"/>
                </a:solidFill>
                <a:effectLst/>
                <a:uLnTx/>
                <a:uFillTx/>
                <a:latin typeface="Museo 1"/>
                <a:ea typeface="+mn-ea"/>
                <a:cs typeface="+mn-cs"/>
              </a:rPr>
              <a:t>Latvijai</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a:ln>
                  <a:noFill/>
                </a:ln>
                <a:solidFill>
                  <a:srgbClr val="251E50"/>
                </a:solidFill>
                <a:effectLst/>
                <a:uLnTx/>
                <a:uFillTx/>
                <a:latin typeface="Museo 2"/>
                <a:ea typeface="+mn-ea"/>
                <a:cs typeface="+mn-cs"/>
              </a:rPr>
              <a:t>Lietuva </a:t>
            </a:r>
            <a:r>
              <a:rPr kumimoji="0" sz="2000" b="0" i="0" u="none" strike="noStrike" kern="1200" cap="none" spc="0" normalizeH="0" baseline="0" noProof="0" dirty="0" err="1">
                <a:ln>
                  <a:noFill/>
                </a:ln>
                <a:solidFill>
                  <a:srgbClr val="251E50"/>
                </a:solidFill>
                <a:effectLst/>
                <a:uLnTx/>
                <a:uFillTx/>
                <a:latin typeface="Museo 2"/>
                <a:ea typeface="+mn-ea"/>
                <a:cs typeface="+mn-cs"/>
              </a:rPr>
              <a:t>reformu</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sāka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pati</a:t>
            </a:r>
            <a:r>
              <a:rPr kumimoji="0" sz="2000" b="0" i="0" u="none" strike="noStrike" kern="1200" cap="none" spc="0" normalizeH="0" baseline="0" noProof="0" dirty="0">
                <a:ln>
                  <a:noFill/>
                </a:ln>
                <a:solidFill>
                  <a:srgbClr val="251E50"/>
                </a:solidFill>
                <a:effectLst/>
                <a:uLnTx/>
                <a:uFillTx/>
                <a:latin typeface="Museo 2"/>
                <a:ea typeface="+mn-ea"/>
                <a:cs typeface="+mn-cs"/>
              </a:rPr>
              <a:t>, bez ES </a:t>
            </a:r>
            <a:r>
              <a:rPr kumimoji="0" sz="2000" b="0" i="0" u="none" strike="noStrike" kern="1200" cap="none" spc="0" normalizeH="0" baseline="0" noProof="0" dirty="0" err="1">
                <a:ln>
                  <a:noFill/>
                </a:ln>
                <a:solidFill>
                  <a:srgbClr val="251E50"/>
                </a:solidFill>
                <a:effectLst/>
                <a:uLnTx/>
                <a:uFillTx/>
                <a:latin typeface="Museo 2"/>
                <a:ea typeface="+mn-ea"/>
                <a:cs typeface="+mn-cs"/>
              </a:rPr>
              <a:t>atbalsta</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apvienoja</a:t>
            </a:r>
            <a:r>
              <a:rPr kumimoji="0" sz="2000" b="0" i="0" u="none" strike="noStrike" kern="1200" cap="none" spc="0" normalizeH="0" baseline="0" noProof="0" dirty="0">
                <a:ln>
                  <a:noFill/>
                </a:ln>
                <a:solidFill>
                  <a:srgbClr val="251E50"/>
                </a:solidFill>
                <a:effectLst/>
                <a:uLnTx/>
                <a:uFillTx/>
                <a:latin typeface="Museo 2"/>
                <a:ea typeface="+mn-ea"/>
                <a:cs typeface="+mn-cs"/>
              </a:rPr>
              <a:t> ES un </a:t>
            </a:r>
            <a:r>
              <a:rPr kumimoji="0" sz="2000" b="0" i="0" u="none" strike="noStrike" kern="1200" cap="none" spc="0" normalizeH="0" baseline="0" noProof="0" dirty="0" err="1">
                <a:ln>
                  <a:noFill/>
                </a:ln>
                <a:solidFill>
                  <a:srgbClr val="251E50"/>
                </a:solidFill>
                <a:effectLst/>
                <a:uLnTx/>
                <a:uFillTx/>
                <a:latin typeface="Museo 2"/>
                <a:ea typeface="+mn-ea"/>
                <a:cs typeface="+mn-cs"/>
              </a:rPr>
              <a:t>nacionālās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investīcijas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vienā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sistēmā</a:t>
            </a:r>
            <a:r>
              <a:rPr kumimoji="0" sz="2000" b="0" i="0" u="none" strike="noStrike" kern="1200" cap="none" spc="0" normalizeH="0" baseline="0" noProof="0" dirty="0">
                <a:ln>
                  <a:noFill/>
                </a:ln>
                <a:solidFill>
                  <a:srgbClr val="251E50"/>
                </a:solidFill>
                <a:effectLst/>
                <a:uLnTx/>
                <a:uFillTx/>
                <a:latin typeface="Museo 2"/>
                <a:ea typeface="+mn-ea"/>
                <a:cs typeface="+mn-cs"/>
              </a:rPr>
              <a:t>. Valsts </a:t>
            </a:r>
            <a:r>
              <a:rPr kumimoji="0" sz="2000" b="0" i="0" u="none" strike="noStrike" kern="1200" cap="none" spc="0" normalizeH="0" baseline="0" noProof="0" dirty="0" err="1">
                <a:ln>
                  <a:noFill/>
                </a:ln>
                <a:solidFill>
                  <a:srgbClr val="251E50"/>
                </a:solidFill>
                <a:effectLst/>
                <a:uLnTx/>
                <a:uFillTx/>
                <a:latin typeface="Museo 2"/>
                <a:ea typeface="+mn-ea"/>
                <a:cs typeface="+mn-cs"/>
              </a:rPr>
              <a:t>pamatdarbības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jomas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kā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stabils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budžeta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karkass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ļauj</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vīzijai</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pārdzīvot</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politiskos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ciklus</a:t>
            </a:r>
            <a:r>
              <a:rPr kumimoji="0" sz="20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37" name="TextBox 36">
            <a:extLst>
              <a:ext uri="{FF2B5EF4-FFF2-40B4-BE49-F238E27FC236}">
                <a16:creationId xmlns:a16="http://schemas.microsoft.com/office/drawing/2014/main" id="{5F86C650-D336-B5CC-625E-41E2EDC4C545}"/>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5"/>
              </a:rPr>
              <a:t>EK DP 243 (2026), 5., 13., 22.–23. lpp.</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6"/>
              </a:rPr>
              <a:t>EK, Public Finances in EMU 2026, 30., 75. lpp.</a:t>
            </a:r>
          </a:p>
        </p:txBody>
      </p:sp>
      <p:pic>
        <p:nvPicPr>
          <p:cNvPr id="38" name="Picture 37" descr="image.png">
            <a:extLst>
              <a:ext uri="{FF2B5EF4-FFF2-40B4-BE49-F238E27FC236}">
                <a16:creationId xmlns:a16="http://schemas.microsoft.com/office/drawing/2014/main" id="{39443B92-4667-6B37-285E-9ECE2B483711}"/>
              </a:ext>
            </a:extLst>
          </p:cNvPr>
          <p:cNvPicPr>
            <a:picLocks noChangeAspect="1"/>
          </p:cNvPicPr>
          <p:nvPr/>
        </p:nvPicPr>
        <p:blipFill>
          <a:blip r:embed="rId7"/>
          <a:stretch>
            <a:fillRect/>
          </a:stretch>
        </p:blipFill>
        <p:spPr>
          <a:xfrm>
            <a:off x="16047720" y="9400032"/>
            <a:ext cx="1600200" cy="680085"/>
          </a:xfrm>
          <a:prstGeom prst="rect">
            <a:avLst/>
          </a:prstGeom>
        </p:spPr>
      </p:pic>
      <p:sp>
        <p:nvSpPr>
          <p:cNvPr id="39" name="TextBox 38">
            <a:extLst>
              <a:ext uri="{FF2B5EF4-FFF2-40B4-BE49-F238E27FC236}">
                <a16:creationId xmlns:a16="http://schemas.microsoft.com/office/drawing/2014/main" id="{C7B02BD1-91C3-1F48-F84F-97C78561F9A7}"/>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44</a:t>
            </a:r>
          </a:p>
        </p:txBody>
      </p:sp>
    </p:spTree>
    <p:extLst>
      <p:ext uri="{BB962C8B-B14F-4D97-AF65-F5344CB8AC3E}">
        <p14:creationId xmlns:p14="http://schemas.microsoft.com/office/powerpoint/2010/main" val="34209096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B4A88-2FB2-A2DB-F082-C0D7438D54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930E386-FE78-DF31-B1FA-BC90F2FBC9D9}"/>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KO TAS NOZĪMĒ LATVIJAI</a:t>
            </a:r>
          </a:p>
        </p:txBody>
      </p:sp>
      <p:sp>
        <p:nvSpPr>
          <p:cNvPr id="3" name="TextBox 2">
            <a:extLst>
              <a:ext uri="{FF2B5EF4-FFF2-40B4-BE49-F238E27FC236}">
                <a16:creationId xmlns:a16="http://schemas.microsoft.com/office/drawing/2014/main" id="{C1AD3480-1A5A-C3B9-ADF8-497F3CBEB3C1}"/>
              </a:ext>
            </a:extLst>
          </p:cNvPr>
          <p:cNvSpPr txBox="1"/>
          <p:nvPr/>
        </p:nvSpPr>
        <p:spPr>
          <a:xfrm>
            <a:off x="822960" y="757416"/>
            <a:ext cx="16642080" cy="1261884"/>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a:ln>
                  <a:noFill/>
                </a:ln>
                <a:solidFill>
                  <a:srgbClr val="303A92"/>
                </a:solidFill>
                <a:effectLst/>
                <a:uLnTx/>
                <a:uFillTx/>
                <a:latin typeface="Museo 1"/>
                <a:ea typeface="+mn-ea"/>
                <a:cs typeface="+mn-cs"/>
              </a:rPr>
              <a:t>Latvijas </a:t>
            </a:r>
            <a:r>
              <a:rPr kumimoji="0" sz="4000" b="0" i="0" u="none" strike="noStrike" kern="1200" cap="none" spc="0" normalizeH="0" baseline="0" noProof="0" dirty="0" err="1">
                <a:ln>
                  <a:noFill/>
                </a:ln>
                <a:solidFill>
                  <a:srgbClr val="303A92"/>
                </a:solidFill>
                <a:effectLst/>
                <a:uLnTx/>
                <a:uFillTx/>
                <a:latin typeface="Museo 1"/>
                <a:ea typeface="+mn-ea"/>
                <a:cs typeface="+mn-cs"/>
              </a:rPr>
              <a:t>problēma</a:t>
            </a:r>
            <a:r>
              <a:rPr kumimoji="0" sz="4000" b="0" i="0" u="none" strike="noStrike" kern="1200" cap="none" spc="0" normalizeH="0" baseline="0" noProof="0" dirty="0">
                <a:ln>
                  <a:noFill/>
                </a:ln>
                <a:solidFill>
                  <a:srgbClr val="303A92"/>
                </a:solidFill>
                <a:effectLst/>
                <a:uLnTx/>
                <a:uFillTx/>
                <a:latin typeface="Museo 1"/>
                <a:ea typeface="+mn-ea"/>
                <a:cs typeface="+mn-cs"/>
              </a:rPr>
              <a:t> nav </a:t>
            </a:r>
            <a:r>
              <a:rPr kumimoji="0" sz="4000" b="0" i="0" u="none" strike="noStrike" kern="1200" cap="none" spc="0" normalizeH="0" baseline="0" noProof="0" dirty="0" err="1">
                <a:ln>
                  <a:noFill/>
                </a:ln>
                <a:solidFill>
                  <a:srgbClr val="303A92"/>
                </a:solidFill>
                <a:effectLst/>
                <a:uLnTx/>
                <a:uFillTx/>
                <a:latin typeface="Museo 1"/>
                <a:ea typeface="+mn-ea"/>
                <a:cs typeface="+mn-cs"/>
              </a:rPr>
              <a:t>dokumenta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statuss</a:t>
            </a:r>
            <a:r>
              <a:rPr kumimoji="0" lang="lv-LV" sz="4000" b="0" i="0" u="none" strike="noStrike" kern="1200" cap="none" spc="0" normalizeH="0" baseline="0" noProof="0" dirty="0">
                <a:ln>
                  <a:noFill/>
                </a:ln>
                <a:solidFill>
                  <a:srgbClr val="303A92"/>
                </a:solidFill>
                <a:effectLst/>
                <a:uLnTx/>
                <a:uFillTx/>
                <a:latin typeface="Museo 1"/>
                <a:ea typeface="+mn-ea"/>
                <a:cs typeface="+mn-cs"/>
              </a:rPr>
              <a:t> vai saturs</a:t>
            </a:r>
            <a:r>
              <a:rPr kumimoji="0" sz="4000" b="0" i="0" u="none" strike="noStrike" kern="1200" cap="none" spc="0" normalizeH="0" baseline="0" noProof="0" dirty="0">
                <a:ln>
                  <a:noFill/>
                </a:ln>
                <a:solidFill>
                  <a:srgbClr val="303A92"/>
                </a:solidFill>
                <a:effectLst/>
                <a:uLnTx/>
                <a:uFillTx/>
                <a:latin typeface="Museo 1"/>
                <a:ea typeface="+mn-ea"/>
                <a:cs typeface="+mn-cs"/>
              </a:rPr>
              <a:t>, bet </a:t>
            </a:r>
            <a:r>
              <a:rPr kumimoji="0" sz="4000" b="0" i="0" u="none" strike="noStrike" kern="1200" cap="none" spc="0" normalizeH="0" baseline="0" noProof="0" dirty="0" err="1">
                <a:ln>
                  <a:noFill/>
                </a:ln>
                <a:solidFill>
                  <a:srgbClr val="303A92"/>
                </a:solidFill>
                <a:effectLst/>
                <a:uLnTx/>
                <a:uFillTx/>
                <a:latin typeface="Museo 1"/>
                <a:ea typeface="+mn-ea"/>
                <a:cs typeface="+mn-cs"/>
              </a:rPr>
              <a:t>saite</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ar</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naudu</a:t>
            </a:r>
            <a:endParaRPr kumimoji="0" sz="4000" b="0" i="0" u="none" strike="noStrike" kern="1200" cap="none" spc="0" normalizeH="0" baseline="0" noProof="0" dirty="0">
              <a:ln>
                <a:noFill/>
              </a:ln>
              <a:solidFill>
                <a:srgbClr val="303A92"/>
              </a:solidFill>
              <a:effectLst/>
              <a:uLnTx/>
              <a:uFillTx/>
              <a:latin typeface="Museo 1"/>
              <a:ea typeface="+mn-ea"/>
              <a:cs typeface="+mn-cs"/>
            </a:endParaRPr>
          </a:p>
        </p:txBody>
      </p:sp>
      <p:sp>
        <p:nvSpPr>
          <p:cNvPr id="4" name="TextBox 3">
            <a:extLst>
              <a:ext uri="{FF2B5EF4-FFF2-40B4-BE49-F238E27FC236}">
                <a16:creationId xmlns:a16="http://schemas.microsoft.com/office/drawing/2014/main" id="{0EFDB281-4C79-8D84-B911-3F7CC31E1A32}"/>
              </a:ext>
            </a:extLst>
          </p:cNvPr>
          <p:cNvSpPr txBox="1"/>
          <p:nvPr/>
        </p:nvSpPr>
        <p:spPr>
          <a:xfrm>
            <a:off x="822960" y="2141220"/>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dirty="0" err="1">
                <a:ln>
                  <a:noFill/>
                </a:ln>
                <a:solidFill>
                  <a:srgbClr val="303A92"/>
                </a:solidFill>
                <a:effectLst/>
                <a:uLnTx/>
                <a:uFillTx/>
                <a:latin typeface="Museo 2"/>
                <a:ea typeface="+mn-ea"/>
                <a:cs typeface="+mn-cs"/>
              </a:rPr>
              <a:t>Saeimā</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apstiprinām</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gan</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vīziju</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gan</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vidēja</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termiņa</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plānu</a:t>
            </a:r>
            <a:r>
              <a:rPr kumimoji="0" sz="2100" b="0" i="0" u="none" strike="noStrike" kern="1200" cap="none" spc="0" normalizeH="0" baseline="0" noProof="0" dirty="0">
                <a:ln>
                  <a:noFill/>
                </a:ln>
                <a:solidFill>
                  <a:srgbClr val="303A92"/>
                </a:solidFill>
                <a:effectLst/>
                <a:uLnTx/>
                <a:uFillTx/>
                <a:latin typeface="Museo 2"/>
                <a:ea typeface="+mn-ea"/>
                <a:cs typeface="+mn-cs"/>
              </a:rPr>
              <a:t>, bet </a:t>
            </a:r>
            <a:r>
              <a:rPr kumimoji="0" sz="2100" b="0" i="0" u="none" strike="noStrike" kern="1200" cap="none" spc="0" normalizeH="0" baseline="0" noProof="0" dirty="0" err="1">
                <a:ln>
                  <a:noFill/>
                </a:ln>
                <a:solidFill>
                  <a:srgbClr val="303A92"/>
                </a:solidFill>
                <a:effectLst/>
                <a:uLnTx/>
                <a:uFillTx/>
                <a:latin typeface="Museo 2"/>
                <a:ea typeface="+mn-ea"/>
                <a:cs typeface="+mn-cs"/>
              </a:rPr>
              <a:t>tos</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nesasaistām</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ar</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investīciju</a:t>
            </a:r>
            <a:r>
              <a:rPr kumimoji="0" sz="2100" b="0" i="0" u="none" strike="noStrike" kern="1200" cap="none" spc="0" normalizeH="0" baseline="0" noProof="0" dirty="0">
                <a:ln>
                  <a:noFill/>
                </a:ln>
                <a:solidFill>
                  <a:srgbClr val="303A92"/>
                </a:solidFill>
                <a:effectLst/>
                <a:uLnTx/>
                <a:uFillTx/>
                <a:latin typeface="Museo 2"/>
                <a:ea typeface="+mn-ea"/>
                <a:cs typeface="+mn-cs"/>
              </a:rPr>
              <a:t> </a:t>
            </a:r>
            <a:r>
              <a:rPr kumimoji="0" sz="2100" b="0" i="0" u="none" strike="noStrike" kern="1200" cap="none" spc="0" normalizeH="0" baseline="0" noProof="0" dirty="0" err="1">
                <a:ln>
                  <a:noFill/>
                </a:ln>
                <a:solidFill>
                  <a:srgbClr val="303A92"/>
                </a:solidFill>
                <a:effectLst/>
                <a:uLnTx/>
                <a:uFillTx/>
                <a:latin typeface="Museo 2"/>
                <a:ea typeface="+mn-ea"/>
                <a:cs typeface="+mn-cs"/>
              </a:rPr>
              <a:t>budžetu</a:t>
            </a:r>
            <a:r>
              <a:rPr kumimoji="0" sz="2100" b="0" i="0" u="none" strike="noStrike" kern="1200" cap="none" spc="0" normalizeH="0" baseline="0" noProof="0" dirty="0">
                <a:ln>
                  <a:noFill/>
                </a:ln>
                <a:solidFill>
                  <a:srgbClr val="303A92"/>
                </a:solidFill>
                <a:effectLst/>
                <a:uLnTx/>
                <a:uFillTx/>
                <a:latin typeface="Museo 2"/>
                <a:ea typeface="+mn-ea"/>
                <a:cs typeface="+mn-cs"/>
              </a:rPr>
              <a:t>.</a:t>
            </a:r>
          </a:p>
        </p:txBody>
      </p:sp>
      <p:sp>
        <p:nvSpPr>
          <p:cNvPr id="5" name="Rounded Rectangle 4">
            <a:extLst>
              <a:ext uri="{FF2B5EF4-FFF2-40B4-BE49-F238E27FC236}">
                <a16:creationId xmlns:a16="http://schemas.microsoft.com/office/drawing/2014/main" id="{AF84EA62-3E6C-EE08-DF3E-D9A39B56336B}"/>
              </a:ext>
            </a:extLst>
          </p:cNvPr>
          <p:cNvSpPr/>
          <p:nvPr/>
        </p:nvSpPr>
        <p:spPr>
          <a:xfrm>
            <a:off x="822960" y="2743200"/>
            <a:ext cx="8183879" cy="42062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B2A8A324-EE5A-4013-57D1-4F3B447FA434}"/>
              </a:ext>
            </a:extLst>
          </p:cNvPr>
          <p:cNvSpPr txBox="1"/>
          <p:nvPr/>
        </p:nvSpPr>
        <p:spPr>
          <a:xfrm>
            <a:off x="1097280" y="2834640"/>
            <a:ext cx="7680960" cy="56098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303A92"/>
                </a:solidFill>
                <a:effectLst/>
                <a:uLnTx/>
                <a:uFillTx/>
                <a:latin typeface="Museo 1"/>
                <a:ea typeface="+mn-ea"/>
                <a:cs typeface="+mn-cs"/>
              </a:rPr>
              <a:t>Kas Latvijai jau ir</a:t>
            </a:r>
          </a:p>
        </p:txBody>
      </p:sp>
      <p:sp>
        <p:nvSpPr>
          <p:cNvPr id="7" name="TextBox 6">
            <a:extLst>
              <a:ext uri="{FF2B5EF4-FFF2-40B4-BE49-F238E27FC236}">
                <a16:creationId xmlns:a16="http://schemas.microsoft.com/office/drawing/2014/main" id="{A2A42777-C70F-B5FD-A867-681753A70C78}"/>
              </a:ext>
            </a:extLst>
          </p:cNvPr>
          <p:cNvSpPr txBox="1"/>
          <p:nvPr/>
        </p:nvSpPr>
        <p:spPr>
          <a:xfrm>
            <a:off x="1097280" y="3520440"/>
            <a:ext cx="7680960" cy="1887761"/>
          </a:xfrm>
          <a:prstGeom prst="rect">
            <a:avLst/>
          </a:prstGeom>
          <a:noFill/>
        </p:spPr>
        <p:txBody>
          <a:bodyPr wrap="square" lIns="45720" tIns="27432" rIns="45720" bIns="27432" anchor="t">
            <a:spAutoFit/>
          </a:bodyPr>
          <a:lstStyle/>
          <a:p>
            <a:pPr marL="292608" marR="0" lvl="0" indent="-292608" algn="l" defTabSz="914400" rtl="0" eaLnBrk="1" fontAlgn="auto" latinLnBrk="0" hangingPunct="1">
              <a:lnSpc>
                <a:spcPct val="108000"/>
              </a:lnSpc>
              <a:spcBef>
                <a:spcPts val="0"/>
              </a:spcBef>
              <a:spcAft>
                <a:spcPts val="1000"/>
              </a:spcAft>
              <a:buClr>
                <a:srgbClr val="251E50"/>
              </a:buClr>
              <a:buSzTx/>
              <a:buFont typeface="Arial"/>
              <a:buChar char="•"/>
              <a:tabLst/>
              <a:defRPr/>
            </a:pPr>
            <a:r>
              <a:rPr kumimoji="0" sz="2400" b="0" i="0" u="sng" strike="noStrike" kern="1200" cap="none" spc="0" normalizeH="0" baseline="0" noProof="0">
                <a:ln>
                  <a:noFill/>
                </a:ln>
                <a:solidFill>
                  <a:srgbClr val="251E50"/>
                </a:solidFill>
                <a:effectLst/>
                <a:uLnTx/>
                <a:uFillTx/>
                <a:latin typeface="Museo 1"/>
                <a:ea typeface="+mn-ea"/>
                <a:cs typeface="+mn-cs"/>
                <a:hlinkClick r:id="rId3"/>
              </a:rPr>
              <a:t>Latvija2030</a:t>
            </a:r>
            <a:r>
              <a:rPr kumimoji="0" sz="2400" b="0" i="0" u="none" strike="noStrike" kern="1200" cap="none" spc="0" normalizeH="0" baseline="0" noProof="0">
                <a:ln>
                  <a:noFill/>
                </a:ln>
                <a:solidFill>
                  <a:srgbClr val="251E50"/>
                </a:solidFill>
                <a:effectLst/>
                <a:uLnTx/>
                <a:uFillTx/>
                <a:latin typeface="Museo 2"/>
                <a:ea typeface="+mn-ea"/>
                <a:cs typeface="+mn-cs"/>
              </a:rPr>
              <a:t>: Saeima apstiprināja 10.06.2010.</a:t>
            </a:r>
          </a:p>
          <a:p>
            <a:pPr marL="292608" marR="0" lvl="0" indent="-292608" algn="l" defTabSz="914400" rtl="0" eaLnBrk="1" fontAlgn="auto" latinLnBrk="0" hangingPunct="1">
              <a:lnSpc>
                <a:spcPct val="108000"/>
              </a:lnSpc>
              <a:spcBef>
                <a:spcPts val="0"/>
              </a:spcBef>
              <a:spcAft>
                <a:spcPts val="1000"/>
              </a:spcAft>
              <a:buClr>
                <a:srgbClr val="251E50"/>
              </a:buClr>
              <a:buSzTx/>
              <a:buFont typeface="Arial"/>
              <a:buChar char="•"/>
              <a:tabLst/>
              <a:defRPr/>
            </a:pPr>
            <a:r>
              <a:rPr kumimoji="0" sz="2400" b="0" i="0" u="sng" strike="noStrike" kern="1200" cap="none" spc="0" normalizeH="0" baseline="0" noProof="0">
                <a:ln>
                  <a:noFill/>
                </a:ln>
                <a:solidFill>
                  <a:srgbClr val="251E50"/>
                </a:solidFill>
                <a:effectLst/>
                <a:uLnTx/>
                <a:uFillTx/>
                <a:latin typeface="Museo 1"/>
                <a:ea typeface="+mn-ea"/>
                <a:cs typeface="+mn-cs"/>
                <a:hlinkClick r:id="rId4"/>
              </a:rPr>
              <a:t>NAP2027</a:t>
            </a:r>
            <a:r>
              <a:rPr kumimoji="0" sz="2400" b="0" i="0" u="none" strike="noStrike" kern="1200" cap="none" spc="0" normalizeH="0" baseline="0" noProof="0">
                <a:ln>
                  <a:noFill/>
                </a:ln>
                <a:solidFill>
                  <a:srgbClr val="251E50"/>
                </a:solidFill>
                <a:effectLst/>
                <a:uLnTx/>
                <a:uFillTx/>
                <a:latin typeface="Museo 2"/>
                <a:ea typeface="+mn-ea"/>
                <a:cs typeface="+mn-cs"/>
              </a:rPr>
              <a:t>: Saeima apstiprināja 02.07.2020.</a:t>
            </a:r>
          </a:p>
          <a:p>
            <a:pPr marL="292608" marR="0" lvl="0" indent="-292608" algn="l" defTabSz="914400" rtl="0" eaLnBrk="1" fontAlgn="auto" latinLnBrk="0" hangingPunct="1">
              <a:lnSpc>
                <a:spcPct val="108000"/>
              </a:lnSpc>
              <a:spcBef>
                <a:spcPts val="0"/>
              </a:spcBef>
              <a:spcAft>
                <a:spcPts val="1000"/>
              </a:spcAft>
              <a:buClr>
                <a:srgbClr val="251E50"/>
              </a:buClr>
              <a:buSzTx/>
              <a:buFont typeface="Arial"/>
              <a:buChar char="•"/>
              <a:tabLst/>
              <a:defRPr/>
            </a:pPr>
            <a:r>
              <a:rPr kumimoji="0" sz="2400" b="0" i="0" u="none" strike="noStrike" kern="1200" cap="none" spc="0" normalizeH="0" baseline="0" noProof="0">
                <a:ln>
                  <a:noFill/>
                </a:ln>
                <a:solidFill>
                  <a:srgbClr val="251E50"/>
                </a:solidFill>
                <a:effectLst/>
                <a:uLnTx/>
                <a:uFillTx/>
                <a:latin typeface="Museo 2"/>
                <a:ea typeface="+mn-ea"/>
                <a:cs typeface="+mn-cs"/>
              </a:rPr>
              <a:t>Formāli Latvija ir starp nedaudzajām ES valstīm ar parlamenta apstiprinātu vīziju un plānu.</a:t>
            </a:r>
          </a:p>
        </p:txBody>
      </p:sp>
      <p:sp>
        <p:nvSpPr>
          <p:cNvPr id="8" name="Rounded Rectangle 7">
            <a:extLst>
              <a:ext uri="{FF2B5EF4-FFF2-40B4-BE49-F238E27FC236}">
                <a16:creationId xmlns:a16="http://schemas.microsoft.com/office/drawing/2014/main" id="{AC289CB6-CBDF-F666-6017-1125DCCE9CC2}"/>
              </a:ext>
            </a:extLst>
          </p:cNvPr>
          <p:cNvSpPr/>
          <p:nvPr/>
        </p:nvSpPr>
        <p:spPr>
          <a:xfrm>
            <a:off x="9326880" y="2743200"/>
            <a:ext cx="8183879" cy="420624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270A2011-0E3B-B136-8A42-254BF2175D18}"/>
              </a:ext>
            </a:extLst>
          </p:cNvPr>
          <p:cNvSpPr txBox="1"/>
          <p:nvPr/>
        </p:nvSpPr>
        <p:spPr>
          <a:xfrm>
            <a:off x="9601200" y="2834640"/>
            <a:ext cx="7680960" cy="56098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Kā Latvijai trūkst</a:t>
            </a:r>
          </a:p>
        </p:txBody>
      </p:sp>
      <p:sp>
        <p:nvSpPr>
          <p:cNvPr id="10" name="TextBox 9">
            <a:extLst>
              <a:ext uri="{FF2B5EF4-FFF2-40B4-BE49-F238E27FC236}">
                <a16:creationId xmlns:a16="http://schemas.microsoft.com/office/drawing/2014/main" id="{5A7F2D3D-57AA-2AAD-BC34-CB2AB4F62A3A}"/>
              </a:ext>
            </a:extLst>
          </p:cNvPr>
          <p:cNvSpPr txBox="1"/>
          <p:nvPr/>
        </p:nvSpPr>
        <p:spPr>
          <a:xfrm>
            <a:off x="9601200" y="3520440"/>
            <a:ext cx="7680960" cy="3135730"/>
          </a:xfrm>
          <a:prstGeom prst="rect">
            <a:avLst/>
          </a:prstGeom>
          <a:noFill/>
        </p:spPr>
        <p:txBody>
          <a:bodyPr wrap="square" lIns="45720" tIns="27432" rIns="45720" bIns="27432" anchor="t">
            <a:spAutoFit/>
          </a:bodyPr>
          <a:lstStyle/>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vidēja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termiņa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kapitāla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plāna</a:t>
            </a:r>
            <a:r>
              <a:rPr kumimoji="0" sz="2400" b="0" i="0" u="none" strike="noStrike" kern="1200" cap="none" spc="0" normalizeH="0" baseline="0" noProof="0" dirty="0">
                <a:ln>
                  <a:noFill/>
                </a:ln>
                <a:solidFill>
                  <a:srgbClr val="FFFFFF"/>
                </a:solidFill>
                <a:effectLst/>
                <a:uLnTx/>
                <a:uFillTx/>
                <a:latin typeface="Museo 2"/>
                <a:ea typeface="+mn-ea"/>
                <a:cs typeface="+mn-cs"/>
              </a:rPr>
              <a:t>, kas </a:t>
            </a:r>
            <a:r>
              <a:rPr kumimoji="0" sz="2400" b="0" i="0" u="none" strike="noStrike" kern="1200" cap="none" spc="0" normalizeH="0" baseline="0" noProof="0" dirty="0" err="1">
                <a:ln>
                  <a:noFill/>
                </a:ln>
                <a:solidFill>
                  <a:srgbClr val="FFFFFF"/>
                </a:solidFill>
                <a:effectLst/>
                <a:uLnTx/>
                <a:uFillTx/>
                <a:latin typeface="Museo 2"/>
                <a:ea typeface="+mn-ea"/>
                <a:cs typeface="+mn-cs"/>
              </a:rPr>
              <a:t>sasaistīts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ar</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budžetu</a:t>
            </a:r>
            <a:r>
              <a:rPr kumimoji="0" sz="2400" b="0" i="0" u="none" strike="noStrike" kern="1200" cap="none" spc="0" normalizeH="0" baseline="0" noProof="0" dirty="0">
                <a:ln>
                  <a:noFill/>
                </a:ln>
                <a:solidFill>
                  <a:srgbClr val="FFFFFF"/>
                </a:solidFill>
                <a:effectLst/>
                <a:uLnTx/>
                <a:uFillTx/>
                <a:latin typeface="Museo 2"/>
                <a:ea typeface="+mn-ea"/>
                <a:cs typeface="+mn-cs"/>
              </a:rPr>
              <a:t> (EK);</a:t>
            </a:r>
          </a:p>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lēmumu</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vārtu</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lieliem</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projektiem</a:t>
            </a:r>
            <a:r>
              <a:rPr kumimoji="0" sz="2400" b="0" i="0" u="none" strike="noStrike" kern="1200" cap="none" spc="0" normalizeH="0" baseline="0" noProof="0" dirty="0">
                <a:ln>
                  <a:noFill/>
                </a:ln>
                <a:solidFill>
                  <a:srgbClr val="FFFFFF"/>
                </a:solidFill>
                <a:effectLst/>
                <a:uLnTx/>
                <a:uFillTx/>
                <a:latin typeface="Museo 2"/>
                <a:ea typeface="+mn-ea"/>
                <a:cs typeface="+mn-cs"/>
              </a:rPr>
              <a:t> (EK);</a:t>
            </a:r>
          </a:p>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konsolidēta</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nacionālā</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infrastruktūras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plāna</a:t>
            </a:r>
            <a:r>
              <a:rPr kumimoji="0" sz="2400" b="0" i="0" u="none" strike="noStrike" kern="1200" cap="none" spc="0" normalizeH="0" baseline="0" noProof="0" dirty="0">
                <a:ln>
                  <a:noFill/>
                </a:ln>
                <a:solidFill>
                  <a:srgbClr val="FFFFFF"/>
                </a:solidFill>
                <a:effectLst/>
                <a:uLnTx/>
                <a:uFillTx/>
                <a:latin typeface="Museo 2"/>
                <a:ea typeface="+mn-ea"/>
                <a:cs typeface="+mn-cs"/>
              </a:rPr>
              <a:t> (SVF</a:t>
            </a:r>
            <a:r>
              <a:rPr kumimoji="0" lang="lv-LV" sz="2400" b="0" i="0" u="none" strike="noStrike" kern="1200" cap="none" spc="0" normalizeH="0" baseline="0" noProof="0" dirty="0">
                <a:ln>
                  <a:noFill/>
                </a:ln>
                <a:solidFill>
                  <a:srgbClr val="FFFFFF"/>
                </a:solidFill>
                <a:effectLst/>
                <a:uLnTx/>
                <a:uFillTx/>
                <a:latin typeface="Museo 2"/>
                <a:ea typeface="+mn-ea"/>
                <a:cs typeface="+mn-cs"/>
              </a:rPr>
              <a:t>, EK)</a:t>
            </a:r>
            <a:r>
              <a:rPr kumimoji="0" sz="2400" b="0" i="0" u="none" strike="noStrike" kern="1200" cap="none" spc="0" normalizeH="0" baseline="0" noProof="0" dirty="0">
                <a:ln>
                  <a:noFill/>
                </a:ln>
                <a:solidFill>
                  <a:srgbClr val="FFFFFF"/>
                </a:solidFill>
                <a:effectLst/>
                <a:uLnTx/>
                <a:uFillTx/>
                <a:latin typeface="Museo 2"/>
                <a:ea typeface="+mn-ea"/>
                <a:cs typeface="+mn-cs"/>
              </a:rPr>
              <a:t>;</a:t>
            </a:r>
          </a:p>
          <a:p>
            <a:pPr marL="292608" marR="0" lvl="0" indent="-292608" algn="l" defTabSz="914400" rtl="0" eaLnBrk="1" fontAlgn="auto" latinLnBrk="0" hangingPunct="1">
              <a:lnSpc>
                <a:spcPct val="108000"/>
              </a:lnSpc>
              <a:spcBef>
                <a:spcPts val="0"/>
              </a:spcBef>
              <a:spcAft>
                <a:spcPts val="800"/>
              </a:spcAft>
              <a:buClr>
                <a:srgbClr val="ACE4F1"/>
              </a:buClr>
              <a:buSzTx/>
              <a:buFont typeface="Arial"/>
              <a:buChar char="•"/>
              <a:tabLst/>
              <a:defRPr/>
            </a:pPr>
            <a:r>
              <a:rPr kumimoji="0" sz="2400" b="0" i="0" u="none" strike="noStrike" kern="1200" cap="none" spc="0" normalizeH="0" baseline="0" noProof="0" dirty="0" err="1">
                <a:ln>
                  <a:noFill/>
                </a:ln>
                <a:solidFill>
                  <a:srgbClr val="FFFFFF"/>
                </a:solidFill>
                <a:effectLst/>
                <a:uLnTx/>
                <a:uFillTx/>
                <a:latin typeface="Museo 2"/>
                <a:ea typeface="+mn-ea"/>
                <a:cs typeface="+mn-cs"/>
              </a:rPr>
              <a:t>ikgadējas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atskaites</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parlamentam</a:t>
            </a:r>
            <a:r>
              <a:rPr kumimoji="0" sz="2400" b="0" i="0" u="none" strike="noStrike" kern="1200" cap="none" spc="0" normalizeH="0" baseline="0" noProof="0" dirty="0">
                <a:ln>
                  <a:noFill/>
                </a:ln>
                <a:solidFill>
                  <a:srgbClr val="FFFFFF"/>
                </a:solidFill>
                <a:effectLst/>
                <a:uLnTx/>
                <a:uFillTx/>
                <a:latin typeface="Museo 2"/>
                <a:ea typeface="+mn-ea"/>
                <a:cs typeface="+mn-cs"/>
              </a:rPr>
              <a:t> par </a:t>
            </a:r>
            <a:r>
              <a:rPr kumimoji="0" sz="2400" b="0" i="0" u="none" strike="noStrike" kern="1200" cap="none" spc="0" normalizeH="0" baseline="0" noProof="0" dirty="0" err="1">
                <a:ln>
                  <a:noFill/>
                </a:ln>
                <a:solidFill>
                  <a:srgbClr val="FFFFFF"/>
                </a:solidFill>
                <a:effectLst/>
                <a:uLnTx/>
                <a:uFillTx/>
                <a:latin typeface="Museo 2"/>
                <a:ea typeface="+mn-ea"/>
                <a:cs typeface="+mn-cs"/>
              </a:rPr>
              <a:t>rezultātiem</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kā</a:t>
            </a:r>
            <a:r>
              <a:rPr kumimoji="0" sz="2400" b="0" i="0" u="none" strike="noStrike" kern="1200" cap="none" spc="0" normalizeH="0" baseline="0" noProof="0" dirty="0">
                <a:ln>
                  <a:noFill/>
                </a:ln>
                <a:solidFill>
                  <a:srgbClr val="FFFFFF"/>
                </a:solidFill>
                <a:effectLst/>
                <a:uLnTx/>
                <a:uFillTx/>
                <a:latin typeface="Museo 2"/>
                <a:ea typeface="+mn-ea"/>
                <a:cs typeface="+mn-cs"/>
              </a:rPr>
              <a:t> </a:t>
            </a:r>
            <a:r>
              <a:rPr kumimoji="0" sz="2400" b="0" i="0" u="none" strike="noStrike" kern="1200" cap="none" spc="0" normalizeH="0" baseline="0" noProof="0" dirty="0" err="1">
                <a:ln>
                  <a:noFill/>
                </a:ln>
                <a:solidFill>
                  <a:srgbClr val="FFFFFF"/>
                </a:solidFill>
                <a:effectLst/>
                <a:uLnTx/>
                <a:uFillTx/>
                <a:latin typeface="Museo 2"/>
                <a:ea typeface="+mn-ea"/>
                <a:cs typeface="+mn-cs"/>
              </a:rPr>
              <a:t>Igaunijā</a:t>
            </a:r>
            <a:r>
              <a:rPr kumimoji="0" sz="2400" b="0" i="0" u="none" strike="noStrike" kern="1200" cap="none" spc="0" normalizeH="0" baseline="0" noProof="0" dirty="0">
                <a:ln>
                  <a:noFill/>
                </a:ln>
                <a:solidFill>
                  <a:srgbClr val="FFFFFF"/>
                </a:solidFill>
                <a:effectLst/>
                <a:uLnTx/>
                <a:uFillTx/>
                <a:latin typeface="Museo 2"/>
                <a:ea typeface="+mn-ea"/>
                <a:cs typeface="+mn-cs"/>
              </a:rPr>
              <a:t>.</a:t>
            </a:r>
          </a:p>
        </p:txBody>
      </p:sp>
      <p:sp>
        <p:nvSpPr>
          <p:cNvPr id="11" name="Rounded Rectangle 10">
            <a:extLst>
              <a:ext uri="{FF2B5EF4-FFF2-40B4-BE49-F238E27FC236}">
                <a16:creationId xmlns:a16="http://schemas.microsoft.com/office/drawing/2014/main" id="{415F1DA9-71BB-BD66-6642-FCB020E95783}"/>
              </a:ext>
            </a:extLst>
          </p:cNvPr>
          <p:cNvSpPr/>
          <p:nvPr/>
        </p:nvSpPr>
        <p:spPr>
          <a:xfrm>
            <a:off x="822960" y="7178040"/>
            <a:ext cx="16687800" cy="205740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F4ECED9A-97A5-E607-73B2-A04CD110DD82}"/>
              </a:ext>
            </a:extLst>
          </p:cNvPr>
          <p:cNvSpPr txBox="1"/>
          <p:nvPr/>
        </p:nvSpPr>
        <p:spPr>
          <a:xfrm>
            <a:off x="1097280" y="7789991"/>
            <a:ext cx="16184880" cy="833498"/>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dirty="0">
                <a:ln>
                  <a:noFill/>
                </a:ln>
                <a:solidFill>
                  <a:srgbClr val="303A92"/>
                </a:solidFill>
                <a:effectLst/>
                <a:uLnTx/>
                <a:uFillTx/>
                <a:latin typeface="Museo 1"/>
                <a:ea typeface="+mn-ea"/>
                <a:cs typeface="+mn-cs"/>
              </a:rPr>
              <a:t>PROVIDUS </a:t>
            </a:r>
            <a:r>
              <a:rPr kumimoji="0" sz="2400" b="0" i="0" u="none" strike="noStrike" kern="1200" cap="none" spc="0" normalizeH="0" baseline="0" noProof="0" dirty="0" err="1">
                <a:ln>
                  <a:noFill/>
                </a:ln>
                <a:solidFill>
                  <a:srgbClr val="303A92"/>
                </a:solidFill>
                <a:effectLst/>
                <a:uLnTx/>
                <a:uFillTx/>
                <a:latin typeface="Museo 1"/>
                <a:ea typeface="+mn-ea"/>
                <a:cs typeface="+mn-cs"/>
              </a:rPr>
              <a:t>secinājums</a:t>
            </a:r>
            <a:r>
              <a:rPr kumimoji="0" sz="2400" b="0" i="0" u="none" strike="noStrike" kern="1200" cap="none" spc="0" normalizeH="0" baseline="0" noProof="0" dirty="0">
                <a:ln>
                  <a:noFill/>
                </a:ln>
                <a:solidFill>
                  <a:srgbClr val="303A92"/>
                </a:solidFill>
                <a:effectLst/>
                <a:uLnTx/>
                <a:uFillTx/>
                <a:latin typeface="Museo 1"/>
                <a:ea typeface="+mn-ea"/>
                <a:cs typeface="+mn-cs"/>
              </a:rPr>
              <a:t>: </a:t>
            </a:r>
            <a:r>
              <a:rPr kumimoji="0" sz="2400" b="0" i="0" u="none" strike="noStrike" kern="1200" cap="none" spc="0" normalizeH="0" baseline="0" noProof="0" dirty="0">
                <a:ln>
                  <a:noFill/>
                </a:ln>
                <a:solidFill>
                  <a:srgbClr val="251E50"/>
                </a:solidFill>
                <a:effectLst/>
                <a:uLnTx/>
                <a:uFillTx/>
                <a:latin typeface="Museo 2"/>
                <a:ea typeface="+mn-ea"/>
                <a:cs typeface="+mn-cs"/>
              </a:rPr>
              <a:t>“</a:t>
            </a:r>
            <a:r>
              <a:rPr kumimoji="0" sz="2400" b="0" i="0" u="none" strike="noStrike" kern="1200" cap="none" spc="0" normalizeH="0" baseline="0" noProof="0" dirty="0" err="1">
                <a:ln>
                  <a:noFill/>
                </a:ln>
                <a:solidFill>
                  <a:srgbClr val="251E50"/>
                </a:solidFill>
                <a:effectLst/>
                <a:uLnTx/>
                <a:uFillTx/>
                <a:latin typeface="Museo 2"/>
                <a:ea typeface="+mn-ea"/>
                <a:cs typeface="+mn-cs"/>
              </a:rPr>
              <a:t>Latvija</a:t>
            </a:r>
            <a:r>
              <a:rPr kumimoji="0" sz="2400" b="0" i="0" u="none" strike="noStrike" kern="1200" cap="none" spc="0" normalizeH="0" baseline="0" noProof="0" dirty="0">
                <a:ln>
                  <a:noFill/>
                </a:ln>
                <a:solidFill>
                  <a:srgbClr val="251E50"/>
                </a:solidFill>
                <a:effectLst/>
                <a:uLnTx/>
                <a:uFillTx/>
                <a:latin typeface="Museo 2"/>
                <a:ea typeface="+mn-ea"/>
                <a:cs typeface="+mn-cs"/>
              </a:rPr>
              <a:t> 2050” </a:t>
            </a:r>
            <a:r>
              <a:rPr kumimoji="0" sz="2400" b="0" i="0" u="none" strike="noStrike" kern="1200" cap="none" spc="0" normalizeH="0" baseline="0" noProof="0" dirty="0" err="1">
                <a:ln>
                  <a:noFill/>
                </a:ln>
                <a:solidFill>
                  <a:srgbClr val="251E50"/>
                </a:solidFill>
                <a:effectLst/>
                <a:uLnTx/>
                <a:uFillTx/>
                <a:latin typeface="Museo 2"/>
                <a:ea typeface="+mn-ea"/>
                <a:cs typeface="+mn-cs"/>
              </a:rPr>
              <a:t>nevajag</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vēl</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vienu</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deklarāciju</a:t>
            </a:r>
            <a:r>
              <a:rPr kumimoji="0" sz="2400" b="0" i="0" u="none" strike="noStrike" kern="1200" cap="none" spc="0" normalizeH="0" baseline="0" noProof="0" dirty="0">
                <a:ln>
                  <a:noFill/>
                </a:ln>
                <a:solidFill>
                  <a:srgbClr val="251E50"/>
                </a:solidFill>
                <a:effectLst/>
                <a:uLnTx/>
                <a:uFillTx/>
                <a:latin typeface="Museo 2"/>
                <a:ea typeface="+mn-ea"/>
                <a:cs typeface="+mn-cs"/>
              </a:rPr>
              <a:t>. Vajag </a:t>
            </a:r>
            <a:r>
              <a:rPr kumimoji="0" sz="2400" b="0" i="0" u="none" strike="noStrike" kern="1200" cap="none" spc="0" normalizeH="0" baseline="0" noProof="0" dirty="0" err="1">
                <a:ln>
                  <a:noFill/>
                </a:ln>
                <a:solidFill>
                  <a:srgbClr val="251E50"/>
                </a:solidFill>
                <a:effectLst/>
                <a:uLnTx/>
                <a:uFillTx/>
                <a:latin typeface="Museo 2"/>
                <a:ea typeface="+mn-ea"/>
                <a:cs typeface="+mn-cs"/>
              </a:rPr>
              <a:t>ķēdi</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Saeimas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vīzija</a:t>
            </a:r>
            <a:r>
              <a:rPr kumimoji="0" sz="2400" b="0" i="0" u="none" strike="noStrike" kern="1200" cap="none" spc="0" normalizeH="0" baseline="0" noProof="0" dirty="0">
                <a:ln>
                  <a:noFill/>
                </a:ln>
                <a:solidFill>
                  <a:srgbClr val="251E50"/>
                </a:solidFill>
                <a:effectLst/>
                <a:uLnTx/>
                <a:uFillTx/>
                <a:latin typeface="Museo 2"/>
                <a:ea typeface="+mn-ea"/>
                <a:cs typeface="+mn-cs"/>
              </a:rPr>
              <a:t>, NAP2034</a:t>
            </a:r>
            <a:r>
              <a:rPr kumimoji="0" lang="lv-LV" sz="2400" b="0" i="0" u="none" strike="noStrike" kern="1200" cap="none" spc="0" normalizeH="0" baseline="0" noProof="0" dirty="0">
                <a:ln>
                  <a:noFill/>
                </a:ln>
                <a:solidFill>
                  <a:srgbClr val="251E50"/>
                </a:solidFill>
                <a:effectLst/>
                <a:uLnTx/>
                <a:uFillTx/>
                <a:latin typeface="Museo 2"/>
                <a:ea typeface="+mn-ea"/>
                <a:cs typeface="+mn-cs"/>
              </a:rPr>
              <a:t> / VRP</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ar</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mazāk</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prioritātēm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vidēja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termiņa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kapitāla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plāns</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visiem</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avotiem</a:t>
            </a:r>
            <a:r>
              <a:rPr kumimoji="0" sz="2400" b="0" i="0" u="none" strike="noStrike" kern="1200" cap="none" spc="0" normalizeH="0" baseline="0" noProof="0" dirty="0">
                <a:ln>
                  <a:noFill/>
                </a:ln>
                <a:solidFill>
                  <a:srgbClr val="251E50"/>
                </a:solidFill>
                <a:effectLst/>
                <a:uLnTx/>
                <a:uFillTx/>
                <a:latin typeface="Museo 2"/>
                <a:ea typeface="+mn-ea"/>
                <a:cs typeface="+mn-cs"/>
              </a:rPr>
              <a:t> un </a:t>
            </a:r>
            <a:r>
              <a:rPr kumimoji="0" sz="2400" b="0" i="0" u="none" strike="noStrike" kern="1200" cap="none" spc="0" normalizeH="0" baseline="0" noProof="0" dirty="0" err="1">
                <a:ln>
                  <a:noFill/>
                </a:ln>
                <a:solidFill>
                  <a:srgbClr val="251E50"/>
                </a:solidFill>
                <a:effectLst/>
                <a:uLnTx/>
                <a:uFillTx/>
                <a:latin typeface="Museo 2"/>
                <a:ea typeface="+mn-ea"/>
                <a:cs typeface="+mn-cs"/>
              </a:rPr>
              <a:t>ikgadēja</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atskaite</a:t>
            </a:r>
            <a:r>
              <a:rPr kumimoji="0" sz="2400" b="0" i="0" u="none" strike="noStrike" kern="1200" cap="none" spc="0" normalizeH="0" baseline="0" noProof="0" dirty="0">
                <a:ln>
                  <a:noFill/>
                </a:ln>
                <a:solidFill>
                  <a:srgbClr val="251E50"/>
                </a:solidFill>
                <a:effectLst/>
                <a:uLnTx/>
                <a:uFillTx/>
                <a:latin typeface="Museo 2"/>
                <a:ea typeface="+mn-ea"/>
                <a:cs typeface="+mn-cs"/>
              </a:rPr>
              <a:t> </a:t>
            </a:r>
            <a:r>
              <a:rPr kumimoji="0" sz="2400" b="0" i="0" u="none" strike="noStrike" kern="1200" cap="none" spc="0" normalizeH="0" baseline="0" noProof="0" dirty="0" err="1">
                <a:ln>
                  <a:noFill/>
                </a:ln>
                <a:solidFill>
                  <a:srgbClr val="251E50"/>
                </a:solidFill>
                <a:effectLst/>
                <a:uLnTx/>
                <a:uFillTx/>
                <a:latin typeface="Museo 2"/>
                <a:ea typeface="+mn-ea"/>
                <a:cs typeface="+mn-cs"/>
              </a:rPr>
              <a:t>Saeimai</a:t>
            </a:r>
            <a:endParaRPr kumimoji="0" sz="2400" b="0" i="0" u="none" strike="noStrike" kern="1200" cap="none" spc="0" normalizeH="0" baseline="0" noProof="0" dirty="0">
              <a:ln>
                <a:noFill/>
              </a:ln>
              <a:solidFill>
                <a:srgbClr val="251E50"/>
              </a:solidFill>
              <a:effectLst/>
              <a:uLnTx/>
              <a:uFillTx/>
              <a:latin typeface="Museo 2"/>
              <a:ea typeface="+mn-ea"/>
              <a:cs typeface="+mn-cs"/>
            </a:endParaRPr>
          </a:p>
        </p:txBody>
      </p:sp>
      <p:sp>
        <p:nvSpPr>
          <p:cNvPr id="13" name="TextBox 12">
            <a:extLst>
              <a:ext uri="{FF2B5EF4-FFF2-40B4-BE49-F238E27FC236}">
                <a16:creationId xmlns:a16="http://schemas.microsoft.com/office/drawing/2014/main" id="{61E01986-8F22-87F1-6E1F-8414B2CDBD79}"/>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5"/>
              </a:rPr>
              <a:t>EK, Public Finances in EMU 2026, 30., 73., 75. lpp.</a:t>
            </a:r>
            <a:r>
              <a:rPr kumimoji="0" sz="1150" b="0" i="0" u="none" strike="noStrike" kern="1200" cap="none" spc="0" normalizeH="0" baseline="0" noProof="0">
                <a:ln>
                  <a:noFill/>
                </a:ln>
                <a:solidFill>
                  <a:srgbClr val="5F5F6E"/>
                </a:solidFill>
                <a:effectLst/>
                <a:uLnTx/>
                <a:uFillTx/>
                <a:latin typeface="Museo 2"/>
                <a:ea typeface="+mn-ea"/>
                <a:cs typeface="+mn-cs"/>
              </a:rPr>
              <a:t>; SVF PIMA projekts (06.2026., nepublicēts); </a:t>
            </a:r>
            <a:r>
              <a:rPr kumimoji="0" sz="1150" b="0" i="0" u="sng" strike="noStrike" kern="1200" cap="none" spc="0" normalizeH="0" baseline="0" noProof="0">
                <a:ln>
                  <a:noFill/>
                </a:ln>
                <a:solidFill>
                  <a:srgbClr val="5F5F6E"/>
                </a:solidFill>
                <a:effectLst/>
                <a:uLnTx/>
                <a:uFillTx/>
                <a:latin typeface="Museo 2"/>
                <a:ea typeface="+mn-ea"/>
                <a:cs typeface="+mn-cs"/>
                <a:hlinkClick r:id="rId6"/>
              </a:rPr>
              <a:t>Riigikogu</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7"/>
              </a:rPr>
              <a:t>MK: NAP2027</a:t>
            </a:r>
          </a:p>
        </p:txBody>
      </p:sp>
      <p:pic>
        <p:nvPicPr>
          <p:cNvPr id="14" name="Picture 13" descr="image.png">
            <a:extLst>
              <a:ext uri="{FF2B5EF4-FFF2-40B4-BE49-F238E27FC236}">
                <a16:creationId xmlns:a16="http://schemas.microsoft.com/office/drawing/2014/main" id="{7BD29111-1969-76C0-E7BE-8BB1C6FC6383}"/>
              </a:ext>
            </a:extLst>
          </p:cNvPr>
          <p:cNvPicPr>
            <a:picLocks noChangeAspect="1"/>
          </p:cNvPicPr>
          <p:nvPr/>
        </p:nvPicPr>
        <p:blipFill>
          <a:blip r:embed="rId8"/>
          <a:stretch>
            <a:fillRect/>
          </a:stretch>
        </p:blipFill>
        <p:spPr>
          <a:xfrm>
            <a:off x="16047720" y="9400032"/>
            <a:ext cx="1600200" cy="680085"/>
          </a:xfrm>
          <a:prstGeom prst="rect">
            <a:avLst/>
          </a:prstGeom>
        </p:spPr>
      </p:pic>
      <p:sp>
        <p:nvSpPr>
          <p:cNvPr id="15" name="TextBox 14">
            <a:extLst>
              <a:ext uri="{FF2B5EF4-FFF2-40B4-BE49-F238E27FC236}">
                <a16:creationId xmlns:a16="http://schemas.microsoft.com/office/drawing/2014/main" id="{25213E33-73DD-3E2F-F3BB-6D09E9B6B784}"/>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45</a:t>
            </a:r>
          </a:p>
        </p:txBody>
      </p:sp>
    </p:spTree>
    <p:extLst>
      <p:ext uri="{BB962C8B-B14F-4D97-AF65-F5344CB8AC3E}">
        <p14:creationId xmlns:p14="http://schemas.microsoft.com/office/powerpoint/2010/main" val="1116978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3D4F-1485-160C-A1CB-246C81F2B4A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A6BA57-7559-6323-9AB5-49CE7447C910}"/>
              </a:ext>
            </a:extLst>
          </p:cNvPr>
          <p:cNvSpPr txBox="1"/>
          <p:nvPr/>
        </p:nvSpPr>
        <p:spPr>
          <a:xfrm>
            <a:off x="822960" y="5029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a:ln>
                  <a:noFill/>
                </a:ln>
                <a:solidFill>
                  <a:srgbClr val="303A92"/>
                </a:solidFill>
                <a:effectLst/>
                <a:uLnTx/>
                <a:uFillTx/>
                <a:latin typeface="Museo 1"/>
                <a:ea typeface="+mn-ea"/>
                <a:cs typeface="+mn-cs"/>
              </a:rPr>
              <a:t>Kā to dara citi: portfelis, secība un instrumenti</a:t>
            </a:r>
          </a:p>
        </p:txBody>
      </p:sp>
      <p:sp>
        <p:nvSpPr>
          <p:cNvPr id="3" name="TextBox 2">
            <a:extLst>
              <a:ext uri="{FF2B5EF4-FFF2-40B4-BE49-F238E27FC236}">
                <a16:creationId xmlns:a16="http://schemas.microsoft.com/office/drawing/2014/main" id="{E123D5E8-8683-0D2C-CFD6-588CAECCB0A1}"/>
              </a:ext>
            </a:extLst>
          </p:cNvPr>
          <p:cNvSpPr txBox="1"/>
          <p:nvPr/>
        </p:nvSpPr>
        <p:spPr>
          <a:xfrm>
            <a:off x="822960" y="1874519"/>
            <a:ext cx="16642080" cy="6400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100" b="0" i="0" u="none" strike="noStrike" kern="1200" cap="none" spc="0" normalizeH="0" baseline="0" noProof="0">
                <a:ln>
                  <a:noFill/>
                </a:ln>
                <a:solidFill>
                  <a:srgbClr val="303A92"/>
                </a:solidFill>
                <a:effectLst/>
                <a:uLnTx/>
                <a:uFillTx/>
                <a:latin typeface="Museo 2"/>
                <a:ea typeface="+mn-ea"/>
                <a:cs typeface="+mn-cs"/>
              </a:rPr>
              <a:t>Kopīgais: viens ilgtermiņa investīciju plāns, griesti pa gadiem, projektu sagatavotība un finanšu instrumenti kā norma.</a:t>
            </a:r>
          </a:p>
        </p:txBody>
      </p:sp>
      <p:sp>
        <p:nvSpPr>
          <p:cNvPr id="4" name="Rounded Rectangle 3">
            <a:extLst>
              <a:ext uri="{FF2B5EF4-FFF2-40B4-BE49-F238E27FC236}">
                <a16:creationId xmlns:a16="http://schemas.microsoft.com/office/drawing/2014/main" id="{7DDE6954-65DA-0C11-956A-1AE5F1D72ADC}"/>
              </a:ext>
            </a:extLst>
          </p:cNvPr>
          <p:cNvSpPr/>
          <p:nvPr/>
        </p:nvSpPr>
        <p:spPr>
          <a:xfrm>
            <a:off x="82296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9636E6E0-0641-C2C1-DDF4-1D680FC7DB8C}"/>
              </a:ext>
            </a:extLst>
          </p:cNvPr>
          <p:cNvSpPr txBox="1"/>
          <p:nvPr/>
        </p:nvSpPr>
        <p:spPr>
          <a:xfrm>
            <a:off x="105156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Īrija</a:t>
            </a:r>
          </a:p>
        </p:txBody>
      </p:sp>
      <p:sp>
        <p:nvSpPr>
          <p:cNvPr id="6" name="Rounded Rectangle 5">
            <a:extLst>
              <a:ext uri="{FF2B5EF4-FFF2-40B4-BE49-F238E27FC236}">
                <a16:creationId xmlns:a16="http://schemas.microsoft.com/office/drawing/2014/main" id="{FF73AF4C-F9C6-DB7B-025B-B60CA71AA28B}"/>
              </a:ext>
            </a:extLst>
          </p:cNvPr>
          <p:cNvSpPr/>
          <p:nvPr/>
        </p:nvSpPr>
        <p:spPr>
          <a:xfrm>
            <a:off x="82296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B0E64A22-4DA9-8D57-6BA1-57D3ED06C9A9}"/>
              </a:ext>
            </a:extLst>
          </p:cNvPr>
          <p:cNvSpPr txBox="1"/>
          <p:nvPr/>
        </p:nvSpPr>
        <p:spPr>
          <a:xfrm>
            <a:off x="1051560" y="3931920"/>
            <a:ext cx="3566160" cy="2429063"/>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10 gadu Nacionālais attīstības plāns: 275,4 mljrd. EUR 2026–2035, ar saistošiem griestiem 102,4 mljrd. EUR 2026–2030.</a:t>
            </a:r>
          </a:p>
        </p:txBody>
      </p:sp>
      <p:sp>
        <p:nvSpPr>
          <p:cNvPr id="8" name="Rounded Rectangle 7">
            <a:extLst>
              <a:ext uri="{FF2B5EF4-FFF2-40B4-BE49-F238E27FC236}">
                <a16:creationId xmlns:a16="http://schemas.microsoft.com/office/drawing/2014/main" id="{3C56B7B3-C921-FE7A-381C-27819E1BB9EE}"/>
              </a:ext>
            </a:extLst>
          </p:cNvPr>
          <p:cNvSpPr/>
          <p:nvPr/>
        </p:nvSpPr>
        <p:spPr>
          <a:xfrm>
            <a:off x="82296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EB28D97B-B270-C08E-7C80-E7D931F38EE8}"/>
              </a:ext>
            </a:extLst>
          </p:cNvPr>
          <p:cNvSpPr txBox="1"/>
          <p:nvPr/>
        </p:nvSpPr>
        <p:spPr>
          <a:xfrm>
            <a:off x="1051560" y="7734369"/>
            <a:ext cx="356616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Tas, kas Latvijai trūkst: vidēja termiņa kapitāla budžets.</a:t>
            </a:r>
          </a:p>
        </p:txBody>
      </p:sp>
      <p:sp>
        <p:nvSpPr>
          <p:cNvPr id="10" name="Rounded Rectangle 9">
            <a:extLst>
              <a:ext uri="{FF2B5EF4-FFF2-40B4-BE49-F238E27FC236}">
                <a16:creationId xmlns:a16="http://schemas.microsoft.com/office/drawing/2014/main" id="{4298397A-373A-D21B-5386-872373166610}"/>
              </a:ext>
            </a:extLst>
          </p:cNvPr>
          <p:cNvSpPr/>
          <p:nvPr/>
        </p:nvSpPr>
        <p:spPr>
          <a:xfrm>
            <a:off x="502920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2EB72CDC-2ADE-D86C-3CD0-EC8D7A9415A8}"/>
              </a:ext>
            </a:extLst>
          </p:cNvPr>
          <p:cNvSpPr txBox="1"/>
          <p:nvPr/>
        </p:nvSpPr>
        <p:spPr>
          <a:xfrm>
            <a:off x="525780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Apvienotā Karaliste</a:t>
            </a:r>
          </a:p>
        </p:txBody>
      </p:sp>
      <p:sp>
        <p:nvSpPr>
          <p:cNvPr id="12" name="Rounded Rectangle 11">
            <a:extLst>
              <a:ext uri="{FF2B5EF4-FFF2-40B4-BE49-F238E27FC236}">
                <a16:creationId xmlns:a16="http://schemas.microsoft.com/office/drawing/2014/main" id="{0D520A0A-6CDC-47D8-1F6D-A24051995944}"/>
              </a:ext>
            </a:extLst>
          </p:cNvPr>
          <p:cNvSpPr/>
          <p:nvPr/>
        </p:nvSpPr>
        <p:spPr>
          <a:xfrm>
            <a:off x="502920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D73FA939-415B-F8BB-93F3-91A34B28EDD9}"/>
              </a:ext>
            </a:extLst>
          </p:cNvPr>
          <p:cNvSpPr txBox="1"/>
          <p:nvPr/>
        </p:nvSpPr>
        <p:spPr>
          <a:xfrm>
            <a:off x="5257800" y="3931920"/>
            <a:ext cx="3566160" cy="2827954"/>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10 gadu infrastruktūras stratēģija (vismaz 725 mljrd. GBP) un infrastruktūras projektu plūsma ar 780 publiskiem un privātiem projektiem (NISTA).</a:t>
            </a:r>
          </a:p>
        </p:txBody>
      </p:sp>
      <p:sp>
        <p:nvSpPr>
          <p:cNvPr id="14" name="Rounded Rectangle 13">
            <a:extLst>
              <a:ext uri="{FF2B5EF4-FFF2-40B4-BE49-F238E27FC236}">
                <a16:creationId xmlns:a16="http://schemas.microsoft.com/office/drawing/2014/main" id="{94EC4996-2155-3E49-142C-8914FB46A538}"/>
              </a:ext>
            </a:extLst>
          </p:cNvPr>
          <p:cNvSpPr/>
          <p:nvPr/>
        </p:nvSpPr>
        <p:spPr>
          <a:xfrm>
            <a:off x="502920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3A20543F-9C51-E641-DA45-41FAACF66393}"/>
              </a:ext>
            </a:extLst>
          </p:cNvPr>
          <p:cNvSpPr txBox="1"/>
          <p:nvPr/>
        </p:nvSpPr>
        <p:spPr>
          <a:xfrm>
            <a:off x="5257800" y="7900569"/>
            <a:ext cx="3566160" cy="703782"/>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Visiem redzams portfelis, nevis ministriju saraksti.</a:t>
            </a:r>
          </a:p>
        </p:txBody>
      </p:sp>
      <p:sp>
        <p:nvSpPr>
          <p:cNvPr id="16" name="Rounded Rectangle 15">
            <a:extLst>
              <a:ext uri="{FF2B5EF4-FFF2-40B4-BE49-F238E27FC236}">
                <a16:creationId xmlns:a16="http://schemas.microsoft.com/office/drawing/2014/main" id="{C40FF8E7-B1D7-05AB-6079-71983A56FF92}"/>
              </a:ext>
            </a:extLst>
          </p:cNvPr>
          <p:cNvSpPr/>
          <p:nvPr/>
        </p:nvSpPr>
        <p:spPr>
          <a:xfrm>
            <a:off x="923544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D7780267-2662-2125-D45D-CB977F5777CA}"/>
              </a:ext>
            </a:extLst>
          </p:cNvPr>
          <p:cNvSpPr txBox="1"/>
          <p:nvPr/>
        </p:nvSpPr>
        <p:spPr>
          <a:xfrm>
            <a:off x="946404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Lietuva</a:t>
            </a:r>
          </a:p>
        </p:txBody>
      </p:sp>
      <p:sp>
        <p:nvSpPr>
          <p:cNvPr id="18" name="Rounded Rectangle 17">
            <a:extLst>
              <a:ext uri="{FF2B5EF4-FFF2-40B4-BE49-F238E27FC236}">
                <a16:creationId xmlns:a16="http://schemas.microsoft.com/office/drawing/2014/main" id="{F7E0C0C9-E714-DFC5-C856-4E93F0D16760}"/>
              </a:ext>
            </a:extLst>
          </p:cNvPr>
          <p:cNvSpPr/>
          <p:nvPr/>
        </p:nvSpPr>
        <p:spPr>
          <a:xfrm>
            <a:off x="923544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2B622644-E7D2-069B-DBFE-EA16E106E3AD}"/>
              </a:ext>
            </a:extLst>
          </p:cNvPr>
          <p:cNvSpPr txBox="1"/>
          <p:nvPr/>
        </p:nvSpPr>
        <p:spPr>
          <a:xfrm>
            <a:off x="9464040" y="3931920"/>
            <a:ext cx="3566160" cy="2827954"/>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ILTE: 4 attīstības iestādes apvienotas vienā; vairāk nekā 700 milj. EUR ES fondu caur finanšu instrumentiem; investīciju kompetences centrs FM uzdevumā.</a:t>
            </a:r>
          </a:p>
        </p:txBody>
      </p:sp>
      <p:sp>
        <p:nvSpPr>
          <p:cNvPr id="20" name="Rounded Rectangle 19">
            <a:extLst>
              <a:ext uri="{FF2B5EF4-FFF2-40B4-BE49-F238E27FC236}">
                <a16:creationId xmlns:a16="http://schemas.microsoft.com/office/drawing/2014/main" id="{B8F23A62-ABE2-07C3-2479-032B7A747804}"/>
              </a:ext>
            </a:extLst>
          </p:cNvPr>
          <p:cNvSpPr/>
          <p:nvPr/>
        </p:nvSpPr>
        <p:spPr>
          <a:xfrm>
            <a:off x="923544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309360E6-74A3-AE24-C808-DA51EC27E989}"/>
              </a:ext>
            </a:extLst>
          </p:cNvPr>
          <p:cNvSpPr txBox="1"/>
          <p:nvPr/>
        </p:nvSpPr>
        <p:spPr>
          <a:xfrm>
            <a:off x="9464040" y="7568170"/>
            <a:ext cx="3566160" cy="13685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303A92"/>
                </a:solidFill>
                <a:effectLst/>
                <a:uLnTx/>
                <a:uFillTx/>
                <a:latin typeface="Museo 1"/>
                <a:ea typeface="+mn-ea"/>
                <a:cs typeface="+mn-cs"/>
              </a:rPr>
              <a:t>Finanšu</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err="1">
                <a:ln>
                  <a:noFill/>
                </a:ln>
                <a:solidFill>
                  <a:srgbClr val="303A92"/>
                </a:solidFill>
                <a:effectLst/>
                <a:uLnTx/>
                <a:uFillTx/>
                <a:latin typeface="Museo 1"/>
                <a:ea typeface="+mn-ea"/>
                <a:cs typeface="+mn-cs"/>
              </a:rPr>
              <a:t>instrumenti</a:t>
            </a:r>
            <a:r>
              <a:rPr kumimoji="0" sz="2000" b="0" i="0" u="none" strike="noStrike" kern="1200" cap="none" spc="0" normalizeH="0" baseline="0" noProof="0" dirty="0">
                <a:ln>
                  <a:noFill/>
                </a:ln>
                <a:solidFill>
                  <a:srgbClr val="303A92"/>
                </a:solidFill>
                <a:effectLst/>
                <a:uLnTx/>
                <a:uFillTx/>
                <a:latin typeface="Museo 1"/>
                <a:ea typeface="+mn-ea"/>
                <a:cs typeface="+mn-cs"/>
              </a:rPr>
              <a:t> 2014–2020: LT 641,9 </a:t>
            </a:r>
            <a:r>
              <a:rPr kumimoji="0" sz="2000" b="0" i="0" u="none" strike="noStrike" kern="1200" cap="none" spc="0" normalizeH="0" baseline="0" noProof="0" dirty="0" err="1">
                <a:ln>
                  <a:noFill/>
                </a:ln>
                <a:solidFill>
                  <a:srgbClr val="303A92"/>
                </a:solidFill>
                <a:effectLst/>
                <a:uLnTx/>
                <a:uFillTx/>
                <a:latin typeface="Museo 1"/>
                <a:ea typeface="+mn-ea"/>
                <a:cs typeface="+mn-cs"/>
              </a:rPr>
              <a:t>milj</a:t>
            </a:r>
            <a:r>
              <a:rPr kumimoji="0" sz="2000" b="0" i="0" u="none" strike="noStrike" kern="1200" cap="none" spc="0" normalizeH="0" baseline="0" noProof="0" dirty="0">
                <a:ln>
                  <a:noFill/>
                </a:ln>
                <a:solidFill>
                  <a:srgbClr val="303A92"/>
                </a:solidFill>
                <a:effectLst/>
                <a:uLnTx/>
                <a:uFillTx/>
                <a:latin typeface="Museo 1"/>
                <a:ea typeface="+mn-ea"/>
                <a:cs typeface="+mn-cs"/>
              </a:rPr>
              <a:t>. EUR (11 FI) </a:t>
            </a:r>
            <a:r>
              <a:rPr kumimoji="0" sz="2000" b="0" i="0" u="none" strike="noStrike" kern="1200" cap="none" spc="0" normalizeH="0" baseline="0" noProof="0" dirty="0" err="1">
                <a:ln>
                  <a:noFill/>
                </a:ln>
                <a:solidFill>
                  <a:srgbClr val="303A92"/>
                </a:solidFill>
                <a:effectLst/>
                <a:uLnTx/>
                <a:uFillTx/>
                <a:latin typeface="Museo 1"/>
                <a:ea typeface="+mn-ea"/>
                <a:cs typeface="+mn-cs"/>
              </a:rPr>
              <a:t>pret</a:t>
            </a:r>
            <a:r>
              <a:rPr kumimoji="0" sz="2000" b="0" i="0" u="none" strike="noStrike" kern="1200" cap="none" spc="0" normalizeH="0" baseline="0" noProof="0" dirty="0">
                <a:ln>
                  <a:noFill/>
                </a:ln>
                <a:solidFill>
                  <a:srgbClr val="303A92"/>
                </a:solidFill>
                <a:effectLst/>
                <a:uLnTx/>
                <a:uFillTx/>
                <a:latin typeface="Museo 1"/>
                <a:ea typeface="+mn-ea"/>
                <a:cs typeface="+mn-cs"/>
              </a:rPr>
              <a:t> LV 241,6 </a:t>
            </a:r>
            <a:r>
              <a:rPr kumimoji="0" sz="2000" b="0" i="0" u="none" strike="noStrike" kern="1200" cap="none" spc="0" normalizeH="0" baseline="0" noProof="0" dirty="0" err="1">
                <a:ln>
                  <a:noFill/>
                </a:ln>
                <a:solidFill>
                  <a:srgbClr val="303A92"/>
                </a:solidFill>
                <a:effectLst/>
                <a:uLnTx/>
                <a:uFillTx/>
                <a:latin typeface="Museo 1"/>
                <a:ea typeface="+mn-ea"/>
                <a:cs typeface="+mn-cs"/>
              </a:rPr>
              <a:t>milj</a:t>
            </a:r>
            <a:r>
              <a:rPr kumimoji="0" sz="2000" b="0" i="0" u="none" strike="noStrike" kern="1200" cap="none" spc="0" normalizeH="0" baseline="0" noProof="0" dirty="0">
                <a:ln>
                  <a:noFill/>
                </a:ln>
                <a:solidFill>
                  <a:srgbClr val="303A92"/>
                </a:solidFill>
                <a:effectLst/>
                <a:uLnTx/>
                <a:uFillTx/>
                <a:latin typeface="Museo 1"/>
                <a:ea typeface="+mn-ea"/>
                <a:cs typeface="+mn-cs"/>
              </a:rPr>
              <a:t>. EUR (2 FI).</a:t>
            </a:r>
          </a:p>
        </p:txBody>
      </p:sp>
      <p:sp>
        <p:nvSpPr>
          <p:cNvPr id="22" name="Rounded Rectangle 21">
            <a:extLst>
              <a:ext uri="{FF2B5EF4-FFF2-40B4-BE49-F238E27FC236}">
                <a16:creationId xmlns:a16="http://schemas.microsoft.com/office/drawing/2014/main" id="{E373214D-C8ED-A960-F2F5-4EF60575FBFE}"/>
              </a:ext>
            </a:extLst>
          </p:cNvPr>
          <p:cNvSpPr/>
          <p:nvPr/>
        </p:nvSpPr>
        <p:spPr>
          <a:xfrm>
            <a:off x="13441680" y="2743200"/>
            <a:ext cx="3977639"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BA457737-48F1-7DEA-4367-79F015FA7684}"/>
              </a:ext>
            </a:extLst>
          </p:cNvPr>
          <p:cNvSpPr txBox="1"/>
          <p:nvPr/>
        </p:nvSpPr>
        <p:spPr>
          <a:xfrm>
            <a:off x="13670280" y="2928626"/>
            <a:ext cx="3566160" cy="497829"/>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800" b="0" i="0" u="none" strike="noStrike" kern="1200" cap="none" spc="0" normalizeH="0" baseline="0" noProof="0">
                <a:ln>
                  <a:noFill/>
                </a:ln>
                <a:solidFill>
                  <a:srgbClr val="FFFFFF"/>
                </a:solidFill>
                <a:effectLst/>
                <a:uLnTx/>
                <a:uFillTx/>
                <a:latin typeface="Museo 1"/>
                <a:ea typeface="+mn-ea"/>
                <a:cs typeface="+mn-cs"/>
              </a:rPr>
              <a:t>Igaunija</a:t>
            </a:r>
          </a:p>
        </p:txBody>
      </p:sp>
      <p:sp>
        <p:nvSpPr>
          <p:cNvPr id="24" name="Rounded Rectangle 23">
            <a:extLst>
              <a:ext uri="{FF2B5EF4-FFF2-40B4-BE49-F238E27FC236}">
                <a16:creationId xmlns:a16="http://schemas.microsoft.com/office/drawing/2014/main" id="{1E3073D5-3806-6BE4-6BE6-0435CE701645}"/>
              </a:ext>
            </a:extLst>
          </p:cNvPr>
          <p:cNvSpPr/>
          <p:nvPr/>
        </p:nvSpPr>
        <p:spPr>
          <a:xfrm>
            <a:off x="13441680" y="3749039"/>
            <a:ext cx="3977639" cy="342900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5CCA1B96-ECB1-2AA5-1569-24C657A93A2E}"/>
              </a:ext>
            </a:extLst>
          </p:cNvPr>
          <p:cNvSpPr txBox="1"/>
          <p:nvPr/>
        </p:nvSpPr>
        <p:spPr>
          <a:xfrm>
            <a:off x="13670280" y="3931920"/>
            <a:ext cx="3566160" cy="1631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Viena no 9 ES valstīm ar formāliem "vārtiem" pirms projekta izvērtēšanas (EK, 2026).</a:t>
            </a:r>
          </a:p>
        </p:txBody>
      </p:sp>
      <p:sp>
        <p:nvSpPr>
          <p:cNvPr id="26" name="Rounded Rectangle 25">
            <a:extLst>
              <a:ext uri="{FF2B5EF4-FFF2-40B4-BE49-F238E27FC236}">
                <a16:creationId xmlns:a16="http://schemas.microsoft.com/office/drawing/2014/main" id="{1203E04E-2224-7E98-7388-FDC5F8B40ED8}"/>
              </a:ext>
            </a:extLst>
          </p:cNvPr>
          <p:cNvSpPr/>
          <p:nvPr/>
        </p:nvSpPr>
        <p:spPr>
          <a:xfrm>
            <a:off x="13441680" y="7315200"/>
            <a:ext cx="3977639" cy="1874519"/>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2C5BB320-3986-6E3F-F34E-BED62976B794}"/>
              </a:ext>
            </a:extLst>
          </p:cNvPr>
          <p:cNvSpPr txBox="1"/>
          <p:nvPr/>
        </p:nvSpPr>
        <p:spPr>
          <a:xfrm>
            <a:off x="13670280" y="7900569"/>
            <a:ext cx="3566160" cy="703782"/>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Atlase notiek pirms naudas sadales, nevis pēc tās.</a:t>
            </a:r>
          </a:p>
        </p:txBody>
      </p:sp>
      <p:sp>
        <p:nvSpPr>
          <p:cNvPr id="28" name="TextBox 27">
            <a:extLst>
              <a:ext uri="{FF2B5EF4-FFF2-40B4-BE49-F238E27FC236}">
                <a16:creationId xmlns:a16="http://schemas.microsoft.com/office/drawing/2014/main" id="{D167FCAE-352F-11DB-07CD-A048EE5C9F1D}"/>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gov.ie</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NISTA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5"/>
              </a:rPr>
              <a:t>LT FM par ILTE</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6"/>
              </a:rPr>
              <a:t>fi-compass: Lietuva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7"/>
              </a:rPr>
              <a:t>fi-compass: Latvija</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8"/>
              </a:rPr>
              <a:t>EK, Public Finances in EMU 2026</a:t>
            </a:r>
          </a:p>
        </p:txBody>
      </p:sp>
      <p:pic>
        <p:nvPicPr>
          <p:cNvPr id="29" name="Picture 28" descr="image.png">
            <a:extLst>
              <a:ext uri="{FF2B5EF4-FFF2-40B4-BE49-F238E27FC236}">
                <a16:creationId xmlns:a16="http://schemas.microsoft.com/office/drawing/2014/main" id="{367AE6CD-BF95-2BFB-232F-94BA2923CF81}"/>
              </a:ext>
            </a:extLst>
          </p:cNvPr>
          <p:cNvPicPr>
            <a:picLocks noChangeAspect="1"/>
          </p:cNvPicPr>
          <p:nvPr/>
        </p:nvPicPr>
        <p:blipFill>
          <a:blip r:embed="rId9"/>
          <a:stretch>
            <a:fillRect/>
          </a:stretch>
        </p:blipFill>
        <p:spPr>
          <a:xfrm>
            <a:off x="16047720" y="9400032"/>
            <a:ext cx="1600200" cy="680085"/>
          </a:xfrm>
          <a:prstGeom prst="rect">
            <a:avLst/>
          </a:prstGeom>
        </p:spPr>
      </p:pic>
      <p:sp>
        <p:nvSpPr>
          <p:cNvPr id="30" name="TextBox 29">
            <a:extLst>
              <a:ext uri="{FF2B5EF4-FFF2-40B4-BE49-F238E27FC236}">
                <a16:creationId xmlns:a16="http://schemas.microsoft.com/office/drawing/2014/main" id="{C5321F63-0AEA-27B8-C3FB-A4A11E225D37}"/>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46</a:t>
            </a:r>
          </a:p>
        </p:txBody>
      </p:sp>
    </p:spTree>
    <p:extLst>
      <p:ext uri="{BB962C8B-B14F-4D97-AF65-F5344CB8AC3E}">
        <p14:creationId xmlns:p14="http://schemas.microsoft.com/office/powerpoint/2010/main" val="23848004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EE734-9C0F-08CD-FB6F-B4849D1BFA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E7322F4-D3C5-99F7-BDBD-FA104B678631}"/>
              </a:ext>
            </a:extLst>
          </p:cNvPr>
          <p:cNvSpPr/>
          <p:nvPr/>
        </p:nvSpPr>
        <p:spPr>
          <a:xfrm rot="-5400000">
            <a:off x="-571500" y="571500"/>
            <a:ext cx="10287000" cy="9144000"/>
          </a:xfrm>
          <a:custGeom>
            <a:avLst/>
            <a:gdLst/>
            <a:ahLst/>
            <a:cxnLst/>
            <a:rect l="l" t="t" r="r" b="b"/>
            <a:pathLst>
              <a:path w="10287000" h="9144000">
                <a:moveTo>
                  <a:pt x="0" y="0"/>
                </a:moveTo>
                <a:lnTo>
                  <a:pt x="10287000" y="0"/>
                </a:lnTo>
                <a:lnTo>
                  <a:pt x="10287000" y="9144000"/>
                </a:lnTo>
                <a:lnTo>
                  <a:pt x="0" y="9144000"/>
                </a:lnTo>
                <a:lnTo>
                  <a:pt x="0" y="0"/>
                </a:lnTo>
                <a:close/>
              </a:path>
            </a:pathLst>
          </a:custGeom>
          <a:blipFill>
            <a:blip r:embed="rId3"/>
            <a:stretch>
              <a:fillRect l="-16645" r="-1664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0DEDC9DF-6D7F-FFE2-D011-2DAEA87E8795}"/>
              </a:ext>
            </a:extLst>
          </p:cNvPr>
          <p:cNvSpPr txBox="1"/>
          <p:nvPr/>
        </p:nvSpPr>
        <p:spPr>
          <a:xfrm>
            <a:off x="10661904" y="2194560"/>
            <a:ext cx="6949440" cy="265176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a:ln>
                  <a:noFill/>
                </a:ln>
                <a:solidFill>
                  <a:srgbClr val="303A92"/>
                </a:solidFill>
                <a:effectLst/>
                <a:uLnTx/>
                <a:uFillTx/>
                <a:latin typeface="Museo 1"/>
                <a:ea typeface="+mn-ea"/>
                <a:cs typeface="+mn-cs"/>
              </a:rPr>
              <a:t>Ko var mācīties no</a:t>
            </a:r>
          </a:p>
          <a:p>
            <a:pPr marL="0" marR="0" lvl="0" indent="0" algn="l" defTabSz="914400" rtl="0" eaLnBrk="1" fontAlgn="auto" latinLnBrk="0" hangingPunct="1">
              <a:lnSpc>
                <a:spcPct val="98000"/>
              </a:lnSpc>
              <a:spcBef>
                <a:spcPts val="0"/>
              </a:spcBef>
              <a:spcAft>
                <a:spcPts val="600"/>
              </a:spcAft>
              <a:buClrTx/>
              <a:buSzTx/>
              <a:buFontTx/>
              <a:buNone/>
              <a:tabLst/>
              <a:defRPr/>
            </a:pPr>
            <a:r>
              <a:rPr kumimoji="0" sz="4400" b="0" i="0" u="none" strike="noStrike" kern="1200" cap="none" spc="0" normalizeH="0" baseline="0" noProof="0">
                <a:ln>
                  <a:noFill/>
                </a:ln>
                <a:solidFill>
                  <a:srgbClr val="303A92"/>
                </a:solidFill>
                <a:effectLst/>
                <a:uLnTx/>
                <a:uFillTx/>
                <a:latin typeface="Museo 1"/>
                <a:ea typeface="+mn-ea"/>
                <a:cs typeface="+mn-cs"/>
              </a:rPr>
              <a:t>Lietuvas un Slovākijas</a:t>
            </a:r>
          </a:p>
        </p:txBody>
      </p:sp>
      <p:sp>
        <p:nvSpPr>
          <p:cNvPr id="4" name="TextBox 3">
            <a:extLst>
              <a:ext uri="{FF2B5EF4-FFF2-40B4-BE49-F238E27FC236}">
                <a16:creationId xmlns:a16="http://schemas.microsoft.com/office/drawing/2014/main" id="{75C5E574-6DAC-D4C0-63C2-12BCBF8F41A5}"/>
              </a:ext>
            </a:extLst>
          </p:cNvPr>
          <p:cNvSpPr txBox="1"/>
          <p:nvPr/>
        </p:nvSpPr>
        <p:spPr>
          <a:xfrm>
            <a:off x="10661904" y="5120640"/>
            <a:ext cx="6583680" cy="274320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EK analizēja 19 investīciju pārvaldības reformas deviņās valstīs. Lietuva ir vienīgā, kas reformu veica bez ES atbalsta (EK diskusiju dokuments Nr. 243, 2026).</a:t>
            </a:r>
          </a:p>
        </p:txBody>
      </p:sp>
    </p:spTree>
    <p:extLst>
      <p:ext uri="{BB962C8B-B14F-4D97-AF65-F5344CB8AC3E}">
        <p14:creationId xmlns:p14="http://schemas.microsoft.com/office/powerpoint/2010/main" val="9456551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31EE9-5866-FCFB-0232-C07145A7F4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E006ED-4E59-BC82-8C1F-C8BEE3859F44}"/>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LIETUVA • EK DISKUSIJU DOKUMENTS NR. 243</a:t>
            </a:r>
          </a:p>
        </p:txBody>
      </p:sp>
      <p:sp>
        <p:nvSpPr>
          <p:cNvPr id="3" name="TextBox 2">
            <a:extLst>
              <a:ext uri="{FF2B5EF4-FFF2-40B4-BE49-F238E27FC236}">
                <a16:creationId xmlns:a16="http://schemas.microsoft.com/office/drawing/2014/main" id="{42E87512-A6F4-A7EF-8197-24A2D2152F0E}"/>
              </a:ext>
            </a:extLst>
          </p:cNvPr>
          <p:cNvSpPr txBox="1"/>
          <p:nvPr/>
        </p:nvSpPr>
        <p:spPr>
          <a:xfrm>
            <a:off x="822960" y="69342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a:ln>
                  <a:noFill/>
                </a:ln>
                <a:solidFill>
                  <a:srgbClr val="303A92"/>
                </a:solidFill>
                <a:effectLst/>
                <a:uLnTx/>
                <a:uFillTx/>
                <a:latin typeface="Museo 1"/>
                <a:ea typeface="+mn-ea"/>
                <a:cs typeface="+mn-cs"/>
              </a:rPr>
              <a:t>Lietuva: </a:t>
            </a:r>
            <a:r>
              <a:rPr kumimoji="0" sz="4000" b="0" i="0" u="none" strike="noStrike" kern="1200" cap="none" spc="0" normalizeH="0" baseline="0" noProof="0" dirty="0" err="1">
                <a:ln>
                  <a:noFill/>
                </a:ln>
                <a:solidFill>
                  <a:srgbClr val="303A92"/>
                </a:solidFill>
                <a:effectLst/>
                <a:uLnTx/>
                <a:uFillTx/>
                <a:latin typeface="Museo 1"/>
                <a:ea typeface="+mn-ea"/>
                <a:cs typeface="+mn-cs"/>
              </a:rPr>
              <a:t>viena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sistēma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visām</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investīcijām</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neatkarīgi</a:t>
            </a:r>
            <a:r>
              <a:rPr kumimoji="0" sz="4000" b="0" i="0" u="none" strike="noStrike" kern="1200" cap="none" spc="0" normalizeH="0" baseline="0" noProof="0" dirty="0">
                <a:ln>
                  <a:noFill/>
                </a:ln>
                <a:solidFill>
                  <a:srgbClr val="303A92"/>
                </a:solidFill>
                <a:effectLst/>
                <a:uLnTx/>
                <a:uFillTx/>
                <a:latin typeface="Museo 1"/>
                <a:ea typeface="+mn-ea"/>
                <a:cs typeface="+mn-cs"/>
              </a:rPr>
              <a:t> no </a:t>
            </a:r>
            <a:r>
              <a:rPr kumimoji="0" sz="4000" b="0" i="0" u="none" strike="noStrike" kern="1200" cap="none" spc="0" normalizeH="0" baseline="0" noProof="0" dirty="0" err="1">
                <a:ln>
                  <a:noFill/>
                </a:ln>
                <a:solidFill>
                  <a:srgbClr val="303A92"/>
                </a:solidFill>
                <a:effectLst/>
                <a:uLnTx/>
                <a:uFillTx/>
                <a:latin typeface="Museo 1"/>
                <a:ea typeface="+mn-ea"/>
                <a:cs typeface="+mn-cs"/>
              </a:rPr>
              <a:t>finansējuma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avota</a:t>
            </a:r>
            <a:endParaRPr kumimoji="0" sz="4000" b="0" i="0" u="none" strike="noStrike" kern="1200" cap="none" spc="0" normalizeH="0" baseline="0" noProof="0" dirty="0">
              <a:ln>
                <a:noFill/>
              </a:ln>
              <a:solidFill>
                <a:srgbClr val="303A92"/>
              </a:solidFill>
              <a:effectLst/>
              <a:uLnTx/>
              <a:uFillTx/>
              <a:latin typeface="Museo 1"/>
              <a:ea typeface="+mn-ea"/>
              <a:cs typeface="+mn-cs"/>
            </a:endParaRPr>
          </a:p>
        </p:txBody>
      </p:sp>
      <p:sp>
        <p:nvSpPr>
          <p:cNvPr id="4" name="Rounded Rectangle 3">
            <a:extLst>
              <a:ext uri="{FF2B5EF4-FFF2-40B4-BE49-F238E27FC236}">
                <a16:creationId xmlns:a16="http://schemas.microsoft.com/office/drawing/2014/main" id="{B8F93BDA-C52D-4CDA-DA3F-21E2DD42EBCF}"/>
              </a:ext>
            </a:extLst>
          </p:cNvPr>
          <p:cNvSpPr/>
          <p:nvPr/>
        </p:nvSpPr>
        <p:spPr>
          <a:xfrm>
            <a:off x="822960" y="2743200"/>
            <a:ext cx="3977639" cy="82296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73F01198-0AE8-1E5B-281E-8B99DE5610CD}"/>
              </a:ext>
            </a:extLst>
          </p:cNvPr>
          <p:cNvSpPr txBox="1"/>
          <p:nvPr/>
        </p:nvSpPr>
        <p:spPr>
          <a:xfrm>
            <a:off x="1005840" y="2874186"/>
            <a:ext cx="3611880" cy="560987"/>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2010</a:t>
            </a:r>
          </a:p>
        </p:txBody>
      </p:sp>
      <p:sp>
        <p:nvSpPr>
          <p:cNvPr id="6" name="Rounded Rectangle 5">
            <a:extLst>
              <a:ext uri="{FF2B5EF4-FFF2-40B4-BE49-F238E27FC236}">
                <a16:creationId xmlns:a16="http://schemas.microsoft.com/office/drawing/2014/main" id="{7C67A57D-EEFE-7C6F-7D36-30A967025FC3}"/>
              </a:ext>
            </a:extLst>
          </p:cNvPr>
          <p:cNvSpPr/>
          <p:nvPr/>
        </p:nvSpPr>
        <p:spPr>
          <a:xfrm>
            <a:off x="822960" y="3657600"/>
            <a:ext cx="3977639" cy="17830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85029C56-DA95-B717-26BE-5A487BF4813F}"/>
              </a:ext>
            </a:extLst>
          </p:cNvPr>
          <p:cNvSpPr txBox="1"/>
          <p:nvPr/>
        </p:nvSpPr>
        <p:spPr>
          <a:xfrm>
            <a:off x="1005840" y="3869422"/>
            <a:ext cx="3611880" cy="136858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Izveidota Centrālā projektu vadības aģentūra kā investīciju kompetences centrs</a:t>
            </a:r>
          </a:p>
        </p:txBody>
      </p:sp>
      <p:sp>
        <p:nvSpPr>
          <p:cNvPr id="8" name="Rounded Rectangle 7">
            <a:extLst>
              <a:ext uri="{FF2B5EF4-FFF2-40B4-BE49-F238E27FC236}">
                <a16:creationId xmlns:a16="http://schemas.microsoft.com/office/drawing/2014/main" id="{30091C23-6037-7CA1-E264-A1B08B495477}"/>
              </a:ext>
            </a:extLst>
          </p:cNvPr>
          <p:cNvSpPr/>
          <p:nvPr/>
        </p:nvSpPr>
        <p:spPr>
          <a:xfrm>
            <a:off x="5029200" y="2743200"/>
            <a:ext cx="3977639" cy="82296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C598E52A-F629-FAC9-CBFD-8B3A7898CD0C}"/>
              </a:ext>
            </a:extLst>
          </p:cNvPr>
          <p:cNvSpPr txBox="1"/>
          <p:nvPr/>
        </p:nvSpPr>
        <p:spPr>
          <a:xfrm>
            <a:off x="5212080" y="2874186"/>
            <a:ext cx="3611880" cy="560987"/>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2017</a:t>
            </a:r>
          </a:p>
        </p:txBody>
      </p:sp>
      <p:sp>
        <p:nvSpPr>
          <p:cNvPr id="10" name="Rounded Rectangle 9">
            <a:extLst>
              <a:ext uri="{FF2B5EF4-FFF2-40B4-BE49-F238E27FC236}">
                <a16:creationId xmlns:a16="http://schemas.microsoft.com/office/drawing/2014/main" id="{23E36454-BD3A-7971-EFE0-87387F62DE99}"/>
              </a:ext>
            </a:extLst>
          </p:cNvPr>
          <p:cNvSpPr/>
          <p:nvPr/>
        </p:nvSpPr>
        <p:spPr>
          <a:xfrm>
            <a:off x="5029200" y="3657600"/>
            <a:ext cx="3977639" cy="17830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D7B93BC9-C57A-66EB-13F4-7EEC8DE908DB}"/>
              </a:ext>
            </a:extLst>
          </p:cNvPr>
          <p:cNvSpPr txBox="1"/>
          <p:nvPr/>
        </p:nvSpPr>
        <p:spPr>
          <a:xfrm>
            <a:off x="5212080" y="4035622"/>
            <a:ext cx="361188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Izvērtējums atklāj dublētu plānošanu, vāju saikni ar budžetu un vāju uzraudzību</a:t>
            </a:r>
          </a:p>
        </p:txBody>
      </p:sp>
      <p:sp>
        <p:nvSpPr>
          <p:cNvPr id="12" name="Rounded Rectangle 11">
            <a:extLst>
              <a:ext uri="{FF2B5EF4-FFF2-40B4-BE49-F238E27FC236}">
                <a16:creationId xmlns:a16="http://schemas.microsoft.com/office/drawing/2014/main" id="{D5AE4DB9-1AB7-C25E-B797-687F051FC176}"/>
              </a:ext>
            </a:extLst>
          </p:cNvPr>
          <p:cNvSpPr/>
          <p:nvPr/>
        </p:nvSpPr>
        <p:spPr>
          <a:xfrm>
            <a:off x="9235440" y="2743200"/>
            <a:ext cx="3977639" cy="82296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EA87E8ED-46F7-8B0E-A74D-A045C3A60A56}"/>
              </a:ext>
            </a:extLst>
          </p:cNvPr>
          <p:cNvSpPr txBox="1"/>
          <p:nvPr/>
        </p:nvSpPr>
        <p:spPr>
          <a:xfrm>
            <a:off x="9418319" y="2874186"/>
            <a:ext cx="3611880" cy="560987"/>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2020–21</a:t>
            </a:r>
          </a:p>
        </p:txBody>
      </p:sp>
      <p:sp>
        <p:nvSpPr>
          <p:cNvPr id="14" name="Rounded Rectangle 13">
            <a:extLst>
              <a:ext uri="{FF2B5EF4-FFF2-40B4-BE49-F238E27FC236}">
                <a16:creationId xmlns:a16="http://schemas.microsoft.com/office/drawing/2014/main" id="{2586315D-7E99-4F4E-84CE-099AA220CB00}"/>
              </a:ext>
            </a:extLst>
          </p:cNvPr>
          <p:cNvSpPr/>
          <p:nvPr/>
        </p:nvSpPr>
        <p:spPr>
          <a:xfrm>
            <a:off x="9235440" y="3657600"/>
            <a:ext cx="3977639" cy="17830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CA0FA18-1AC4-3282-9001-7C9582864A42}"/>
              </a:ext>
            </a:extLst>
          </p:cNvPr>
          <p:cNvSpPr txBox="1"/>
          <p:nvPr/>
        </p:nvSpPr>
        <p:spPr>
          <a:xfrm>
            <a:off x="9418319" y="4035621"/>
            <a:ext cx="361188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Nozaru ministrijas pāriet uz jaunām vienotām metodikām</a:t>
            </a:r>
          </a:p>
        </p:txBody>
      </p:sp>
      <p:sp>
        <p:nvSpPr>
          <p:cNvPr id="16" name="Rounded Rectangle 15">
            <a:extLst>
              <a:ext uri="{FF2B5EF4-FFF2-40B4-BE49-F238E27FC236}">
                <a16:creationId xmlns:a16="http://schemas.microsoft.com/office/drawing/2014/main" id="{5761679E-0F2B-171F-B097-606C2648F148}"/>
              </a:ext>
            </a:extLst>
          </p:cNvPr>
          <p:cNvSpPr/>
          <p:nvPr/>
        </p:nvSpPr>
        <p:spPr>
          <a:xfrm>
            <a:off x="13441680" y="2743200"/>
            <a:ext cx="3977639" cy="82296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B09E620B-DEF4-7570-5CB8-1FBEE60DF288}"/>
              </a:ext>
            </a:extLst>
          </p:cNvPr>
          <p:cNvSpPr txBox="1"/>
          <p:nvPr/>
        </p:nvSpPr>
        <p:spPr>
          <a:xfrm>
            <a:off x="13624559" y="2874186"/>
            <a:ext cx="3611880" cy="560987"/>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200" b="0" i="0" u="none" strike="noStrike" kern="1200" cap="none" spc="0" normalizeH="0" baseline="0" noProof="0">
                <a:ln>
                  <a:noFill/>
                </a:ln>
                <a:solidFill>
                  <a:srgbClr val="FFFFFF"/>
                </a:solidFill>
                <a:effectLst/>
                <a:uLnTx/>
                <a:uFillTx/>
                <a:latin typeface="Museo 1"/>
                <a:ea typeface="+mn-ea"/>
                <a:cs typeface="+mn-cs"/>
              </a:rPr>
              <a:t>Šodien</a:t>
            </a:r>
          </a:p>
        </p:txBody>
      </p:sp>
      <p:sp>
        <p:nvSpPr>
          <p:cNvPr id="18" name="Rounded Rectangle 17">
            <a:extLst>
              <a:ext uri="{FF2B5EF4-FFF2-40B4-BE49-F238E27FC236}">
                <a16:creationId xmlns:a16="http://schemas.microsoft.com/office/drawing/2014/main" id="{A83E3645-920B-3F6E-37BF-DBE05F3907F6}"/>
              </a:ext>
            </a:extLst>
          </p:cNvPr>
          <p:cNvSpPr/>
          <p:nvPr/>
        </p:nvSpPr>
        <p:spPr>
          <a:xfrm>
            <a:off x="13441680" y="3657600"/>
            <a:ext cx="3977639" cy="178308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A234FF7E-69EC-D362-45D2-9CC99D7568B5}"/>
              </a:ext>
            </a:extLst>
          </p:cNvPr>
          <p:cNvSpPr txBox="1"/>
          <p:nvPr/>
        </p:nvSpPr>
        <p:spPr>
          <a:xfrm>
            <a:off x="13624559" y="4035622"/>
            <a:ext cx="3611880" cy="1036181"/>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a:ln>
                  <a:noFill/>
                </a:ln>
                <a:solidFill>
                  <a:srgbClr val="251E50"/>
                </a:solidFill>
                <a:effectLst/>
                <a:uLnTx/>
                <a:uFillTx/>
                <a:latin typeface="Museo 2"/>
                <a:ea typeface="+mn-ea"/>
                <a:cs typeface="+mn-cs"/>
              </a:rPr>
              <a:t>Vienota sistēma visām investīcijām neatkarīgi no finansējuma avota</a:t>
            </a:r>
          </a:p>
        </p:txBody>
      </p:sp>
      <p:sp>
        <p:nvSpPr>
          <p:cNvPr id="20" name="Rounded Rectangle 19">
            <a:extLst>
              <a:ext uri="{FF2B5EF4-FFF2-40B4-BE49-F238E27FC236}">
                <a16:creationId xmlns:a16="http://schemas.microsoft.com/office/drawing/2014/main" id="{2A7E1CC2-BEFF-18C3-70FA-962C39F0796A}"/>
              </a:ext>
            </a:extLst>
          </p:cNvPr>
          <p:cNvSpPr/>
          <p:nvPr/>
        </p:nvSpPr>
        <p:spPr>
          <a:xfrm>
            <a:off x="822960" y="5669280"/>
            <a:ext cx="3977639" cy="2331720"/>
          </a:xfrm>
          <a:prstGeom prst="roundRect">
            <a:avLst>
              <a:gd name="adj" fmla="val 8000"/>
            </a:avLst>
          </a:prstGeom>
          <a:solidFill>
            <a:srgbClr val="FFFFFF"/>
          </a:solidFill>
          <a:ln w="15875">
            <a:solidFill>
              <a:srgbClr val="303A92"/>
            </a:solid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4EAE31FA-8DB5-3905-9DC1-4F70BA0695AE}"/>
              </a:ext>
            </a:extLst>
          </p:cNvPr>
          <p:cNvSpPr txBox="1"/>
          <p:nvPr/>
        </p:nvSpPr>
        <p:spPr>
          <a:xfrm>
            <a:off x="1097280" y="5903698"/>
            <a:ext cx="3428999" cy="90858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5400" b="0" i="0" u="none" strike="noStrike" kern="1200" cap="none" spc="0" normalizeH="0" baseline="0" noProof="0">
                <a:ln>
                  <a:noFill/>
                </a:ln>
                <a:solidFill>
                  <a:srgbClr val="303A92"/>
                </a:solidFill>
                <a:effectLst/>
                <a:uLnTx/>
                <a:uFillTx/>
                <a:latin typeface="Museo 1"/>
                <a:ea typeface="+mn-ea"/>
                <a:cs typeface="+mn-cs"/>
              </a:rPr>
              <a:t>160</a:t>
            </a:r>
          </a:p>
        </p:txBody>
      </p:sp>
      <p:sp>
        <p:nvSpPr>
          <p:cNvPr id="22" name="TextBox 21">
            <a:extLst>
              <a:ext uri="{FF2B5EF4-FFF2-40B4-BE49-F238E27FC236}">
                <a16:creationId xmlns:a16="http://schemas.microsoft.com/office/drawing/2014/main" id="{8F639DFA-10AF-1368-02D6-6AA714D7C84D}"/>
              </a:ext>
            </a:extLst>
          </p:cNvPr>
          <p:cNvSpPr txBox="1"/>
          <p:nvPr/>
        </p:nvSpPr>
        <p:spPr>
          <a:xfrm>
            <a:off x="1097280" y="6876288"/>
            <a:ext cx="3428999" cy="93820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sistemātiski attīstības pasākumi ļauj salīdzināt investīcijas starp nozarēm</a:t>
            </a:r>
          </a:p>
        </p:txBody>
      </p:sp>
      <p:sp>
        <p:nvSpPr>
          <p:cNvPr id="23" name="Rounded Rectangle 22">
            <a:extLst>
              <a:ext uri="{FF2B5EF4-FFF2-40B4-BE49-F238E27FC236}">
                <a16:creationId xmlns:a16="http://schemas.microsoft.com/office/drawing/2014/main" id="{52621089-65F0-63F2-88F6-948CE31B1C07}"/>
              </a:ext>
            </a:extLst>
          </p:cNvPr>
          <p:cNvSpPr/>
          <p:nvPr/>
        </p:nvSpPr>
        <p:spPr>
          <a:xfrm>
            <a:off x="5029200" y="5669280"/>
            <a:ext cx="3977639" cy="2331720"/>
          </a:xfrm>
          <a:prstGeom prst="roundRect">
            <a:avLst>
              <a:gd name="adj" fmla="val 8000"/>
            </a:avLst>
          </a:prstGeom>
          <a:solidFill>
            <a:srgbClr val="FFFFFF"/>
          </a:solidFill>
          <a:ln w="15875">
            <a:solidFill>
              <a:srgbClr val="303A92"/>
            </a:solid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92431F4B-59DF-BBD4-6101-0696397E132A}"/>
              </a:ext>
            </a:extLst>
          </p:cNvPr>
          <p:cNvSpPr txBox="1"/>
          <p:nvPr/>
        </p:nvSpPr>
        <p:spPr>
          <a:xfrm>
            <a:off x="5303520" y="5903698"/>
            <a:ext cx="3428999" cy="90858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5400" b="0" i="0" u="none" strike="noStrike" kern="1200" cap="none" spc="0" normalizeH="0" baseline="0" noProof="0">
                <a:ln>
                  <a:noFill/>
                </a:ln>
                <a:solidFill>
                  <a:srgbClr val="303A92"/>
                </a:solidFill>
                <a:effectLst/>
                <a:uLnTx/>
                <a:uFillTx/>
                <a:latin typeface="Museo 1"/>
                <a:ea typeface="+mn-ea"/>
                <a:cs typeface="+mn-cs"/>
              </a:rPr>
              <a:t>15</a:t>
            </a:r>
          </a:p>
        </p:txBody>
      </p:sp>
      <p:sp>
        <p:nvSpPr>
          <p:cNvPr id="25" name="TextBox 24">
            <a:extLst>
              <a:ext uri="{FF2B5EF4-FFF2-40B4-BE49-F238E27FC236}">
                <a16:creationId xmlns:a16="http://schemas.microsoft.com/office/drawing/2014/main" id="{E0D83120-E64C-9767-A6AD-DDEC6AAE2F49}"/>
              </a:ext>
            </a:extLst>
          </p:cNvPr>
          <p:cNvSpPr txBox="1"/>
          <p:nvPr/>
        </p:nvSpPr>
        <p:spPr>
          <a:xfrm>
            <a:off x="5303520" y="6876288"/>
            <a:ext cx="3428999" cy="938206"/>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valsts pamatdarbības jomas, kas paliek nemainīgas, mainoties valdībām</a:t>
            </a:r>
          </a:p>
        </p:txBody>
      </p:sp>
      <p:sp>
        <p:nvSpPr>
          <p:cNvPr id="26" name="Rounded Rectangle 25">
            <a:extLst>
              <a:ext uri="{FF2B5EF4-FFF2-40B4-BE49-F238E27FC236}">
                <a16:creationId xmlns:a16="http://schemas.microsoft.com/office/drawing/2014/main" id="{31E6359B-0AEB-1283-AA61-1B4F5EDF92F8}"/>
              </a:ext>
            </a:extLst>
          </p:cNvPr>
          <p:cNvSpPr/>
          <p:nvPr/>
        </p:nvSpPr>
        <p:spPr>
          <a:xfrm>
            <a:off x="9235440" y="5669280"/>
            <a:ext cx="3977639" cy="2331720"/>
          </a:xfrm>
          <a:prstGeom prst="roundRect">
            <a:avLst>
              <a:gd name="adj" fmla="val 8000"/>
            </a:avLst>
          </a:prstGeom>
          <a:solidFill>
            <a:srgbClr val="FFFFFF"/>
          </a:solidFill>
          <a:ln w="15875">
            <a:solidFill>
              <a:srgbClr val="303A92"/>
            </a:solid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3F2E526C-EA04-647B-65B5-91F56A827734}"/>
              </a:ext>
            </a:extLst>
          </p:cNvPr>
          <p:cNvSpPr txBox="1"/>
          <p:nvPr/>
        </p:nvSpPr>
        <p:spPr>
          <a:xfrm>
            <a:off x="9509760" y="5903698"/>
            <a:ext cx="3428999" cy="908582"/>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5400" b="0" i="0" u="none" strike="noStrike" kern="1200" cap="none" spc="0" normalizeH="0" baseline="0" noProof="0">
                <a:ln>
                  <a:noFill/>
                </a:ln>
                <a:solidFill>
                  <a:srgbClr val="303A92"/>
                </a:solidFill>
                <a:effectLst/>
                <a:uLnTx/>
                <a:uFillTx/>
                <a:latin typeface="Museo 1"/>
                <a:ea typeface="+mn-ea"/>
                <a:cs typeface="+mn-cs"/>
              </a:rPr>
              <a:t>&gt; ½</a:t>
            </a:r>
          </a:p>
        </p:txBody>
      </p:sp>
      <p:sp>
        <p:nvSpPr>
          <p:cNvPr id="28" name="TextBox 27">
            <a:extLst>
              <a:ext uri="{FF2B5EF4-FFF2-40B4-BE49-F238E27FC236}">
                <a16:creationId xmlns:a16="http://schemas.microsoft.com/office/drawing/2014/main" id="{A63D0F22-FF8B-675A-B4A2-C3B97A612635}"/>
              </a:ext>
            </a:extLst>
          </p:cNvPr>
          <p:cNvSpPr txBox="1"/>
          <p:nvPr/>
        </p:nvSpPr>
        <p:spPr>
          <a:xfrm>
            <a:off x="9509760" y="6876288"/>
            <a:ext cx="3428999" cy="63902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none" strike="noStrike" kern="1200" cap="none" spc="0" normalizeH="0" baseline="0" noProof="0">
                <a:ln>
                  <a:noFill/>
                </a:ln>
                <a:solidFill>
                  <a:srgbClr val="251E50"/>
                </a:solidFill>
                <a:effectLst/>
                <a:uLnTx/>
                <a:uFillTx/>
                <a:latin typeface="Museo 2"/>
                <a:ea typeface="+mn-ea"/>
                <a:cs typeface="+mn-cs"/>
              </a:rPr>
              <a:t>attīstības projektu iziet alternatīvu risinājumu analīzi</a:t>
            </a:r>
          </a:p>
        </p:txBody>
      </p:sp>
      <p:sp>
        <p:nvSpPr>
          <p:cNvPr id="29" name="Rounded Rectangle 28">
            <a:extLst>
              <a:ext uri="{FF2B5EF4-FFF2-40B4-BE49-F238E27FC236}">
                <a16:creationId xmlns:a16="http://schemas.microsoft.com/office/drawing/2014/main" id="{967C09F3-D2D2-CDBA-6993-B69BB3C32185}"/>
              </a:ext>
            </a:extLst>
          </p:cNvPr>
          <p:cNvSpPr/>
          <p:nvPr/>
        </p:nvSpPr>
        <p:spPr>
          <a:xfrm>
            <a:off x="13441680" y="5669280"/>
            <a:ext cx="4069080" cy="233172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3189E400-1342-C83A-789B-252050CF714F}"/>
              </a:ext>
            </a:extLst>
          </p:cNvPr>
          <p:cNvSpPr txBox="1"/>
          <p:nvPr/>
        </p:nvSpPr>
        <p:spPr>
          <a:xfrm>
            <a:off x="13716000" y="6156781"/>
            <a:ext cx="3520440" cy="1356718"/>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400"/>
              </a:spcAft>
              <a:buClrTx/>
              <a:buSzTx/>
              <a:buFontTx/>
              <a:buNone/>
              <a:tabLst/>
              <a:defRPr/>
            </a:pPr>
            <a:r>
              <a:rPr kumimoji="0" sz="2000" b="0" i="0" u="none" strike="noStrike" kern="1200" cap="none" spc="0" normalizeH="0" baseline="0" noProof="0">
                <a:ln>
                  <a:noFill/>
                </a:ln>
                <a:solidFill>
                  <a:srgbClr val="303A92"/>
                </a:solidFill>
                <a:effectLst/>
                <a:uLnTx/>
                <a:uFillTx/>
                <a:latin typeface="Museo 1"/>
                <a:ea typeface="+mn-ea"/>
                <a:cs typeface="+mn-cs"/>
              </a:rPr>
              <a:t>“the reform design targeted the different elements of the cycle simultaneously”</a:t>
            </a:r>
          </a:p>
          <a:p>
            <a:pPr marL="0" marR="0" lvl="0" indent="0" algn="l" defTabSz="914400" rtl="0" eaLnBrk="1" fontAlgn="auto" latinLnBrk="0" hangingPunct="1">
              <a:lnSpc>
                <a:spcPct val="108000"/>
              </a:lnSpc>
              <a:spcBef>
                <a:spcPts val="0"/>
              </a:spcBef>
              <a:spcAft>
                <a:spcPts val="400"/>
              </a:spcAft>
              <a:buClrTx/>
              <a:buSzTx/>
              <a:buFontTx/>
              <a:buNone/>
              <a:tabLst/>
              <a:defRPr/>
            </a:pPr>
            <a:r>
              <a:rPr kumimoji="0" sz="1600" b="0" i="0" u="none" strike="noStrike" kern="1200" cap="none" spc="0" normalizeH="0" baseline="0" noProof="0">
                <a:ln>
                  <a:noFill/>
                </a:ln>
                <a:solidFill>
                  <a:srgbClr val="251E50"/>
                </a:solidFill>
                <a:effectLst/>
                <a:uLnTx/>
                <a:uFillTx/>
                <a:latin typeface="Museo 2"/>
                <a:ea typeface="+mn-ea"/>
                <a:cs typeface="+mn-cs"/>
              </a:rPr>
              <a:t>EK DP 243, kopsavilkums</a:t>
            </a:r>
          </a:p>
        </p:txBody>
      </p:sp>
      <p:sp>
        <p:nvSpPr>
          <p:cNvPr id="31" name="TextBox 30">
            <a:extLst>
              <a:ext uri="{FF2B5EF4-FFF2-40B4-BE49-F238E27FC236}">
                <a16:creationId xmlns:a16="http://schemas.microsoft.com/office/drawing/2014/main" id="{0C90DF70-0923-C364-FBAD-AE1E8A5F4C7F}"/>
              </a:ext>
            </a:extLst>
          </p:cNvPr>
          <p:cNvSpPr txBox="1"/>
          <p:nvPr/>
        </p:nvSpPr>
        <p:spPr>
          <a:xfrm>
            <a:off x="822960" y="8183879"/>
            <a:ext cx="16687800" cy="371384"/>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251E50"/>
                </a:solidFill>
                <a:effectLst/>
                <a:uLnTx/>
                <a:uFillTx/>
                <a:latin typeface="Museo 2"/>
                <a:ea typeface="+mn-ea"/>
                <a:cs typeface="+mn-cs"/>
              </a:rPr>
              <a:t>Grūtības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pretestība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ministrijās</a:t>
            </a:r>
            <a:r>
              <a:rPr kumimoji="0" sz="2000" b="0" i="0" u="none" strike="noStrike" kern="1200" cap="none" spc="0" normalizeH="0" baseline="0" noProof="0" dirty="0">
                <a:ln>
                  <a:noFill/>
                </a:ln>
                <a:solidFill>
                  <a:srgbClr val="251E50"/>
                </a:solidFill>
                <a:effectLst/>
                <a:uLnTx/>
                <a:uFillTx/>
                <a:latin typeface="Museo 2"/>
                <a:ea typeface="+mn-ea"/>
                <a:cs typeface="+mn-cs"/>
              </a:rPr>
              <a:t>, datu un </a:t>
            </a:r>
            <a:r>
              <a:rPr kumimoji="0" sz="2000" b="0" i="0" u="none" strike="noStrike" kern="1200" cap="none" spc="0" normalizeH="0" baseline="0" noProof="0" dirty="0" err="1">
                <a:ln>
                  <a:noFill/>
                </a:ln>
                <a:solidFill>
                  <a:srgbClr val="251E50"/>
                </a:solidFill>
                <a:effectLst/>
                <a:uLnTx/>
                <a:uFillTx/>
                <a:latin typeface="Museo 2"/>
                <a:ea typeface="+mn-ea"/>
                <a:cs typeface="+mn-cs"/>
              </a:rPr>
              <a:t>resursu</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trūkums</a:t>
            </a:r>
            <a:r>
              <a:rPr kumimoji="0" sz="20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32" name="TextBox 31">
            <a:extLst>
              <a:ext uri="{FF2B5EF4-FFF2-40B4-BE49-F238E27FC236}">
                <a16:creationId xmlns:a16="http://schemas.microsoft.com/office/drawing/2014/main" id="{F7AF651F-2305-3C39-34EA-804431053D9E}"/>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European Economy Discussion Paper 243 (2026), 9., 12., 22.–24. lpp.</a:t>
            </a:r>
          </a:p>
        </p:txBody>
      </p:sp>
      <p:pic>
        <p:nvPicPr>
          <p:cNvPr id="33" name="Picture 32" descr="image.png">
            <a:extLst>
              <a:ext uri="{FF2B5EF4-FFF2-40B4-BE49-F238E27FC236}">
                <a16:creationId xmlns:a16="http://schemas.microsoft.com/office/drawing/2014/main" id="{79EDA612-EC0D-01D5-2037-D1CF46786BE7}"/>
              </a:ext>
            </a:extLst>
          </p:cNvPr>
          <p:cNvPicPr>
            <a:picLocks noChangeAspect="1"/>
          </p:cNvPicPr>
          <p:nvPr/>
        </p:nvPicPr>
        <p:blipFill>
          <a:blip r:embed="rId4"/>
          <a:stretch>
            <a:fillRect/>
          </a:stretch>
        </p:blipFill>
        <p:spPr>
          <a:xfrm>
            <a:off x="16047720" y="9400032"/>
            <a:ext cx="1600200" cy="680085"/>
          </a:xfrm>
          <a:prstGeom prst="rect">
            <a:avLst/>
          </a:prstGeom>
        </p:spPr>
      </p:pic>
      <p:sp>
        <p:nvSpPr>
          <p:cNvPr id="34" name="TextBox 33">
            <a:extLst>
              <a:ext uri="{FF2B5EF4-FFF2-40B4-BE49-F238E27FC236}">
                <a16:creationId xmlns:a16="http://schemas.microsoft.com/office/drawing/2014/main" id="{48A163B9-3FD4-644C-3F42-4198DF16E913}"/>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48</a:t>
            </a:r>
          </a:p>
        </p:txBody>
      </p:sp>
    </p:spTree>
    <p:extLst>
      <p:ext uri="{BB962C8B-B14F-4D97-AF65-F5344CB8AC3E}">
        <p14:creationId xmlns:p14="http://schemas.microsoft.com/office/powerpoint/2010/main" val="16757570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6EAD2-F3A8-2E4C-824B-5088B1500C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FD4FF5-E131-5056-9758-197D173E1762}"/>
              </a:ext>
            </a:extLst>
          </p:cNvPr>
          <p:cNvSpPr txBox="1"/>
          <p:nvPr/>
        </p:nvSpPr>
        <p:spPr>
          <a:xfrm>
            <a:off x="822960" y="274320"/>
            <a:ext cx="12801600" cy="4114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400" b="0" i="0" u="none" strike="noStrike" kern="1200" cap="none" spc="0" normalizeH="0" baseline="0" noProof="0">
                <a:ln>
                  <a:noFill/>
                </a:ln>
                <a:solidFill>
                  <a:srgbClr val="5B8FC9"/>
                </a:solidFill>
                <a:effectLst/>
                <a:uLnTx/>
                <a:uFillTx/>
                <a:latin typeface="Museo 1"/>
                <a:ea typeface="+mn-ea"/>
                <a:cs typeface="+mn-cs"/>
              </a:rPr>
              <a:t>REFORMU MĀCĪBAS • EK DP 243</a:t>
            </a:r>
          </a:p>
        </p:txBody>
      </p:sp>
      <p:sp>
        <p:nvSpPr>
          <p:cNvPr id="3" name="TextBox 2">
            <a:extLst>
              <a:ext uri="{FF2B5EF4-FFF2-40B4-BE49-F238E27FC236}">
                <a16:creationId xmlns:a16="http://schemas.microsoft.com/office/drawing/2014/main" id="{15643EF4-6317-F22E-0335-F2B465806FB9}"/>
              </a:ext>
            </a:extLst>
          </p:cNvPr>
          <p:cNvSpPr txBox="1"/>
          <p:nvPr/>
        </p:nvSpPr>
        <p:spPr>
          <a:xfrm>
            <a:off x="822960" y="571500"/>
            <a:ext cx="16642080" cy="1325880"/>
          </a:xfrm>
          <a:prstGeom prst="rect">
            <a:avLst/>
          </a:prstGeom>
          <a:noFill/>
        </p:spPr>
        <p:txBody>
          <a:bodyPr wrap="square" lIns="45720" tIns="27432" rIns="45720" bIns="27432" anchor="b">
            <a:spAutoFit/>
          </a:bodyPr>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sz="4000" b="0" i="0" u="none" strike="noStrike" kern="1200" cap="none" spc="0" normalizeH="0" baseline="0" noProof="0" dirty="0" err="1">
                <a:ln>
                  <a:noFill/>
                </a:ln>
                <a:solidFill>
                  <a:srgbClr val="303A92"/>
                </a:solidFill>
                <a:effectLst/>
                <a:uLnTx/>
                <a:uFillTx/>
                <a:latin typeface="Museo 1"/>
                <a:ea typeface="+mn-ea"/>
                <a:cs typeface="+mn-cs"/>
              </a:rPr>
              <a:t>Kompetences</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centram</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vajag</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autoritāti</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tā</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vieta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ir</a:t>
            </a:r>
            <a:r>
              <a:rPr kumimoji="0" sz="4000" b="0" i="0" u="none" strike="noStrike" kern="1200" cap="none" spc="0" normalizeH="0" baseline="0" noProof="0" dirty="0">
                <a:ln>
                  <a:noFill/>
                </a:ln>
                <a:solidFill>
                  <a:srgbClr val="303A92"/>
                </a:solidFill>
                <a:effectLst/>
                <a:uLnTx/>
                <a:uFillTx/>
                <a:latin typeface="Museo 1"/>
                <a:ea typeface="+mn-ea"/>
                <a:cs typeface="+mn-cs"/>
              </a:rPr>
              <a:t> pie </a:t>
            </a:r>
            <a:r>
              <a:rPr kumimoji="0" sz="4000" b="0" i="0" u="none" strike="noStrike" kern="1200" cap="none" spc="0" normalizeH="0" baseline="0" noProof="0" dirty="0" err="1">
                <a:ln>
                  <a:noFill/>
                </a:ln>
                <a:solidFill>
                  <a:srgbClr val="303A92"/>
                </a:solidFill>
                <a:effectLst/>
                <a:uLnTx/>
                <a:uFillTx/>
                <a:latin typeface="Museo 1"/>
                <a:ea typeface="+mn-ea"/>
                <a:cs typeface="+mn-cs"/>
              </a:rPr>
              <a:t>budžeta</a:t>
            </a:r>
            <a:r>
              <a:rPr kumimoji="0" sz="4000" b="0" i="0" u="none" strike="noStrike" kern="1200" cap="none" spc="0" normalizeH="0" baseline="0" noProof="0" dirty="0">
                <a:ln>
                  <a:noFill/>
                </a:ln>
                <a:solidFill>
                  <a:srgbClr val="303A92"/>
                </a:solidFill>
                <a:effectLst/>
                <a:uLnTx/>
                <a:uFillTx/>
                <a:latin typeface="Museo 1"/>
                <a:ea typeface="+mn-ea"/>
                <a:cs typeface="+mn-cs"/>
              </a:rPr>
              <a:t> </a:t>
            </a:r>
            <a:r>
              <a:rPr kumimoji="0" sz="4000" b="0" i="0" u="none" strike="noStrike" kern="1200" cap="none" spc="0" normalizeH="0" baseline="0" noProof="0" dirty="0" err="1">
                <a:ln>
                  <a:noFill/>
                </a:ln>
                <a:solidFill>
                  <a:srgbClr val="303A92"/>
                </a:solidFill>
                <a:effectLst/>
                <a:uLnTx/>
                <a:uFillTx/>
                <a:latin typeface="Museo 1"/>
                <a:ea typeface="+mn-ea"/>
                <a:cs typeface="+mn-cs"/>
              </a:rPr>
              <a:t>lēmējiem</a:t>
            </a:r>
            <a:endParaRPr kumimoji="0" sz="4000" b="0" i="0" u="none" strike="noStrike" kern="1200" cap="none" spc="0" normalizeH="0" baseline="0" noProof="0" dirty="0">
              <a:ln>
                <a:noFill/>
              </a:ln>
              <a:solidFill>
                <a:srgbClr val="303A92"/>
              </a:solidFill>
              <a:effectLst/>
              <a:uLnTx/>
              <a:uFillTx/>
              <a:latin typeface="Museo 1"/>
              <a:ea typeface="+mn-ea"/>
              <a:cs typeface="+mn-cs"/>
            </a:endParaRPr>
          </a:p>
        </p:txBody>
      </p:sp>
      <p:sp>
        <p:nvSpPr>
          <p:cNvPr id="4" name="Rounded Rectangle 3">
            <a:extLst>
              <a:ext uri="{FF2B5EF4-FFF2-40B4-BE49-F238E27FC236}">
                <a16:creationId xmlns:a16="http://schemas.microsoft.com/office/drawing/2014/main" id="{0C36FAA8-D457-3116-47DD-8D923FD3B6D9}"/>
              </a:ext>
            </a:extLst>
          </p:cNvPr>
          <p:cNvSpPr/>
          <p:nvPr/>
        </p:nvSpPr>
        <p:spPr>
          <a:xfrm>
            <a:off x="822960" y="2743200"/>
            <a:ext cx="5394960"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8C02F944-0D45-F10B-ACC4-CAD919547ABE}"/>
              </a:ext>
            </a:extLst>
          </p:cNvPr>
          <p:cNvSpPr txBox="1"/>
          <p:nvPr/>
        </p:nvSpPr>
        <p:spPr>
          <a:xfrm>
            <a:off x="1051560" y="2865435"/>
            <a:ext cx="4937760" cy="62421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FFFFFF"/>
                </a:solidFill>
                <a:effectLst/>
                <a:uLnTx/>
                <a:uFillTx/>
                <a:latin typeface="Museo 1"/>
                <a:ea typeface="+mn-ea"/>
                <a:cs typeface="+mn-cs"/>
              </a:rPr>
              <a:t>Lietuva</a:t>
            </a:r>
          </a:p>
        </p:txBody>
      </p:sp>
      <p:sp>
        <p:nvSpPr>
          <p:cNvPr id="6" name="Rounded Rectangle 5">
            <a:extLst>
              <a:ext uri="{FF2B5EF4-FFF2-40B4-BE49-F238E27FC236}">
                <a16:creationId xmlns:a16="http://schemas.microsoft.com/office/drawing/2014/main" id="{6A6F0A87-07A9-DA16-74C9-29446D5DFEAE}"/>
              </a:ext>
            </a:extLst>
          </p:cNvPr>
          <p:cNvSpPr/>
          <p:nvPr/>
        </p:nvSpPr>
        <p:spPr>
          <a:xfrm>
            <a:off x="822960" y="3703320"/>
            <a:ext cx="5394960" cy="35204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2030836B-C953-ACB0-A280-2EB9E0193AD5}"/>
              </a:ext>
            </a:extLst>
          </p:cNvPr>
          <p:cNvSpPr txBox="1"/>
          <p:nvPr/>
        </p:nvSpPr>
        <p:spPr>
          <a:xfrm>
            <a:off x="1051560" y="3840480"/>
            <a:ext cx="4937760" cy="1631280"/>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Kompetences centrs: aģentūra, kas strādā Finanšu ministrijas uzdevumā. Vienotas prasības, viens portfeļa pārvaldītājs: FM.</a:t>
            </a:r>
          </a:p>
        </p:txBody>
      </p:sp>
      <p:sp>
        <p:nvSpPr>
          <p:cNvPr id="8" name="TextBox 7">
            <a:extLst>
              <a:ext uri="{FF2B5EF4-FFF2-40B4-BE49-F238E27FC236}">
                <a16:creationId xmlns:a16="http://schemas.microsoft.com/office/drawing/2014/main" id="{916DA655-AC3F-3DE6-DFCC-44239784D152}"/>
              </a:ext>
            </a:extLst>
          </p:cNvPr>
          <p:cNvSpPr txBox="1"/>
          <p:nvPr/>
        </p:nvSpPr>
        <p:spPr>
          <a:xfrm>
            <a:off x="1051560" y="6675120"/>
            <a:ext cx="4937760"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3"/>
              </a:rPr>
              <a:t>11.–12. lpp.</a:t>
            </a:r>
          </a:p>
        </p:txBody>
      </p:sp>
      <p:sp>
        <p:nvSpPr>
          <p:cNvPr id="9" name="Rounded Rectangle 8">
            <a:extLst>
              <a:ext uri="{FF2B5EF4-FFF2-40B4-BE49-F238E27FC236}">
                <a16:creationId xmlns:a16="http://schemas.microsoft.com/office/drawing/2014/main" id="{98BB7673-7FD9-A581-B6DC-36C6A5B39404}"/>
              </a:ext>
            </a:extLst>
          </p:cNvPr>
          <p:cNvSpPr/>
          <p:nvPr/>
        </p:nvSpPr>
        <p:spPr>
          <a:xfrm>
            <a:off x="6446520" y="2743200"/>
            <a:ext cx="5394960" cy="868680"/>
          </a:xfrm>
          <a:prstGeom prst="roundRect">
            <a:avLst>
              <a:gd name="adj" fmla="val 8000"/>
            </a:avLst>
          </a:prstGeom>
          <a:solidFill>
            <a:srgbClr val="303A92"/>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219C1FAE-5E14-665F-84C2-7259E6907228}"/>
              </a:ext>
            </a:extLst>
          </p:cNvPr>
          <p:cNvSpPr txBox="1"/>
          <p:nvPr/>
        </p:nvSpPr>
        <p:spPr>
          <a:xfrm>
            <a:off x="6675120" y="2865435"/>
            <a:ext cx="4937760" cy="62421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FFFFFF"/>
                </a:solidFill>
                <a:effectLst/>
                <a:uLnTx/>
                <a:uFillTx/>
                <a:latin typeface="Museo 1"/>
                <a:ea typeface="+mn-ea"/>
                <a:cs typeface="+mn-cs"/>
              </a:rPr>
              <a:t>Slovākija</a:t>
            </a:r>
          </a:p>
        </p:txBody>
      </p:sp>
      <p:sp>
        <p:nvSpPr>
          <p:cNvPr id="11" name="Rounded Rectangle 10">
            <a:extLst>
              <a:ext uri="{FF2B5EF4-FFF2-40B4-BE49-F238E27FC236}">
                <a16:creationId xmlns:a16="http://schemas.microsoft.com/office/drawing/2014/main" id="{6DAF6609-CF77-568A-AF03-DAF500CFAB89}"/>
              </a:ext>
            </a:extLst>
          </p:cNvPr>
          <p:cNvSpPr/>
          <p:nvPr/>
        </p:nvSpPr>
        <p:spPr>
          <a:xfrm>
            <a:off x="6446520" y="3703320"/>
            <a:ext cx="5394960" cy="35204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DF0EFB1-33C7-BDFC-25CD-233C3517F51C}"/>
              </a:ext>
            </a:extLst>
          </p:cNvPr>
          <p:cNvSpPr txBox="1"/>
          <p:nvPr/>
        </p:nvSpPr>
        <p:spPr>
          <a:xfrm>
            <a:off x="6675120" y="3840480"/>
            <a:ext cx="4937760" cy="2429063"/>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“Value for Money” vienība Finanšu ministrijā kopš 2016. gada. Priekšizpētes projektiem virs 40 milj. EUR (IT virs 10 milj.) tiek publiskotas; EK to sauc par izšķirošu pārmaiņu.</a:t>
            </a:r>
          </a:p>
        </p:txBody>
      </p:sp>
      <p:sp>
        <p:nvSpPr>
          <p:cNvPr id="13" name="TextBox 12">
            <a:extLst>
              <a:ext uri="{FF2B5EF4-FFF2-40B4-BE49-F238E27FC236}">
                <a16:creationId xmlns:a16="http://schemas.microsoft.com/office/drawing/2014/main" id="{1451BAF8-9C6B-C628-A453-2CA987E6326E}"/>
              </a:ext>
            </a:extLst>
          </p:cNvPr>
          <p:cNvSpPr txBox="1"/>
          <p:nvPr/>
        </p:nvSpPr>
        <p:spPr>
          <a:xfrm>
            <a:off x="6675120" y="6675120"/>
            <a:ext cx="4937760"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3"/>
              </a:rPr>
              <a:t>13. un 25. lpp.</a:t>
            </a:r>
          </a:p>
        </p:txBody>
      </p:sp>
      <p:sp>
        <p:nvSpPr>
          <p:cNvPr id="14" name="Rounded Rectangle 13">
            <a:extLst>
              <a:ext uri="{FF2B5EF4-FFF2-40B4-BE49-F238E27FC236}">
                <a16:creationId xmlns:a16="http://schemas.microsoft.com/office/drawing/2014/main" id="{B5CD6C54-DD78-9CE9-BEE0-3DB0DAA4EC27}"/>
              </a:ext>
            </a:extLst>
          </p:cNvPr>
          <p:cNvSpPr/>
          <p:nvPr/>
        </p:nvSpPr>
        <p:spPr>
          <a:xfrm>
            <a:off x="12070080" y="2743200"/>
            <a:ext cx="5394960" cy="868680"/>
          </a:xfrm>
          <a:prstGeom prst="roundRect">
            <a:avLst>
              <a:gd name="adj" fmla="val 8000"/>
            </a:avLst>
          </a:prstGeom>
          <a:solidFill>
            <a:srgbClr val="5F5F6E"/>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5CDE2667-4EAC-73C3-4809-206F02196B97}"/>
              </a:ext>
            </a:extLst>
          </p:cNvPr>
          <p:cNvSpPr txBox="1"/>
          <p:nvPr/>
        </p:nvSpPr>
        <p:spPr>
          <a:xfrm>
            <a:off x="12298680" y="2865435"/>
            <a:ext cx="4937760" cy="624210"/>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3600" b="0" i="0" u="none" strike="noStrike" kern="1200" cap="none" spc="0" normalizeH="0" baseline="0" noProof="0">
                <a:ln>
                  <a:noFill/>
                </a:ln>
                <a:solidFill>
                  <a:srgbClr val="FFFFFF"/>
                </a:solidFill>
                <a:effectLst/>
                <a:uLnTx/>
                <a:uFillTx/>
                <a:latin typeface="Museo 1"/>
                <a:ea typeface="+mn-ea"/>
                <a:cs typeface="+mn-cs"/>
              </a:rPr>
              <a:t>Beļģija</a:t>
            </a:r>
          </a:p>
        </p:txBody>
      </p:sp>
      <p:sp>
        <p:nvSpPr>
          <p:cNvPr id="16" name="Rounded Rectangle 15">
            <a:extLst>
              <a:ext uri="{FF2B5EF4-FFF2-40B4-BE49-F238E27FC236}">
                <a16:creationId xmlns:a16="http://schemas.microsoft.com/office/drawing/2014/main" id="{C40E8EAE-CC22-C46E-B45F-83EFAA9F25EE}"/>
              </a:ext>
            </a:extLst>
          </p:cNvPr>
          <p:cNvSpPr/>
          <p:nvPr/>
        </p:nvSpPr>
        <p:spPr>
          <a:xfrm>
            <a:off x="12070080" y="3703320"/>
            <a:ext cx="5394960" cy="3520440"/>
          </a:xfrm>
          <a:prstGeom prst="roundRect">
            <a:avLst>
              <a:gd name="adj" fmla="val 8000"/>
            </a:avLst>
          </a:prstGeom>
          <a:solidFill>
            <a:srgbClr val="EEF8FB"/>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0EC9BD2B-41B1-819C-4BAB-D537657B1B55}"/>
              </a:ext>
            </a:extLst>
          </p:cNvPr>
          <p:cNvSpPr txBox="1"/>
          <p:nvPr/>
        </p:nvSpPr>
        <p:spPr>
          <a:xfrm>
            <a:off x="12298680" y="3840480"/>
            <a:ext cx="4937760" cy="2030171"/>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400" b="0" i="0" u="none" strike="noStrike" kern="1200" cap="none" spc="0" normalizeH="0" baseline="0" noProof="0">
                <a:ln>
                  <a:noFill/>
                </a:ln>
                <a:solidFill>
                  <a:srgbClr val="251E50"/>
                </a:solidFill>
                <a:effectLst/>
                <a:uLnTx/>
                <a:uFillTx/>
                <a:latin typeface="Museo 2"/>
                <a:ea typeface="+mn-ea"/>
                <a:cs typeface="+mn-cs"/>
              </a:rPr>
              <a:t>Centrs pie Augstākās finanšu padomes, bez budžeta pilnvarām. Ietekme ierobežota; komitejas finansējums beidzās pēc diviem gadiem.</a:t>
            </a:r>
          </a:p>
        </p:txBody>
      </p:sp>
      <p:sp>
        <p:nvSpPr>
          <p:cNvPr id="18" name="TextBox 17">
            <a:extLst>
              <a:ext uri="{FF2B5EF4-FFF2-40B4-BE49-F238E27FC236}">
                <a16:creationId xmlns:a16="http://schemas.microsoft.com/office/drawing/2014/main" id="{6F246ED0-AE8D-5445-C3EF-5C93A38EA637}"/>
              </a:ext>
            </a:extLst>
          </p:cNvPr>
          <p:cNvSpPr txBox="1"/>
          <p:nvPr/>
        </p:nvSpPr>
        <p:spPr>
          <a:xfrm>
            <a:off x="12298680" y="6675120"/>
            <a:ext cx="4937760" cy="339837"/>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1800" b="0" i="0" u="sng" strike="noStrike" kern="1200" cap="none" spc="0" normalizeH="0" baseline="0" noProof="0">
                <a:ln>
                  <a:noFill/>
                </a:ln>
                <a:solidFill>
                  <a:srgbClr val="303A92"/>
                </a:solidFill>
                <a:effectLst/>
                <a:uLnTx/>
                <a:uFillTx/>
                <a:latin typeface="Museo 2"/>
                <a:ea typeface="+mn-ea"/>
                <a:cs typeface="+mn-cs"/>
                <a:hlinkClick r:id="rId3"/>
              </a:rPr>
              <a:t>12. un 19. lpp.; EK PFR 78. lpp.</a:t>
            </a:r>
          </a:p>
        </p:txBody>
      </p:sp>
      <p:sp>
        <p:nvSpPr>
          <p:cNvPr id="19" name="Rounded Rectangle 18">
            <a:extLst>
              <a:ext uri="{FF2B5EF4-FFF2-40B4-BE49-F238E27FC236}">
                <a16:creationId xmlns:a16="http://schemas.microsoft.com/office/drawing/2014/main" id="{631B35DD-577C-AA9A-CF8B-30E067445C02}"/>
              </a:ext>
            </a:extLst>
          </p:cNvPr>
          <p:cNvSpPr/>
          <p:nvPr/>
        </p:nvSpPr>
        <p:spPr>
          <a:xfrm>
            <a:off x="822960" y="7452360"/>
            <a:ext cx="16687800" cy="1783080"/>
          </a:xfrm>
          <a:prstGeom prst="roundRect">
            <a:avLst>
              <a:gd name="adj" fmla="val 8000"/>
            </a:avLst>
          </a:prstGeom>
          <a:solidFill>
            <a:srgbClr val="ACE4F1"/>
          </a:solidFill>
          <a:ln>
            <a:noFill/>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46EF2C7E-55B6-7FD4-9687-ED633017D6EC}"/>
              </a:ext>
            </a:extLst>
          </p:cNvPr>
          <p:cNvSpPr txBox="1"/>
          <p:nvPr/>
        </p:nvSpPr>
        <p:spPr>
          <a:xfrm>
            <a:off x="1097280" y="7992008"/>
            <a:ext cx="16184880" cy="703782"/>
          </a:xfrm>
          <a:prstGeom prst="rect">
            <a:avLst/>
          </a:prstGeom>
          <a:noFill/>
        </p:spPr>
        <p:txBody>
          <a:bodyPr wrap="square" lIns="45720" tIns="27432" rIns="45720" bIns="27432" anchor="ctr">
            <a:spAutoFit/>
          </a:bodyP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303A92"/>
                </a:solidFill>
                <a:effectLst/>
                <a:uLnTx/>
                <a:uFillTx/>
                <a:latin typeface="Museo 1"/>
                <a:ea typeface="+mn-ea"/>
                <a:cs typeface="+mn-cs"/>
              </a:rPr>
              <a:t>Trīs</a:t>
            </a:r>
            <a:r>
              <a:rPr kumimoji="0" sz="2000" b="0" i="0" u="none" strike="noStrike" kern="1200" cap="none" spc="0" normalizeH="0" baseline="0" noProof="0" dirty="0">
                <a:ln>
                  <a:noFill/>
                </a:ln>
                <a:solidFill>
                  <a:srgbClr val="303A92"/>
                </a:solidFill>
                <a:effectLst/>
                <a:uLnTx/>
                <a:uFillTx/>
                <a:latin typeface="Museo 1"/>
                <a:ea typeface="+mn-ea"/>
                <a:cs typeface="+mn-cs"/>
              </a:rPr>
              <a:t> </a:t>
            </a:r>
            <a:r>
              <a:rPr kumimoji="0" sz="2000" b="0" i="0" u="none" strike="noStrike" kern="1200" cap="none" spc="0" normalizeH="0" baseline="0" noProof="0" dirty="0" err="1">
                <a:ln>
                  <a:noFill/>
                </a:ln>
                <a:solidFill>
                  <a:srgbClr val="303A92"/>
                </a:solidFill>
                <a:effectLst/>
                <a:uLnTx/>
                <a:uFillTx/>
                <a:latin typeface="Museo 1"/>
                <a:ea typeface="+mn-ea"/>
                <a:cs typeface="+mn-cs"/>
              </a:rPr>
              <a:t>nosacījumi</a:t>
            </a:r>
            <a:r>
              <a:rPr kumimoji="0" sz="2000" b="0" i="0" u="none" strike="noStrike" kern="1200" cap="none" spc="0" normalizeH="0" baseline="0" noProof="0" dirty="0">
                <a:ln>
                  <a:noFill/>
                </a:ln>
                <a:solidFill>
                  <a:srgbClr val="303A92"/>
                </a:solidFill>
                <a:effectLst/>
                <a:uLnTx/>
                <a:uFillTx/>
                <a:latin typeface="Museo 1"/>
                <a:ea typeface="+mn-ea"/>
                <a:cs typeface="+mn-cs"/>
              </a:rPr>
              <a:t> (“Triple A”): </a:t>
            </a:r>
            <a:r>
              <a:rPr kumimoji="0" sz="2000" b="0" i="0" u="none" strike="noStrike" kern="1200" cap="none" spc="0" normalizeH="0" baseline="0" noProof="0" dirty="0" err="1">
                <a:ln>
                  <a:noFill/>
                </a:ln>
                <a:solidFill>
                  <a:srgbClr val="251E50"/>
                </a:solidFill>
                <a:effectLst/>
                <a:uLnTx/>
                <a:uFillTx/>
                <a:latin typeface="Museo 2"/>
                <a:ea typeface="+mn-ea"/>
                <a:cs typeface="+mn-cs"/>
              </a:rPr>
              <a:t>politiskā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autoritāte</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juridisks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pamats</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nozaru</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ministriju</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atbalsts</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pietiekami</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resursi</a:t>
            </a:r>
            <a:r>
              <a:rPr kumimoji="0" sz="2000" b="0" i="0" u="none" strike="noStrike" kern="1200" cap="none" spc="0" normalizeH="0" baseline="0" noProof="0" dirty="0">
                <a:ln>
                  <a:noFill/>
                </a:ln>
                <a:solidFill>
                  <a:srgbClr val="251E50"/>
                </a:solidFill>
                <a:effectLst/>
                <a:uLnTx/>
                <a:uFillTx/>
                <a:latin typeface="Museo 2"/>
                <a:ea typeface="+mn-ea"/>
                <a:cs typeface="+mn-cs"/>
              </a:rPr>
              <a:t>. Tie </a:t>
            </a:r>
            <a:r>
              <a:rPr kumimoji="0" sz="2000" b="0" i="0" u="none" strike="noStrike" kern="1200" cap="none" spc="0" normalizeH="0" baseline="0" noProof="0" dirty="0" err="1">
                <a:ln>
                  <a:noFill/>
                </a:ln>
                <a:solidFill>
                  <a:srgbClr val="251E50"/>
                </a:solidFill>
                <a:effectLst/>
                <a:uLnTx/>
                <a:uFillTx/>
                <a:latin typeface="Museo 2"/>
                <a:ea typeface="+mn-ea"/>
                <a:cs typeface="+mn-cs"/>
              </a:rPr>
              <a:t>bija</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Bulgārijā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Grieķijā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Lietuvā</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Slovākijā</a:t>
            </a:r>
            <a:r>
              <a:rPr kumimoji="0" sz="2000" b="0" i="0" u="none" strike="noStrike" kern="1200" cap="none" spc="0" normalizeH="0" baseline="0" noProof="0" dirty="0">
                <a:ln>
                  <a:noFill/>
                </a:ln>
                <a:solidFill>
                  <a:srgbClr val="251E50"/>
                </a:solidFill>
                <a:effectLst/>
                <a:uLnTx/>
                <a:uFillTx/>
                <a:latin typeface="Museo 2"/>
                <a:ea typeface="+mn-ea"/>
                <a:cs typeface="+mn-cs"/>
              </a:rPr>
              <a:t>; </a:t>
            </a:r>
            <a:r>
              <a:rPr kumimoji="0" sz="2000" b="0" i="0" u="none" strike="noStrike" kern="1200" cap="none" spc="0" normalizeH="0" baseline="0" noProof="0" dirty="0" err="1">
                <a:ln>
                  <a:noFill/>
                </a:ln>
                <a:solidFill>
                  <a:srgbClr val="251E50"/>
                </a:solidFill>
                <a:effectLst/>
                <a:uLnTx/>
                <a:uFillTx/>
                <a:latin typeface="Museo 2"/>
                <a:ea typeface="+mn-ea"/>
                <a:cs typeface="+mn-cs"/>
              </a:rPr>
              <a:t>Beļģijā</a:t>
            </a:r>
            <a:r>
              <a:rPr kumimoji="0" sz="2000" b="0" i="0" u="none" strike="noStrike" kern="1200" cap="none" spc="0" normalizeH="0" baseline="0" noProof="0" dirty="0">
                <a:ln>
                  <a:noFill/>
                </a:ln>
                <a:solidFill>
                  <a:srgbClr val="251E50"/>
                </a:solidFill>
                <a:effectLst/>
                <a:uLnTx/>
                <a:uFillTx/>
                <a:latin typeface="Museo 2"/>
                <a:ea typeface="+mn-ea"/>
                <a:cs typeface="+mn-cs"/>
              </a:rPr>
              <a:t> un </a:t>
            </a:r>
            <a:r>
              <a:rPr kumimoji="0" sz="2000" b="0" i="0" u="none" strike="noStrike" kern="1200" cap="none" spc="0" normalizeH="0" baseline="0" noProof="0" dirty="0" err="1">
                <a:ln>
                  <a:noFill/>
                </a:ln>
                <a:solidFill>
                  <a:srgbClr val="251E50"/>
                </a:solidFill>
                <a:effectLst/>
                <a:uLnTx/>
                <a:uFillTx/>
                <a:latin typeface="Museo 2"/>
                <a:ea typeface="+mn-ea"/>
                <a:cs typeface="+mn-cs"/>
              </a:rPr>
              <a:t>Spānijā</a:t>
            </a:r>
            <a:r>
              <a:rPr kumimoji="0" sz="2000" b="0" i="0" u="none" strike="noStrike" kern="1200" cap="none" spc="0" normalizeH="0" baseline="0" noProof="0" dirty="0">
                <a:ln>
                  <a:noFill/>
                </a:ln>
                <a:solidFill>
                  <a:srgbClr val="251E50"/>
                </a:solidFill>
                <a:effectLst/>
                <a:uLnTx/>
                <a:uFillTx/>
                <a:latin typeface="Museo 2"/>
                <a:ea typeface="+mn-ea"/>
                <a:cs typeface="+mn-cs"/>
              </a:rPr>
              <a:t> to </a:t>
            </a:r>
            <a:r>
              <a:rPr kumimoji="0" sz="2000" b="0" i="0" u="none" strike="noStrike" kern="1200" cap="none" spc="0" normalizeH="0" baseline="0" noProof="0" dirty="0" err="1">
                <a:ln>
                  <a:noFill/>
                </a:ln>
                <a:solidFill>
                  <a:srgbClr val="251E50"/>
                </a:solidFill>
                <a:effectLst/>
                <a:uLnTx/>
                <a:uFillTx/>
                <a:latin typeface="Museo 2"/>
                <a:ea typeface="+mn-ea"/>
                <a:cs typeface="+mn-cs"/>
              </a:rPr>
              <a:t>trūka</a:t>
            </a:r>
            <a:r>
              <a:rPr kumimoji="0" sz="2000" b="0" i="0" u="none" strike="noStrike" kern="1200" cap="none" spc="0" normalizeH="0" baseline="0" noProof="0" dirty="0">
                <a:ln>
                  <a:noFill/>
                </a:ln>
                <a:solidFill>
                  <a:srgbClr val="251E50"/>
                </a:solidFill>
                <a:effectLst/>
                <a:uLnTx/>
                <a:uFillTx/>
                <a:latin typeface="Museo 2"/>
                <a:ea typeface="+mn-ea"/>
                <a:cs typeface="+mn-cs"/>
              </a:rPr>
              <a:t>.</a:t>
            </a:r>
          </a:p>
        </p:txBody>
      </p:sp>
      <p:sp>
        <p:nvSpPr>
          <p:cNvPr id="21" name="TextBox 20">
            <a:extLst>
              <a:ext uri="{FF2B5EF4-FFF2-40B4-BE49-F238E27FC236}">
                <a16:creationId xmlns:a16="http://schemas.microsoft.com/office/drawing/2014/main" id="{3B165F18-125A-0BEE-BE7C-D6045DD0587C}"/>
              </a:ext>
            </a:extLst>
          </p:cNvPr>
          <p:cNvSpPr txBox="1"/>
          <p:nvPr/>
        </p:nvSpPr>
        <p:spPr>
          <a:xfrm>
            <a:off x="822960" y="9491472"/>
            <a:ext cx="14538960" cy="566928"/>
          </a:xfrm>
          <a:prstGeom prst="rect">
            <a:avLst/>
          </a:prstGeom>
          <a:noFill/>
        </p:spPr>
        <p:txBody>
          <a:bodyPr wrap="square" lIns="45720" tIns="27432" rIns="45720"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1" i="0" u="none" strike="noStrike" kern="1200" cap="none" spc="0" normalizeH="0" baseline="0" noProof="0">
                <a:ln>
                  <a:noFill/>
                </a:ln>
                <a:solidFill>
                  <a:srgbClr val="5F5F6E"/>
                </a:solidFill>
                <a:effectLst/>
                <a:uLnTx/>
                <a:uFillTx/>
                <a:latin typeface="Museo 2"/>
                <a:ea typeface="+mn-ea"/>
                <a:cs typeface="+mn-cs"/>
              </a:rPr>
              <a:t>Avoti: </a:t>
            </a:r>
            <a:r>
              <a:rPr kumimoji="0" sz="1150" b="0" i="0" u="sng" strike="noStrike" kern="1200" cap="none" spc="0" normalizeH="0" baseline="0" noProof="0">
                <a:ln>
                  <a:noFill/>
                </a:ln>
                <a:solidFill>
                  <a:srgbClr val="5F5F6E"/>
                </a:solidFill>
                <a:effectLst/>
                <a:uLnTx/>
                <a:uFillTx/>
                <a:latin typeface="Museo 2"/>
                <a:ea typeface="+mn-ea"/>
                <a:cs typeface="+mn-cs"/>
                <a:hlinkClick r:id="rId3"/>
              </a:rPr>
              <a:t>EK DP 243 (2026), 9.–13., 19., 25. lpp.</a:t>
            </a:r>
            <a:r>
              <a:rPr kumimoji="0" sz="1150" b="0" i="0" u="none" strike="noStrike" kern="1200" cap="none" spc="0" normalizeH="0" baseline="0" noProof="0">
                <a:ln>
                  <a:noFill/>
                </a:ln>
                <a:solidFill>
                  <a:srgbClr val="5F5F6E"/>
                </a:solidFill>
                <a:effectLst/>
                <a:uLnTx/>
                <a:uFillTx/>
                <a:latin typeface="Museo 2"/>
                <a:ea typeface="+mn-ea"/>
                <a:cs typeface="+mn-cs"/>
              </a:rPr>
              <a:t>; </a:t>
            </a:r>
            <a:r>
              <a:rPr kumimoji="0" sz="1150" b="0" i="0" u="sng" strike="noStrike" kern="1200" cap="none" spc="0" normalizeH="0" baseline="0" noProof="0">
                <a:ln>
                  <a:noFill/>
                </a:ln>
                <a:solidFill>
                  <a:srgbClr val="5F5F6E"/>
                </a:solidFill>
                <a:effectLst/>
                <a:uLnTx/>
                <a:uFillTx/>
                <a:latin typeface="Museo 2"/>
                <a:ea typeface="+mn-ea"/>
                <a:cs typeface="+mn-cs"/>
                <a:hlinkClick r:id="rId4"/>
              </a:rPr>
              <a:t>EK, Public Finances in EMU 2026, 78. lpp.</a:t>
            </a:r>
          </a:p>
        </p:txBody>
      </p:sp>
      <p:pic>
        <p:nvPicPr>
          <p:cNvPr id="22" name="Picture 21" descr="image.png">
            <a:extLst>
              <a:ext uri="{FF2B5EF4-FFF2-40B4-BE49-F238E27FC236}">
                <a16:creationId xmlns:a16="http://schemas.microsoft.com/office/drawing/2014/main" id="{2E08B3D8-4417-07E7-6B1D-2D60BF70C6B0}"/>
              </a:ext>
            </a:extLst>
          </p:cNvPr>
          <p:cNvPicPr>
            <a:picLocks noChangeAspect="1"/>
          </p:cNvPicPr>
          <p:nvPr/>
        </p:nvPicPr>
        <p:blipFill>
          <a:blip r:embed="rId5"/>
          <a:stretch>
            <a:fillRect/>
          </a:stretch>
        </p:blipFill>
        <p:spPr>
          <a:xfrm>
            <a:off x="16047720" y="9400032"/>
            <a:ext cx="1600200" cy="680085"/>
          </a:xfrm>
          <a:prstGeom prst="rect">
            <a:avLst/>
          </a:prstGeom>
        </p:spPr>
      </p:pic>
      <p:sp>
        <p:nvSpPr>
          <p:cNvPr id="23" name="TextBox 22">
            <a:extLst>
              <a:ext uri="{FF2B5EF4-FFF2-40B4-BE49-F238E27FC236}">
                <a16:creationId xmlns:a16="http://schemas.microsoft.com/office/drawing/2014/main" id="{62044640-9450-822F-6F9E-FF620F55C97F}"/>
              </a:ext>
            </a:extLst>
          </p:cNvPr>
          <p:cNvSpPr txBox="1"/>
          <p:nvPr/>
        </p:nvSpPr>
        <p:spPr>
          <a:xfrm>
            <a:off x="17602200" y="9555480"/>
            <a:ext cx="457200" cy="365760"/>
          </a:xfrm>
          <a:prstGeom prst="rect">
            <a:avLst/>
          </a:prstGeom>
          <a:noFill/>
        </p:spPr>
        <p:txBody>
          <a:bodyPr wrap="square" lIns="45720" tIns="27432" rIns="45720" bIns="27432" anchor="t">
            <a:spAutoFit/>
          </a:bodyPr>
          <a:lstStyle/>
          <a:p>
            <a:pPr marL="0" marR="0" lvl="0" indent="0" algn="r" defTabSz="914400" rtl="0" eaLnBrk="1" fontAlgn="auto" latinLnBrk="0" hangingPunct="1">
              <a:lnSpc>
                <a:spcPct val="108000"/>
              </a:lnSpc>
              <a:spcBef>
                <a:spcPts val="0"/>
              </a:spcBef>
              <a:spcAft>
                <a:spcPts val="600"/>
              </a:spcAft>
              <a:buClrTx/>
              <a:buSzTx/>
              <a:buFontTx/>
              <a:buNone/>
              <a:tabLst/>
              <a:defRPr/>
            </a:pPr>
            <a:r>
              <a:rPr kumimoji="0" sz="1100" b="0" i="0" u="none" strike="noStrike" kern="1200" cap="none" spc="0" normalizeH="0" baseline="0" noProof="0">
                <a:ln>
                  <a:noFill/>
                </a:ln>
                <a:solidFill>
                  <a:srgbClr val="5F5F6E"/>
                </a:solidFill>
                <a:effectLst/>
                <a:uLnTx/>
                <a:uFillTx/>
                <a:latin typeface="Museo 2"/>
                <a:ea typeface="+mn-ea"/>
                <a:cs typeface="+mn-cs"/>
              </a:rPr>
              <a:t>49</a:t>
            </a:r>
          </a:p>
        </p:txBody>
      </p:sp>
    </p:spTree>
    <p:extLst>
      <p:ext uri="{BB962C8B-B14F-4D97-AF65-F5344CB8AC3E}">
        <p14:creationId xmlns:p14="http://schemas.microsoft.com/office/powerpoint/2010/main" val="796978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3400" b="0">
                <a:solidFill>
                  <a:srgbClr val="303A92"/>
                </a:solidFill>
                <a:latin typeface="Museo 1"/>
              </a:rPr>
              <a:t>Avoti (1/2)</a:t>
            </a:r>
          </a:p>
        </p:txBody>
      </p:sp>
      <p:sp>
        <p:nvSpPr>
          <p:cNvPr id="3" name="TextBox 2"/>
          <p:cNvSpPr txBox="1"/>
          <p:nvPr/>
        </p:nvSpPr>
        <p:spPr>
          <a:xfrm>
            <a:off x="822960" y="2057400"/>
            <a:ext cx="5440680" cy="7269480"/>
          </a:xfrm>
          <a:prstGeom prst="rect">
            <a:avLst/>
          </a:prstGeom>
          <a:noFill/>
        </p:spPr>
        <p:txBody>
          <a:bodyPr wrap="square" lIns="45720" tIns="27432" rIns="45720" bIns="27432" anchor="t">
            <a:spAutoFit/>
          </a:bodyPr>
          <a:lstStyle/>
          <a:p>
            <a:pPr algn="l">
              <a:lnSpc>
                <a:spcPct val="100000"/>
              </a:lnSpc>
              <a:spcBef>
                <a:spcPts val="0"/>
              </a:spcBef>
              <a:spcAft>
                <a:spcPts val="300"/>
              </a:spcAft>
            </a:pPr>
            <a:r>
              <a:rPr sz="1350" b="0">
                <a:solidFill>
                  <a:srgbClr val="303A92"/>
                </a:solidFill>
                <a:latin typeface="Museo 1"/>
              </a:rPr>
              <a:t>Statistika un ekonomika</a:t>
            </a:r>
          </a:p>
          <a:p>
            <a:pPr algn="l">
              <a:lnSpc>
                <a:spcPct val="100000"/>
              </a:lnSpc>
              <a:spcAft>
                <a:spcPts val="300"/>
              </a:spcAft>
            </a:pPr>
            <a:r>
              <a:rPr sz="1250" b="0" u="sng">
                <a:solidFill>
                  <a:srgbClr val="303A92"/>
                </a:solidFill>
                <a:latin typeface="Museo 2"/>
                <a:hlinkClick r:id="rId3"/>
              </a:rPr>
              <a:t>Eurostat: valdības bruto pamatkapitāla veidošana</a:t>
            </a:r>
          </a:p>
          <a:p>
            <a:pPr algn="l">
              <a:lnSpc>
                <a:spcPct val="100000"/>
              </a:lnSpc>
              <a:spcAft>
                <a:spcPts val="300"/>
              </a:spcAft>
            </a:pPr>
            <a:r>
              <a:rPr sz="1250" b="0" u="sng">
                <a:solidFill>
                  <a:srgbClr val="303A92"/>
                </a:solidFill>
                <a:latin typeface="Museo 2"/>
                <a:hlinkClick r:id="rId4"/>
              </a:rPr>
              <a:t>Eurostat: gov_10a_main (2025)</a:t>
            </a:r>
          </a:p>
          <a:p>
            <a:pPr algn="l">
              <a:lnSpc>
                <a:spcPct val="100000"/>
              </a:lnSpc>
              <a:spcAft>
                <a:spcPts val="300"/>
              </a:spcAft>
            </a:pPr>
            <a:r>
              <a:rPr sz="1250" b="0" u="sng">
                <a:solidFill>
                  <a:srgbClr val="303A92"/>
                </a:solidFill>
                <a:latin typeface="Museo 2"/>
                <a:hlinkClick r:id="rId5"/>
              </a:rPr>
              <a:t>Eurostat: IKP uz iedzīvotāju PPS</a:t>
            </a:r>
          </a:p>
          <a:p>
            <a:pPr algn="l">
              <a:lnSpc>
                <a:spcPct val="100000"/>
              </a:lnSpc>
              <a:spcAft>
                <a:spcPts val="300"/>
              </a:spcAft>
            </a:pPr>
            <a:r>
              <a:rPr sz="1250" b="0" u="sng">
                <a:solidFill>
                  <a:srgbClr val="303A92"/>
                </a:solidFill>
                <a:latin typeface="Museo 2"/>
                <a:hlinkClick r:id="rId6"/>
              </a:rPr>
              <a:t>Eurostat: HICP</a:t>
            </a:r>
          </a:p>
          <a:p>
            <a:pPr algn="l">
              <a:lnSpc>
                <a:spcPct val="100000"/>
              </a:lnSpc>
              <a:spcAft>
                <a:spcPts val="300"/>
              </a:spcAft>
            </a:pPr>
            <a:r>
              <a:rPr sz="1250" b="0" u="sng">
                <a:solidFill>
                  <a:srgbClr val="303A92"/>
                </a:solidFill>
                <a:latin typeface="Museo 2"/>
                <a:hlinkClick r:id="rId7"/>
              </a:rPr>
              <a:t>Eurostat: iedzīvotāji 01.01.2025.</a:t>
            </a:r>
          </a:p>
          <a:p>
            <a:pPr algn="l">
              <a:lnSpc>
                <a:spcPct val="100000"/>
              </a:lnSpc>
              <a:spcAft>
                <a:spcPts val="300"/>
              </a:spcAft>
            </a:pPr>
            <a:r>
              <a:rPr sz="1250" b="0" u="sng">
                <a:solidFill>
                  <a:srgbClr val="303A92"/>
                </a:solidFill>
                <a:latin typeface="Museo 2"/>
                <a:hlinkClick r:id="rId8"/>
              </a:rPr>
              <a:t>CSP: IKP 2025</a:t>
            </a:r>
          </a:p>
          <a:p>
            <a:pPr algn="l">
              <a:lnSpc>
                <a:spcPct val="100000"/>
              </a:lnSpc>
              <a:spcAft>
                <a:spcPts val="300"/>
              </a:spcAft>
            </a:pPr>
            <a:r>
              <a:rPr sz="1250" b="0" u="sng">
                <a:solidFill>
                  <a:srgbClr val="303A92"/>
                </a:solidFill>
                <a:latin typeface="Museo 2"/>
                <a:hlinkClick r:id="rId9"/>
              </a:rPr>
              <a:t>ECB Economic Bulletin 2/2026 (Haroutunian u.c.)</a:t>
            </a:r>
          </a:p>
          <a:p>
            <a:pPr algn="l">
              <a:lnSpc>
                <a:spcPct val="100000"/>
              </a:lnSpc>
              <a:spcAft>
                <a:spcPts val="300"/>
              </a:spcAft>
            </a:pPr>
            <a:r>
              <a:rPr sz="1250" b="0" u="sng">
                <a:solidFill>
                  <a:srgbClr val="303A92"/>
                </a:solidFill>
                <a:latin typeface="Museo 2"/>
                <a:hlinkClick r:id="rId10"/>
              </a:rPr>
              <a:t>LU LV PEAK pētījumi (2026)</a:t>
            </a:r>
          </a:p>
          <a:p>
            <a:pPr algn="l">
              <a:lnSpc>
                <a:spcPct val="100000"/>
              </a:lnSpc>
              <a:spcAft>
                <a:spcPts val="300"/>
              </a:spcAft>
            </a:pPr>
            <a:r>
              <a:rPr sz="1250" b="0" u="sng">
                <a:solidFill>
                  <a:srgbClr val="303A92"/>
                </a:solidFill>
                <a:latin typeface="Museo 2"/>
                <a:hlinkClick r:id="rId11"/>
              </a:rPr>
              <a:t>LV PEAK ziņa</a:t>
            </a:r>
          </a:p>
          <a:p>
            <a:pPr algn="l">
              <a:lnSpc>
                <a:spcPct val="100000"/>
              </a:lnSpc>
              <a:spcBef>
                <a:spcPts val="400"/>
              </a:spcBef>
              <a:spcAft>
                <a:spcPts val="300"/>
              </a:spcAft>
            </a:pPr>
            <a:r>
              <a:rPr sz="1350" b="0">
                <a:solidFill>
                  <a:srgbClr val="303A92"/>
                </a:solidFill>
                <a:latin typeface="Museo 1"/>
              </a:rPr>
              <a:t>Eiropas Komisija, Padome, SVF</a:t>
            </a:r>
          </a:p>
          <a:p>
            <a:pPr algn="l">
              <a:lnSpc>
                <a:spcPct val="100000"/>
              </a:lnSpc>
              <a:spcAft>
                <a:spcPts val="300"/>
              </a:spcAft>
            </a:pPr>
            <a:r>
              <a:rPr sz="1250" b="0" u="sng">
                <a:solidFill>
                  <a:srgbClr val="303A92"/>
                </a:solidFill>
                <a:latin typeface="Museo 2"/>
                <a:hlinkClick r:id="rId12"/>
              </a:rPr>
              <a:t>EK: Report on Public Finances in EMU 2026 (IP 345)</a:t>
            </a:r>
          </a:p>
          <a:p>
            <a:pPr algn="l">
              <a:lnSpc>
                <a:spcPct val="100000"/>
              </a:lnSpc>
              <a:spcAft>
                <a:spcPts val="300"/>
              </a:spcAft>
            </a:pPr>
            <a:r>
              <a:rPr sz="1250" b="0" u="sng">
                <a:solidFill>
                  <a:srgbClr val="303A92"/>
                </a:solidFill>
                <a:latin typeface="Museo 2"/>
                <a:hlinkClick r:id="rId13"/>
              </a:rPr>
              <a:t>EK DP 243: PIM reformu mācības (2026)</a:t>
            </a:r>
          </a:p>
          <a:p>
            <a:pPr algn="l">
              <a:lnSpc>
                <a:spcPct val="100000"/>
              </a:lnSpc>
              <a:spcAft>
                <a:spcPts val="300"/>
              </a:spcAft>
            </a:pPr>
            <a:r>
              <a:rPr sz="1250" b="0" u="sng">
                <a:solidFill>
                  <a:srgbClr val="303A92"/>
                </a:solidFill>
                <a:latin typeface="Museo 2"/>
                <a:hlinkClick r:id="rId14"/>
              </a:rPr>
              <a:t>EK DP 247: PIM prakse ES (2026)</a:t>
            </a:r>
          </a:p>
          <a:p>
            <a:pPr algn="l">
              <a:lnSpc>
                <a:spcPct val="100000"/>
              </a:lnSpc>
              <a:spcAft>
                <a:spcPts val="300"/>
              </a:spcAft>
            </a:pPr>
            <a:r>
              <a:rPr sz="1250" b="0" u="sng">
                <a:solidFill>
                  <a:srgbClr val="303A92"/>
                </a:solidFill>
                <a:latin typeface="Museo 2"/>
                <a:hlinkClick r:id="rId15"/>
              </a:rPr>
              <a:t>COM(2026) 214: rekomendācija Latvijai</a:t>
            </a:r>
          </a:p>
          <a:p>
            <a:pPr algn="l">
              <a:lnSpc>
                <a:spcPct val="100000"/>
              </a:lnSpc>
              <a:spcAft>
                <a:spcPts val="300"/>
              </a:spcAft>
            </a:pPr>
            <a:r>
              <a:rPr sz="1250" b="0" u="sng">
                <a:solidFill>
                  <a:srgbClr val="303A92"/>
                </a:solidFill>
                <a:latin typeface="Museo 2"/>
                <a:hlinkClick r:id="rId16"/>
              </a:rPr>
              <a:t>Padome: ST 11126/26 (galīgais teksts)</a:t>
            </a:r>
          </a:p>
          <a:p>
            <a:pPr algn="l">
              <a:lnSpc>
                <a:spcPct val="100000"/>
              </a:lnSpc>
              <a:spcAft>
                <a:spcPts val="300"/>
              </a:spcAft>
            </a:pPr>
            <a:r>
              <a:rPr sz="1250" b="0" u="sng">
                <a:solidFill>
                  <a:srgbClr val="303A92"/>
                </a:solidFill>
                <a:latin typeface="Museo 2"/>
                <a:hlinkClick r:id="rId17"/>
              </a:rPr>
              <a:t>SVF: Making Public Investment More Efficient (2015)</a:t>
            </a:r>
          </a:p>
          <a:p>
            <a:pPr algn="l">
              <a:lnSpc>
                <a:spcPct val="100000"/>
              </a:lnSpc>
              <a:spcAft>
                <a:spcPts val="300"/>
              </a:spcAft>
            </a:pPr>
            <a:r>
              <a:rPr sz="1250" b="0" u="sng">
                <a:solidFill>
                  <a:srgbClr val="303A92"/>
                </a:solidFill>
                <a:latin typeface="Museo 2"/>
                <a:hlinkClick r:id="rId18"/>
              </a:rPr>
              <a:t>SVF: 2015 kopsavilkums</a:t>
            </a:r>
          </a:p>
          <a:p>
            <a:pPr algn="l">
              <a:lnSpc>
                <a:spcPct val="100000"/>
              </a:lnSpc>
              <a:spcAft>
                <a:spcPts val="300"/>
              </a:spcAft>
            </a:pPr>
            <a:r>
              <a:rPr sz="1250" b="0" u="sng">
                <a:solidFill>
                  <a:srgbClr val="303A92"/>
                </a:solidFill>
                <a:latin typeface="Museo 2"/>
                <a:hlinkClick r:id="rId19"/>
              </a:rPr>
              <a:t>SVF Fiscal Monitor 10.2025., kopsavilkums</a:t>
            </a:r>
          </a:p>
          <a:p>
            <a:pPr algn="l">
              <a:lnSpc>
                <a:spcPct val="100000"/>
              </a:lnSpc>
              <a:spcAft>
                <a:spcPts val="300"/>
              </a:spcAft>
            </a:pPr>
            <a:r>
              <a:rPr sz="1250" b="0" u="sng">
                <a:solidFill>
                  <a:srgbClr val="303A92"/>
                </a:solidFill>
                <a:latin typeface="Museo 2"/>
                <a:hlinkClick r:id="rId20"/>
              </a:rPr>
              <a:t>SVF Fiscal Monitor 10.2025., 1. nodaļa</a:t>
            </a:r>
          </a:p>
          <a:p>
            <a:pPr algn="l">
              <a:lnSpc>
                <a:spcPct val="100000"/>
              </a:lnSpc>
              <a:spcAft>
                <a:spcPts val="300"/>
              </a:spcAft>
            </a:pPr>
            <a:r>
              <a:rPr sz="1250" b="0" u="sng">
                <a:solidFill>
                  <a:srgbClr val="303A92"/>
                </a:solidFill>
                <a:latin typeface="Museo 2"/>
                <a:hlinkClick r:id="rId21"/>
              </a:rPr>
              <a:t>EK kohēzijas politikas dati 2021–2027</a:t>
            </a:r>
          </a:p>
        </p:txBody>
      </p:sp>
      <p:sp>
        <p:nvSpPr>
          <p:cNvPr id="4" name="TextBox 3"/>
          <p:cNvSpPr txBox="1"/>
          <p:nvPr/>
        </p:nvSpPr>
        <p:spPr>
          <a:xfrm>
            <a:off x="6446520" y="2057400"/>
            <a:ext cx="5440680" cy="7269480"/>
          </a:xfrm>
          <a:prstGeom prst="rect">
            <a:avLst/>
          </a:prstGeom>
          <a:noFill/>
        </p:spPr>
        <p:txBody>
          <a:bodyPr wrap="square" lIns="45720" tIns="27432" rIns="45720" bIns="27432" anchor="t">
            <a:spAutoFit/>
          </a:bodyPr>
          <a:lstStyle/>
          <a:p>
            <a:pPr algn="l">
              <a:lnSpc>
                <a:spcPct val="100000"/>
              </a:lnSpc>
              <a:spcAft>
                <a:spcPts val="300"/>
              </a:spcAft>
            </a:pPr>
            <a:r>
              <a:rPr sz="1250" b="0" u="sng">
                <a:solidFill>
                  <a:srgbClr val="303A92"/>
                </a:solidFill>
                <a:latin typeface="Museo 2"/>
                <a:hlinkClick r:id="rId22"/>
              </a:rPr>
              <a:t>EP faktu lapa: KLP finansējums</a:t>
            </a:r>
          </a:p>
          <a:p>
            <a:pPr algn="l">
              <a:lnSpc>
                <a:spcPct val="100000"/>
              </a:lnSpc>
              <a:spcAft>
                <a:spcPts val="300"/>
              </a:spcAft>
            </a:pPr>
            <a:r>
              <a:rPr sz="1250" b="0" u="sng">
                <a:solidFill>
                  <a:srgbClr val="303A92"/>
                </a:solidFill>
                <a:latin typeface="Museo 2"/>
                <a:hlinkClick r:id="rId23"/>
              </a:rPr>
              <a:t>EK: Latvijas AF plāns</a:t>
            </a:r>
          </a:p>
          <a:p>
            <a:pPr algn="l">
              <a:lnSpc>
                <a:spcPct val="100000"/>
              </a:lnSpc>
              <a:spcAft>
                <a:spcPts val="300"/>
              </a:spcAft>
            </a:pPr>
            <a:r>
              <a:rPr sz="1250" b="0" u="sng">
                <a:solidFill>
                  <a:srgbClr val="303A92"/>
                </a:solidFill>
                <a:latin typeface="Museo 2"/>
                <a:hlinkClick r:id="rId24"/>
              </a:rPr>
              <a:t>EK: Lietuvas AF plāns</a:t>
            </a:r>
          </a:p>
          <a:p>
            <a:pPr algn="l">
              <a:lnSpc>
                <a:spcPct val="100000"/>
              </a:lnSpc>
              <a:spcAft>
                <a:spcPts val="300"/>
              </a:spcAft>
            </a:pPr>
            <a:r>
              <a:rPr sz="1250" b="0" u="sng">
                <a:solidFill>
                  <a:srgbClr val="303A92"/>
                </a:solidFill>
                <a:latin typeface="Museo 2"/>
                <a:hlinkClick r:id="rId25"/>
              </a:rPr>
              <a:t>EK: Grieķijas AF plāns</a:t>
            </a:r>
          </a:p>
          <a:p>
            <a:pPr algn="l">
              <a:lnSpc>
                <a:spcPct val="100000"/>
              </a:lnSpc>
              <a:spcAft>
                <a:spcPts val="300"/>
              </a:spcAft>
            </a:pPr>
            <a:r>
              <a:rPr sz="1250" b="0" u="sng">
                <a:solidFill>
                  <a:srgbClr val="303A92"/>
                </a:solidFill>
                <a:latin typeface="Museo 2"/>
                <a:hlinkClick r:id="rId26"/>
              </a:rPr>
              <a:t>EK: Portugāles AF plāns</a:t>
            </a:r>
          </a:p>
          <a:p>
            <a:pPr algn="l">
              <a:lnSpc>
                <a:spcPct val="100000"/>
              </a:lnSpc>
              <a:spcAft>
                <a:spcPts val="300"/>
              </a:spcAft>
            </a:pPr>
            <a:r>
              <a:rPr sz="1250" b="0" u="sng">
                <a:solidFill>
                  <a:srgbClr val="303A92"/>
                </a:solidFill>
                <a:latin typeface="Museo 2"/>
                <a:hlinkClick r:id="rId27"/>
              </a:rPr>
              <a:t>EK: Polijas AF plāns</a:t>
            </a:r>
          </a:p>
          <a:p>
            <a:pPr algn="l">
              <a:lnSpc>
                <a:spcPct val="100000"/>
              </a:lnSpc>
              <a:spcAft>
                <a:spcPts val="300"/>
              </a:spcAft>
            </a:pPr>
            <a:r>
              <a:rPr sz="1250" b="0" u="sng">
                <a:solidFill>
                  <a:srgbClr val="303A92"/>
                </a:solidFill>
                <a:latin typeface="Museo 2"/>
                <a:hlinkClick r:id="rId28"/>
              </a:rPr>
              <a:t>Padome: ANM laika līnija</a:t>
            </a:r>
          </a:p>
          <a:p>
            <a:pPr algn="l">
              <a:lnSpc>
                <a:spcPct val="100000"/>
              </a:lnSpc>
              <a:spcBef>
                <a:spcPts val="400"/>
              </a:spcBef>
              <a:spcAft>
                <a:spcPts val="300"/>
              </a:spcAft>
            </a:pPr>
            <a:r>
              <a:rPr sz="1350" b="0">
                <a:solidFill>
                  <a:srgbClr val="303A92"/>
                </a:solidFill>
                <a:latin typeface="Museo 1"/>
              </a:rPr>
              <a:t>ES budžets 2028–2034</a:t>
            </a:r>
          </a:p>
          <a:p>
            <a:pPr algn="l">
              <a:lnSpc>
                <a:spcPct val="100000"/>
              </a:lnSpc>
              <a:spcAft>
                <a:spcPts val="300"/>
              </a:spcAft>
            </a:pPr>
            <a:r>
              <a:rPr sz="1250" b="0" u="sng">
                <a:solidFill>
                  <a:srgbClr val="303A92"/>
                </a:solidFill>
                <a:latin typeface="Museo 2"/>
                <a:hlinkClick r:id="rId29"/>
              </a:rPr>
              <a:t>Padome: sarunu dokuments ST 13922/26 (10.10.2026.)</a:t>
            </a:r>
          </a:p>
          <a:p>
            <a:pPr algn="l">
              <a:lnSpc>
                <a:spcPct val="100000"/>
              </a:lnSpc>
              <a:spcAft>
                <a:spcPts val="300"/>
              </a:spcAft>
            </a:pPr>
            <a:r>
              <a:rPr sz="1250" b="0" u="sng">
                <a:solidFill>
                  <a:srgbClr val="303A92"/>
                </a:solidFill>
                <a:latin typeface="Museo 2"/>
                <a:hlinkClick r:id="rId30"/>
              </a:rPr>
              <a:t>Eiropadome 15.–16.10.2026.</a:t>
            </a:r>
          </a:p>
          <a:p>
            <a:pPr algn="l">
              <a:lnSpc>
                <a:spcPct val="100000"/>
              </a:lnSpc>
              <a:spcAft>
                <a:spcPts val="300"/>
              </a:spcAft>
            </a:pPr>
            <a:r>
              <a:rPr sz="1250" b="0" u="sng">
                <a:solidFill>
                  <a:srgbClr val="303A92"/>
                </a:solidFill>
                <a:latin typeface="Museo 2"/>
                <a:hlinkClick r:id="rId31"/>
              </a:rPr>
              <a:t>EPRS: VRPP 2028–2034 (PE 782.606)</a:t>
            </a:r>
          </a:p>
          <a:p>
            <a:pPr algn="l">
              <a:lnSpc>
                <a:spcPct val="100000"/>
              </a:lnSpc>
              <a:spcAft>
                <a:spcPts val="300"/>
              </a:spcAft>
            </a:pPr>
            <a:r>
              <a:rPr sz="1250" b="0" u="sng">
                <a:solidFill>
                  <a:srgbClr val="303A92"/>
                </a:solidFill>
                <a:latin typeface="Museo 2"/>
                <a:hlinkClick r:id="rId32"/>
              </a:rPr>
              <a:t>Revīzijas palāta: Atzinums 09/2026</a:t>
            </a:r>
          </a:p>
          <a:p>
            <a:pPr algn="l">
              <a:lnSpc>
                <a:spcPct val="100000"/>
              </a:lnSpc>
              <a:spcAft>
                <a:spcPts val="300"/>
              </a:spcAft>
            </a:pPr>
            <a:r>
              <a:rPr sz="1250" b="0" u="sng">
                <a:solidFill>
                  <a:srgbClr val="303A92"/>
                </a:solidFill>
                <a:latin typeface="Museo 2"/>
                <a:hlinkClick r:id="rId33"/>
              </a:rPr>
              <a:t>Revīzijas palāta: īpašais ziņojums 24/2025</a:t>
            </a:r>
          </a:p>
          <a:p>
            <a:pPr algn="l">
              <a:lnSpc>
                <a:spcPct val="100000"/>
              </a:lnSpc>
              <a:spcBef>
                <a:spcPts val="400"/>
              </a:spcBef>
              <a:spcAft>
                <a:spcPts val="300"/>
              </a:spcAft>
            </a:pPr>
            <a:r>
              <a:rPr sz="1350" b="0">
                <a:solidFill>
                  <a:srgbClr val="303A92"/>
                </a:solidFill>
                <a:latin typeface="Museo 1"/>
              </a:rPr>
              <a:t>Latvija</a:t>
            </a:r>
          </a:p>
          <a:p>
            <a:pPr algn="l">
              <a:lnSpc>
                <a:spcPct val="100000"/>
              </a:lnSpc>
              <a:spcAft>
                <a:spcPts val="300"/>
              </a:spcAft>
            </a:pPr>
            <a:r>
              <a:rPr sz="1250" b="0" u="sng">
                <a:solidFill>
                  <a:srgbClr val="303A92"/>
                </a:solidFill>
                <a:latin typeface="Museo 2"/>
                <a:hlinkClick r:id="rId34"/>
              </a:rPr>
              <a:t>FM: ES investīcijas 2028–2034, 30.09.2026.</a:t>
            </a:r>
          </a:p>
          <a:p>
            <a:pPr algn="l">
              <a:lnSpc>
                <a:spcPct val="100000"/>
              </a:lnSpc>
              <a:spcAft>
                <a:spcPts val="300"/>
              </a:spcAft>
            </a:pPr>
            <a:r>
              <a:rPr sz="1250" b="0" u="sng">
                <a:solidFill>
                  <a:srgbClr val="303A92"/>
                </a:solidFill>
                <a:latin typeface="Museo 2"/>
                <a:hlinkClick r:id="rId35"/>
              </a:rPr>
              <a:t>FM: Memoranda padomes sēde</a:t>
            </a:r>
          </a:p>
          <a:p>
            <a:pPr algn="l">
              <a:lnSpc>
                <a:spcPct val="100000"/>
              </a:lnSpc>
              <a:spcAft>
                <a:spcPts val="300"/>
              </a:spcAft>
            </a:pPr>
            <a:r>
              <a:rPr sz="1250" b="0" u="sng">
                <a:solidFill>
                  <a:srgbClr val="303A92"/>
                </a:solidFill>
                <a:latin typeface="Museo 2"/>
                <a:hlinkClick r:id="rId36"/>
              </a:rPr>
              <a:t>FM un Latvijas Banka</a:t>
            </a:r>
          </a:p>
          <a:p>
            <a:pPr algn="l">
              <a:lnSpc>
                <a:spcPct val="100000"/>
              </a:lnSpc>
              <a:spcAft>
                <a:spcPts val="300"/>
              </a:spcAft>
            </a:pPr>
            <a:r>
              <a:rPr sz="1250" b="0" u="sng">
                <a:solidFill>
                  <a:srgbClr val="303A92"/>
                </a:solidFill>
                <a:latin typeface="Museo 2"/>
                <a:hlinkClick r:id="rId37"/>
              </a:rPr>
              <a:t>FM: nacionālā pozīcija</a:t>
            </a:r>
          </a:p>
          <a:p>
            <a:pPr algn="l">
              <a:lnSpc>
                <a:spcPct val="100000"/>
              </a:lnSpc>
              <a:spcAft>
                <a:spcPts val="300"/>
              </a:spcAft>
            </a:pPr>
            <a:r>
              <a:rPr sz="1250" b="0" u="sng">
                <a:solidFill>
                  <a:srgbClr val="303A92"/>
                </a:solidFill>
                <a:latin typeface="Museo 2"/>
                <a:hlinkClick r:id="rId38"/>
              </a:rPr>
              <a:t>FM: projektu atlases</a:t>
            </a:r>
          </a:p>
          <a:p>
            <a:pPr algn="l">
              <a:lnSpc>
                <a:spcPct val="100000"/>
              </a:lnSpc>
              <a:spcAft>
                <a:spcPts val="300"/>
              </a:spcAft>
            </a:pPr>
            <a:r>
              <a:rPr sz="1250" b="0" u="sng">
                <a:solidFill>
                  <a:srgbClr val="303A92"/>
                </a:solidFill>
                <a:latin typeface="Museo 2"/>
                <a:hlinkClick r:id="rId39"/>
              </a:rPr>
              <a:t>TM par ES fondiem</a:t>
            </a:r>
          </a:p>
          <a:p>
            <a:pPr algn="l">
              <a:lnSpc>
                <a:spcPct val="100000"/>
              </a:lnSpc>
              <a:spcAft>
                <a:spcPts val="300"/>
              </a:spcAft>
            </a:pPr>
            <a:r>
              <a:rPr sz="1250" b="0" u="sng">
                <a:solidFill>
                  <a:srgbClr val="303A92"/>
                </a:solidFill>
                <a:latin typeface="Museo 2"/>
                <a:hlinkClick r:id="rId40"/>
              </a:rPr>
              <a:t>KEM: Atveseļošanas fonds</a:t>
            </a:r>
          </a:p>
        </p:txBody>
      </p:sp>
      <p:sp>
        <p:nvSpPr>
          <p:cNvPr id="5" name="TextBox 4"/>
          <p:cNvSpPr txBox="1"/>
          <p:nvPr/>
        </p:nvSpPr>
        <p:spPr>
          <a:xfrm>
            <a:off x="12070080" y="2057400"/>
            <a:ext cx="5440680" cy="3776931"/>
          </a:xfrm>
          <a:prstGeom prst="rect">
            <a:avLst/>
          </a:prstGeom>
          <a:noFill/>
        </p:spPr>
        <p:txBody>
          <a:bodyPr wrap="square" lIns="45720" tIns="27432" rIns="45720" bIns="27432" anchor="t">
            <a:spAutoFit/>
          </a:bodyPr>
          <a:lstStyle/>
          <a:p>
            <a:pPr algn="l">
              <a:lnSpc>
                <a:spcPct val="100000"/>
              </a:lnSpc>
              <a:spcAft>
                <a:spcPts val="300"/>
              </a:spcAft>
            </a:pPr>
            <a:r>
              <a:rPr sz="1250" b="0" u="sng" dirty="0">
                <a:solidFill>
                  <a:srgbClr val="303A92"/>
                </a:solidFill>
                <a:latin typeface="Museo 2"/>
                <a:hlinkClick r:id="rId41"/>
              </a:rPr>
              <a:t>MK: Latvija2050</a:t>
            </a:r>
          </a:p>
          <a:p>
            <a:pPr algn="l">
              <a:lnSpc>
                <a:spcPct val="100000"/>
              </a:lnSpc>
              <a:spcAft>
                <a:spcPts val="300"/>
              </a:spcAft>
            </a:pPr>
            <a:r>
              <a:rPr sz="1250" b="0" u="sng" dirty="0">
                <a:solidFill>
                  <a:srgbClr val="303A92"/>
                </a:solidFill>
                <a:latin typeface="Museo 2"/>
                <a:hlinkClick r:id="rId42"/>
              </a:rPr>
              <a:t>MK: </a:t>
            </a:r>
            <a:r>
              <a:rPr sz="1250" b="0" u="sng" dirty="0" err="1">
                <a:solidFill>
                  <a:srgbClr val="303A92"/>
                </a:solidFill>
                <a:latin typeface="Museo 2"/>
                <a:hlinkClick r:id="rId42"/>
              </a:rPr>
              <a:t>Latvija</a:t>
            </a:r>
            <a:r>
              <a:rPr sz="1250" b="0" u="sng" dirty="0">
                <a:solidFill>
                  <a:srgbClr val="303A92"/>
                </a:solidFill>
                <a:latin typeface="Museo 2"/>
                <a:hlinkClick r:id="rId42"/>
              </a:rPr>
              <a:t> 2050 </a:t>
            </a:r>
            <a:r>
              <a:rPr sz="1250" b="0" u="sng" dirty="0" err="1">
                <a:solidFill>
                  <a:srgbClr val="303A92"/>
                </a:solidFill>
                <a:latin typeface="Museo 2"/>
                <a:hlinkClick r:id="rId42"/>
              </a:rPr>
              <a:t>scenāriji</a:t>
            </a:r>
            <a:endParaRPr sz="1250" b="0" u="sng" dirty="0">
              <a:solidFill>
                <a:srgbClr val="303A92"/>
              </a:solidFill>
              <a:latin typeface="Museo 2"/>
              <a:hlinkClick r:id="rId42"/>
            </a:endParaRPr>
          </a:p>
          <a:p>
            <a:pPr algn="l">
              <a:lnSpc>
                <a:spcPct val="100000"/>
              </a:lnSpc>
              <a:spcAft>
                <a:spcPts val="300"/>
              </a:spcAft>
            </a:pPr>
            <a:r>
              <a:rPr sz="1250" b="0" u="sng" dirty="0">
                <a:solidFill>
                  <a:srgbClr val="303A92"/>
                </a:solidFill>
                <a:latin typeface="Museo 2"/>
                <a:hlinkClick r:id="rId43"/>
              </a:rPr>
              <a:t>LU: </a:t>
            </a:r>
            <a:r>
              <a:rPr sz="1250" b="0" u="sng" dirty="0" err="1">
                <a:solidFill>
                  <a:srgbClr val="303A92"/>
                </a:solidFill>
                <a:latin typeface="Museo 2"/>
                <a:hlinkClick r:id="rId43"/>
              </a:rPr>
              <a:t>ietvars</a:t>
            </a:r>
            <a:r>
              <a:rPr sz="1250" b="0" u="sng" dirty="0">
                <a:solidFill>
                  <a:srgbClr val="303A92"/>
                </a:solidFill>
                <a:latin typeface="Museo 2"/>
                <a:hlinkClick r:id="rId43"/>
              </a:rPr>
              <a:t> “</a:t>
            </a:r>
            <a:r>
              <a:rPr sz="1250" b="0" u="sng" dirty="0" err="1">
                <a:solidFill>
                  <a:srgbClr val="303A92"/>
                </a:solidFill>
                <a:latin typeface="Museo 2"/>
                <a:hlinkClick r:id="rId43"/>
              </a:rPr>
              <a:t>Latvija</a:t>
            </a:r>
            <a:r>
              <a:rPr sz="1250" b="0" u="sng" dirty="0">
                <a:solidFill>
                  <a:srgbClr val="303A92"/>
                </a:solidFill>
                <a:latin typeface="Museo 2"/>
                <a:hlinkClick r:id="rId43"/>
              </a:rPr>
              <a:t> 2050”</a:t>
            </a:r>
          </a:p>
          <a:p>
            <a:pPr algn="l">
              <a:lnSpc>
                <a:spcPct val="100000"/>
              </a:lnSpc>
              <a:spcAft>
                <a:spcPts val="300"/>
              </a:spcAft>
            </a:pPr>
            <a:r>
              <a:rPr sz="1250" b="0" u="sng" dirty="0">
                <a:solidFill>
                  <a:srgbClr val="303A92"/>
                </a:solidFill>
                <a:latin typeface="Museo 2"/>
                <a:hlinkClick r:id="rId44"/>
              </a:rPr>
              <a:t>MK: NAP2034</a:t>
            </a:r>
          </a:p>
          <a:p>
            <a:pPr algn="l">
              <a:lnSpc>
                <a:spcPct val="100000"/>
              </a:lnSpc>
              <a:spcAft>
                <a:spcPts val="300"/>
              </a:spcAft>
            </a:pPr>
            <a:r>
              <a:rPr sz="1250" b="0" u="sng" dirty="0">
                <a:solidFill>
                  <a:srgbClr val="303A92"/>
                </a:solidFill>
                <a:latin typeface="Museo 2"/>
                <a:hlinkClick r:id="rId45"/>
              </a:rPr>
              <a:t>MK: NAP2027</a:t>
            </a:r>
          </a:p>
          <a:p>
            <a:pPr algn="l">
              <a:lnSpc>
                <a:spcPct val="100000"/>
              </a:lnSpc>
              <a:spcAft>
                <a:spcPts val="300"/>
              </a:spcAft>
            </a:pPr>
            <a:r>
              <a:rPr sz="1250" b="0" u="sng" dirty="0">
                <a:solidFill>
                  <a:srgbClr val="303A92"/>
                </a:solidFill>
                <a:latin typeface="Museo 2"/>
                <a:hlinkClick r:id="rId46"/>
              </a:rPr>
              <a:t>NAP2027 </a:t>
            </a:r>
            <a:r>
              <a:rPr sz="1250" b="0" u="sng" dirty="0" err="1">
                <a:solidFill>
                  <a:srgbClr val="303A92"/>
                </a:solidFill>
                <a:latin typeface="Museo 2"/>
                <a:hlinkClick r:id="rId46"/>
              </a:rPr>
              <a:t>teksts</a:t>
            </a:r>
            <a:endParaRPr sz="1250" b="0" u="sng" dirty="0">
              <a:solidFill>
                <a:srgbClr val="303A92"/>
              </a:solidFill>
              <a:latin typeface="Museo 2"/>
              <a:hlinkClick r:id="rId46"/>
            </a:endParaRPr>
          </a:p>
          <a:p>
            <a:pPr algn="l">
              <a:lnSpc>
                <a:spcPct val="100000"/>
              </a:lnSpc>
              <a:spcAft>
                <a:spcPts val="300"/>
              </a:spcAft>
            </a:pPr>
            <a:r>
              <a:rPr sz="1250" b="0" u="sng" dirty="0">
                <a:solidFill>
                  <a:srgbClr val="303A92"/>
                </a:solidFill>
                <a:latin typeface="Museo 2"/>
                <a:hlinkClick r:id="rId47"/>
              </a:rPr>
              <a:t>LV </a:t>
            </a:r>
            <a:r>
              <a:rPr sz="1250" b="0" u="sng" dirty="0" err="1">
                <a:solidFill>
                  <a:srgbClr val="303A92"/>
                </a:solidFill>
                <a:latin typeface="Museo 2"/>
                <a:hlinkClick r:id="rId47"/>
              </a:rPr>
              <a:t>portāls</a:t>
            </a:r>
            <a:r>
              <a:rPr sz="1250" b="0" u="sng" dirty="0">
                <a:solidFill>
                  <a:srgbClr val="303A92"/>
                </a:solidFill>
                <a:latin typeface="Museo 2"/>
                <a:hlinkClick r:id="rId47"/>
              </a:rPr>
              <a:t>: NAP2027 </a:t>
            </a:r>
            <a:r>
              <a:rPr sz="1250" b="0" u="sng" dirty="0" err="1">
                <a:solidFill>
                  <a:srgbClr val="303A92"/>
                </a:solidFill>
                <a:latin typeface="Museo 2"/>
                <a:hlinkClick r:id="rId47"/>
              </a:rPr>
              <a:t>vidusposms</a:t>
            </a:r>
            <a:endParaRPr sz="1250" b="0" u="sng" dirty="0">
              <a:solidFill>
                <a:srgbClr val="303A92"/>
              </a:solidFill>
              <a:latin typeface="Museo 2"/>
              <a:hlinkClick r:id="rId47"/>
            </a:endParaRPr>
          </a:p>
          <a:p>
            <a:pPr algn="l">
              <a:lnSpc>
                <a:spcPct val="100000"/>
              </a:lnSpc>
              <a:spcAft>
                <a:spcPts val="300"/>
              </a:spcAft>
            </a:pPr>
            <a:r>
              <a:rPr sz="1250" b="0" u="sng" dirty="0" err="1">
                <a:solidFill>
                  <a:srgbClr val="303A92"/>
                </a:solidFill>
                <a:latin typeface="Museo 2"/>
                <a:hlinkClick r:id="rId48"/>
              </a:rPr>
              <a:t>Vēstnesis</a:t>
            </a:r>
            <a:r>
              <a:rPr sz="1250" b="0" u="sng" dirty="0">
                <a:solidFill>
                  <a:srgbClr val="303A92"/>
                </a:solidFill>
                <a:latin typeface="Museo 2"/>
                <a:hlinkClick r:id="rId48"/>
              </a:rPr>
              <a:t>: Latvija2030 </a:t>
            </a:r>
            <a:r>
              <a:rPr sz="1250" b="0" u="sng" dirty="0" err="1">
                <a:solidFill>
                  <a:srgbClr val="303A92"/>
                </a:solidFill>
                <a:latin typeface="Museo 2"/>
                <a:hlinkClick r:id="rId48"/>
              </a:rPr>
              <a:t>apstiprināšana</a:t>
            </a:r>
            <a:endParaRPr sz="1250" b="0" u="sng" dirty="0">
              <a:solidFill>
                <a:srgbClr val="303A92"/>
              </a:solidFill>
              <a:latin typeface="Museo 2"/>
              <a:hlinkClick r:id="rId48"/>
            </a:endParaRPr>
          </a:p>
          <a:p>
            <a:pPr algn="l">
              <a:lnSpc>
                <a:spcPct val="100000"/>
              </a:lnSpc>
              <a:spcAft>
                <a:spcPts val="300"/>
              </a:spcAft>
            </a:pPr>
            <a:r>
              <a:rPr sz="1250" b="0" u="sng" dirty="0">
                <a:solidFill>
                  <a:srgbClr val="303A92"/>
                </a:solidFill>
                <a:latin typeface="Museo 2"/>
                <a:hlinkClick r:id="rId49"/>
              </a:rPr>
              <a:t>Valsts </a:t>
            </a:r>
            <a:r>
              <a:rPr sz="1250" b="0" u="sng" dirty="0" err="1">
                <a:solidFill>
                  <a:srgbClr val="303A92"/>
                </a:solidFill>
                <a:latin typeface="Museo 2"/>
                <a:hlinkClick r:id="rId49"/>
              </a:rPr>
              <a:t>kontrole</a:t>
            </a:r>
            <a:r>
              <a:rPr sz="1250" b="0" u="sng" dirty="0">
                <a:solidFill>
                  <a:srgbClr val="303A92"/>
                </a:solidFill>
                <a:latin typeface="Museo 2"/>
                <a:hlinkClick r:id="rId49"/>
              </a:rPr>
              <a:t>: </a:t>
            </a:r>
            <a:r>
              <a:rPr sz="1250" b="0" u="sng" dirty="0" err="1">
                <a:solidFill>
                  <a:srgbClr val="303A92"/>
                </a:solidFill>
                <a:latin typeface="Museo 2"/>
                <a:hlinkClick r:id="rId49"/>
              </a:rPr>
              <a:t>infrastruktūras</a:t>
            </a:r>
            <a:r>
              <a:rPr sz="1250" b="0" u="sng" dirty="0">
                <a:solidFill>
                  <a:srgbClr val="303A92"/>
                </a:solidFill>
                <a:latin typeface="Museo 2"/>
                <a:hlinkClick r:id="rId49"/>
              </a:rPr>
              <a:t> </a:t>
            </a:r>
            <a:r>
              <a:rPr sz="1250" b="0" u="sng" dirty="0" err="1">
                <a:solidFill>
                  <a:srgbClr val="303A92"/>
                </a:solidFill>
                <a:latin typeface="Museo 2"/>
                <a:hlinkClick r:id="rId49"/>
              </a:rPr>
              <a:t>attīstība</a:t>
            </a:r>
            <a:r>
              <a:rPr sz="1250" b="0" u="sng" dirty="0">
                <a:solidFill>
                  <a:srgbClr val="303A92"/>
                </a:solidFill>
                <a:latin typeface="Museo 2"/>
                <a:hlinkClick r:id="rId49"/>
              </a:rPr>
              <a:t> (2019)</a:t>
            </a:r>
          </a:p>
          <a:p>
            <a:pPr algn="l">
              <a:lnSpc>
                <a:spcPct val="100000"/>
              </a:lnSpc>
              <a:spcAft>
                <a:spcPts val="300"/>
              </a:spcAft>
            </a:pPr>
            <a:r>
              <a:rPr sz="1250" b="0" u="sng" dirty="0">
                <a:solidFill>
                  <a:srgbClr val="303A92"/>
                </a:solidFill>
                <a:latin typeface="Museo 2"/>
                <a:hlinkClick r:id="rId50"/>
              </a:rPr>
              <a:t>Valsts </a:t>
            </a:r>
            <a:r>
              <a:rPr sz="1250" b="0" u="sng" dirty="0" err="1">
                <a:solidFill>
                  <a:srgbClr val="303A92"/>
                </a:solidFill>
                <a:latin typeface="Museo 2"/>
                <a:hlinkClick r:id="rId50"/>
              </a:rPr>
              <a:t>kontrole</a:t>
            </a:r>
            <a:r>
              <a:rPr sz="1250" b="0" u="sng" dirty="0">
                <a:solidFill>
                  <a:srgbClr val="303A92"/>
                </a:solidFill>
                <a:latin typeface="Museo 2"/>
                <a:hlinkClick r:id="rId50"/>
              </a:rPr>
              <a:t>: Rail Baltica (1)</a:t>
            </a:r>
          </a:p>
          <a:p>
            <a:pPr algn="l">
              <a:lnSpc>
                <a:spcPct val="100000"/>
              </a:lnSpc>
              <a:spcAft>
                <a:spcPts val="300"/>
              </a:spcAft>
            </a:pPr>
            <a:r>
              <a:rPr sz="1250" b="0" u="sng" dirty="0">
                <a:solidFill>
                  <a:srgbClr val="303A92"/>
                </a:solidFill>
                <a:latin typeface="Museo 2"/>
                <a:hlinkClick r:id="rId51"/>
              </a:rPr>
              <a:t>Valsts </a:t>
            </a:r>
            <a:r>
              <a:rPr sz="1250" b="0" u="sng" dirty="0" err="1">
                <a:solidFill>
                  <a:srgbClr val="303A92"/>
                </a:solidFill>
                <a:latin typeface="Museo 2"/>
                <a:hlinkClick r:id="rId51"/>
              </a:rPr>
              <a:t>kontrole</a:t>
            </a:r>
            <a:r>
              <a:rPr sz="1250" b="0" u="sng" dirty="0">
                <a:solidFill>
                  <a:srgbClr val="303A92"/>
                </a:solidFill>
                <a:latin typeface="Museo 2"/>
                <a:hlinkClick r:id="rId51"/>
              </a:rPr>
              <a:t>: Rail Baltica (2)</a:t>
            </a:r>
          </a:p>
          <a:p>
            <a:pPr algn="l">
              <a:lnSpc>
                <a:spcPct val="100000"/>
              </a:lnSpc>
              <a:spcAft>
                <a:spcPts val="300"/>
              </a:spcAft>
            </a:pPr>
            <a:r>
              <a:rPr sz="1250" b="0" u="sng" dirty="0">
                <a:solidFill>
                  <a:srgbClr val="303A92"/>
                </a:solidFill>
                <a:latin typeface="Museo 2"/>
                <a:hlinkClick r:id="rId52"/>
              </a:rPr>
              <a:t>ALTUM </a:t>
            </a:r>
            <a:r>
              <a:rPr sz="1250" b="0" u="sng" dirty="0" err="1">
                <a:solidFill>
                  <a:srgbClr val="303A92"/>
                </a:solidFill>
                <a:latin typeface="Museo 2"/>
                <a:hlinkClick r:id="rId52"/>
              </a:rPr>
              <a:t>finanšu</a:t>
            </a:r>
            <a:r>
              <a:rPr sz="1250" b="0" u="sng" dirty="0">
                <a:solidFill>
                  <a:srgbClr val="303A92"/>
                </a:solidFill>
                <a:latin typeface="Museo 2"/>
                <a:hlinkClick r:id="rId52"/>
              </a:rPr>
              <a:t> </a:t>
            </a:r>
            <a:r>
              <a:rPr sz="1250" b="0" u="sng" dirty="0" err="1">
                <a:solidFill>
                  <a:srgbClr val="303A92"/>
                </a:solidFill>
                <a:latin typeface="Museo 2"/>
                <a:hlinkClick r:id="rId52"/>
              </a:rPr>
              <a:t>informācija</a:t>
            </a:r>
            <a:endParaRPr sz="1250" b="0" u="sng" dirty="0">
              <a:solidFill>
                <a:srgbClr val="303A92"/>
              </a:solidFill>
              <a:latin typeface="Museo 2"/>
              <a:hlinkClick r:id="rId52"/>
            </a:endParaRPr>
          </a:p>
          <a:p>
            <a:pPr algn="l">
              <a:lnSpc>
                <a:spcPct val="100000"/>
              </a:lnSpc>
              <a:spcBef>
                <a:spcPts val="400"/>
              </a:spcBef>
              <a:spcAft>
                <a:spcPts val="300"/>
              </a:spcAft>
            </a:pPr>
            <a:r>
              <a:rPr sz="1350" b="0" dirty="0" err="1">
                <a:solidFill>
                  <a:srgbClr val="303A92"/>
                </a:solidFill>
                <a:latin typeface="Museo 1"/>
              </a:rPr>
              <a:t>Pētījumi</a:t>
            </a:r>
            <a:r>
              <a:rPr sz="1350" b="0" dirty="0">
                <a:solidFill>
                  <a:srgbClr val="303A92"/>
                </a:solidFill>
                <a:latin typeface="Museo 1"/>
              </a:rPr>
              <a:t> par </a:t>
            </a:r>
            <a:r>
              <a:rPr sz="1350" b="0" dirty="0" err="1">
                <a:solidFill>
                  <a:srgbClr val="303A92"/>
                </a:solidFill>
                <a:latin typeface="Museo 1"/>
              </a:rPr>
              <a:t>reģionālo</a:t>
            </a:r>
            <a:r>
              <a:rPr sz="1350" b="0" dirty="0">
                <a:solidFill>
                  <a:srgbClr val="303A92"/>
                </a:solidFill>
                <a:latin typeface="Museo 1"/>
              </a:rPr>
              <a:t> </a:t>
            </a:r>
            <a:r>
              <a:rPr sz="1350" b="0" dirty="0" err="1">
                <a:solidFill>
                  <a:srgbClr val="303A92"/>
                </a:solidFill>
                <a:latin typeface="Museo 1"/>
              </a:rPr>
              <a:t>politiku</a:t>
            </a:r>
            <a:r>
              <a:rPr sz="1350" b="0" dirty="0">
                <a:solidFill>
                  <a:srgbClr val="303A92"/>
                </a:solidFill>
                <a:latin typeface="Museo 1"/>
              </a:rPr>
              <a:t> un </a:t>
            </a:r>
            <a:r>
              <a:rPr sz="1350" b="0" dirty="0" err="1">
                <a:solidFill>
                  <a:srgbClr val="303A92"/>
                </a:solidFill>
                <a:latin typeface="Museo 1"/>
              </a:rPr>
              <a:t>politisko</a:t>
            </a:r>
            <a:r>
              <a:rPr sz="1350" b="0" dirty="0">
                <a:solidFill>
                  <a:srgbClr val="303A92"/>
                </a:solidFill>
                <a:latin typeface="Museo 1"/>
              </a:rPr>
              <a:t> </a:t>
            </a:r>
            <a:r>
              <a:rPr sz="1350" b="0" dirty="0" err="1">
                <a:solidFill>
                  <a:srgbClr val="303A92"/>
                </a:solidFill>
                <a:latin typeface="Museo 1"/>
              </a:rPr>
              <a:t>sadali</a:t>
            </a:r>
            <a:endParaRPr sz="1350" b="0" dirty="0">
              <a:solidFill>
                <a:srgbClr val="303A92"/>
              </a:solidFill>
              <a:latin typeface="Museo 1"/>
            </a:endParaRPr>
          </a:p>
          <a:p>
            <a:pPr algn="l">
              <a:lnSpc>
                <a:spcPct val="100000"/>
              </a:lnSpc>
              <a:spcAft>
                <a:spcPts val="300"/>
              </a:spcAft>
            </a:pPr>
            <a:r>
              <a:rPr sz="1250" b="0" u="sng" dirty="0">
                <a:solidFill>
                  <a:srgbClr val="303A92"/>
                </a:solidFill>
                <a:latin typeface="Museo 2"/>
                <a:hlinkClick r:id="rId53"/>
              </a:rPr>
              <a:t>Rodríguez-Pose &amp; Fratesi (2004)</a:t>
            </a:r>
          </a:p>
          <a:p>
            <a:pPr algn="l">
              <a:lnSpc>
                <a:spcPct val="100000"/>
              </a:lnSpc>
              <a:spcAft>
                <a:spcPts val="300"/>
              </a:spcAft>
            </a:pPr>
            <a:r>
              <a:rPr sz="1250" b="0" u="sng" dirty="0">
                <a:solidFill>
                  <a:srgbClr val="303A92"/>
                </a:solidFill>
                <a:latin typeface="Museo 2"/>
                <a:hlinkClick r:id="rId54"/>
              </a:rPr>
              <a:t>Rodríguez-Pose &amp; Garcilazo (2015)</a:t>
            </a:r>
          </a:p>
          <a:p>
            <a:pPr algn="l">
              <a:lnSpc>
                <a:spcPct val="100000"/>
              </a:lnSpc>
              <a:spcAft>
                <a:spcPts val="300"/>
              </a:spcAft>
            </a:pPr>
            <a:r>
              <a:rPr sz="1250" b="0" u="sng" dirty="0">
                <a:solidFill>
                  <a:srgbClr val="303A92"/>
                </a:solidFill>
                <a:latin typeface="Museo 2"/>
                <a:hlinkClick r:id="rId55"/>
              </a:rPr>
              <a:t>Rodríguez-Pose &amp; Ketterer (2020)</a:t>
            </a:r>
          </a:p>
        </p:txBody>
      </p:sp>
      <p:pic>
        <p:nvPicPr>
          <p:cNvPr id="6" name="Picture 5" descr="image.png"/>
          <p:cNvPicPr>
            <a:picLocks noChangeAspect="1"/>
          </p:cNvPicPr>
          <p:nvPr/>
        </p:nvPicPr>
        <p:blipFill>
          <a:blip r:embed="rId56"/>
          <a:stretch>
            <a:fillRect/>
          </a:stretch>
        </p:blipFill>
        <p:spPr>
          <a:xfrm>
            <a:off x="16047720" y="9400032"/>
            <a:ext cx="1600200" cy="680085"/>
          </a:xfrm>
          <a:prstGeom prst="rect">
            <a:avLst/>
          </a:prstGeom>
        </p:spPr>
      </p:pic>
      <p:sp>
        <p:nvSpPr>
          <p:cNvPr id="7" name="TextBox 6"/>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64</a:t>
            </a:r>
          </a:p>
        </p:txBody>
      </p:sp>
    </p:spTree>
    <p:extLst>
      <p:ext uri="{BB962C8B-B14F-4D97-AF65-F5344CB8AC3E}">
        <p14:creationId xmlns:p14="http://schemas.microsoft.com/office/powerpoint/2010/main" val="480703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2960" y="502920"/>
            <a:ext cx="16642080" cy="1325880"/>
          </a:xfrm>
          <a:prstGeom prst="rect">
            <a:avLst/>
          </a:prstGeom>
          <a:noFill/>
        </p:spPr>
        <p:txBody>
          <a:bodyPr wrap="square" lIns="45720" tIns="27432" rIns="45720" bIns="27432" anchor="b">
            <a:spAutoFit/>
          </a:bodyPr>
          <a:lstStyle/>
          <a:p>
            <a:pPr algn="l">
              <a:lnSpc>
                <a:spcPct val="98000"/>
              </a:lnSpc>
              <a:spcAft>
                <a:spcPts val="0"/>
              </a:spcAft>
            </a:pPr>
            <a:r>
              <a:rPr sz="3400" b="0">
                <a:solidFill>
                  <a:srgbClr val="303A92"/>
                </a:solidFill>
                <a:latin typeface="Museo 1"/>
              </a:rPr>
              <a:t>Avoti (2/2)</a:t>
            </a:r>
          </a:p>
        </p:txBody>
      </p:sp>
      <p:sp>
        <p:nvSpPr>
          <p:cNvPr id="3" name="TextBox 2"/>
          <p:cNvSpPr txBox="1"/>
          <p:nvPr/>
        </p:nvSpPr>
        <p:spPr>
          <a:xfrm>
            <a:off x="822960" y="2057400"/>
            <a:ext cx="5440680" cy="7269480"/>
          </a:xfrm>
          <a:prstGeom prst="rect">
            <a:avLst/>
          </a:prstGeom>
          <a:noFill/>
        </p:spPr>
        <p:txBody>
          <a:bodyPr wrap="square" lIns="45720" tIns="27432" rIns="45720" bIns="27432" anchor="t">
            <a:spAutoFit/>
          </a:bodyPr>
          <a:lstStyle/>
          <a:p>
            <a:pPr algn="l">
              <a:lnSpc>
                <a:spcPct val="100000"/>
              </a:lnSpc>
              <a:spcAft>
                <a:spcPts val="300"/>
              </a:spcAft>
            </a:pPr>
            <a:r>
              <a:rPr sz="1250" b="0" u="sng">
                <a:solidFill>
                  <a:srgbClr val="303A92"/>
                </a:solidFill>
                <a:latin typeface="Museo 2"/>
                <a:hlinkClick r:id="rId3"/>
              </a:rPr>
              <a:t>Rodríguez-Pose (2018)</a:t>
            </a:r>
          </a:p>
          <a:p>
            <a:pPr algn="l">
              <a:lnSpc>
                <a:spcPct val="100000"/>
              </a:lnSpc>
              <a:spcAft>
                <a:spcPts val="300"/>
              </a:spcAft>
            </a:pPr>
            <a:r>
              <a:rPr sz="1250" b="0" u="sng">
                <a:solidFill>
                  <a:srgbClr val="303A92"/>
                </a:solidFill>
                <a:latin typeface="Museo 2"/>
                <a:hlinkClick r:id="rId4"/>
              </a:rPr>
              <a:t>Public Choice (2023): Ungārija</a:t>
            </a:r>
          </a:p>
          <a:p>
            <a:pPr algn="l">
              <a:lnSpc>
                <a:spcPct val="100000"/>
              </a:lnSpc>
              <a:spcAft>
                <a:spcPts val="300"/>
              </a:spcAft>
            </a:pPr>
            <a:r>
              <a:rPr sz="1250" b="0" u="sng">
                <a:solidFill>
                  <a:srgbClr val="303A92"/>
                </a:solidFill>
                <a:latin typeface="Museo 2"/>
                <a:hlinkClick r:id="rId5"/>
              </a:rPr>
              <a:t>Cerqua &amp; Pellegrini (2018)</a:t>
            </a:r>
          </a:p>
          <a:p>
            <a:pPr algn="l">
              <a:lnSpc>
                <a:spcPct val="100000"/>
              </a:lnSpc>
              <a:spcAft>
                <a:spcPts val="300"/>
              </a:spcAft>
            </a:pPr>
            <a:r>
              <a:rPr sz="1250" b="0" u="sng">
                <a:solidFill>
                  <a:srgbClr val="303A92"/>
                </a:solidFill>
                <a:latin typeface="Museo 2"/>
                <a:hlinkClick r:id="rId6"/>
              </a:rPr>
              <a:t>Becker, Egger &amp; von Ehrlich (2012)</a:t>
            </a:r>
          </a:p>
          <a:p>
            <a:pPr algn="l">
              <a:lnSpc>
                <a:spcPct val="100000"/>
              </a:lnSpc>
              <a:spcAft>
                <a:spcPts val="300"/>
              </a:spcAft>
            </a:pPr>
            <a:r>
              <a:rPr sz="1250" b="0" u="sng">
                <a:solidFill>
                  <a:srgbClr val="303A92"/>
                </a:solidFill>
                <a:latin typeface="Museo 2"/>
                <a:hlinkClick r:id="rId7"/>
              </a:rPr>
              <a:t>Vilniaus universitetas</a:t>
            </a:r>
          </a:p>
          <a:p>
            <a:pPr algn="l">
              <a:lnSpc>
                <a:spcPct val="100000"/>
              </a:lnSpc>
              <a:spcAft>
                <a:spcPts val="300"/>
              </a:spcAft>
            </a:pPr>
            <a:r>
              <a:rPr sz="1250" b="0" u="sng">
                <a:solidFill>
                  <a:srgbClr val="303A92"/>
                </a:solidFill>
                <a:latin typeface="Museo 2"/>
                <a:hlinkClick r:id="rId8"/>
              </a:rPr>
              <a:t>Sabatier &amp; Weible: Theories of the Policy Process</a:t>
            </a:r>
          </a:p>
          <a:p>
            <a:pPr algn="l">
              <a:lnSpc>
                <a:spcPct val="100000"/>
              </a:lnSpc>
              <a:spcBef>
                <a:spcPts val="400"/>
              </a:spcBef>
              <a:spcAft>
                <a:spcPts val="300"/>
              </a:spcAft>
            </a:pPr>
            <a:r>
              <a:rPr sz="1350" b="0">
                <a:solidFill>
                  <a:srgbClr val="303A92"/>
                </a:solidFill>
                <a:latin typeface="Museo 1"/>
              </a:rPr>
              <a:t>Citas valstis: investīcijas un instrumenti</a:t>
            </a:r>
          </a:p>
          <a:p>
            <a:pPr algn="l">
              <a:lnSpc>
                <a:spcPct val="100000"/>
              </a:lnSpc>
              <a:spcAft>
                <a:spcPts val="300"/>
              </a:spcAft>
            </a:pPr>
            <a:r>
              <a:rPr sz="1250" b="0" u="sng">
                <a:solidFill>
                  <a:srgbClr val="303A92"/>
                </a:solidFill>
                <a:latin typeface="Museo 2"/>
                <a:hlinkClick r:id="rId9"/>
              </a:rPr>
              <a:t>Īrija: NDP 2026–2035</a:t>
            </a:r>
          </a:p>
          <a:p>
            <a:pPr algn="l">
              <a:lnSpc>
                <a:spcPct val="100000"/>
              </a:lnSpc>
              <a:spcAft>
                <a:spcPts val="300"/>
              </a:spcAft>
            </a:pPr>
            <a:r>
              <a:rPr sz="1250" b="0" u="sng">
                <a:solidFill>
                  <a:srgbClr val="303A92"/>
                </a:solidFill>
                <a:latin typeface="Museo 2"/>
                <a:hlinkClick r:id="rId10"/>
              </a:rPr>
              <a:t>Īrija: NPF apstiprināšana</a:t>
            </a:r>
          </a:p>
          <a:p>
            <a:pPr algn="l">
              <a:lnSpc>
                <a:spcPct val="100000"/>
              </a:lnSpc>
              <a:spcAft>
                <a:spcPts val="300"/>
              </a:spcAft>
            </a:pPr>
            <a:r>
              <a:rPr sz="1250" b="0" u="sng">
                <a:solidFill>
                  <a:srgbClr val="303A92"/>
                </a:solidFill>
                <a:latin typeface="Museo 2"/>
                <a:hlinkClick r:id="rId11"/>
              </a:rPr>
              <a:t>Project Ireland 2040</a:t>
            </a:r>
          </a:p>
          <a:p>
            <a:pPr algn="l">
              <a:lnSpc>
                <a:spcPct val="100000"/>
              </a:lnSpc>
              <a:spcAft>
                <a:spcPts val="300"/>
              </a:spcAft>
            </a:pPr>
            <a:r>
              <a:rPr sz="1250" b="0" u="sng">
                <a:solidFill>
                  <a:srgbClr val="303A92"/>
                </a:solidFill>
                <a:latin typeface="Museo 2"/>
                <a:hlinkClick r:id="rId12"/>
              </a:rPr>
              <a:t>NISTA ziņojums 2024–25</a:t>
            </a:r>
          </a:p>
          <a:p>
            <a:pPr algn="l">
              <a:lnSpc>
                <a:spcPct val="100000"/>
              </a:lnSpc>
              <a:spcAft>
                <a:spcPts val="300"/>
              </a:spcAft>
            </a:pPr>
            <a:r>
              <a:rPr sz="1250" b="0" u="sng">
                <a:solidFill>
                  <a:srgbClr val="303A92"/>
                </a:solidFill>
                <a:latin typeface="Museo 2"/>
                <a:hlinkClick r:id="rId13"/>
              </a:rPr>
              <a:t>Lietuva: ILTE</a:t>
            </a:r>
          </a:p>
          <a:p>
            <a:pPr algn="l">
              <a:lnSpc>
                <a:spcPct val="100000"/>
              </a:lnSpc>
              <a:spcAft>
                <a:spcPts val="300"/>
              </a:spcAft>
            </a:pPr>
            <a:r>
              <a:rPr sz="1250" b="0" u="sng">
                <a:solidFill>
                  <a:srgbClr val="303A92"/>
                </a:solidFill>
                <a:latin typeface="Museo 2"/>
                <a:hlinkClick r:id="rId14"/>
              </a:rPr>
              <a:t>fi-compass: ILTE</a:t>
            </a:r>
          </a:p>
          <a:p>
            <a:pPr algn="l">
              <a:lnSpc>
                <a:spcPct val="100000"/>
              </a:lnSpc>
              <a:spcAft>
                <a:spcPts val="300"/>
              </a:spcAft>
            </a:pPr>
            <a:r>
              <a:rPr sz="1250" b="0" u="sng">
                <a:solidFill>
                  <a:srgbClr val="303A92"/>
                </a:solidFill>
                <a:latin typeface="Museo 2"/>
                <a:hlinkClick r:id="rId15"/>
              </a:rPr>
              <a:t>fi-compass: Lietuva</a:t>
            </a:r>
          </a:p>
          <a:p>
            <a:pPr algn="l">
              <a:lnSpc>
                <a:spcPct val="100000"/>
              </a:lnSpc>
              <a:spcAft>
                <a:spcPts val="300"/>
              </a:spcAft>
            </a:pPr>
            <a:r>
              <a:rPr sz="1250" b="0" u="sng">
                <a:solidFill>
                  <a:srgbClr val="303A92"/>
                </a:solidFill>
                <a:latin typeface="Museo 2"/>
                <a:hlinkClick r:id="rId16"/>
              </a:rPr>
              <a:t>fi-compass: Latvija</a:t>
            </a:r>
          </a:p>
          <a:p>
            <a:pPr algn="l">
              <a:lnSpc>
                <a:spcPct val="100000"/>
              </a:lnSpc>
              <a:spcBef>
                <a:spcPts val="400"/>
              </a:spcBef>
              <a:spcAft>
                <a:spcPts val="300"/>
              </a:spcAft>
            </a:pPr>
            <a:r>
              <a:rPr sz="1350" b="0">
                <a:solidFill>
                  <a:srgbClr val="303A92"/>
                </a:solidFill>
                <a:latin typeface="Museo 1"/>
              </a:rPr>
              <a:t>Ilgtermiņa vīzijas dokumenti ES</a:t>
            </a:r>
          </a:p>
          <a:p>
            <a:pPr algn="l">
              <a:lnSpc>
                <a:spcPct val="100000"/>
              </a:lnSpc>
              <a:spcAft>
                <a:spcPts val="300"/>
              </a:spcAft>
            </a:pPr>
            <a:r>
              <a:rPr sz="1250" b="0" u="sng">
                <a:solidFill>
                  <a:srgbClr val="303A92"/>
                </a:solidFill>
                <a:latin typeface="Museo 2"/>
                <a:hlinkClick r:id="rId17"/>
              </a:rPr>
              <a:t>Igaunija: Eesti 2035</a:t>
            </a:r>
          </a:p>
          <a:p>
            <a:pPr algn="l">
              <a:lnSpc>
                <a:spcPct val="100000"/>
              </a:lnSpc>
              <a:spcAft>
                <a:spcPts val="300"/>
              </a:spcAft>
            </a:pPr>
            <a:r>
              <a:rPr sz="1250" b="0" u="sng">
                <a:solidFill>
                  <a:srgbClr val="303A92"/>
                </a:solidFill>
                <a:latin typeface="Museo 2"/>
                <a:hlinkClick r:id="rId18"/>
              </a:rPr>
              <a:t>Igaunija: īstenošana</a:t>
            </a:r>
          </a:p>
          <a:p>
            <a:pPr algn="l">
              <a:lnSpc>
                <a:spcPct val="100000"/>
              </a:lnSpc>
              <a:spcAft>
                <a:spcPts val="300"/>
              </a:spcAft>
            </a:pPr>
            <a:r>
              <a:rPr sz="1250" b="0" u="sng">
                <a:solidFill>
                  <a:srgbClr val="303A92"/>
                </a:solidFill>
                <a:latin typeface="Museo 2"/>
                <a:hlinkClick r:id="rId19"/>
              </a:rPr>
              <a:t>Riigikogu: ministra ziņojums</a:t>
            </a:r>
          </a:p>
          <a:p>
            <a:pPr algn="l">
              <a:lnSpc>
                <a:spcPct val="100000"/>
              </a:lnSpc>
              <a:spcAft>
                <a:spcPts val="300"/>
              </a:spcAft>
            </a:pPr>
            <a:r>
              <a:rPr sz="1250" b="0" u="sng">
                <a:solidFill>
                  <a:srgbClr val="303A92"/>
                </a:solidFill>
                <a:latin typeface="Museo 2"/>
                <a:hlinkClick r:id="rId20"/>
              </a:rPr>
              <a:t>Lietuva 2050 (Seimas)</a:t>
            </a:r>
          </a:p>
          <a:p>
            <a:pPr algn="l">
              <a:lnSpc>
                <a:spcPct val="100000"/>
              </a:lnSpc>
              <a:spcAft>
                <a:spcPts val="300"/>
              </a:spcAft>
            </a:pPr>
            <a:r>
              <a:rPr sz="1250" b="0" u="sng">
                <a:solidFill>
                  <a:srgbClr val="303A92"/>
                </a:solidFill>
                <a:latin typeface="Museo 2"/>
                <a:hlinkClick r:id="rId21"/>
              </a:rPr>
              <a:t>VŽ: Lietuva 2050</a:t>
            </a:r>
          </a:p>
        </p:txBody>
      </p:sp>
      <p:sp>
        <p:nvSpPr>
          <p:cNvPr id="4" name="TextBox 3"/>
          <p:cNvSpPr txBox="1"/>
          <p:nvPr/>
        </p:nvSpPr>
        <p:spPr>
          <a:xfrm>
            <a:off x="6446520" y="2057400"/>
            <a:ext cx="5440680" cy="7269480"/>
          </a:xfrm>
          <a:prstGeom prst="rect">
            <a:avLst/>
          </a:prstGeom>
          <a:noFill/>
        </p:spPr>
        <p:txBody>
          <a:bodyPr wrap="square" lIns="45720" tIns="27432" rIns="45720" bIns="27432" anchor="t">
            <a:spAutoFit/>
          </a:bodyPr>
          <a:lstStyle/>
          <a:p>
            <a:pPr algn="l">
              <a:lnSpc>
                <a:spcPct val="100000"/>
              </a:lnSpc>
              <a:spcAft>
                <a:spcPts val="300"/>
              </a:spcAft>
            </a:pPr>
            <a:r>
              <a:rPr sz="1250" b="0" u="sng">
                <a:solidFill>
                  <a:srgbClr val="303A92"/>
                </a:solidFill>
                <a:latin typeface="Museo 2"/>
                <a:hlinkClick r:id="rId22"/>
              </a:rPr>
              <a:t>Horvātija: Sabor</a:t>
            </a:r>
          </a:p>
          <a:p>
            <a:pPr algn="l">
              <a:lnSpc>
                <a:spcPct val="100000"/>
              </a:lnSpc>
              <a:spcAft>
                <a:spcPts val="300"/>
              </a:spcAft>
            </a:pPr>
            <a:r>
              <a:rPr sz="1250" b="0" u="sng">
                <a:solidFill>
                  <a:srgbClr val="303A92"/>
                </a:solidFill>
                <a:latin typeface="Museo 2"/>
                <a:hlinkClick r:id="rId23"/>
              </a:rPr>
              <a:t>Narodne novine</a:t>
            </a:r>
          </a:p>
          <a:p>
            <a:pPr algn="l">
              <a:lnSpc>
                <a:spcPct val="100000"/>
              </a:lnSpc>
              <a:spcAft>
                <a:spcPts val="300"/>
              </a:spcAft>
            </a:pPr>
            <a:r>
              <a:rPr sz="1250" b="0" u="sng">
                <a:solidFill>
                  <a:srgbClr val="303A92"/>
                </a:solidFill>
                <a:latin typeface="Museo 2"/>
                <a:hlinkClick r:id="rId24"/>
              </a:rPr>
              <a:t>Ungārija: OGY 1/2014</a:t>
            </a:r>
          </a:p>
          <a:p>
            <a:pPr algn="l">
              <a:lnSpc>
                <a:spcPct val="100000"/>
              </a:lnSpc>
              <a:spcAft>
                <a:spcPts val="300"/>
              </a:spcAft>
            </a:pPr>
            <a:r>
              <a:rPr sz="1250" b="0" u="sng">
                <a:solidFill>
                  <a:srgbClr val="303A92"/>
                </a:solidFill>
                <a:latin typeface="Museo 2"/>
                <a:hlinkClick r:id="rId25"/>
              </a:rPr>
              <a:t>Ungārija: NGM</a:t>
            </a:r>
          </a:p>
          <a:p>
            <a:pPr algn="l">
              <a:lnSpc>
                <a:spcPct val="100000"/>
              </a:lnSpc>
              <a:spcAft>
                <a:spcPts val="300"/>
              </a:spcAft>
            </a:pPr>
            <a:r>
              <a:rPr sz="1250" b="0" u="sng">
                <a:solidFill>
                  <a:srgbClr val="303A92"/>
                </a:solidFill>
                <a:latin typeface="Museo 2"/>
                <a:hlinkClick r:id="rId26"/>
              </a:rPr>
              <a:t>Zviedrija: Riksdag</a:t>
            </a:r>
          </a:p>
          <a:p>
            <a:pPr algn="l">
              <a:lnSpc>
                <a:spcPct val="100000"/>
              </a:lnSpc>
              <a:spcAft>
                <a:spcPts val="300"/>
              </a:spcAft>
            </a:pPr>
            <a:r>
              <a:rPr sz="1250" b="0" u="sng">
                <a:solidFill>
                  <a:srgbClr val="303A92"/>
                </a:solidFill>
                <a:latin typeface="Museo 2"/>
                <a:hlinkClick r:id="rId27"/>
              </a:rPr>
              <a:t>Portugāle: GOP</a:t>
            </a:r>
          </a:p>
          <a:p>
            <a:pPr algn="l">
              <a:lnSpc>
                <a:spcPct val="100000"/>
              </a:lnSpc>
              <a:spcAft>
                <a:spcPts val="300"/>
              </a:spcAft>
            </a:pPr>
            <a:r>
              <a:rPr sz="1250" b="0" u="sng">
                <a:solidFill>
                  <a:srgbClr val="303A92"/>
                </a:solidFill>
                <a:latin typeface="Museo 2"/>
                <a:hlinkClick r:id="rId28"/>
              </a:rPr>
              <a:t>Somija: ziņojums par nākotni</a:t>
            </a:r>
          </a:p>
          <a:p>
            <a:pPr algn="l">
              <a:lnSpc>
                <a:spcPct val="100000"/>
              </a:lnSpc>
              <a:spcAft>
                <a:spcPts val="300"/>
              </a:spcAft>
            </a:pPr>
            <a:r>
              <a:rPr sz="1250" b="0" u="sng">
                <a:solidFill>
                  <a:srgbClr val="303A92"/>
                </a:solidFill>
                <a:latin typeface="Museo 2"/>
                <a:hlinkClick r:id="rId29"/>
              </a:rPr>
              <a:t>Austrija: VNR 2024</a:t>
            </a:r>
          </a:p>
          <a:p>
            <a:pPr algn="l">
              <a:lnSpc>
                <a:spcPct val="100000"/>
              </a:lnSpc>
              <a:spcAft>
                <a:spcPts val="300"/>
              </a:spcAft>
            </a:pPr>
            <a:r>
              <a:rPr sz="1250" b="0" u="sng">
                <a:solidFill>
                  <a:srgbClr val="303A92"/>
                </a:solidFill>
                <a:latin typeface="Museo 2"/>
                <a:hlinkClick r:id="rId30"/>
              </a:rPr>
              <a:t>Beļģija</a:t>
            </a:r>
          </a:p>
          <a:p>
            <a:pPr algn="l">
              <a:lnSpc>
                <a:spcPct val="100000"/>
              </a:lnSpc>
              <a:spcAft>
                <a:spcPts val="300"/>
              </a:spcAft>
            </a:pPr>
            <a:r>
              <a:rPr sz="1250" b="0" u="sng">
                <a:solidFill>
                  <a:srgbClr val="303A92"/>
                </a:solidFill>
                <a:latin typeface="Museo 2"/>
                <a:hlinkClick r:id="rId31"/>
              </a:rPr>
              <a:t>Bulgārija 2030</a:t>
            </a:r>
          </a:p>
          <a:p>
            <a:pPr algn="l">
              <a:lnSpc>
                <a:spcPct val="100000"/>
              </a:lnSpc>
              <a:spcAft>
                <a:spcPts val="300"/>
              </a:spcAft>
            </a:pPr>
            <a:r>
              <a:rPr sz="1250" b="0" u="sng">
                <a:solidFill>
                  <a:srgbClr val="303A92"/>
                </a:solidFill>
                <a:latin typeface="Museo 2"/>
                <a:hlinkClick r:id="rId32"/>
              </a:rPr>
              <a:t>Kipra: Vision 2035</a:t>
            </a:r>
          </a:p>
          <a:p>
            <a:pPr algn="l">
              <a:lnSpc>
                <a:spcPct val="100000"/>
              </a:lnSpc>
              <a:spcAft>
                <a:spcPts val="300"/>
              </a:spcAft>
            </a:pPr>
            <a:r>
              <a:rPr sz="1250" b="0" u="sng">
                <a:solidFill>
                  <a:srgbClr val="303A92"/>
                </a:solidFill>
                <a:latin typeface="Museo 2"/>
                <a:hlinkClick r:id="rId33"/>
              </a:rPr>
              <a:t>Čehija: ČR 2030</a:t>
            </a:r>
          </a:p>
          <a:p>
            <a:pPr algn="l">
              <a:lnSpc>
                <a:spcPct val="100000"/>
              </a:lnSpc>
              <a:spcAft>
                <a:spcPts val="300"/>
              </a:spcAft>
            </a:pPr>
            <a:r>
              <a:rPr sz="1250" b="0" u="sng">
                <a:solidFill>
                  <a:srgbClr val="303A92"/>
                </a:solidFill>
                <a:latin typeface="Museo 2"/>
                <a:hlinkClick r:id="rId34"/>
              </a:rPr>
              <a:t>Dānija: DK2030</a:t>
            </a:r>
          </a:p>
          <a:p>
            <a:pPr algn="l">
              <a:lnSpc>
                <a:spcPct val="100000"/>
              </a:lnSpc>
              <a:spcAft>
                <a:spcPts val="300"/>
              </a:spcAft>
            </a:pPr>
            <a:r>
              <a:rPr sz="1250" b="0" u="sng">
                <a:solidFill>
                  <a:srgbClr val="303A92"/>
                </a:solidFill>
                <a:latin typeface="Museo 2"/>
                <a:hlinkClick r:id="rId35"/>
              </a:rPr>
              <a:t>France 2030</a:t>
            </a:r>
          </a:p>
          <a:p>
            <a:pPr algn="l">
              <a:lnSpc>
                <a:spcPct val="100000"/>
              </a:lnSpc>
              <a:spcAft>
                <a:spcPts val="300"/>
              </a:spcAft>
            </a:pPr>
            <a:r>
              <a:rPr sz="1250" b="0" u="sng">
                <a:solidFill>
                  <a:srgbClr val="303A92"/>
                </a:solidFill>
                <a:latin typeface="Museo 2"/>
                <a:hlinkClick r:id="rId36"/>
              </a:rPr>
              <a:t>Vācija: DNS</a:t>
            </a:r>
          </a:p>
          <a:p>
            <a:pPr algn="l">
              <a:lnSpc>
                <a:spcPct val="100000"/>
              </a:lnSpc>
              <a:spcAft>
                <a:spcPts val="300"/>
              </a:spcAft>
            </a:pPr>
            <a:r>
              <a:rPr sz="1250" b="0" u="sng">
                <a:solidFill>
                  <a:srgbClr val="303A92"/>
                </a:solidFill>
                <a:latin typeface="Museo 2"/>
                <a:hlinkClick r:id="rId37"/>
              </a:rPr>
              <a:t>Grieķija 2030</a:t>
            </a:r>
          </a:p>
          <a:p>
            <a:pPr algn="l">
              <a:lnSpc>
                <a:spcPct val="100000"/>
              </a:lnSpc>
              <a:spcAft>
                <a:spcPts val="300"/>
              </a:spcAft>
            </a:pPr>
            <a:r>
              <a:rPr sz="1250" b="0" u="sng">
                <a:solidFill>
                  <a:srgbClr val="303A92"/>
                </a:solidFill>
                <a:latin typeface="Museo 2"/>
                <a:hlinkClick r:id="rId38"/>
              </a:rPr>
              <a:t>Itālija: ESDN</a:t>
            </a:r>
          </a:p>
          <a:p>
            <a:pPr algn="l">
              <a:lnSpc>
                <a:spcPct val="100000"/>
              </a:lnSpc>
              <a:spcAft>
                <a:spcPts val="300"/>
              </a:spcAft>
            </a:pPr>
            <a:r>
              <a:rPr sz="1250" b="0" u="sng">
                <a:solidFill>
                  <a:srgbClr val="303A92"/>
                </a:solidFill>
                <a:latin typeface="Museo 2"/>
                <a:hlinkClick r:id="rId39"/>
              </a:rPr>
              <a:t>Luksemburga</a:t>
            </a:r>
          </a:p>
          <a:p>
            <a:pPr algn="l">
              <a:lnSpc>
                <a:spcPct val="100000"/>
              </a:lnSpc>
              <a:spcAft>
                <a:spcPts val="300"/>
              </a:spcAft>
            </a:pPr>
            <a:r>
              <a:rPr sz="1250" b="0" u="sng">
                <a:solidFill>
                  <a:srgbClr val="303A92"/>
                </a:solidFill>
                <a:latin typeface="Museo 2"/>
                <a:hlinkClick r:id="rId40"/>
              </a:rPr>
              <a:t>Malta: Vision 2050</a:t>
            </a:r>
          </a:p>
          <a:p>
            <a:pPr algn="l">
              <a:lnSpc>
                <a:spcPct val="100000"/>
              </a:lnSpc>
              <a:spcAft>
                <a:spcPts val="300"/>
              </a:spcAft>
            </a:pPr>
            <a:r>
              <a:rPr sz="1250" b="0" u="sng">
                <a:solidFill>
                  <a:srgbClr val="303A92"/>
                </a:solidFill>
                <a:latin typeface="Museo 2"/>
                <a:hlinkClick r:id="rId41"/>
              </a:rPr>
              <a:t>Nīderlande: NOVI</a:t>
            </a:r>
          </a:p>
          <a:p>
            <a:pPr algn="l">
              <a:lnSpc>
                <a:spcPct val="100000"/>
              </a:lnSpc>
              <a:spcAft>
                <a:spcPts val="300"/>
              </a:spcAft>
            </a:pPr>
            <a:r>
              <a:rPr sz="1250" b="0" u="sng">
                <a:solidFill>
                  <a:srgbClr val="303A92"/>
                </a:solidFill>
                <a:latin typeface="Museo 2"/>
                <a:hlinkClick r:id="rId42"/>
              </a:rPr>
              <a:t>Polija: KRK 2050</a:t>
            </a:r>
          </a:p>
        </p:txBody>
      </p:sp>
      <p:sp>
        <p:nvSpPr>
          <p:cNvPr id="5" name="TextBox 4"/>
          <p:cNvSpPr txBox="1"/>
          <p:nvPr/>
        </p:nvSpPr>
        <p:spPr>
          <a:xfrm>
            <a:off x="12070080" y="2057400"/>
            <a:ext cx="5440680" cy="709425"/>
          </a:xfrm>
          <a:prstGeom prst="rect">
            <a:avLst/>
          </a:prstGeom>
          <a:noFill/>
        </p:spPr>
        <p:txBody>
          <a:bodyPr wrap="square" lIns="45720" tIns="27432" rIns="45720" bIns="27432" anchor="t">
            <a:spAutoFit/>
          </a:bodyPr>
          <a:lstStyle/>
          <a:p>
            <a:pPr algn="l">
              <a:lnSpc>
                <a:spcPct val="100000"/>
              </a:lnSpc>
              <a:spcAft>
                <a:spcPts val="300"/>
              </a:spcAft>
            </a:pPr>
            <a:r>
              <a:rPr sz="1250" b="0" u="sng" dirty="0" err="1">
                <a:solidFill>
                  <a:srgbClr val="303A92"/>
                </a:solidFill>
                <a:latin typeface="Museo 2"/>
                <a:hlinkClick r:id="rId43"/>
              </a:rPr>
              <a:t>Slovākija</a:t>
            </a:r>
            <a:r>
              <a:rPr sz="1250" b="0" u="sng" dirty="0">
                <a:solidFill>
                  <a:srgbClr val="303A92"/>
                </a:solidFill>
                <a:latin typeface="Museo 2"/>
                <a:hlinkClick r:id="rId43"/>
              </a:rPr>
              <a:t>: ESDN</a:t>
            </a:r>
          </a:p>
          <a:p>
            <a:pPr algn="l">
              <a:lnSpc>
                <a:spcPct val="100000"/>
              </a:lnSpc>
              <a:spcAft>
                <a:spcPts val="300"/>
              </a:spcAft>
            </a:pPr>
            <a:r>
              <a:rPr sz="1250" b="0" u="sng" dirty="0" err="1">
                <a:solidFill>
                  <a:srgbClr val="303A92"/>
                </a:solidFill>
                <a:latin typeface="Museo 2"/>
                <a:hlinkClick r:id="rId44"/>
              </a:rPr>
              <a:t>Slovēnija</a:t>
            </a:r>
            <a:r>
              <a:rPr sz="1250" b="0" u="sng" dirty="0">
                <a:solidFill>
                  <a:srgbClr val="303A92"/>
                </a:solidFill>
                <a:latin typeface="Museo 2"/>
                <a:hlinkClick r:id="rId44"/>
              </a:rPr>
              <a:t> 2030</a:t>
            </a:r>
          </a:p>
          <a:p>
            <a:pPr algn="l">
              <a:lnSpc>
                <a:spcPct val="100000"/>
              </a:lnSpc>
              <a:spcAft>
                <a:spcPts val="300"/>
              </a:spcAft>
            </a:pPr>
            <a:r>
              <a:rPr sz="1250" b="0" u="sng" dirty="0" err="1">
                <a:solidFill>
                  <a:srgbClr val="303A92"/>
                </a:solidFill>
                <a:latin typeface="Museo 2"/>
                <a:hlinkClick r:id="rId45"/>
              </a:rPr>
              <a:t>Spānija</a:t>
            </a:r>
            <a:r>
              <a:rPr sz="1250" b="0" u="sng" dirty="0">
                <a:solidFill>
                  <a:srgbClr val="303A92"/>
                </a:solidFill>
                <a:latin typeface="Museo 2"/>
                <a:hlinkClick r:id="rId45"/>
              </a:rPr>
              <a:t>: España 2050</a:t>
            </a:r>
          </a:p>
        </p:txBody>
      </p:sp>
      <p:pic>
        <p:nvPicPr>
          <p:cNvPr id="7" name="Picture 6" descr="image.png"/>
          <p:cNvPicPr>
            <a:picLocks noChangeAspect="1"/>
          </p:cNvPicPr>
          <p:nvPr/>
        </p:nvPicPr>
        <p:blipFill>
          <a:blip r:embed="rId46"/>
          <a:stretch>
            <a:fillRect/>
          </a:stretch>
        </p:blipFill>
        <p:spPr>
          <a:xfrm>
            <a:off x="16047720" y="9400032"/>
            <a:ext cx="1600200" cy="680085"/>
          </a:xfrm>
          <a:prstGeom prst="rect">
            <a:avLst/>
          </a:prstGeom>
        </p:spPr>
      </p:pic>
      <p:sp>
        <p:nvSpPr>
          <p:cNvPr id="8" name="TextBox 7"/>
          <p:cNvSpPr txBox="1"/>
          <p:nvPr/>
        </p:nvSpPr>
        <p:spPr>
          <a:xfrm>
            <a:off x="17602200" y="9555480"/>
            <a:ext cx="457200" cy="365760"/>
          </a:xfrm>
          <a:prstGeom prst="rect">
            <a:avLst/>
          </a:prstGeom>
          <a:noFill/>
        </p:spPr>
        <p:txBody>
          <a:bodyPr wrap="square" lIns="45720" tIns="27432" rIns="45720" bIns="27432" anchor="t">
            <a:spAutoFit/>
          </a:bodyPr>
          <a:lstStyle/>
          <a:p>
            <a:pPr algn="r">
              <a:lnSpc>
                <a:spcPct val="108000"/>
              </a:lnSpc>
              <a:spcAft>
                <a:spcPts val="600"/>
              </a:spcAft>
            </a:pPr>
            <a:r>
              <a:rPr sz="1100" b="0">
                <a:solidFill>
                  <a:srgbClr val="5F5F6E"/>
                </a:solidFill>
                <a:latin typeface="Museo 2"/>
              </a:rPr>
              <a:t>65</a:t>
            </a:r>
          </a:p>
        </p:txBody>
      </p:sp>
    </p:spTree>
    <p:extLst>
      <p:ext uri="{BB962C8B-B14F-4D97-AF65-F5344CB8AC3E}">
        <p14:creationId xmlns:p14="http://schemas.microsoft.com/office/powerpoint/2010/main" val="24042753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cc1c0-3112-415a-9262-3c223ca6bd4a" xsi:nil="true"/>
    <lcf76f155ced4ddcb4097134ff3c332f xmlns="71961fb8-0495-40e2-a064-2d1133f423f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s" ma:contentTypeID="0x010100DFBF363BDCA74F4E955220B70B8E65BA" ma:contentTypeVersion="12" ma:contentTypeDescription="Izveidot jaunu dokumentu." ma:contentTypeScope="" ma:versionID="6ea60d5d4b165ebede181181ed6a99af">
  <xsd:schema xmlns:xsd="http://www.w3.org/2001/XMLSchema" xmlns:xs="http://www.w3.org/2001/XMLSchema" xmlns:p="http://schemas.microsoft.com/office/2006/metadata/properties" xmlns:ns2="71961fb8-0495-40e2-a064-2d1133f423f7" xmlns:ns3="e23cc1c0-3112-415a-9262-3c223ca6bd4a" targetNamespace="http://schemas.microsoft.com/office/2006/metadata/properties" ma:root="true" ma:fieldsID="8a854292a7bd412e46d6ee18934a951c" ns2:_="" ns3:_="">
    <xsd:import namespace="71961fb8-0495-40e2-a064-2d1133f423f7"/>
    <xsd:import namespace="e23cc1c0-3112-415a-9262-3c223ca6bd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961fb8-0495-40e2-a064-2d1133f423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descrip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Attēlu atzīmes" ma:readOnly="false" ma:fieldId="{5cf76f15-5ced-4ddc-b409-7134ff3c332f}" ma:taxonomyMulti="true" ma:sspId="a7d01519-0481-4556-acff-1b3bfd31116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3cc1c0-3112-415a-9262-3c223ca6bd4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31bc4f3-0f65-4c83-9cc5-14f9b61df3f1}" ma:internalName="TaxCatchAll" ma:showField="CatchAllData" ma:web="e23cc1c0-3112-415a-9262-3c223ca6bd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994268-4F36-40C0-8EA3-DFA6FD790BED}">
  <ds:schemaRefs>
    <ds:schemaRef ds:uri="http://purl.org/dc/elements/1.1/"/>
    <ds:schemaRef ds:uri="71961fb8-0495-40e2-a064-2d1133f423f7"/>
    <ds:schemaRef ds:uri="http://schemas.microsoft.com/office/2006/documentManagement/types"/>
    <ds:schemaRef ds:uri="http://schemas.openxmlformats.org/package/2006/metadata/core-properties"/>
    <ds:schemaRef ds:uri="http://www.w3.org/XML/1998/namespace"/>
    <ds:schemaRef ds:uri="http://schemas.microsoft.com/office/2006/metadata/properties"/>
    <ds:schemaRef ds:uri="http://schemas.microsoft.com/office/infopath/2007/PartnerControls"/>
    <ds:schemaRef ds:uri="e23cc1c0-3112-415a-9262-3c223ca6bd4a"/>
    <ds:schemaRef ds:uri="http://purl.org/dc/dcmitype/"/>
    <ds:schemaRef ds:uri="http://purl.org/dc/terms/"/>
  </ds:schemaRefs>
</ds:datastoreItem>
</file>

<file path=customXml/itemProps2.xml><?xml version="1.0" encoding="utf-8"?>
<ds:datastoreItem xmlns:ds="http://schemas.openxmlformats.org/officeDocument/2006/customXml" ds:itemID="{FA3B6560-A954-4B43-B0E5-EEFA300A04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961fb8-0495-40e2-a064-2d1133f423f7"/>
    <ds:schemaRef ds:uri="e23cc1c0-3112-415a-9262-3c223ca6bd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E11F7F-4E2D-46A7-8A28-B1EECE93E8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289</TotalTime>
  <Words>14716</Words>
  <Application>Microsoft Office PowerPoint</Application>
  <PresentationFormat>Custom</PresentationFormat>
  <Paragraphs>1536</Paragraphs>
  <Slides>70</Slides>
  <Notes>69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Museo 1</vt:lpstr>
      <vt:lpstr>Arial</vt:lpstr>
      <vt:lpstr>Museo 2</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Presentation_template</dc:title>
  <dc:creator>Sanda Liepiņa</dc:creator>
  <cp:lastModifiedBy>Sanda Liepiņa</cp:lastModifiedBy>
  <cp:revision>3</cp:revision>
  <dcterms:created xsi:type="dcterms:W3CDTF">2006-08-16T00:00:00Z</dcterms:created>
  <dcterms:modified xsi:type="dcterms:W3CDTF">2026-10-15T23:22:52Z</dcterms:modified>
  <dc:identifier>DAHKBYapvVs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0x010100DFBF363BDCA74F4E955220B70B8E65BA</vt:lpwstr>
  </property>
  <property fmtid="{D5CDD505-2E9C-101B-9397-08002B2CF9AE}" pid="3" name="MediaServiceImageTags">
    <vt:lpwstr/>
  </property>
</Properties>
</file>