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sldIdLst>
    <p:sldId id="280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</p:sldIdLst>
  <p:sldSz cx="18288000" cy="10287000"/>
  <p:notesSz cx="6858000" cy="9144000"/>
  <p:embeddedFontLst>
    <p:embeddedFont>
      <p:font typeface="Museo 1" panose="020B0604020202020204" charset="0"/>
      <p:regular r:id="rId23"/>
    </p:embeddedFont>
    <p:embeddedFont>
      <p:font typeface="Museo 2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901C12-6504-444F-94A5-BCBC5429DB0B}" v="9" dt="2026-10-03T09:51:24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SKDS (decided)</c:v>
                </c:pt>
              </c:strCache>
            </c:strRef>
          </c:tx>
          <c:spPr>
            <a:solidFill>
              <a:srgbClr val="303A92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AS</c:v>
                </c:pt>
                <c:pt idx="1">
                  <c:v>SV/AJ</c:v>
                </c:pt>
                <c:pt idx="2">
                  <c:v>LPV</c:v>
                </c:pt>
                <c:pt idx="3">
                  <c:v>PRO</c:v>
                </c:pt>
                <c:pt idx="4">
                  <c:v>NA</c:v>
                </c:pt>
                <c:pt idx="5">
                  <c:v>ZZS</c:v>
                </c:pt>
                <c:pt idx="6">
                  <c:v>JV</c:v>
                </c:pt>
                <c:pt idx="7">
                  <c:v>ST!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21.8</c:v>
                </c:pt>
                <c:pt idx="1">
                  <c:v>14.2</c:v>
                </c:pt>
                <c:pt idx="2">
                  <c:v>13.9</c:v>
                </c:pt>
                <c:pt idx="3">
                  <c:v>9.4</c:v>
                </c:pt>
                <c:pt idx="4">
                  <c:v>8.5</c:v>
                </c:pt>
                <c:pt idx="5">
                  <c:v>6.9</c:v>
                </c:pt>
                <c:pt idx="6">
                  <c:v>6.5</c:v>
                </c:pt>
                <c:pt idx="7">
                  <c:v>4.2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2484-407F-A01D-9C7F8D8B71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Latvijas fakti</c:v>
                </c:pt>
              </c:strCache>
            </c:strRef>
          </c:tx>
          <c:spPr>
            <a:solidFill>
              <a:srgbClr val="B36A9B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AS</c:v>
                </c:pt>
                <c:pt idx="1">
                  <c:v>SV/AJ</c:v>
                </c:pt>
                <c:pt idx="2">
                  <c:v>LPV</c:v>
                </c:pt>
                <c:pt idx="3">
                  <c:v>PRO</c:v>
                </c:pt>
                <c:pt idx="4">
                  <c:v>NA</c:v>
                </c:pt>
                <c:pt idx="5">
                  <c:v>ZZS</c:v>
                </c:pt>
                <c:pt idx="6">
                  <c:v>JV</c:v>
                </c:pt>
                <c:pt idx="7">
                  <c:v>ST!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23.8</c:v>
                </c:pt>
                <c:pt idx="1">
                  <c:v>8.6999999999999993</c:v>
                </c:pt>
                <c:pt idx="2">
                  <c:v>12.9</c:v>
                </c:pt>
                <c:pt idx="3">
                  <c:v>12.4</c:v>
                </c:pt>
                <c:pt idx="4">
                  <c:v>8.9</c:v>
                </c:pt>
                <c:pt idx="5">
                  <c:v>10.6</c:v>
                </c:pt>
                <c:pt idx="6">
                  <c:v>6.2</c:v>
                </c:pt>
                <c:pt idx="7">
                  <c:v>3.2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2484-407F-A01D-9C7F8D8B71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-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26"/>
          <c:min val="0"/>
        </c:scaling>
        <c:delete val="0"/>
        <c:axPos val="l"/>
        <c:majorGridlines>
          <c:spPr>
            <a:ln w="9525">
              <a:solidFill>
                <a:srgbClr val="8FCBDB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068027336"/>
        <c:crosses val="autoZero"/>
        <c:crossBetween val="between"/>
        <c:majorUnit val="5"/>
      </c:valAx>
    </c:plotArea>
    <c:legend>
      <c:legendPos val="b"/>
      <c:overlay val="0"/>
      <c:txPr>
        <a:bodyPr/>
        <a:lstStyle/>
        <a:p>
          <a:pPr>
            <a:defRPr sz="1700">
              <a:solidFill>
                <a:srgbClr val="251E50"/>
              </a:solidFill>
              <a:latin typeface="Museo 2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7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AS</c:v>
                </c:pt>
              </c:strCache>
            </c:strRef>
          </c:tx>
          <c:spPr>
            <a:solidFill>
              <a:srgbClr val="251E50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FFFFFF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minimum</c:v>
                </c:pt>
                <c:pt idx="1">
                  <c:v>S6 AS maximum</c:v>
                </c:pt>
                <c:pt idx="2">
                  <c:v>S5 LF accurate</c:v>
                </c:pt>
                <c:pt idx="3">
                  <c:v>S4 High turnout</c:v>
                </c:pt>
                <c:pt idx="4">
                  <c:v>S3 Low turnout</c:v>
                </c:pt>
                <c:pt idx="5">
                  <c:v>S2 SKDS 2022 bias</c:v>
                </c:pt>
                <c:pt idx="6">
                  <c:v>S1 Base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33</c:v>
                </c:pt>
                <c:pt idx="2">
                  <c:v>28</c:v>
                </c:pt>
                <c:pt idx="3">
                  <c:v>28</c:v>
                </c:pt>
                <c:pt idx="4">
                  <c:v>29</c:v>
                </c:pt>
                <c:pt idx="5">
                  <c:v>30</c:v>
                </c:pt>
                <c:pt idx="6">
                  <c:v>28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6210-4937-A0A4-357714C84A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LPV</c:v>
                </c:pt>
              </c:strCache>
            </c:strRef>
          </c:tx>
          <c:spPr>
            <a:solidFill>
              <a:srgbClr val="303A92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FFFFFF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minimum</c:v>
                </c:pt>
                <c:pt idx="1">
                  <c:v>S6 AS maximum</c:v>
                </c:pt>
                <c:pt idx="2">
                  <c:v>S5 LF accurate</c:v>
                </c:pt>
                <c:pt idx="3">
                  <c:v>S4 High turnout</c:v>
                </c:pt>
                <c:pt idx="4">
                  <c:v>S3 Low turnout</c:v>
                </c:pt>
                <c:pt idx="5">
                  <c:v>S2 SKDS 2022 bias</c:v>
                </c:pt>
                <c:pt idx="6">
                  <c:v>S1 Base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</c:v>
                </c:pt>
                <c:pt idx="1">
                  <c:v>17</c:v>
                </c:pt>
                <c:pt idx="2">
                  <c:v>16</c:v>
                </c:pt>
                <c:pt idx="3">
                  <c:v>18</c:v>
                </c:pt>
                <c:pt idx="4">
                  <c:v>17</c:v>
                </c:pt>
                <c:pt idx="5">
                  <c:v>18</c:v>
                </c:pt>
                <c:pt idx="6">
                  <c:v>17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6210-4937-A0A4-357714C84A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SV/AJ</c:v>
                </c:pt>
              </c:strCache>
            </c:strRef>
          </c:tx>
          <c:spPr>
            <a:solidFill>
              <a:srgbClr val="8B4F86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FFFFFF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minimum</c:v>
                </c:pt>
                <c:pt idx="1">
                  <c:v>S6 AS maximum</c:v>
                </c:pt>
                <c:pt idx="2">
                  <c:v>S5 LF accurate</c:v>
                </c:pt>
                <c:pt idx="3">
                  <c:v>S4 High turnout</c:v>
                </c:pt>
                <c:pt idx="4">
                  <c:v>S3 Low turnout</c:v>
                </c:pt>
                <c:pt idx="5">
                  <c:v>S2 SKDS 2022 bias</c:v>
                </c:pt>
                <c:pt idx="6">
                  <c:v>S1 Base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17</c:v>
                </c:pt>
                <c:pt idx="1">
                  <c:v>12</c:v>
                </c:pt>
                <c:pt idx="2">
                  <c:v>12</c:v>
                </c:pt>
                <c:pt idx="3">
                  <c:v>18</c:v>
                </c:pt>
                <c:pt idx="4">
                  <c:v>15</c:v>
                </c:pt>
                <c:pt idx="5">
                  <c:v>16</c:v>
                </c:pt>
                <c:pt idx="6">
                  <c:v>17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6210-4937-A0A4-357714C84A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PRO</c:v>
                </c:pt>
              </c:strCache>
            </c:strRef>
          </c:tx>
          <c:spPr>
            <a:solidFill>
              <a:srgbClr val="5E8FA8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FFFFFF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minimum</c:v>
                </c:pt>
                <c:pt idx="1">
                  <c:v>S6 AS maximum</c:v>
                </c:pt>
                <c:pt idx="2">
                  <c:v>S5 LF accurate</c:v>
                </c:pt>
                <c:pt idx="3">
                  <c:v>S4 High turnout</c:v>
                </c:pt>
                <c:pt idx="4">
                  <c:v>S3 Low turnout</c:v>
                </c:pt>
                <c:pt idx="5">
                  <c:v>S2 SKDS 2022 bias</c:v>
                </c:pt>
                <c:pt idx="6">
                  <c:v>S1 Base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14</c:v>
                </c:pt>
                <c:pt idx="1">
                  <c:v>11</c:v>
                </c:pt>
                <c:pt idx="2">
                  <c:v>14</c:v>
                </c:pt>
                <c:pt idx="3">
                  <c:v>13</c:v>
                </c:pt>
                <c:pt idx="4">
                  <c:v>13</c:v>
                </c:pt>
                <c:pt idx="5">
                  <c:v>12</c:v>
                </c:pt>
                <c:pt idx="6">
                  <c:v>13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6210-4937-A0A4-357714C84A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</c:v>
                </c:pt>
              </c:strCache>
            </c:strRef>
          </c:tx>
          <c:spPr>
            <a:solidFill>
              <a:srgbClr val="7A86D6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minimum</c:v>
                </c:pt>
                <c:pt idx="1">
                  <c:v>S6 AS maximum</c:v>
                </c:pt>
                <c:pt idx="2">
                  <c:v>S5 LF accurate</c:v>
                </c:pt>
                <c:pt idx="3">
                  <c:v>S4 High turnout</c:v>
                </c:pt>
                <c:pt idx="4">
                  <c:v>S3 Low turnout</c:v>
                </c:pt>
                <c:pt idx="5">
                  <c:v>S2 SKDS 2022 bias</c:v>
                </c:pt>
                <c:pt idx="6">
                  <c:v>S1 Base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11</c:v>
                </c:pt>
                <c:pt idx="3">
                  <c:v>11</c:v>
                </c:pt>
                <c:pt idx="4">
                  <c:v>11</c:v>
                </c:pt>
                <c:pt idx="5">
                  <c:v>10</c:v>
                </c:pt>
                <c:pt idx="6">
                  <c:v>11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4-6210-4937-A0A4-357714C84A3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ZZS</c:v>
                </c:pt>
              </c:strCache>
            </c:strRef>
          </c:tx>
          <c:spPr>
            <a:solidFill>
              <a:srgbClr val="B36A9B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FFFFFF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minimum</c:v>
                </c:pt>
                <c:pt idx="1">
                  <c:v>S6 AS maximum</c:v>
                </c:pt>
                <c:pt idx="2">
                  <c:v>S5 LF accurate</c:v>
                </c:pt>
                <c:pt idx="3">
                  <c:v>S4 High turnout</c:v>
                </c:pt>
                <c:pt idx="4">
                  <c:v>S3 Low turnout</c:v>
                </c:pt>
                <c:pt idx="5">
                  <c:v>S2 SKDS 2022 bias</c:v>
                </c:pt>
                <c:pt idx="6">
                  <c:v>S1 Base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7</c:v>
                </c:pt>
                <c:pt idx="1">
                  <c:v>12</c:v>
                </c:pt>
                <c:pt idx="2">
                  <c:v>11</c:v>
                </c:pt>
                <c:pt idx="3">
                  <c:v>6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5-6210-4937-A0A4-357714C84A3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JV</c:v>
                </c:pt>
              </c:strCache>
            </c:strRef>
          </c:tx>
          <c:spPr>
            <a:solidFill>
              <a:srgbClr val="E9A0C0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minimum</c:v>
                </c:pt>
                <c:pt idx="1">
                  <c:v>S6 AS maximum</c:v>
                </c:pt>
                <c:pt idx="2">
                  <c:v>S5 LF accurate</c:v>
                </c:pt>
                <c:pt idx="3">
                  <c:v>S4 High turnout</c:v>
                </c:pt>
                <c:pt idx="4">
                  <c:v>S3 Low turnout</c:v>
                </c:pt>
                <c:pt idx="5">
                  <c:v>S2 SKDS 2022 bias</c:v>
                </c:pt>
                <c:pt idx="6">
                  <c:v>S1 Base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8</c:v>
                </c:pt>
                <c:pt idx="1">
                  <c:v>0</c:v>
                </c:pt>
                <c:pt idx="2">
                  <c:v>8</c:v>
                </c:pt>
                <c:pt idx="3">
                  <c:v>6</c:v>
                </c:pt>
                <c:pt idx="4">
                  <c:v>8</c:v>
                </c:pt>
                <c:pt idx="5">
                  <c:v>0</c:v>
                </c:pt>
                <c:pt idx="6">
                  <c:v>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6-6210-4937-A0A4-357714C84A3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ST!</c:v>
                </c:pt>
              </c:strCache>
            </c:strRef>
          </c:tx>
          <c:spPr>
            <a:solidFill>
              <a:srgbClr val="C6C6C6"/>
            </a:solidFill>
          </c:spPr>
          <c:invertIfNegative val="1"/>
          <c:dLbls>
            <c:numFmt formatCode="0;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S7 AS minimum</c:v>
                </c:pt>
                <c:pt idx="1">
                  <c:v>S6 AS maximum</c:v>
                </c:pt>
                <c:pt idx="2">
                  <c:v>S5 LF accurate</c:v>
                </c:pt>
                <c:pt idx="3">
                  <c:v>S4 High turnout</c:v>
                </c:pt>
                <c:pt idx="4">
                  <c:v>S3 Low turnout</c:v>
                </c:pt>
                <c:pt idx="5">
                  <c:v>S2 SKDS 2022 bias</c:v>
                </c:pt>
                <c:pt idx="6">
                  <c:v>S1 Base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7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</c:v>
                </c:pt>
                <c:pt idx="6">
                  <c:v>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7-6210-4937-A0A4-357714C84A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1"/>
        <c:axPos val="b"/>
        <c:numFmt formatCode="0" sourceLinked="0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1700">
              <a:solidFill>
                <a:srgbClr val="251E50"/>
              </a:solidFill>
              <a:latin typeface="Museo 2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7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stack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low</c:v>
                </c:pt>
              </c:strCache>
            </c:strRef>
          </c:tx>
          <c:spPr>
            <a:noFill/>
          </c:spPr>
          <c:invertIfNegative val="1"/>
          <c:cat>
            <c:strRef>
              <c:f>Sheet1!$A$2:$A$9</c:f>
              <c:strCache>
                <c:ptCount val="8"/>
                <c:pt idx="0">
                  <c:v>AS</c:v>
                </c:pt>
                <c:pt idx="1">
                  <c:v>LPV</c:v>
                </c:pt>
                <c:pt idx="2">
                  <c:v>SV/AJ</c:v>
                </c:pt>
                <c:pt idx="3">
                  <c:v>PRO</c:v>
                </c:pt>
                <c:pt idx="4">
                  <c:v>NA</c:v>
                </c:pt>
                <c:pt idx="5">
                  <c:v>ZZS</c:v>
                </c:pt>
                <c:pt idx="6">
                  <c:v>JV</c:v>
                </c:pt>
                <c:pt idx="7">
                  <c:v>ST!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19</c:v>
                </c:pt>
                <c:pt idx="1">
                  <c:v>12</c:v>
                </c:pt>
                <c:pt idx="2">
                  <c:v>8</c:v>
                </c:pt>
                <c:pt idx="3">
                  <c:v>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62-4F0F-8772-8146BCA105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Range (p5 lowest – p95 highest across scenarios)</c:v>
                </c:pt>
              </c:strCache>
            </c:strRef>
          </c:tx>
          <c:spPr>
            <a:solidFill>
              <a:srgbClr val="303A92"/>
            </a:solidFill>
          </c:spPr>
          <c:invertIfNegative val="1"/>
          <c:cat>
            <c:strRef>
              <c:f>Sheet1!$A$2:$A$9</c:f>
              <c:strCache>
                <c:ptCount val="8"/>
                <c:pt idx="0">
                  <c:v>AS</c:v>
                </c:pt>
                <c:pt idx="1">
                  <c:v>LPV</c:v>
                </c:pt>
                <c:pt idx="2">
                  <c:v>SV/AJ</c:v>
                </c:pt>
                <c:pt idx="3">
                  <c:v>PRO</c:v>
                </c:pt>
                <c:pt idx="4">
                  <c:v>NA</c:v>
                </c:pt>
                <c:pt idx="5">
                  <c:v>ZZS</c:v>
                </c:pt>
                <c:pt idx="6">
                  <c:v>JV</c:v>
                </c:pt>
                <c:pt idx="7">
                  <c:v>ST!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20</c:v>
                </c:pt>
                <c:pt idx="1">
                  <c:v>11</c:v>
                </c:pt>
                <c:pt idx="2">
                  <c:v>15</c:v>
                </c:pt>
                <c:pt idx="3">
                  <c:v>10</c:v>
                </c:pt>
                <c:pt idx="4">
                  <c:v>16</c:v>
                </c:pt>
                <c:pt idx="5">
                  <c:v>15</c:v>
                </c:pt>
                <c:pt idx="6">
                  <c:v>11</c:v>
                </c:pt>
                <c:pt idx="7">
                  <c:v>10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1E62-4F0F-8772-8146BCA10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42"/>
          <c:min val="0"/>
        </c:scaling>
        <c:delete val="0"/>
        <c:axPos val="l"/>
        <c:majorGridlines>
          <c:spPr>
            <a:ln w="9525">
              <a:solidFill>
                <a:srgbClr val="8FCBDB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068027336"/>
        <c:crosses val="autoZero"/>
        <c:crossBetween val="between"/>
        <c:majorUnit val="6"/>
      </c:valAx>
    </c:plotArea>
    <c:plotVisOnly val="1"/>
    <c:dispBlanksAs val="gap"/>
    <c:showDLblsOverMax val="1"/>
  </c:chart>
  <c:txPr>
    <a:bodyPr/>
    <a:lstStyle/>
    <a:p>
      <a:pPr>
        <a:defRPr sz="17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JV</c:v>
                </c:pt>
              </c:strCache>
            </c:strRef>
          </c:tx>
          <c:spPr>
            <a:solidFill>
              <a:srgbClr val="303A92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67</c:v>
                </c:pt>
                <c:pt idx="1">
                  <c:v>34</c:v>
                </c:pt>
                <c:pt idx="2">
                  <c:v>82</c:v>
                </c:pt>
                <c:pt idx="3">
                  <c:v>51</c:v>
                </c:pt>
                <c:pt idx="4">
                  <c:v>82</c:v>
                </c:pt>
                <c:pt idx="5">
                  <c:v>17</c:v>
                </c:pt>
                <c:pt idx="6">
                  <c:v>86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53F-4589-8930-92C443A540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ZZS</c:v>
                </c:pt>
              </c:strCache>
            </c:strRef>
          </c:tx>
          <c:spPr>
            <a:solidFill>
              <a:srgbClr val="5E8FA8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63</c:v>
                </c:pt>
                <c:pt idx="1">
                  <c:v>76</c:v>
                </c:pt>
                <c:pt idx="2">
                  <c:v>68</c:v>
                </c:pt>
                <c:pt idx="3">
                  <c:v>56</c:v>
                </c:pt>
                <c:pt idx="4">
                  <c:v>100</c:v>
                </c:pt>
                <c:pt idx="5">
                  <c:v>100</c:v>
                </c:pt>
                <c:pt idx="6">
                  <c:v>62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A53F-4589-8930-92C443A540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ST!</c:v>
                </c:pt>
              </c:strCache>
            </c:strRef>
          </c:tx>
          <c:spPr>
            <a:solidFill>
              <a:srgbClr val="E9A0C0"/>
            </a:solidFill>
          </c:spPr>
          <c:invertIfNegative val="1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S1</c:v>
                </c:pt>
                <c:pt idx="1">
                  <c:v>S2</c:v>
                </c:pt>
                <c:pt idx="2">
                  <c:v>S3</c:v>
                </c:pt>
                <c:pt idx="3">
                  <c:v>S4</c:v>
                </c:pt>
                <c:pt idx="4">
                  <c:v>S5</c:v>
                </c:pt>
                <c:pt idx="5">
                  <c:v>S6</c:v>
                </c:pt>
                <c:pt idx="6">
                  <c:v>S7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</c:v>
                </c:pt>
                <c:pt idx="1">
                  <c:v>64</c:v>
                </c:pt>
                <c:pt idx="2">
                  <c:v>14</c:v>
                </c:pt>
                <c:pt idx="3">
                  <c:v>37</c:v>
                </c:pt>
                <c:pt idx="4">
                  <c:v>9</c:v>
                </c:pt>
                <c:pt idx="5">
                  <c:v>76</c:v>
                </c:pt>
                <c:pt idx="6">
                  <c:v>25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A53F-4589-8930-92C443A5405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00"/>
          <c:min val="0"/>
        </c:scaling>
        <c:delete val="0"/>
        <c:axPos val="l"/>
        <c:majorGridlines>
          <c:spPr>
            <a:ln w="9525">
              <a:solidFill>
                <a:srgbClr val="DDDDEE"/>
              </a:solidFill>
            </a:ln>
          </c:spPr>
        </c:majorGridlines>
        <c:numFmt formatCode="0&quot;%&quot;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068027336"/>
        <c:crosses val="autoZero"/>
        <c:crossBetween val="between"/>
        <c:majorUnit val="20"/>
      </c:valAx>
    </c:plotArea>
    <c:legend>
      <c:legendPos val="t"/>
      <c:overlay val="0"/>
      <c:txPr>
        <a:bodyPr/>
        <a:lstStyle/>
        <a:p>
          <a:pPr>
            <a:defRPr sz="1700">
              <a:solidFill>
                <a:srgbClr val="251E50"/>
              </a:solidFill>
              <a:latin typeface="Museo 2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7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Turnout, %</c:v>
                </c:pt>
              </c:strCache>
            </c:strRef>
          </c:tx>
          <c:spPr>
            <a:ln w="44450">
              <a:solidFill>
                <a:srgbClr val="FFFFFF"/>
              </a:solidFill>
            </a:ln>
          </c:spPr>
          <c:marker>
            <c:spPr>
              <a:solidFill>
                <a:srgbClr val="FFFFFF"/>
              </a:solidFill>
              <a:ln>
                <a:solidFill>
                  <a:srgbClr val="FFFFFF"/>
                </a:solidFill>
              </a:ln>
            </c:spPr>
          </c:marker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>
                    <a:solidFill>
                      <a:srgbClr val="FFFFFF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  <c:pt idx="10">
                  <c:v>2026E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89.9</c:v>
                </c:pt>
                <c:pt idx="1">
                  <c:v>72</c:v>
                </c:pt>
                <c:pt idx="2">
                  <c:v>71.89</c:v>
                </c:pt>
                <c:pt idx="3">
                  <c:v>71.510000000000005</c:v>
                </c:pt>
                <c:pt idx="4">
                  <c:v>60.98</c:v>
                </c:pt>
                <c:pt idx="5">
                  <c:v>63.12</c:v>
                </c:pt>
                <c:pt idx="6">
                  <c:v>59.45</c:v>
                </c:pt>
                <c:pt idx="7">
                  <c:v>58.85</c:v>
                </c:pt>
                <c:pt idx="8">
                  <c:v>54.56</c:v>
                </c:pt>
                <c:pt idx="9">
                  <c:v>59.41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9A-4F93-BDAC-5BFB6A23CC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 estimate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4"/>
            <c:spPr>
              <a:solidFill>
                <a:srgbClr val="ACE4F1"/>
              </a:solidFill>
              <a:ln>
                <a:solidFill>
                  <a:srgbClr val="ACE4F1"/>
                </a:solidFill>
              </a:ln>
            </c:spPr>
          </c:marker>
          <c:cat>
            <c:strRef>
              <c:f>Sheet1!$A$2:$A$12</c:f>
              <c:strCache>
                <c:ptCount val="11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  <c:pt idx="10">
                  <c:v>2026E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10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9A-4F93-BDAC-5BFB6A23CC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1600">
                <a:solidFill>
                  <a:srgbClr val="FFFFFF"/>
                </a:solidFill>
                <a:latin typeface="Museo 2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95"/>
          <c:min val="50"/>
        </c:scaling>
        <c:delete val="0"/>
        <c:axPos val="l"/>
        <c:majorGridlines>
          <c:spPr>
            <a:ln w="9525">
              <a:solidFill>
                <a:srgbClr val="5A64B4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FFFFFF"/>
                </a:solidFill>
                <a:latin typeface="Museo 2"/>
              </a:defRPr>
            </a:pPr>
            <a:endParaRPr lang="en-US"/>
          </a:p>
        </c:txPr>
        <c:crossAx val="2118791784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600">
          <a:solidFill>
            <a:srgbClr val="FFFFFF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AS vote share needed for 36 seats, %</c:v>
                </c:pt>
              </c:strCache>
            </c:strRef>
          </c:tx>
          <c:spPr>
            <a:solidFill>
              <a:srgbClr val="2B2C70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5.6%
(2010)</c:v>
                </c:pt>
                <c:pt idx="1">
                  <c:v>10%
(1993)</c:v>
                </c:pt>
                <c:pt idx="2">
                  <c:v>19.1%
(S1)</c:v>
                </c:pt>
                <c:pt idx="3">
                  <c:v>24.7%
(stress)</c:v>
                </c:pt>
                <c:pt idx="4">
                  <c:v>27.9%
(2022)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32.4</c:v>
                </c:pt>
                <c:pt idx="2">
                  <c:v>29.1</c:v>
                </c:pt>
                <c:pt idx="3">
                  <c:v>27.1</c:v>
                </c:pt>
                <c:pt idx="4">
                  <c:v>26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907D-4470-9F10-0DA5CCD015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 in S1, %</c:v>
                </c:pt>
              </c:strCache>
            </c:strRef>
          </c:tx>
          <c:spPr>
            <a:solidFill>
              <a:srgbClr val="B36A9B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5.6%
(2010)</c:v>
                </c:pt>
                <c:pt idx="1">
                  <c:v>10%
(1993)</c:v>
                </c:pt>
                <c:pt idx="2">
                  <c:v>19.1%
(S1)</c:v>
                </c:pt>
                <c:pt idx="3">
                  <c:v>24.7%
(stress)</c:v>
                </c:pt>
                <c:pt idx="4">
                  <c:v>27.9%
(2022)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22.9</c:v>
                </c:pt>
                <c:pt idx="1">
                  <c:v>22.9</c:v>
                </c:pt>
                <c:pt idx="2">
                  <c:v>22.9</c:v>
                </c:pt>
                <c:pt idx="3">
                  <c:v>22.9</c:v>
                </c:pt>
                <c:pt idx="4">
                  <c:v>22.9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907D-4470-9F10-0DA5CCD0150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8"/>
          <c:min val="0"/>
        </c:scaling>
        <c:delete val="0"/>
        <c:axPos val="l"/>
        <c:majorGridlines>
          <c:spPr>
            <a:ln w="9525">
              <a:solidFill>
                <a:srgbClr val="8FCBDB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068027336"/>
        <c:crosses val="autoZero"/>
        <c:crossBetween val="between"/>
        <c:majorUnit val="10"/>
      </c:valAx>
    </c:plotArea>
    <c:legend>
      <c:legendPos val="t"/>
      <c:overlay val="0"/>
      <c:txPr>
        <a:bodyPr/>
        <a:lstStyle/>
        <a:p>
          <a:pPr>
            <a:defRPr sz="1600">
              <a:solidFill>
                <a:srgbClr val="251E50"/>
              </a:solidFill>
              <a:latin typeface="Museo 2"/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6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votes, %</c:v>
                </c:pt>
              </c:strCache>
            </c:strRef>
          </c:tx>
          <c:spPr>
            <a:solidFill>
              <a:srgbClr val="303A92"/>
            </a:solidFill>
          </c:spPr>
          <c:invertIfNegative val="1"/>
          <c:dPt>
            <c:idx val="9"/>
            <c:invertIfNegative val="1"/>
            <c:bubble3D val="0"/>
            <c:spPr>
              <a:solidFill>
                <a:srgbClr val="5E8FA8"/>
              </a:solidFill>
            </c:spPr>
            <c:extLst>
              <c:ext xmlns:c16="http://schemas.microsoft.com/office/drawing/2014/chart" uri="{C3380CC4-5D6E-409C-BE32-E72D297353CC}">
                <c16:uniqueId val="{00000003-BEA9-4D41-824A-9E5F219BEFFC}"/>
              </c:ext>
            </c:extLst>
          </c:dPt>
          <c:dPt>
            <c:idx val="10"/>
            <c:invertIfNegative val="1"/>
            <c:bubble3D val="0"/>
            <c:spPr>
              <a:solidFill>
                <a:srgbClr val="B36A9B"/>
              </a:solidFill>
            </c:spPr>
            <c:extLst>
              <c:ext xmlns:c16="http://schemas.microsoft.com/office/drawing/2014/chart" uri="{C3380CC4-5D6E-409C-BE32-E72D297353CC}">
                <c16:uniqueId val="{00000001-BEA9-4D41-824A-9E5F219BEFFC}"/>
              </c:ext>
            </c:extLst>
          </c:dPt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  <c:pt idx="10">
                  <c:v>2026E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17.8</c:v>
                </c:pt>
                <c:pt idx="1">
                  <c:v>11.1</c:v>
                </c:pt>
                <c:pt idx="2">
                  <c:v>14.1</c:v>
                </c:pt>
                <c:pt idx="3">
                  <c:v>19.100000000000001</c:v>
                </c:pt>
                <c:pt idx="4">
                  <c:v>20.5</c:v>
                </c:pt>
                <c:pt idx="5">
                  <c:v>26</c:v>
                </c:pt>
                <c:pt idx="6">
                  <c:v>28.4</c:v>
                </c:pt>
                <c:pt idx="7">
                  <c:v>23</c:v>
                </c:pt>
                <c:pt idx="8">
                  <c:v>19.8</c:v>
                </c:pt>
                <c:pt idx="9">
                  <c:v>18.5</c:v>
                </c:pt>
                <c:pt idx="10">
                  <c:v>13.1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4-BEA9-4D41-824A-9E5F219BEFF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32"/>
          <c:min val="0"/>
        </c:scaling>
        <c:delete val="0"/>
        <c:axPos val="l"/>
        <c:majorGridlines>
          <c:spPr>
            <a:ln w="9525">
              <a:solidFill>
                <a:srgbClr val="DDDDEE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068027336"/>
        <c:crosses val="autoZero"/>
        <c:crossBetween val="between"/>
        <c:majorUnit val="10"/>
      </c:valAx>
    </c:plotArea>
    <c:plotVisOnly val="1"/>
    <c:dispBlanksAs val="gap"/>
    <c:showDLblsOverMax val="1"/>
  </c:chart>
  <c:txPr>
    <a:bodyPr/>
    <a:lstStyle/>
    <a:p>
      <a:pPr>
        <a:defRPr sz="16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Winner’s share of votes, %</c:v>
                </c:pt>
              </c:strCache>
            </c:strRef>
          </c:tx>
          <c:spPr>
            <a:ln w="44450">
              <a:solidFill>
                <a:srgbClr val="FFFFFF"/>
              </a:solidFill>
            </a:ln>
          </c:spPr>
          <c:marker>
            <c:spPr>
              <a:solidFill>
                <a:srgbClr val="FFFFFF"/>
              </a:solidFill>
              <a:ln>
                <a:solidFill>
                  <a:srgbClr val="FFFFFF"/>
                </a:solidFill>
              </a:ln>
            </c:spPr>
          </c:marker>
          <c:cat>
            <c:strRef>
              <c:f>Sheet1!$A$2:$A$12</c:f>
              <c:strCache>
                <c:ptCount val="11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  <c:pt idx="10">
                  <c:v>2026E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32.4</c:v>
                </c:pt>
                <c:pt idx="1">
                  <c:v>15.2</c:v>
                </c:pt>
                <c:pt idx="2">
                  <c:v>21.2</c:v>
                </c:pt>
                <c:pt idx="3">
                  <c:v>24</c:v>
                </c:pt>
                <c:pt idx="4">
                  <c:v>19.600000000000001</c:v>
                </c:pt>
                <c:pt idx="5">
                  <c:v>31.2</c:v>
                </c:pt>
                <c:pt idx="6">
                  <c:v>28.4</c:v>
                </c:pt>
                <c:pt idx="7">
                  <c:v>23</c:v>
                </c:pt>
                <c:pt idx="8">
                  <c:v>19.8</c:v>
                </c:pt>
                <c:pt idx="9">
                  <c:v>19</c:v>
                </c:pt>
                <c:pt idx="10">
                  <c:v>22.9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EE-4490-BD48-92192CBA2B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Votes wasted below threshold, %</c:v>
                </c:pt>
              </c:strCache>
            </c:strRef>
          </c:tx>
          <c:spPr>
            <a:ln w="44450">
              <a:solidFill>
                <a:srgbClr val="ACE4F1"/>
              </a:solidFill>
            </a:ln>
          </c:spPr>
          <c:marker>
            <c:spPr>
              <a:solidFill>
                <a:srgbClr val="ACE4F1"/>
              </a:solidFill>
              <a:ln>
                <a:solidFill>
                  <a:srgbClr val="ACE4F1"/>
                </a:solidFill>
              </a:ln>
            </c:spPr>
          </c:marker>
          <c:cat>
            <c:strRef>
              <c:f>Sheet1!$A$2:$A$12</c:f>
              <c:strCache>
                <c:ptCount val="11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  <c:pt idx="10">
                  <c:v>2026E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10.7</c:v>
                </c:pt>
                <c:pt idx="1">
                  <c:v>12</c:v>
                </c:pt>
                <c:pt idx="2">
                  <c:v>10.9</c:v>
                </c:pt>
                <c:pt idx="3">
                  <c:v>15.8</c:v>
                </c:pt>
                <c:pt idx="4">
                  <c:v>10.7</c:v>
                </c:pt>
                <c:pt idx="5">
                  <c:v>5.6</c:v>
                </c:pt>
                <c:pt idx="6">
                  <c:v>5</c:v>
                </c:pt>
                <c:pt idx="7">
                  <c:v>4.8</c:v>
                </c:pt>
                <c:pt idx="8">
                  <c:v>12.1</c:v>
                </c:pt>
                <c:pt idx="9">
                  <c:v>27.9</c:v>
                </c:pt>
                <c:pt idx="10">
                  <c:v>19.100000000000001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EE-4490-BD48-92192CBA2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1600">
                <a:solidFill>
                  <a:srgbClr val="FFFFFF"/>
                </a:solidFill>
                <a:latin typeface="Museo 2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35"/>
          <c:min val="0"/>
        </c:scaling>
        <c:delete val="0"/>
        <c:axPos val="l"/>
        <c:majorGridlines>
          <c:spPr>
            <a:ln w="9525">
              <a:solidFill>
                <a:srgbClr val="5A64B4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FFFFFF"/>
                </a:solidFill>
                <a:latin typeface="Museo 2"/>
              </a:defRPr>
            </a:pPr>
            <a:endParaRPr lang="en-US"/>
          </a:p>
        </c:txPr>
        <c:crossAx val="2118791784"/>
        <c:crosses val="autoZero"/>
        <c:crossBetween val="between"/>
        <c:majorUnit val="5"/>
      </c:valAx>
    </c:plotArea>
    <c:legend>
      <c:legendPos val="t"/>
      <c:overlay val="0"/>
      <c:txPr>
        <a:bodyPr/>
        <a:lstStyle/>
        <a:p>
          <a:pPr>
            <a:defRPr sz="1600">
              <a:solidFill>
                <a:srgbClr val="FFFFFF"/>
              </a:solidFill>
              <a:latin typeface="Museo 2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600">
          <a:solidFill>
            <a:srgbClr val="FFFFFF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Latvijas ceļš</c:v>
                </c:pt>
              </c:strCache>
            </c:strRef>
          </c:tx>
          <c:spPr>
            <a:ln w="44450">
              <a:solidFill>
                <a:srgbClr val="251E50"/>
              </a:solidFill>
            </a:ln>
          </c:spPr>
          <c:marker>
            <c:spPr>
              <a:solidFill>
                <a:srgbClr val="251E50"/>
              </a:solidFill>
              <a:ln>
                <a:solidFill>
                  <a:srgbClr val="251E50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32.4</c:v>
                </c:pt>
                <c:pt idx="1">
                  <c:v>14.6</c:v>
                </c:pt>
                <c:pt idx="2">
                  <c:v>18</c:v>
                </c:pt>
                <c:pt idx="3">
                  <c:v>4.9000000000000004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AA-45CB-B336-094F2177F5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Tautas partija</c:v>
                </c:pt>
              </c:strCache>
            </c:strRef>
          </c:tx>
          <c:spPr>
            <a:ln w="44450">
              <a:solidFill>
                <a:srgbClr val="5E8FA8"/>
              </a:solidFill>
            </a:ln>
          </c:spPr>
          <c:marker>
            <c:spPr>
              <a:solidFill>
                <a:srgbClr val="5E8FA8"/>
              </a:solidFill>
              <a:ln>
                <a:solidFill>
                  <a:srgbClr val="5E8FA8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2">
                  <c:v>21.2</c:v>
                </c:pt>
                <c:pt idx="3">
                  <c:v>16.7</c:v>
                </c:pt>
                <c:pt idx="4">
                  <c:v>19.600000000000001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AA-45CB-B336-094F2177F5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Jaunais laiks / Vienotība / JV</c:v>
                </c:pt>
              </c:strCache>
            </c:strRef>
          </c:tx>
          <c:spPr>
            <a:ln w="44450">
              <a:solidFill>
                <a:srgbClr val="303A92"/>
              </a:solidFill>
            </a:ln>
          </c:spPr>
          <c:marker>
            <c:spPr>
              <a:solidFill>
                <a:srgbClr val="303A92"/>
              </a:solidFill>
              <a:ln>
                <a:solidFill>
                  <a:srgbClr val="303A92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3">
                  <c:v>24</c:v>
                </c:pt>
                <c:pt idx="4">
                  <c:v>16.399999999999999</c:v>
                </c:pt>
                <c:pt idx="5">
                  <c:v>31.2</c:v>
                </c:pt>
                <c:pt idx="6">
                  <c:v>18.8</c:v>
                </c:pt>
                <c:pt idx="7">
                  <c:v>21.9</c:v>
                </c:pt>
                <c:pt idx="8">
                  <c:v>6.7</c:v>
                </c:pt>
                <c:pt idx="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AA-45CB-B336-094F2177F5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Saskaņa / SC</c:v>
                </c:pt>
              </c:strCache>
            </c:strRef>
          </c:tx>
          <c:spPr>
            <a:ln w="44450">
              <a:solidFill>
                <a:srgbClr val="B36A9B"/>
              </a:solidFill>
            </a:ln>
          </c:spPr>
          <c:marker>
            <c:spPr>
              <a:solidFill>
                <a:srgbClr val="B36A9B"/>
              </a:solidFill>
              <a:ln>
                <a:solidFill>
                  <a:srgbClr val="B36A9B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12</c:v>
                </c:pt>
                <c:pt idx="4">
                  <c:v>14.4</c:v>
                </c:pt>
                <c:pt idx="5">
                  <c:v>26</c:v>
                </c:pt>
                <c:pt idx="6">
                  <c:v>28.4</c:v>
                </c:pt>
                <c:pt idx="7">
                  <c:v>23</c:v>
                </c:pt>
                <c:pt idx="8">
                  <c:v>19.8</c:v>
                </c:pt>
                <c:pt idx="9">
                  <c:v>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1AA-45CB-B336-094F2177F5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ZZS</c:v>
                </c:pt>
              </c:strCache>
            </c:strRef>
          </c:tx>
          <c:spPr>
            <a:ln w="44450">
              <a:solidFill>
                <a:srgbClr val="2E9E6B"/>
              </a:solidFill>
            </a:ln>
          </c:spPr>
          <c:marker>
            <c:spPr>
              <a:solidFill>
                <a:srgbClr val="2E9E6B"/>
              </a:solidFill>
              <a:ln>
                <a:solidFill>
                  <a:srgbClr val="2E9E6B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3">
                  <c:v>9.5</c:v>
                </c:pt>
                <c:pt idx="4">
                  <c:v>16.7</c:v>
                </c:pt>
                <c:pt idx="5">
                  <c:v>19.7</c:v>
                </c:pt>
                <c:pt idx="6">
                  <c:v>12.2</c:v>
                </c:pt>
                <c:pt idx="7">
                  <c:v>19.5</c:v>
                </c:pt>
                <c:pt idx="8">
                  <c:v>9.9</c:v>
                </c:pt>
                <c:pt idx="9">
                  <c:v>12.4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1AA-45CB-B336-094F2177F58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Nacionālā apvienība</c:v>
                </c:pt>
              </c:strCache>
            </c:strRef>
          </c:tx>
          <c:spPr>
            <a:ln w="44450">
              <a:solidFill>
                <a:srgbClr val="E08A1E"/>
              </a:solidFill>
            </a:ln>
          </c:spPr>
          <c:marker>
            <c:spPr>
              <a:solidFill>
                <a:srgbClr val="E08A1E"/>
              </a:solidFill>
              <a:ln>
                <a:solidFill>
                  <a:srgbClr val="E08A1E"/>
                </a:solidFill>
              </a:ln>
            </c:spPr>
          </c:marker>
          <c:cat>
            <c:strRef>
              <c:f>Sheet1!$A$2:$A$11</c:f>
              <c:strCache>
                <c:ptCount val="10"/>
                <c:pt idx="0">
                  <c:v>1993</c:v>
                </c:pt>
                <c:pt idx="1">
                  <c:v>1995</c:v>
                </c:pt>
                <c:pt idx="2">
                  <c:v>1998</c:v>
                </c:pt>
                <c:pt idx="3">
                  <c:v>2002</c:v>
                </c:pt>
                <c:pt idx="4">
                  <c:v>2006</c:v>
                </c:pt>
                <c:pt idx="5">
                  <c:v>2010</c:v>
                </c:pt>
                <c:pt idx="6">
                  <c:v>2011</c:v>
                </c:pt>
                <c:pt idx="7">
                  <c:v>2014</c:v>
                </c:pt>
                <c:pt idx="8">
                  <c:v>2018</c:v>
                </c:pt>
                <c:pt idx="9">
                  <c:v>2022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5.3</c:v>
                </c:pt>
                <c:pt idx="1">
                  <c:v>11.9</c:v>
                </c:pt>
                <c:pt idx="2">
                  <c:v>14.7</c:v>
                </c:pt>
                <c:pt idx="3">
                  <c:v>5.4</c:v>
                </c:pt>
                <c:pt idx="4">
                  <c:v>6.9</c:v>
                </c:pt>
                <c:pt idx="5">
                  <c:v>7.7</c:v>
                </c:pt>
                <c:pt idx="6">
                  <c:v>13.9</c:v>
                </c:pt>
                <c:pt idx="7">
                  <c:v>16.600000000000001</c:v>
                </c:pt>
                <c:pt idx="8">
                  <c:v>11</c:v>
                </c:pt>
                <c:pt idx="9">
                  <c:v>9.3000000000000007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1AA-45CB-B336-094F2177F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35"/>
          <c:min val="0"/>
        </c:scaling>
        <c:delete val="0"/>
        <c:axPos val="l"/>
        <c:majorGridlines>
          <c:spPr>
            <a:ln w="9525">
              <a:solidFill>
                <a:srgbClr val="8FCBDB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6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2118791784"/>
        <c:crosses val="autoZero"/>
        <c:crossBetween val="between"/>
        <c:majorUnit val="5"/>
      </c:valAx>
    </c:plotArea>
    <c:legend>
      <c:legendPos val="b"/>
      <c:overlay val="0"/>
      <c:txPr>
        <a:bodyPr/>
        <a:lstStyle/>
        <a:p>
          <a:pPr>
            <a:defRPr sz="1500">
              <a:solidFill>
                <a:srgbClr val="251E50"/>
              </a:solidFill>
              <a:latin typeface="Museo 2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5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Months in office</c:v>
                </c:pt>
              </c:strCache>
            </c:strRef>
          </c:tx>
          <c:spPr>
            <a:solidFill>
              <a:srgbClr val="303A92"/>
            </a:solidFill>
          </c:spPr>
          <c:invertIfNegative val="1"/>
          <c:dPt>
            <c:idx val="7"/>
            <c:invertIfNegative val="1"/>
            <c:bubble3D val="0"/>
            <c:spPr>
              <a:solidFill>
                <a:srgbClr val="B36A9B"/>
              </a:solidFill>
            </c:spPr>
            <c:extLst>
              <c:ext xmlns:c16="http://schemas.microsoft.com/office/drawing/2014/chart" uri="{C3380CC4-5D6E-409C-BE32-E72D297353CC}">
                <c16:uniqueId val="{00000001-3AD8-463D-AF18-BD38B61A73A1}"/>
              </c:ext>
            </c:extLst>
          </c:dPt>
          <c:dPt>
            <c:idx val="15"/>
            <c:invertIfNegative val="1"/>
            <c:bubble3D val="0"/>
            <c:spPr>
              <a:solidFill>
                <a:srgbClr val="B36A9B"/>
              </a:solidFill>
            </c:spPr>
            <c:extLst>
              <c:ext xmlns:c16="http://schemas.microsoft.com/office/drawing/2014/chart" uri="{C3380CC4-5D6E-409C-BE32-E72D297353CC}">
                <c16:uniqueId val="{00000003-3AD8-463D-AF18-BD38B61A73A1}"/>
              </c:ext>
            </c:extLst>
          </c:dPt>
          <c:dPt>
            <c:idx val="18"/>
            <c:invertIfNegative val="1"/>
            <c:bubble3D val="0"/>
            <c:spPr>
              <a:solidFill>
                <a:srgbClr val="B36A9B"/>
              </a:solidFill>
            </c:spPr>
            <c:extLst>
              <c:ext xmlns:c16="http://schemas.microsoft.com/office/drawing/2014/chart" uri="{C3380CC4-5D6E-409C-BE32-E72D297353CC}">
                <c16:uniqueId val="{00000005-3AD8-463D-AF18-BD38B61A73A1}"/>
              </c:ext>
            </c:extLst>
          </c:dPt>
          <c:dPt>
            <c:idx val="19"/>
            <c:invertIfNegative val="1"/>
            <c:bubble3D val="0"/>
            <c:spPr>
              <a:solidFill>
                <a:srgbClr val="B36A9B"/>
              </a:solidFill>
            </c:spPr>
            <c:extLst>
              <c:ext xmlns:c16="http://schemas.microsoft.com/office/drawing/2014/chart" uri="{C3380CC4-5D6E-409C-BE32-E72D297353CC}">
                <c16:uniqueId val="{00000007-3AD8-463D-AF18-BD38B61A73A1}"/>
              </c:ext>
            </c:extLst>
          </c:dPt>
          <c:dPt>
            <c:idx val="21"/>
            <c:invertIfNegative val="1"/>
            <c:bubble3D val="0"/>
            <c:spPr>
              <a:solidFill>
                <a:srgbClr val="B36A9B"/>
              </a:solidFill>
            </c:spPr>
            <c:extLst>
              <c:ext xmlns:c16="http://schemas.microsoft.com/office/drawing/2014/chart" uri="{C3380CC4-5D6E-409C-BE32-E72D297353CC}">
                <c16:uniqueId val="{00000009-3AD8-463D-AF18-BD38B61A73A1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rgbClr val="251E50"/>
                    </a:solidFill>
                    <a:latin typeface="Museo 2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Sheet1!$A$2:$A$23</c:f>
              <c:strCache>
                <c:ptCount val="22"/>
                <c:pt idx="0">
                  <c:v>Birkavs '93</c:v>
                </c:pt>
                <c:pt idx="1">
                  <c:v>Gailis '94</c:v>
                </c:pt>
                <c:pt idx="2">
                  <c:v>Šķēle '95</c:v>
                </c:pt>
                <c:pt idx="3">
                  <c:v>Šķēle '97</c:v>
                </c:pt>
                <c:pt idx="4">
                  <c:v>Krasts '97</c:v>
                </c:pt>
                <c:pt idx="5">
                  <c:v>Krištopans '98</c:v>
                </c:pt>
                <c:pt idx="6">
                  <c:v>Šķēle '99</c:v>
                </c:pt>
                <c:pt idx="7">
                  <c:v>Bērziņš '00</c:v>
                </c:pt>
                <c:pt idx="8">
                  <c:v>Repše '02</c:v>
                </c:pt>
                <c:pt idx="9">
                  <c:v>Emsis '04</c:v>
                </c:pt>
                <c:pt idx="10">
                  <c:v>Kalvītis '04</c:v>
                </c:pt>
                <c:pt idx="11">
                  <c:v>Kalvītis '06</c:v>
                </c:pt>
                <c:pt idx="12">
                  <c:v>Godmanis '07</c:v>
                </c:pt>
                <c:pt idx="13">
                  <c:v>Dombrovskis '09</c:v>
                </c:pt>
                <c:pt idx="14">
                  <c:v>Dombrovskis '10</c:v>
                </c:pt>
                <c:pt idx="15">
                  <c:v>Dombrovskis '11</c:v>
                </c:pt>
                <c:pt idx="16">
                  <c:v>Straujuma '14</c:v>
                </c:pt>
                <c:pt idx="17">
                  <c:v>Straujuma '14</c:v>
                </c:pt>
                <c:pt idx="18">
                  <c:v>Kučinskis '16</c:v>
                </c:pt>
                <c:pt idx="19">
                  <c:v>Kariņš '19</c:v>
                </c:pt>
                <c:pt idx="20">
                  <c:v>Kariņš '22</c:v>
                </c:pt>
                <c:pt idx="21">
                  <c:v>Siliņa '23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13.5</c:v>
                </c:pt>
                <c:pt idx="1">
                  <c:v>15</c:v>
                </c:pt>
                <c:pt idx="2">
                  <c:v>13.8</c:v>
                </c:pt>
                <c:pt idx="3">
                  <c:v>5.7</c:v>
                </c:pt>
                <c:pt idx="4">
                  <c:v>15.6</c:v>
                </c:pt>
                <c:pt idx="5">
                  <c:v>7.6</c:v>
                </c:pt>
                <c:pt idx="6">
                  <c:v>9.6999999999999993</c:v>
                </c:pt>
                <c:pt idx="7">
                  <c:v>30.1</c:v>
                </c:pt>
                <c:pt idx="8">
                  <c:v>16</c:v>
                </c:pt>
                <c:pt idx="9">
                  <c:v>8.8000000000000007</c:v>
                </c:pt>
                <c:pt idx="10">
                  <c:v>23.2</c:v>
                </c:pt>
                <c:pt idx="11">
                  <c:v>13.4</c:v>
                </c:pt>
                <c:pt idx="12">
                  <c:v>14.7</c:v>
                </c:pt>
                <c:pt idx="13">
                  <c:v>19.7</c:v>
                </c:pt>
                <c:pt idx="14">
                  <c:v>11.7</c:v>
                </c:pt>
                <c:pt idx="15">
                  <c:v>26.9</c:v>
                </c:pt>
                <c:pt idx="16">
                  <c:v>9.4</c:v>
                </c:pt>
                <c:pt idx="17">
                  <c:v>15.2</c:v>
                </c:pt>
                <c:pt idx="18">
                  <c:v>35.4</c:v>
                </c:pt>
                <c:pt idx="19">
                  <c:v>46.7</c:v>
                </c:pt>
                <c:pt idx="20">
                  <c:v>9</c:v>
                </c:pt>
                <c:pt idx="21">
                  <c:v>32.4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A-3AD8-463D-AF18-BD38B61A73A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rgbClr val="251E50"/>
            </a:solidFill>
          </a:ln>
        </c:spPr>
        <c:txPr>
          <a:bodyPr/>
          <a:lstStyle/>
          <a:p>
            <a:pPr>
              <a:defRPr sz="13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0"/>
          <c:min val="0"/>
        </c:scaling>
        <c:delete val="0"/>
        <c:axPos val="b"/>
        <c:majorGridlines>
          <c:spPr>
            <a:ln w="9525">
              <a:solidFill>
                <a:srgbClr val="8FCBDB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>
                <a:solidFill>
                  <a:srgbClr val="251E50"/>
                </a:solidFill>
                <a:latin typeface="Museo 2"/>
              </a:defRPr>
            </a:pPr>
            <a:endParaRPr lang="en-US"/>
          </a:p>
        </c:txPr>
        <c:crossAx val="-2068027336"/>
        <c:crosses val="autoZero"/>
        <c:crossBetween val="between"/>
        <c:majorUnit val="10"/>
      </c:valAx>
    </c:plotArea>
    <c:plotVisOnly val="1"/>
    <c:dispBlanksAs val="gap"/>
    <c:showDLblsOverMax val="1"/>
  </c:chart>
  <c:txPr>
    <a:bodyPr/>
    <a:lstStyle/>
    <a:p>
      <a:pPr>
        <a:defRPr sz="1300">
          <a:solidFill>
            <a:srgbClr val="251E50"/>
          </a:solidFill>
          <a:latin typeface="Museo 2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rovidus.lv/en/contacts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11453454" cy="10287000"/>
            <a:chOff x="0" y="0"/>
            <a:chExt cx="4816593" cy="270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2914"/>
            </a:xfrm>
            <a:custGeom>
              <a:avLst/>
              <a:gdLst/>
              <a:ahLst/>
              <a:cxnLst/>
              <a:rect l="l" t="t" r="r" b="b"/>
              <a:pathLst>
                <a:path w="4816592" h="2702914">
                  <a:moveTo>
                    <a:pt x="0" y="0"/>
                  </a:moveTo>
                  <a:lnTo>
                    <a:pt x="4816592" y="0"/>
                  </a:lnTo>
                  <a:lnTo>
                    <a:pt x="4816592" y="2702914"/>
                  </a:lnTo>
                  <a:lnTo>
                    <a:pt x="0" y="2702914"/>
                  </a:lnTo>
                  <a:close/>
                </a:path>
              </a:pathLst>
            </a:custGeom>
            <a:solidFill>
              <a:srgbClr val="303A9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2741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28700" y="7277668"/>
            <a:ext cx="4660311" cy="1980632"/>
          </a:xfrm>
          <a:custGeom>
            <a:avLst/>
            <a:gdLst/>
            <a:ahLst/>
            <a:cxnLst/>
            <a:rect l="l" t="t" r="r" b="b"/>
            <a:pathLst>
              <a:path w="4660311" h="1980632">
                <a:moveTo>
                  <a:pt x="0" y="0"/>
                </a:moveTo>
                <a:lnTo>
                  <a:pt x="4660311" y="0"/>
                </a:lnTo>
                <a:lnTo>
                  <a:pt x="4660311" y="1980632"/>
                </a:lnTo>
                <a:lnTo>
                  <a:pt x="0" y="19806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689011" y="7277668"/>
            <a:ext cx="4660311" cy="1980632"/>
          </a:xfrm>
          <a:custGeom>
            <a:avLst/>
            <a:gdLst/>
            <a:ahLst/>
            <a:cxnLst/>
            <a:rect l="l" t="t" r="r" b="b"/>
            <a:pathLst>
              <a:path w="4660311" h="1980632">
                <a:moveTo>
                  <a:pt x="0" y="0"/>
                </a:moveTo>
                <a:lnTo>
                  <a:pt x="4660310" y="0"/>
                </a:lnTo>
                <a:lnTo>
                  <a:pt x="4660310" y="1980632"/>
                </a:lnTo>
                <a:lnTo>
                  <a:pt x="0" y="19806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5400000">
            <a:off x="9746419" y="1707035"/>
            <a:ext cx="10248616" cy="6834546"/>
          </a:xfrm>
          <a:custGeom>
            <a:avLst/>
            <a:gdLst/>
            <a:ahLst/>
            <a:cxnLst/>
            <a:rect l="l" t="t" r="r" b="b"/>
            <a:pathLst>
              <a:path w="10248616" h="6834546">
                <a:moveTo>
                  <a:pt x="0" y="0"/>
                </a:moveTo>
                <a:lnTo>
                  <a:pt x="10248616" y="0"/>
                </a:lnTo>
                <a:lnTo>
                  <a:pt x="10248616" y="6834546"/>
                </a:lnTo>
                <a:lnTo>
                  <a:pt x="0" y="68345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35608" y="2743200"/>
            <a:ext cx="13441680" cy="182880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8800" b="1">
                <a:solidFill>
                  <a:srgbClr val="FFFFFF"/>
                </a:solidFill>
                <a:latin typeface="Museo 1"/>
              </a:rPr>
              <a:t>15th Saeima elections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8" y="4846320"/>
            <a:ext cx="9326880" cy="1046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0" dirty="0">
                <a:solidFill>
                  <a:srgbClr val="FFFFFF"/>
                </a:solidFill>
                <a:latin typeface="Museo 2"/>
              </a:rPr>
              <a:t>Scenario forecast</a:t>
            </a:r>
          </a:p>
          <a:p>
            <a:pPr algn="l"/>
            <a:r>
              <a:rPr sz="3400" b="0" dirty="0">
                <a:solidFill>
                  <a:srgbClr val="FFFFFF"/>
                </a:solidFill>
                <a:latin typeface="Museo 2"/>
              </a:rPr>
              <a:t>Providus · </a:t>
            </a:r>
            <a:r>
              <a:rPr lang="lv-LV" sz="3400" b="0" dirty="0">
                <a:solidFill>
                  <a:srgbClr val="FFFFFF"/>
                </a:solidFill>
                <a:latin typeface="Museo 2"/>
              </a:rPr>
              <a:t>3</a:t>
            </a:r>
            <a:r>
              <a:rPr sz="3400" b="0" dirty="0">
                <a:solidFill>
                  <a:srgbClr val="FFFFFF"/>
                </a:solidFill>
                <a:latin typeface="Museo 2"/>
              </a:rPr>
              <a:t>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A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82296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FFFFFF"/>
                </a:solidFill>
                <a:latin typeface="Museo 1"/>
              </a:rPr>
              <a:t>Key findings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05840" y="2468880"/>
            <a:ext cx="3611880" cy="6766560"/>
          </a:xfrm>
          <a:prstGeom prst="roundRect">
            <a:avLst>
              <a:gd name="adj" fmla="val 4000"/>
            </a:avLst>
          </a:prstGeom>
          <a:solidFill>
            <a:srgbClr val="C6C6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25880" y="283464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000" b="1">
                <a:solidFill>
                  <a:srgbClr val="303A92"/>
                </a:solidFill>
                <a:latin typeface="Museo 1"/>
              </a:rPr>
              <a:t>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4114800"/>
            <a:ext cx="3017520" cy="12003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dirty="0">
                <a:solidFill>
                  <a:srgbClr val="251E50"/>
                </a:solidFill>
                <a:latin typeface="Museo 2"/>
              </a:rPr>
              <a:t>seats for AS</a:t>
            </a:r>
            <a:r>
              <a:rPr lang="lv-LV" sz="2600" b="1" dirty="0">
                <a:solidFill>
                  <a:srgbClr val="251E50"/>
                </a:solidFill>
                <a:latin typeface="Museo 2"/>
              </a:rPr>
              <a:t> (</a:t>
            </a:r>
            <a:r>
              <a:rPr lang="lv-LV" sz="2600" b="1" dirty="0" err="1">
                <a:solidFill>
                  <a:srgbClr val="251E50"/>
                </a:solidFill>
                <a:latin typeface="Museo 2"/>
              </a:rPr>
              <a:t>United</a:t>
            </a:r>
            <a:r>
              <a:rPr lang="lv-LV" sz="2600" b="1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600" b="1" dirty="0" err="1">
                <a:solidFill>
                  <a:srgbClr val="251E50"/>
                </a:solidFill>
                <a:latin typeface="Museo 2"/>
              </a:rPr>
              <a:t>list</a:t>
            </a:r>
            <a:r>
              <a:rPr lang="lv-LV" sz="2600" b="1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600" b="1" dirty="0" err="1">
                <a:solidFill>
                  <a:srgbClr val="251E50"/>
                </a:solidFill>
                <a:latin typeface="Museo 2"/>
              </a:rPr>
              <a:t>party</a:t>
            </a:r>
            <a:r>
              <a:rPr lang="lv-LV" sz="2600" b="1" dirty="0">
                <a:solidFill>
                  <a:srgbClr val="251E50"/>
                </a:solidFill>
                <a:latin typeface="Museo 2"/>
              </a:rPr>
              <a:t>) </a:t>
            </a:r>
            <a:r>
              <a:rPr sz="2600" b="1" dirty="0">
                <a:solidFill>
                  <a:srgbClr val="251E50"/>
                </a:solidFill>
                <a:latin typeface="Museo 2"/>
              </a:rPr>
              <a:t> in the base 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5715000"/>
            <a:ext cx="3017520" cy="3383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>
                <a:solidFill>
                  <a:srgbClr val="251E50"/>
                </a:solidFill>
                <a:latin typeface="Museo 2"/>
              </a:rPr>
              <a:t>Range 24–33 across scenarios. AS is the largest party in 92–99.9% of simulations.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19472" y="2468880"/>
            <a:ext cx="3611880" cy="6766560"/>
          </a:xfrm>
          <a:prstGeom prst="roundRect">
            <a:avLst>
              <a:gd name="adj" fmla="val 4000"/>
            </a:avLst>
          </a:prstGeom>
          <a:solidFill>
            <a:srgbClr val="C6C6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239512" y="283464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000" b="1">
                <a:solidFill>
                  <a:srgbClr val="303A92"/>
                </a:solidFill>
                <a:latin typeface="Museo 1"/>
              </a:rPr>
              <a:t>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9512" y="4114800"/>
            <a:ext cx="30175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>
                <a:solidFill>
                  <a:srgbClr val="251E50"/>
                </a:solidFill>
                <a:latin typeface="Museo 2"/>
              </a:rPr>
              <a:t>decides the shape of the Saeima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39512" y="5715000"/>
            <a:ext cx="3017520" cy="3383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>
                <a:solidFill>
                  <a:srgbClr val="251E50"/>
                </a:solidFill>
                <a:latin typeface="Museo 2"/>
              </a:rPr>
              <a:t>JV passes in 67% of simulations, ZZS 63%, ST! 24%. A seven-party Saeima is the base case only ~44% of the time.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833104" y="2468880"/>
            <a:ext cx="3611880" cy="6766560"/>
          </a:xfrm>
          <a:prstGeom prst="roundRect">
            <a:avLst>
              <a:gd name="adj" fmla="val 4000"/>
            </a:avLst>
          </a:prstGeom>
          <a:solidFill>
            <a:srgbClr val="C6C6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53144" y="283464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000" b="1">
                <a:solidFill>
                  <a:srgbClr val="303A92"/>
                </a:solidFill>
                <a:latin typeface="Museo 1"/>
              </a:rPr>
              <a:t>52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53144" y="4114800"/>
            <a:ext cx="30175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dirty="0">
                <a:solidFill>
                  <a:srgbClr val="251E50"/>
                </a:solidFill>
                <a:latin typeface="Museo 2"/>
              </a:rPr>
              <a:t>seats for AS+PRO+NA in the base case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53144" y="5715000"/>
            <a:ext cx="3017520" cy="2031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200" b="0" noProof="0" dirty="0">
                <a:solidFill>
                  <a:srgbClr val="251E50"/>
                </a:solidFill>
                <a:latin typeface="Museo 2"/>
              </a:rPr>
              <a:t>With PRO–NA political friction a majority exists in just 53–74% of scenario simulations. AS is in every viable majority.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746736" y="2468880"/>
            <a:ext cx="3611880" cy="6766560"/>
          </a:xfrm>
          <a:prstGeom prst="roundRect">
            <a:avLst>
              <a:gd name="adj" fmla="val 4000"/>
            </a:avLst>
          </a:prstGeom>
          <a:solidFill>
            <a:srgbClr val="C6C6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3066776" y="2834640"/>
            <a:ext cx="30175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000" b="1">
                <a:solidFill>
                  <a:srgbClr val="303A92"/>
                </a:solidFill>
                <a:latin typeface="Museo 1"/>
              </a:rPr>
              <a:t>3–5%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066776" y="4114800"/>
            <a:ext cx="3017520" cy="12003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dirty="0">
                <a:solidFill>
                  <a:srgbClr val="251E50"/>
                </a:solidFill>
                <a:latin typeface="Museo 2"/>
              </a:rPr>
              <a:t>chance AS</a:t>
            </a:r>
            <a:r>
              <a:rPr lang="lv-LV" sz="2600" b="1" dirty="0">
                <a:solidFill>
                  <a:srgbClr val="251E50"/>
                </a:solidFill>
                <a:latin typeface="Museo 2"/>
              </a:rPr>
              <a:t> (</a:t>
            </a:r>
            <a:r>
              <a:rPr lang="lv-LV" sz="2600" b="1" dirty="0" err="1">
                <a:solidFill>
                  <a:srgbClr val="251E50"/>
                </a:solidFill>
                <a:latin typeface="Museo 2"/>
              </a:rPr>
              <a:t>United</a:t>
            </a:r>
            <a:r>
              <a:rPr lang="lv-LV" sz="2600" b="1" dirty="0">
                <a:solidFill>
                  <a:srgbClr val="251E50"/>
                </a:solidFill>
                <a:latin typeface="Museo 2"/>
              </a:rPr>
              <a:t> </a:t>
            </a:r>
            <a:r>
              <a:rPr sz="2600" b="1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600" b="1" dirty="0" err="1">
                <a:solidFill>
                  <a:srgbClr val="251E50"/>
                </a:solidFill>
                <a:latin typeface="Museo 2"/>
              </a:rPr>
              <a:t>list</a:t>
            </a:r>
            <a:r>
              <a:rPr lang="lv-LV" sz="2600" b="1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600" b="1" dirty="0" err="1">
                <a:solidFill>
                  <a:srgbClr val="251E50"/>
                </a:solidFill>
                <a:latin typeface="Museo 2"/>
              </a:rPr>
              <a:t>party</a:t>
            </a:r>
            <a:r>
              <a:rPr lang="lv-LV" sz="2600" b="1" dirty="0">
                <a:solidFill>
                  <a:srgbClr val="251E50"/>
                </a:solidFill>
                <a:latin typeface="Museo 2"/>
              </a:rPr>
              <a:t>) </a:t>
            </a:r>
            <a:r>
              <a:rPr sz="2600" b="1" dirty="0">
                <a:solidFill>
                  <a:srgbClr val="251E50"/>
                </a:solidFill>
                <a:latin typeface="Museo 2"/>
              </a:rPr>
              <a:t>reaches 36 seats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066776" y="5715000"/>
            <a:ext cx="3017520" cy="3383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0">
                <a:solidFill>
                  <a:srgbClr val="251E50"/>
                </a:solidFill>
                <a:latin typeface="Museo 2"/>
              </a:rPr>
              <a:t>36 is the post-1993 record (Latvijas ceļš). It needs ~29% of the vote; polls give AS ~23%.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303A92"/>
                </a:solidFill>
                <a:latin typeface="Museo 1"/>
              </a:rPr>
              <a:t>Inputs and method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005840" y="2286000"/>
            <a:ext cx="7772400" cy="6949440"/>
          </a:xfrm>
          <a:prstGeom prst="roundRect">
            <a:avLst>
              <a:gd name="adj" fmla="val 3000"/>
            </a:avLst>
          </a:prstGeom>
          <a:solidFill>
            <a:srgbClr val="EE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371600" y="2560320"/>
            <a:ext cx="7040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>
                <a:solidFill>
                  <a:srgbClr val="303A92"/>
                </a:solidFill>
                <a:latin typeface="Museo 1"/>
              </a:rPr>
              <a:t>Inputs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3383280"/>
            <a:ext cx="7040880" cy="5669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600"/>
              </a:spcAft>
              <a:buChar char="•"/>
            </a:pPr>
            <a:r>
              <a:rPr sz="2500" b="1">
                <a:solidFill>
                  <a:srgbClr val="251E50"/>
                </a:solidFill>
                <a:latin typeface="Museo 2"/>
              </a:rPr>
              <a:t>SKDS, 4–16 Sep: </a:t>
            </a:r>
            <a:r>
              <a:rPr sz="2500" b="0">
                <a:solidFill>
                  <a:srgbClr val="251E50"/>
                </a:solidFill>
                <a:latin typeface="Museo 2"/>
              </a:rPr>
              <a:t>N = 2,035; margin ±2.7 pp on the decided base</a:t>
            </a:r>
          </a:p>
          <a:p>
            <a:pPr marL="347472" indent="-347472">
              <a:spcAft>
                <a:spcPts val="1600"/>
              </a:spcAft>
              <a:buChar char="•"/>
            </a:pPr>
            <a:r>
              <a:rPr sz="2500" b="1">
                <a:solidFill>
                  <a:srgbClr val="251E50"/>
                </a:solidFill>
                <a:latin typeface="Museo 2"/>
              </a:rPr>
              <a:t>Latvijas fakti, Sep: </a:t>
            </a:r>
            <a:r>
              <a:rPr sz="2500" b="0">
                <a:solidFill>
                  <a:srgbClr val="251E50"/>
                </a:solidFill>
                <a:latin typeface="Museo 2"/>
              </a:rPr>
              <a:t>n = 1,018; ±3.8 pp, lower credibility, weight 20%</a:t>
            </a:r>
          </a:p>
          <a:p>
            <a:pPr marL="347472" indent="-347472">
              <a:spcAft>
                <a:spcPts val="1600"/>
              </a:spcAft>
              <a:buChar char="•"/>
            </a:pPr>
            <a:r>
              <a:rPr sz="2500" b="1">
                <a:solidFill>
                  <a:srgbClr val="251E50"/>
                </a:solidFill>
                <a:latin typeface="Museo 2"/>
              </a:rPr>
              <a:t>PolitPro: </a:t>
            </a:r>
            <a:r>
              <a:rPr sz="2500" b="0">
                <a:solidFill>
                  <a:srgbClr val="251E50"/>
                </a:solidFill>
                <a:latin typeface="Museo 2"/>
              </a:rPr>
              <a:t>SKDS error in 2022 ≈ 2 pp (RMS), one cycle only</a:t>
            </a:r>
          </a:p>
          <a:p>
            <a:pPr marL="347472" indent="-347472">
              <a:spcAft>
                <a:spcPts val="1600"/>
              </a:spcAft>
              <a:buChar char="•"/>
            </a:pPr>
            <a:r>
              <a:rPr sz="2500" b="1">
                <a:solidFill>
                  <a:srgbClr val="251E50"/>
                </a:solidFill>
                <a:latin typeface="Museo 2"/>
              </a:rPr>
              <a:t>Early voting: </a:t>
            </a:r>
            <a:r>
              <a:rPr sz="2500" b="0">
                <a:solidFill>
                  <a:srgbClr val="251E50"/>
                </a:solidFill>
                <a:latin typeface="Museo 2"/>
              </a:rPr>
              <a:t>174,517 voters (11.20%) by 2 Oct, 2.8× the 2022 total</a:t>
            </a:r>
          </a:p>
          <a:p>
            <a:pPr marL="347472" indent="-347472">
              <a:spcAft>
                <a:spcPts val="1600"/>
              </a:spcAft>
              <a:buChar char="•"/>
            </a:pPr>
            <a:r>
              <a:rPr sz="2500" b="1">
                <a:solidFill>
                  <a:srgbClr val="251E50"/>
                </a:solidFill>
                <a:latin typeface="Museo 2"/>
              </a:rPr>
              <a:t>History: </a:t>
            </a:r>
            <a:r>
              <a:rPr sz="2500" b="0">
                <a:solidFill>
                  <a:srgbClr val="251E50"/>
                </a:solidFill>
                <a:latin typeface="Museo 2"/>
              </a:rPr>
              <a:t>CVK results and turnout 1922–2022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09760" y="2286000"/>
            <a:ext cx="7772400" cy="6949440"/>
          </a:xfrm>
          <a:prstGeom prst="roundRect">
            <a:avLst>
              <a:gd name="adj" fmla="val 3000"/>
            </a:avLst>
          </a:prstGeom>
          <a:solidFill>
            <a:srgbClr val="EE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875520" y="2560320"/>
            <a:ext cx="704088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>
                <a:solidFill>
                  <a:srgbClr val="303A92"/>
                </a:solidFill>
                <a:latin typeface="Museo 1"/>
              </a:rPr>
              <a:t>Method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875520" y="3383280"/>
            <a:ext cx="7040880" cy="56425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600"/>
              </a:spcAft>
              <a:buChar char="•"/>
            </a:pPr>
            <a:r>
              <a:rPr sz="2500" b="1" dirty="0">
                <a:solidFill>
                  <a:srgbClr val="251E50"/>
                </a:solidFill>
                <a:latin typeface="Museo 2"/>
              </a:rPr>
              <a:t>5,000 simulations </a:t>
            </a:r>
            <a:r>
              <a:rPr sz="2500" b="0" dirty="0">
                <a:solidFill>
                  <a:srgbClr val="251E50"/>
                </a:solidFill>
                <a:latin typeface="Museo 2"/>
              </a:rPr>
              <a:t>per scenario, poll error σ = 0.8 + 0.1 × support</a:t>
            </a:r>
          </a:p>
          <a:p>
            <a:pPr marL="347472" indent="-347472">
              <a:spcAft>
                <a:spcPts val="1600"/>
              </a:spcAft>
              <a:buChar char="•"/>
            </a:pPr>
            <a:r>
              <a:rPr sz="2500" b="1" dirty="0">
                <a:solidFill>
                  <a:srgbClr val="251E50"/>
                </a:solidFill>
                <a:latin typeface="Museo 2"/>
              </a:rPr>
              <a:t>Seats: </a:t>
            </a:r>
            <a:r>
              <a:rPr sz="2500" b="0" dirty="0">
                <a:solidFill>
                  <a:srgbClr val="251E50"/>
                </a:solidFill>
                <a:latin typeface="Museo 2"/>
              </a:rPr>
              <a:t>Sainte-</a:t>
            </a:r>
            <a:r>
              <a:rPr sz="2500" b="0" dirty="0" err="1">
                <a:solidFill>
                  <a:srgbClr val="251E50"/>
                </a:solidFill>
                <a:latin typeface="Museo 2"/>
              </a:rPr>
              <a:t>Laguë</a:t>
            </a:r>
            <a:r>
              <a:rPr sz="2500" b="0" dirty="0">
                <a:solidFill>
                  <a:srgbClr val="251E50"/>
                </a:solidFill>
                <a:latin typeface="Museo 2"/>
              </a:rPr>
              <a:t> (divisors 1, 3, 5, 7…), 5% threshold, 100 seats, national allocation</a:t>
            </a:r>
          </a:p>
          <a:p>
            <a:pPr marL="347472" indent="-347472">
              <a:spcAft>
                <a:spcPts val="1600"/>
              </a:spcAft>
              <a:buChar char="•"/>
            </a:pPr>
            <a:r>
              <a:rPr sz="2500" b="1" dirty="0">
                <a:solidFill>
                  <a:srgbClr val="251E50"/>
                </a:solidFill>
                <a:latin typeface="Museo 2"/>
              </a:rPr>
              <a:t>Coalitions: </a:t>
            </a:r>
            <a:r>
              <a:rPr sz="2500" b="0" dirty="0">
                <a:solidFill>
                  <a:srgbClr val="251E50"/>
                </a:solidFill>
                <a:latin typeface="Museo 2"/>
              </a:rPr>
              <a:t>minimal majorities under three sets of “red lines” (V1–V3)</a:t>
            </a:r>
          </a:p>
          <a:p>
            <a:pPr marL="347472" indent="-347472">
              <a:spcAft>
                <a:spcPts val="1600"/>
              </a:spcAft>
              <a:buChar char="•"/>
            </a:pPr>
            <a:r>
              <a:rPr sz="2500" b="1" dirty="0">
                <a:solidFill>
                  <a:srgbClr val="251E50"/>
                </a:solidFill>
                <a:latin typeface="Museo 2"/>
              </a:rPr>
              <a:t>Expert overlay: </a:t>
            </a:r>
            <a:r>
              <a:rPr sz="2500" b="0" dirty="0">
                <a:solidFill>
                  <a:srgbClr val="251E50"/>
                </a:solidFill>
                <a:latin typeface="Museo 2"/>
              </a:rPr>
              <a:t>JV ≥ ZZS, both near 5% (S1–S4, S7)</a:t>
            </a:r>
          </a:p>
          <a:p>
            <a:pPr marL="347472" indent="-347472">
              <a:spcAft>
                <a:spcPts val="1600"/>
              </a:spcAft>
              <a:buChar char="•"/>
            </a:pPr>
            <a:r>
              <a:rPr sz="2500" b="1" dirty="0">
                <a:solidFill>
                  <a:srgbClr val="251E50"/>
                </a:solidFill>
                <a:latin typeface="Museo 2"/>
              </a:rPr>
              <a:t>Low–high: </a:t>
            </a:r>
            <a:r>
              <a:rPr sz="2500" b="0" dirty="0">
                <a:solidFill>
                  <a:srgbClr val="251E50"/>
                </a:solidFill>
                <a:latin typeface="Museo 2"/>
              </a:rPr>
              <a:t>p5–p95 per party across seven scenarios</a:t>
            </a:r>
            <a:endParaRPr lang="lv-LV" sz="2500" b="0" dirty="0">
              <a:solidFill>
                <a:srgbClr val="251E50"/>
              </a:solidFill>
              <a:latin typeface="Museo 2"/>
            </a:endParaRPr>
          </a:p>
          <a:p>
            <a:pPr marL="347472" indent="-347472">
              <a:spcAft>
                <a:spcPts val="1600"/>
              </a:spcAft>
              <a:buChar char="•"/>
            </a:pPr>
            <a:r>
              <a:rPr lang="lv-LV" sz="2500" b="1" dirty="0">
                <a:solidFill>
                  <a:srgbClr val="251E50"/>
                </a:solidFill>
                <a:latin typeface="Museo 2"/>
              </a:rPr>
              <a:t>8 </a:t>
            </a:r>
            <a:r>
              <a:rPr lang="lv-LV" sz="2500" b="1" dirty="0" err="1">
                <a:solidFill>
                  <a:srgbClr val="251E50"/>
                </a:solidFill>
                <a:latin typeface="Museo 2"/>
              </a:rPr>
              <a:t>parties</a:t>
            </a:r>
            <a:r>
              <a:rPr lang="lv-LV" sz="250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500" dirty="0" err="1">
                <a:solidFill>
                  <a:srgbClr val="251E50"/>
                </a:solidFill>
                <a:latin typeface="Museo 2"/>
              </a:rPr>
              <a:t>with</a:t>
            </a:r>
            <a:r>
              <a:rPr lang="lv-LV" sz="250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500" dirty="0" err="1">
                <a:solidFill>
                  <a:srgbClr val="251E50"/>
                </a:solidFill>
                <a:latin typeface="Museo 2"/>
              </a:rPr>
              <a:t>largest</a:t>
            </a:r>
            <a:r>
              <a:rPr lang="lv-LV" sz="250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500" dirty="0" err="1">
                <a:solidFill>
                  <a:srgbClr val="251E50"/>
                </a:solidFill>
                <a:latin typeface="Museo 2"/>
              </a:rPr>
              <a:t>documented</a:t>
            </a:r>
            <a:r>
              <a:rPr lang="lv-LV" sz="250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500" dirty="0" err="1">
                <a:solidFill>
                  <a:srgbClr val="251E50"/>
                </a:solidFill>
                <a:latin typeface="Museo 2"/>
              </a:rPr>
              <a:t>support</a:t>
            </a:r>
            <a:r>
              <a:rPr lang="lv-LV" sz="250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500" dirty="0" err="1">
                <a:solidFill>
                  <a:srgbClr val="251E50"/>
                </a:solidFill>
                <a:latin typeface="Museo 2"/>
              </a:rPr>
              <a:t>analysed</a:t>
            </a:r>
            <a:r>
              <a:rPr lang="lv-LV" sz="2500" dirty="0">
                <a:solidFill>
                  <a:srgbClr val="251E50"/>
                </a:solidFill>
                <a:latin typeface="Museo 2"/>
              </a:rPr>
              <a:t>; 14 </a:t>
            </a:r>
            <a:r>
              <a:rPr lang="lv-LV" sz="2500" dirty="0" err="1">
                <a:solidFill>
                  <a:srgbClr val="251E50"/>
                </a:solidFill>
                <a:latin typeface="Museo 2"/>
              </a:rPr>
              <a:t>party</a:t>
            </a:r>
            <a:r>
              <a:rPr lang="lv-LV" sz="250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500" dirty="0" err="1">
                <a:solidFill>
                  <a:srgbClr val="251E50"/>
                </a:solidFill>
                <a:latin typeface="Museo 2"/>
              </a:rPr>
              <a:t>lists</a:t>
            </a:r>
            <a:r>
              <a:rPr lang="lv-LV" sz="250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500" dirty="0" err="1">
                <a:solidFill>
                  <a:srgbClr val="251E50"/>
                </a:solidFill>
                <a:latin typeface="Museo 2"/>
              </a:rPr>
              <a:t>in</a:t>
            </a:r>
            <a:r>
              <a:rPr lang="lv-LV" sz="250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500" dirty="0" err="1">
                <a:solidFill>
                  <a:srgbClr val="251E50"/>
                </a:solidFill>
                <a:latin typeface="Museo 2"/>
              </a:rPr>
              <a:t>the</a:t>
            </a:r>
            <a:r>
              <a:rPr lang="lv-LV" sz="250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500" dirty="0" err="1">
                <a:solidFill>
                  <a:srgbClr val="251E50"/>
                </a:solidFill>
                <a:latin typeface="Museo 2"/>
              </a:rPr>
              <a:t>election</a:t>
            </a:r>
            <a:r>
              <a:rPr lang="lv-LV" sz="2500" dirty="0">
                <a:solidFill>
                  <a:srgbClr val="251E50"/>
                </a:solidFill>
                <a:latin typeface="Museo 2"/>
              </a:rPr>
              <a:t> </a:t>
            </a:r>
            <a:endParaRPr sz="2500" b="0" dirty="0">
              <a:solidFill>
                <a:srgbClr val="251E50"/>
              </a:solidFill>
              <a:latin typeface="Museo 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303A92"/>
                </a:solidFill>
                <a:latin typeface="Museo 2"/>
              </a:rPr>
              <a:t>Source: SKDS / LSM 25.09.2026, Latvijas fakti, PolitPro, CVK, Providus calculations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2B2C70"/>
                </a:solidFill>
                <a:latin typeface="Museo 1"/>
              </a:rPr>
              <a:t>Polls disagree most on SV/AJ and ZZS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315200" y="2194560"/>
          <a:ext cx="10058400" cy="704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377440"/>
            <a:ext cx="5852160" cy="46012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400"/>
              </a:spcAft>
              <a:buChar char="•"/>
            </a:pPr>
            <a:r>
              <a:rPr sz="2400" b="1" dirty="0">
                <a:solidFill>
                  <a:srgbClr val="251E50"/>
                </a:solidFill>
                <a:latin typeface="Museo 2"/>
              </a:rPr>
              <a:t>SKDS is more precise: 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±2.7 pp vs ±3.8 pp for Latvijas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fakti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 on the decided base.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sz="2400" b="1" dirty="0">
                <a:solidFill>
                  <a:srgbClr val="251E50"/>
                </a:solidFill>
                <a:latin typeface="Museo 2"/>
              </a:rPr>
              <a:t>SV/AJ 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14.2% in SKDS but 8.7% in Latvijas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fakti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; ZZS 6.9% vs 10.6%.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sz="2400" b="1" dirty="0">
                <a:solidFill>
                  <a:srgbClr val="251E50"/>
                </a:solidFill>
                <a:latin typeface="Museo 2"/>
              </a:rPr>
              <a:t>Total poll error ≈ 2× sampling error, 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so JV at 6.2–6.5% is statistically indistinguishable from the 5% threshold.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sz="2400" b="1" dirty="0">
                <a:solidFill>
                  <a:srgbClr val="251E50"/>
                </a:solidFill>
                <a:latin typeface="Museo 2"/>
              </a:rPr>
              <a:t>Base weighting 80/20 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(SKDS / Latvijas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fakti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); 30/70 tested in S5.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2B2C70"/>
                </a:solidFill>
                <a:latin typeface="Museo 2"/>
              </a:rPr>
              <a:t>Decided-voter shares recomputed from SKDS all-respondent figures. Source: LSM 25.09.2026, Latvijas fakti, Providus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303A92"/>
                </a:solidFill>
                <a:latin typeface="Museo 1"/>
              </a:rPr>
              <a:t>Seven scenarios, one assumption each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489807"/>
              </p:ext>
            </p:extLst>
          </p:nvPr>
        </p:nvGraphicFramePr>
        <p:xfrm>
          <a:off x="1005840" y="2286000"/>
          <a:ext cx="16276320" cy="643737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89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en-US" sz="1900" b="1" noProof="0" dirty="0">
                          <a:solidFill>
                            <a:srgbClr val="FFFFFF"/>
                          </a:solidFill>
                          <a:latin typeface="Museo 2"/>
                        </a:rPr>
                        <a:t>Scenario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noProof="0" dirty="0">
                          <a:solidFill>
                            <a:srgbClr val="FFFFFF"/>
                          </a:solidFill>
                          <a:latin typeface="Museo 2"/>
                        </a:rPr>
                        <a:t>Poll weight SKDS / LF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noProof="0" dirty="0">
                          <a:solidFill>
                            <a:srgbClr val="FFFFFF"/>
                          </a:solidFill>
                          <a:latin typeface="Museo 2"/>
                        </a:rPr>
                        <a:t>Turnout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noProof="0" dirty="0">
                          <a:solidFill>
                            <a:srgbClr val="FFFFFF"/>
                          </a:solidFill>
                          <a:latin typeface="Museo 2"/>
                        </a:rPr>
                        <a:t>What it tests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en-US" sz="1900" b="1" noProof="0" dirty="0">
                          <a:solidFill>
                            <a:srgbClr val="251E50"/>
                          </a:solidFill>
                          <a:latin typeface="Museo 2"/>
                        </a:rPr>
                        <a:t>S1 Base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80 / 20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60.5%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Central estimate; JV 5.6% ≥ ZZS 5.4%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en-US" sz="1900" b="1" noProof="0" dirty="0">
                          <a:solidFill>
                            <a:srgbClr val="251E50"/>
                          </a:solidFill>
                          <a:latin typeface="Museo 2"/>
                        </a:rPr>
                        <a:t>S2 SKDS 2022 bias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80 / 20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60.5%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SKDS over-states “system” parties again (50% repeat)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en-US" sz="1900" b="1" noProof="0" dirty="0">
                          <a:solidFill>
                            <a:srgbClr val="251E50"/>
                          </a:solidFill>
                          <a:latin typeface="Museo 2"/>
                        </a:rPr>
                        <a:t>S3 Low turnout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80 / 20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56.5%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Interest like 2018; weaker Latgale turnout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en-US" sz="1900" b="1" noProof="0" dirty="0">
                          <a:solidFill>
                            <a:srgbClr val="251E50"/>
                          </a:solidFill>
                          <a:latin typeface="Museo 2"/>
                        </a:rPr>
                        <a:t>S4 High turnout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80 / 20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64%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Protest </a:t>
                      </a:r>
                      <a:r>
                        <a:rPr lang="en-US" sz="1900" b="0" noProof="0" dirty="0" err="1">
                          <a:solidFill>
                            <a:srgbClr val="251E50"/>
                          </a:solidFill>
                          <a:latin typeface="Museo 2"/>
                        </a:rPr>
                        <a:t>mobilisation</a:t>
                      </a:r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 (helps SV/AJ, LPV)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en-US" sz="1900" b="1" noProof="0" dirty="0">
                          <a:solidFill>
                            <a:srgbClr val="251E50"/>
                          </a:solidFill>
                          <a:latin typeface="Museo 2"/>
                        </a:rPr>
                        <a:t>S5 LF more accurate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30 / 70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60.5%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SV/AJ over-stated by SKDS; no JV/ZZS overlay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en-US" sz="1900" b="1" noProof="0" dirty="0">
                          <a:solidFill>
                            <a:srgbClr val="251E50"/>
                          </a:solidFill>
                          <a:latin typeface="Museo 2"/>
                        </a:rPr>
                        <a:t>S6 AS maximum (ceiling)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30 / 70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60.5%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Highest plausible AS: full 2022 bias + AS +3 pp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04672">
                <a:tc>
                  <a:txBody>
                    <a:bodyPr/>
                    <a:lstStyle/>
                    <a:p>
                      <a:pPr algn="l"/>
                      <a:r>
                        <a:rPr lang="en-US" sz="1900" b="1" noProof="0" dirty="0">
                          <a:solidFill>
                            <a:srgbClr val="251E50"/>
                          </a:solidFill>
                          <a:latin typeface="Museo 2"/>
                        </a:rPr>
                        <a:t>S7 AS minimum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80 / 20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60.5%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0" noProof="0" dirty="0">
                          <a:solidFill>
                            <a:srgbClr val="251E50"/>
                          </a:solidFill>
                          <a:latin typeface="Museo 2"/>
                        </a:rPr>
                        <a:t>AS −3 pp; JV, PRO, NA +1 pp each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303A92"/>
                </a:solidFill>
                <a:latin typeface="Museo 2"/>
              </a:rPr>
              <a:t>S6 is a ceiling, not a forecast. Source: Providus model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303A92"/>
                </a:solidFill>
                <a:latin typeface="Museo 1"/>
              </a:rPr>
              <a:t>AS leads everywhere; the rest is close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2103120"/>
          <a:ext cx="16459200" cy="722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303A92"/>
                </a:solidFill>
                <a:latin typeface="Museo 2"/>
              </a:rPr>
              <a:t>Seats from mean vote shares (deterministic); parties below 5% in the mean show no seats. Source: Providus model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2B2C70"/>
                </a:solidFill>
                <a:latin typeface="Museo 1"/>
              </a:rPr>
              <a:t>Low–high seat range for every party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2103120"/>
          <a:ext cx="9326880" cy="722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771483"/>
              </p:ext>
            </p:extLst>
          </p:nvPr>
        </p:nvGraphicFramePr>
        <p:xfrm>
          <a:off x="10607040" y="2286000"/>
          <a:ext cx="7223760" cy="63550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85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6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900" b="1">
                          <a:solidFill>
                            <a:srgbClr val="FFFFFF"/>
                          </a:solidFill>
                          <a:latin typeface="Museo 2"/>
                        </a:rPr>
                        <a:t>Party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Museo 2"/>
                        </a:rPr>
                        <a:t>Calculated theoretical l</a:t>
                      </a:r>
                      <a:r>
                        <a:rPr sz="1900" b="1" dirty="0">
                          <a:solidFill>
                            <a:srgbClr val="FFFFFF"/>
                          </a:solidFill>
                          <a:latin typeface="Museo 2"/>
                        </a:rPr>
                        <a:t>ow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1" dirty="0">
                          <a:solidFill>
                            <a:schemeClr val="tx1"/>
                          </a:solidFill>
                          <a:latin typeface="Museo 2"/>
                        </a:rPr>
                        <a:t>S1 median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Museo 2"/>
                        </a:rPr>
                        <a:t>Calculated theoretical h</a:t>
                      </a:r>
                      <a:r>
                        <a:rPr sz="1900" b="1" dirty="0">
                          <a:solidFill>
                            <a:srgbClr val="FFFFFF"/>
                          </a:solidFill>
                          <a:latin typeface="Museo 2"/>
                        </a:rPr>
                        <a:t>igh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900" b="1">
                          <a:solidFill>
                            <a:srgbClr val="251E50"/>
                          </a:solidFill>
                          <a:latin typeface="Museo 2"/>
                        </a:rPr>
                        <a:t>AS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19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28 (23–35)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39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900" b="1">
                          <a:solidFill>
                            <a:srgbClr val="251E50"/>
                          </a:solidFill>
                          <a:latin typeface="Museo 2"/>
                        </a:rPr>
                        <a:t>LPV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12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18 (13–22)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23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900" b="1">
                          <a:solidFill>
                            <a:srgbClr val="251E50"/>
                          </a:solidFill>
                          <a:latin typeface="Museo 2"/>
                        </a:rPr>
                        <a:t>SV/AJ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8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17 (12–21)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23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900" b="1">
                          <a:solidFill>
                            <a:srgbClr val="251E50"/>
                          </a:solidFill>
                          <a:latin typeface="Museo 2"/>
                        </a:rPr>
                        <a:t>PRO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8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13 (9–17)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18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900" b="1">
                          <a:solidFill>
                            <a:srgbClr val="251E50"/>
                          </a:solidFill>
                          <a:latin typeface="Museo 2"/>
                        </a:rPr>
                        <a:t>NA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0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11 (8–15)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16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900" b="1">
                          <a:solidFill>
                            <a:srgbClr val="251E50"/>
                          </a:solidFill>
                          <a:latin typeface="Museo 2"/>
                        </a:rPr>
                        <a:t>ZZS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0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7 (0–9)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15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900" b="1">
                          <a:solidFill>
                            <a:srgbClr val="251E50"/>
                          </a:solidFill>
                          <a:latin typeface="Museo 2"/>
                        </a:rPr>
                        <a:t>JV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0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7 (0–10)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11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algn="l"/>
                      <a:r>
                        <a:rPr sz="1900" b="1">
                          <a:solidFill>
                            <a:srgbClr val="251E50"/>
                          </a:solidFill>
                          <a:latin typeface="Museo 2"/>
                        </a:rPr>
                        <a:t>ST!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>
                          <a:solidFill>
                            <a:srgbClr val="251E50"/>
                          </a:solidFill>
                          <a:latin typeface="Museo 2"/>
                        </a:rPr>
                        <a:t>0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0 (0–7)</a:t>
                      </a:r>
                    </a:p>
                  </a:txBody>
                  <a:tcPr marL="109728" marR="109728" marT="36576" marB="36576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900" b="0" dirty="0">
                          <a:solidFill>
                            <a:srgbClr val="251E50"/>
                          </a:solidFill>
                          <a:latin typeface="Museo 2"/>
                        </a:rPr>
                        <a:t>10</a:t>
                      </a:r>
                    </a:p>
                  </a:txBody>
                  <a:tcPr marL="109728" marR="109728" marT="36576" marB="36576" anchor="ctr">
                    <a:solidFill>
                      <a:srgbClr val="DDF3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07040" y="8641080"/>
            <a:ext cx="67665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2B2C70"/>
                </a:solidFill>
                <a:latin typeface="Museo 2"/>
              </a:rPr>
              <a:t>AS: 19–39 seats. NA, ZZS, JV and ST! can all fall to zero seats.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2B2C70"/>
                </a:solidFill>
                <a:latin typeface="Museo 2"/>
              </a:rPr>
              <a:t>Low = lowest p5 and High = highest p95 over S1–S7; 0 means below the 5% threshold in ≥5% of simulations. Source: Providus model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303A92"/>
                </a:solidFill>
                <a:latin typeface="Museo 1"/>
              </a:rPr>
              <a:t>JV, ZZS and ST! live on the 5% line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949440" y="2103120"/>
          <a:ext cx="10424160" cy="722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377440"/>
            <a:ext cx="5577840" cy="6949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400"/>
              </a:spcAft>
              <a:buChar char="•"/>
            </a:pPr>
            <a:r>
              <a:rPr sz="2100" b="1" dirty="0">
                <a:solidFill>
                  <a:srgbClr val="251E50"/>
                </a:solidFill>
                <a:latin typeface="Museo 2"/>
              </a:rPr>
              <a:t>In S1, </a:t>
            </a:r>
            <a:r>
              <a:rPr sz="2100" b="0" dirty="0">
                <a:solidFill>
                  <a:srgbClr val="251E50"/>
                </a:solidFill>
                <a:latin typeface="Museo 2"/>
              </a:rPr>
              <a:t>JV passes in 67% and ZZS in 63% of simulations; both pass in 41%, neither in 12%.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sz="2100" b="1" dirty="0">
                <a:solidFill>
                  <a:srgbClr val="251E50"/>
                </a:solidFill>
                <a:latin typeface="Museo 2"/>
              </a:rPr>
              <a:t>Expert assumption: </a:t>
            </a:r>
            <a:r>
              <a:rPr sz="2100" b="0" dirty="0">
                <a:solidFill>
                  <a:srgbClr val="251E50"/>
                </a:solidFill>
                <a:latin typeface="Museo 2"/>
              </a:rPr>
              <a:t>JV ≥ ZZS, both ~5.5%. Polls alone put ZZS (7.6%) above JV (6.4%) – S5 shows that case.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sz="2100" b="1" dirty="0">
                <a:solidFill>
                  <a:srgbClr val="251E50"/>
                </a:solidFill>
                <a:latin typeface="Museo 2"/>
              </a:rPr>
              <a:t>Why it matters: </a:t>
            </a:r>
            <a:r>
              <a:rPr sz="2100" b="0" dirty="0">
                <a:solidFill>
                  <a:srgbClr val="251E50"/>
                </a:solidFill>
                <a:latin typeface="Museo 2"/>
              </a:rPr>
              <a:t>each failure adds wasted votes, raises AS’s seat bonus and removes a coalition partner.</a:t>
            </a:r>
          </a:p>
          <a:p>
            <a:pPr marL="347472" indent="-347472">
              <a:spcAft>
                <a:spcPts val="1400"/>
              </a:spcAft>
              <a:buChar char="•"/>
            </a:pPr>
            <a:r>
              <a:rPr sz="2100" b="1" dirty="0">
                <a:solidFill>
                  <a:srgbClr val="251E50"/>
                </a:solidFill>
                <a:latin typeface="Museo 2"/>
              </a:rPr>
              <a:t>ST! </a:t>
            </a:r>
            <a:r>
              <a:rPr sz="2100" b="0" dirty="0">
                <a:solidFill>
                  <a:srgbClr val="251E50"/>
                </a:solidFill>
                <a:latin typeface="Museo 2"/>
              </a:rPr>
              <a:t>enters in 24% (S1) and 64% if the 2022 SKDS bias repeats.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303A92"/>
                </a:solidFill>
                <a:latin typeface="Museo 2"/>
              </a:rPr>
              <a:t>Probability of passing the 5% threshold, share of 5,000 simulations. Source: Providus model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A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FFFFFF"/>
                </a:solidFill>
                <a:latin typeface="Museo 1"/>
              </a:rPr>
              <a:t>Early voting up 2.8×; turnout ~60–62%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132320" y="2194560"/>
          <a:ext cx="10424160" cy="704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468880"/>
            <a:ext cx="56692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600" b="1">
                <a:solidFill>
                  <a:srgbClr val="FFFFFF"/>
                </a:solidFill>
                <a:latin typeface="Museo 1"/>
              </a:rPr>
              <a:t>174,517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657600"/>
            <a:ext cx="566928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>
                <a:solidFill>
                  <a:srgbClr val="FFFFFF"/>
                </a:solidFill>
                <a:latin typeface="Museo 2"/>
              </a:rPr>
              <a:t>early voters by end of 2 October (11.20%) vs 63,300 (4.11%) in all of 2022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5486400"/>
            <a:ext cx="56692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600" b="1">
                <a:solidFill>
                  <a:srgbClr val="ACE4F1"/>
                </a:solidFill>
                <a:latin typeface="Museo 1"/>
              </a:rPr>
              <a:t>54.6%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6675120"/>
            <a:ext cx="566928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>
                <a:solidFill>
                  <a:srgbClr val="FFFFFF"/>
                </a:solidFill>
                <a:latin typeface="Museo 2"/>
              </a:rPr>
              <a:t>turnout in 2018, the post-1993 low. Estimate for 2026: 60–62% (range 57–65%).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8595360"/>
            <a:ext cx="5669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ACE4F1"/>
                </a:solidFill>
                <a:latin typeface="Museo 2"/>
              </a:rPr>
              <a:t>High turnout tends to help SV/AJ and LPV; low turnout helps JV, NA, PRO.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ACE4F1"/>
                </a:solidFill>
                <a:latin typeface="Museo 2"/>
              </a:rPr>
              <a:t>Source: CVK historical data (Providus Excel, 1 Oct 2026); CVK advance voting data to end of 2 Oct 2026; Providus estimate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54903"/>
            <a:ext cx="1627632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 dirty="0">
                <a:solidFill>
                  <a:srgbClr val="303A92"/>
                </a:solidFill>
                <a:latin typeface="Museo 1"/>
              </a:rPr>
              <a:t>Arithmetic works; red lines constrain</a:t>
            </a:r>
            <a:r>
              <a:rPr lang="lv-LV" sz="5400" b="1" dirty="0">
                <a:solidFill>
                  <a:srgbClr val="303A92"/>
                </a:solidFill>
                <a:latin typeface="Museo 1"/>
              </a:rPr>
              <a:t> </a:t>
            </a:r>
            <a:r>
              <a:rPr lang="lv-LV" sz="4000" b="1" dirty="0">
                <a:solidFill>
                  <a:srgbClr val="303A92"/>
                </a:solidFill>
                <a:latin typeface="Museo 1"/>
              </a:rPr>
              <a:t>(</a:t>
            </a:r>
            <a:r>
              <a:rPr lang="lv-LV" sz="4000" b="1" dirty="0" err="1">
                <a:solidFill>
                  <a:srgbClr val="303A92"/>
                </a:solidFill>
                <a:latin typeface="Museo 1"/>
              </a:rPr>
              <a:t>probabilities</a:t>
            </a:r>
            <a:r>
              <a:rPr lang="lv-LV" sz="4000" b="1" dirty="0">
                <a:solidFill>
                  <a:srgbClr val="303A92"/>
                </a:solidFill>
                <a:latin typeface="Museo 1"/>
              </a:rPr>
              <a:t>)</a:t>
            </a:r>
            <a:endParaRPr sz="5400" b="1" dirty="0">
              <a:solidFill>
                <a:srgbClr val="303A92"/>
              </a:solidFill>
              <a:latin typeface="Museo 1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05840" y="2194560"/>
          <a:ext cx="16276320" cy="497433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useo 2"/>
                        </a:rPr>
                        <a:t>Scenario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Museo 2"/>
                        </a:rPr>
                        <a:t>V1: any majority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Museo 2"/>
                        </a:rPr>
                        <a:t>V1: AS+PRO+NA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Museo 2"/>
                        </a:rPr>
                        <a:t>V1: AS+JV+ZZS+NA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Museo 2"/>
                        </a:rPr>
                        <a:t>V2: any majority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Museo 2"/>
                        </a:rPr>
                        <a:t>V3: AS+LPV+NA</a:t>
                      </a:r>
                    </a:p>
                  </a:txBody>
                  <a:tcPr marL="109728" marR="109728" marT="36576" marB="36576" anchor="ctr">
                    <a:solidFill>
                      <a:srgbClr val="303A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251E50"/>
                          </a:solidFill>
                          <a:latin typeface="Museo 2"/>
                        </a:rPr>
                        <a:t>S1 Base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51E50"/>
                          </a:solidFill>
                          <a:latin typeface="Museo 2"/>
                        </a:rPr>
                        <a:t>100%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51E50"/>
                          </a:solidFill>
                          <a:latin typeface="Museo 2"/>
                        </a:rPr>
                        <a:t>96%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51E50"/>
                          </a:solidFill>
                          <a:latin typeface="Museo 2"/>
                        </a:rPr>
                        <a:t>30%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51E50"/>
                          </a:solidFill>
                          <a:latin typeface="Museo 2"/>
                        </a:rPr>
                        <a:t>74%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251E50"/>
                          </a:solidFill>
                          <a:latin typeface="Museo 2"/>
                        </a:rPr>
                        <a:t>82%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251E50"/>
                          </a:solidFill>
                          <a:latin typeface="Museo 2"/>
                        </a:rPr>
                        <a:t>S2 SKDS 2022 bias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99%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92%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17%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58%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72%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251E50"/>
                          </a:solidFill>
                          <a:latin typeface="Museo 2"/>
                        </a:rPr>
                        <a:t>S3 Low turnout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100%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96%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41%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90%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86%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251E50"/>
                          </a:solidFill>
                          <a:latin typeface="Museo 2"/>
                        </a:rPr>
                        <a:t>S4 High turnout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99%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95%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18%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53%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79%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251E50"/>
                          </a:solidFill>
                          <a:latin typeface="Museo 2"/>
                        </a:rPr>
                        <a:t>S5 LF accurate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100%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96%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49%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99%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88%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251E50"/>
                          </a:solidFill>
                          <a:latin typeface="Museo 2"/>
                        </a:rPr>
                        <a:t>S6 AS maximum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100%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67%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7%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97%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52%</a:t>
                      </a:r>
                    </a:p>
                  </a:txBody>
                  <a:tcPr marL="109728" marR="109728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251E50"/>
                          </a:solidFill>
                          <a:latin typeface="Museo 2"/>
                        </a:rPr>
                        <a:t>S7 AS minimum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100%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99%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36%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251E50"/>
                          </a:solidFill>
                          <a:latin typeface="Museo 2"/>
                        </a:rPr>
                        <a:t>69%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251E50"/>
                          </a:solidFill>
                          <a:latin typeface="Museo 2"/>
                        </a:rPr>
                        <a:t>96%</a:t>
                      </a:r>
                    </a:p>
                  </a:txBody>
                  <a:tcPr marL="109728" marR="109728" marT="36576" marB="36576" anchor="ctr">
                    <a:solidFill>
                      <a:srgbClr val="EEF0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7589520"/>
            <a:ext cx="16276320" cy="12721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800"/>
              </a:spcAft>
              <a:buChar char="•"/>
            </a:pPr>
            <a:r>
              <a:rPr sz="1900" b="1" dirty="0">
                <a:solidFill>
                  <a:srgbClr val="251E50"/>
                </a:solidFill>
                <a:latin typeface="Museo 2"/>
              </a:rPr>
              <a:t>V1 “cordon”</a:t>
            </a:r>
            <a:r>
              <a:rPr lang="en-US" sz="1900" b="1" dirty="0">
                <a:solidFill>
                  <a:srgbClr val="251E50"/>
                </a:solidFill>
                <a:latin typeface="Museo 2"/>
              </a:rPr>
              <a:t> – non-negotiable red line</a:t>
            </a:r>
            <a:r>
              <a:rPr sz="1900" b="1" dirty="0">
                <a:solidFill>
                  <a:srgbClr val="251E50"/>
                </a:solidFill>
                <a:latin typeface="Museo 2"/>
              </a:rPr>
              <a:t>: </a:t>
            </a:r>
            <a:r>
              <a:rPr sz="1900" b="0" dirty="0">
                <a:solidFill>
                  <a:srgbClr val="251E50"/>
                </a:solidFill>
                <a:latin typeface="Museo 2"/>
              </a:rPr>
              <a:t>AS, PRO, JV exclude LPV; everyone excludes SV/AJ and ST!.  </a:t>
            </a:r>
            <a:r>
              <a:rPr sz="1900" b="1" dirty="0">
                <a:solidFill>
                  <a:srgbClr val="251E50"/>
                </a:solidFill>
                <a:latin typeface="Museo 2"/>
              </a:rPr>
              <a:t>V2: </a:t>
            </a:r>
            <a:r>
              <a:rPr sz="1900" b="0" dirty="0">
                <a:solidFill>
                  <a:srgbClr val="251E50"/>
                </a:solidFill>
                <a:latin typeface="Museo 2"/>
              </a:rPr>
              <a:t>V1 plus </a:t>
            </a:r>
            <a:r>
              <a:rPr lang="lv-LV" sz="1900" b="0" dirty="0" err="1">
                <a:solidFill>
                  <a:srgbClr val="251E50"/>
                </a:solidFill>
                <a:latin typeface="Museo 2"/>
              </a:rPr>
              <a:t>impact</a:t>
            </a:r>
            <a:r>
              <a:rPr lang="lv-LV" sz="19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1900" b="0" dirty="0" err="1">
                <a:solidFill>
                  <a:srgbClr val="251E50"/>
                </a:solidFill>
                <a:latin typeface="Museo 2"/>
              </a:rPr>
              <a:t>of</a:t>
            </a:r>
            <a:r>
              <a:rPr lang="lv-LV" sz="19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sz="1900" b="0" dirty="0">
                <a:solidFill>
                  <a:srgbClr val="251E50"/>
                </a:solidFill>
                <a:latin typeface="Museo 2"/>
              </a:rPr>
              <a:t>PRO–NA </a:t>
            </a:r>
            <a:r>
              <a:rPr lang="lv-LV" sz="1900" b="0" dirty="0" err="1">
                <a:solidFill>
                  <a:srgbClr val="251E50"/>
                </a:solidFill>
                <a:latin typeface="Museo 2"/>
              </a:rPr>
              <a:t>political</a:t>
            </a:r>
            <a:r>
              <a:rPr lang="lv-LV" sz="19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sz="1900" b="0" dirty="0">
                <a:solidFill>
                  <a:srgbClr val="251E50"/>
                </a:solidFill>
                <a:latin typeface="Museo 2"/>
              </a:rPr>
              <a:t>friction</a:t>
            </a:r>
            <a:r>
              <a:rPr lang="lv-LV" sz="19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sz="1900" b="0" dirty="0">
                <a:solidFill>
                  <a:srgbClr val="251E50"/>
                </a:solidFill>
                <a:latin typeface="Museo 2"/>
              </a:rPr>
              <a:t>.  </a:t>
            </a:r>
            <a:r>
              <a:rPr sz="1900" b="1" dirty="0">
                <a:solidFill>
                  <a:srgbClr val="251E50"/>
                </a:solidFill>
                <a:latin typeface="Museo 2"/>
              </a:rPr>
              <a:t>V3: </a:t>
            </a:r>
            <a:r>
              <a:rPr sz="1900" b="0" dirty="0">
                <a:solidFill>
                  <a:srgbClr val="251E50"/>
                </a:solidFill>
                <a:latin typeface="Museo 2"/>
              </a:rPr>
              <a:t>AS drops its line on LPV.</a:t>
            </a:r>
          </a:p>
          <a:p>
            <a:pPr marL="347472" indent="-347472">
              <a:spcAft>
                <a:spcPts val="800"/>
              </a:spcAft>
              <a:buChar char="•"/>
            </a:pPr>
            <a:r>
              <a:rPr sz="1900" b="1" dirty="0">
                <a:solidFill>
                  <a:srgbClr val="251E50"/>
                </a:solidFill>
                <a:latin typeface="Museo 2"/>
              </a:rPr>
              <a:t>AS is in every viable majority. </a:t>
            </a:r>
            <a:r>
              <a:rPr sz="1900" b="0" dirty="0">
                <a:solidFill>
                  <a:srgbClr val="251E50"/>
                </a:solidFill>
                <a:latin typeface="Museo 2"/>
              </a:rPr>
              <a:t>PRO–NA </a:t>
            </a:r>
            <a:r>
              <a:rPr lang="lv-LV" sz="1900" b="0" dirty="0" err="1">
                <a:solidFill>
                  <a:srgbClr val="251E50"/>
                </a:solidFill>
                <a:latin typeface="Museo 2"/>
              </a:rPr>
              <a:t>political</a:t>
            </a:r>
            <a:r>
              <a:rPr lang="lv-LV" sz="19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sz="1900" b="0" dirty="0">
                <a:solidFill>
                  <a:srgbClr val="251E50"/>
                </a:solidFill>
                <a:latin typeface="Museo 2"/>
              </a:rPr>
              <a:t>friction cuts the chance of any majority to 53–74% in S1–S4 and S7, because JV and ZZS are then both needed.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303A92"/>
                </a:solidFill>
                <a:latin typeface="Museo 2"/>
              </a:rPr>
              <a:t>Share of simulations in which a minimal majority (≥51 seats) exists. Source: Providus model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8309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 dirty="0">
                <a:solidFill>
                  <a:srgbClr val="303A92"/>
                </a:solidFill>
                <a:latin typeface="Museo 1"/>
              </a:rPr>
              <a:t>Most likely governments</a:t>
            </a:r>
            <a:r>
              <a:rPr lang="lv-LV" sz="5400" b="1" dirty="0">
                <a:solidFill>
                  <a:srgbClr val="303A92"/>
                </a:solidFill>
                <a:latin typeface="Museo 1"/>
              </a:rPr>
              <a:t> </a:t>
            </a:r>
            <a:r>
              <a:rPr lang="lv-LV" sz="3600" b="1" dirty="0">
                <a:solidFill>
                  <a:srgbClr val="303A92"/>
                </a:solidFill>
                <a:latin typeface="Museo 1"/>
              </a:rPr>
              <a:t>(</a:t>
            </a:r>
            <a:r>
              <a:rPr lang="lv-LV" sz="3600" b="1" dirty="0" err="1">
                <a:solidFill>
                  <a:srgbClr val="303A92"/>
                </a:solidFill>
                <a:latin typeface="Museo 1"/>
              </a:rPr>
              <a:t>probabilities</a:t>
            </a:r>
            <a:r>
              <a:rPr lang="lv-LV" sz="3600" b="1" dirty="0">
                <a:solidFill>
                  <a:srgbClr val="303A92"/>
                </a:solidFill>
                <a:latin typeface="Museo 1"/>
              </a:rPr>
              <a:t> </a:t>
            </a:r>
            <a:r>
              <a:rPr lang="lv-LV" sz="3600" b="1" dirty="0" err="1">
                <a:solidFill>
                  <a:srgbClr val="303A92"/>
                </a:solidFill>
                <a:latin typeface="Museo 1"/>
              </a:rPr>
              <a:t>based</a:t>
            </a:r>
            <a:r>
              <a:rPr lang="lv-LV" sz="3600" b="1" dirty="0">
                <a:solidFill>
                  <a:srgbClr val="303A92"/>
                </a:solidFill>
                <a:latin typeface="Museo 1"/>
              </a:rPr>
              <a:t> </a:t>
            </a:r>
            <a:r>
              <a:rPr lang="lv-LV" sz="3600" b="1" dirty="0" err="1">
                <a:solidFill>
                  <a:srgbClr val="303A92"/>
                </a:solidFill>
                <a:latin typeface="Museo 1"/>
              </a:rPr>
              <a:t>on</a:t>
            </a:r>
            <a:r>
              <a:rPr lang="lv-LV" sz="3600" b="1" dirty="0">
                <a:solidFill>
                  <a:srgbClr val="303A92"/>
                </a:solidFill>
                <a:latin typeface="Museo 1"/>
              </a:rPr>
              <a:t> </a:t>
            </a:r>
            <a:r>
              <a:rPr lang="lv-LV" sz="3600" b="1" dirty="0" err="1">
                <a:solidFill>
                  <a:srgbClr val="303A92"/>
                </a:solidFill>
                <a:latin typeface="Museo 1"/>
              </a:rPr>
              <a:t>calculations</a:t>
            </a:r>
            <a:r>
              <a:rPr lang="lv-LV" sz="3600" b="1" dirty="0">
                <a:solidFill>
                  <a:srgbClr val="303A92"/>
                </a:solidFill>
                <a:latin typeface="Museo 1"/>
              </a:rPr>
              <a:t>)</a:t>
            </a:r>
            <a:endParaRPr sz="4800" b="1" dirty="0">
              <a:solidFill>
                <a:srgbClr val="303A92"/>
              </a:solidFill>
              <a:latin typeface="Museo 1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05840" y="2240280"/>
            <a:ext cx="8412480" cy="960120"/>
          </a:xfrm>
          <a:prstGeom prst="roundRect">
            <a:avLst>
              <a:gd name="adj" fmla="val 15000"/>
            </a:avLst>
          </a:prstGeom>
          <a:solidFill>
            <a:srgbClr val="303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280160" y="2240280"/>
            <a:ext cx="7955279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Museo 1"/>
              </a:rPr>
              <a:t>32%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84080" y="2240280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300" b="1">
                <a:solidFill>
                  <a:srgbClr val="303A92"/>
                </a:solidFill>
                <a:latin typeface="Museo 2"/>
              </a:rPr>
              <a:t>A.  AS + PRO + NA (+ ZZS or 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84080" y="2715768"/>
            <a:ext cx="7589520" cy="523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 dirty="0">
                <a:solidFill>
                  <a:srgbClr val="251E50"/>
                </a:solidFill>
                <a:latin typeface="Museo 2"/>
              </a:rPr>
              <a:t>Arithmetically feasible, but only 52 seats in S1; PRO–NA </a:t>
            </a:r>
            <a:r>
              <a:rPr lang="en-US" sz="1700" b="0" dirty="0">
                <a:solidFill>
                  <a:srgbClr val="251E50"/>
                </a:solidFill>
                <a:latin typeface="Museo 2"/>
              </a:rPr>
              <a:t>political </a:t>
            </a:r>
            <a:r>
              <a:rPr sz="1700" b="0" dirty="0">
                <a:solidFill>
                  <a:srgbClr val="251E50"/>
                </a:solidFill>
                <a:latin typeface="Museo 2"/>
              </a:rPr>
              <a:t>friction</a:t>
            </a:r>
            <a:r>
              <a:rPr lang="en-US" sz="1700" b="0" dirty="0">
                <a:solidFill>
                  <a:srgbClr val="251E50"/>
                </a:solidFill>
                <a:latin typeface="Museo 2"/>
              </a:rPr>
              <a:t> can tilt the outcome </a:t>
            </a:r>
            <a:endParaRPr sz="1700" b="0" dirty="0">
              <a:solidFill>
                <a:srgbClr val="251E50"/>
              </a:solidFill>
              <a:latin typeface="Museo 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05840" y="3410712"/>
            <a:ext cx="5600700" cy="960120"/>
          </a:xfrm>
          <a:prstGeom prst="roundRect">
            <a:avLst>
              <a:gd name="adj" fmla="val 15000"/>
            </a:avLst>
          </a:prstGeom>
          <a:solidFill>
            <a:srgbClr val="303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80160" y="3410712"/>
            <a:ext cx="514350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Museo 1"/>
              </a:rPr>
              <a:t>20%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0" y="3410712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300" b="1">
                <a:solidFill>
                  <a:srgbClr val="303A92"/>
                </a:solidFill>
                <a:latin typeface="Museo 2"/>
              </a:rPr>
              <a:t>C.  AS + PRO + ZZS (+ JV or NA)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0" y="3886200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>
                <a:solidFill>
                  <a:srgbClr val="251E50"/>
                </a:solidFill>
                <a:latin typeface="Museo 2"/>
              </a:rPr>
              <a:t>Needs ZZS to clear the threshold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840" y="4581144"/>
            <a:ext cx="5132070" cy="960120"/>
          </a:xfrm>
          <a:prstGeom prst="roundRect">
            <a:avLst>
              <a:gd name="adj" fmla="val 15000"/>
            </a:avLst>
          </a:prstGeom>
          <a:solidFill>
            <a:srgbClr val="303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80160" y="4581144"/>
            <a:ext cx="467487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Museo 1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84080" y="4581144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300" b="1" dirty="0">
                <a:solidFill>
                  <a:srgbClr val="303A92"/>
                </a:solidFill>
                <a:latin typeface="Museo 2"/>
              </a:rPr>
              <a:t>E.  Stalemate, snap elections 2027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84080" y="5056631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>
                <a:solidFill>
                  <a:srgbClr val="251E50"/>
                </a:solidFill>
                <a:latin typeface="Museo 2"/>
              </a:rPr>
              <a:t>Risk rises if JV misses the threshold or ST! enters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05840" y="5751576"/>
            <a:ext cx="4194809" cy="960120"/>
          </a:xfrm>
          <a:prstGeom prst="roundRect">
            <a:avLst>
              <a:gd name="adj" fmla="val 15000"/>
            </a:avLst>
          </a:prstGeom>
          <a:solidFill>
            <a:srgbClr val="303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80160" y="5751576"/>
            <a:ext cx="3737609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Museo 1"/>
              </a:rPr>
              <a:t>14%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84080" y="5751576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300" b="1">
                <a:solidFill>
                  <a:srgbClr val="303A92"/>
                </a:solidFill>
                <a:latin typeface="Museo 2"/>
              </a:rPr>
              <a:t>D.  AS + JV + ZZS + NA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080" y="6227064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>
                <a:solidFill>
                  <a:srgbClr val="251E50"/>
                </a:solidFill>
                <a:latin typeface="Museo 2"/>
              </a:rPr>
              <a:t>Feasible in only 17–49% of simulations (S6: 7%)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" y="6922008"/>
            <a:ext cx="2788920" cy="960120"/>
          </a:xfrm>
          <a:prstGeom prst="roundRect">
            <a:avLst>
              <a:gd name="adj" fmla="val 15000"/>
            </a:avLst>
          </a:prstGeom>
          <a:solidFill>
            <a:srgbClr val="303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280160" y="6922008"/>
            <a:ext cx="233172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Museo 1"/>
              </a:rPr>
              <a:t>8%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84080" y="6922008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300" b="1">
                <a:solidFill>
                  <a:srgbClr val="303A92"/>
                </a:solidFill>
                <a:latin typeface="Museo 2"/>
              </a:rPr>
              <a:t>B.  AS + LPV (+ NA or ZZS)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84080" y="7397496"/>
            <a:ext cx="7589520" cy="5386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0" dirty="0">
                <a:solidFill>
                  <a:srgbClr val="251E50"/>
                </a:solidFill>
                <a:latin typeface="Museo 2"/>
              </a:rPr>
              <a:t>Arithmetic works; </a:t>
            </a:r>
            <a:r>
              <a:rPr lang="en-US" sz="1700" b="0" dirty="0">
                <a:solidFill>
                  <a:srgbClr val="251E50"/>
                </a:solidFill>
                <a:latin typeface="Museo 2"/>
              </a:rPr>
              <a:t>assuming </a:t>
            </a:r>
            <a:r>
              <a:rPr lang="en-US" dirty="0">
                <a:solidFill>
                  <a:srgbClr val="251E50"/>
                </a:solidFill>
                <a:latin typeface="Museo 2"/>
              </a:rPr>
              <a:t>AS drops its line on LPV.</a:t>
            </a:r>
          </a:p>
          <a:p>
            <a:pPr algn="l"/>
            <a:endParaRPr sz="1700" b="0" dirty="0">
              <a:solidFill>
                <a:srgbClr val="251E50"/>
              </a:solidFill>
              <a:latin typeface="Museo 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005840" y="8092440"/>
            <a:ext cx="2788920" cy="960120"/>
          </a:xfrm>
          <a:prstGeom prst="roundRect">
            <a:avLst>
              <a:gd name="adj" fmla="val 15000"/>
            </a:avLst>
          </a:prstGeom>
          <a:solidFill>
            <a:srgbClr val="303A9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280160" y="8092440"/>
            <a:ext cx="233172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Museo 1"/>
              </a:rPr>
              <a:t>8%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84080" y="8092440"/>
            <a:ext cx="758952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300" b="1">
                <a:solidFill>
                  <a:srgbClr val="303A92"/>
                </a:solidFill>
                <a:latin typeface="Museo 2"/>
              </a:rPr>
              <a:t>Other (minority governments etc.)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303A92"/>
                </a:solidFill>
                <a:latin typeface="Museo 2"/>
              </a:rPr>
              <a:t>Providus expert assessment based on the simulations; probabilities sum to 100%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552308" y="552308"/>
            <a:ext cx="10248616" cy="9144000"/>
          </a:xfrm>
          <a:custGeom>
            <a:avLst/>
            <a:gdLst/>
            <a:ahLst/>
            <a:cxnLst/>
            <a:rect l="l" t="t" r="r" b="b"/>
            <a:pathLst>
              <a:path w="10248616" h="9144000">
                <a:moveTo>
                  <a:pt x="0" y="0"/>
                </a:moveTo>
                <a:lnTo>
                  <a:pt x="10248616" y="0"/>
                </a:lnTo>
                <a:lnTo>
                  <a:pt x="10248616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895" r="-16895"/>
            </a:stretch>
          </a:blipFill>
        </p:spPr>
        <p:txBody>
          <a:bodyPr/>
          <a:lstStyle/>
          <a:p>
            <a:endParaRPr lang="en-US" sz="2000"/>
          </a:p>
        </p:txBody>
      </p:sp>
      <p:sp>
        <p:nvSpPr>
          <p:cNvPr id="3" name="TextBox 2"/>
          <p:cNvSpPr txBox="1"/>
          <p:nvPr/>
        </p:nvSpPr>
        <p:spPr>
          <a:xfrm>
            <a:off x="10515600" y="1737360"/>
            <a:ext cx="6858000" cy="2031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600" b="1">
                <a:solidFill>
                  <a:srgbClr val="FFFFFF"/>
                </a:solidFill>
                <a:latin typeface="Museo 1"/>
              </a:rPr>
              <a:t>Can AS reach 36 seats?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3325" y="4486702"/>
            <a:ext cx="676656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dirty="0">
                <a:solidFill>
                  <a:srgbClr val="ACE4F1"/>
                </a:solidFill>
                <a:latin typeface="Museo 2"/>
              </a:rPr>
              <a:t>Very unlikely: ~3–5%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035040"/>
            <a:ext cx="6766560" cy="2472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000"/>
              </a:spcAft>
              <a:buChar char="•"/>
            </a:pPr>
            <a:r>
              <a:rPr sz="2400" b="1" dirty="0">
                <a:solidFill>
                  <a:srgbClr val="FFFFFF"/>
                </a:solidFill>
                <a:latin typeface="Museo 2"/>
              </a:rPr>
              <a:t>~29% of the vote </a:t>
            </a:r>
            <a:r>
              <a:rPr sz="2400" b="0" dirty="0">
                <a:solidFill>
                  <a:srgbClr val="FFFFFF"/>
                </a:solidFill>
                <a:latin typeface="Museo 2"/>
              </a:rPr>
              <a:t>is needed at ~19% wasted votes; AS is at ~23%</a:t>
            </a:r>
          </a:p>
          <a:p>
            <a:pPr marL="347472" indent="-347472">
              <a:spcAft>
                <a:spcPts val="1000"/>
              </a:spcAft>
              <a:buChar char="•"/>
            </a:pPr>
            <a:r>
              <a:rPr sz="2400" b="1" dirty="0">
                <a:solidFill>
                  <a:srgbClr val="FFFFFF"/>
                </a:solidFill>
                <a:latin typeface="Museo 2"/>
              </a:rPr>
              <a:t>S1 3.2%, </a:t>
            </a:r>
            <a:r>
              <a:rPr sz="2400" b="0" dirty="0">
                <a:solidFill>
                  <a:srgbClr val="FFFFFF"/>
                </a:solidFill>
                <a:latin typeface="Museo 2"/>
              </a:rPr>
              <a:t>wider errors 8.3%, ceiling scenario S6 22.6%</a:t>
            </a:r>
          </a:p>
          <a:p>
            <a:pPr marL="347472" indent="-347472">
              <a:spcAft>
                <a:spcPts val="1000"/>
              </a:spcAft>
              <a:buChar char="•"/>
            </a:pPr>
            <a:r>
              <a:rPr sz="2400" b="1" dirty="0">
                <a:solidFill>
                  <a:srgbClr val="FFFFFF"/>
                </a:solidFill>
                <a:latin typeface="Museo 2"/>
              </a:rPr>
              <a:t>13% </a:t>
            </a:r>
            <a:r>
              <a:rPr sz="2400" b="0" dirty="0">
                <a:solidFill>
                  <a:srgbClr val="FFFFFF"/>
                </a:solidFill>
                <a:latin typeface="Museo 2"/>
              </a:rPr>
              <a:t>if both JV and ZZS miss 5%; </a:t>
            </a:r>
            <a:r>
              <a:rPr sz="2400" b="1" dirty="0">
                <a:solidFill>
                  <a:srgbClr val="FFFFFF"/>
                </a:solidFill>
                <a:latin typeface="Museo 2"/>
              </a:rPr>
              <a:t>0.4% </a:t>
            </a:r>
            <a:r>
              <a:rPr sz="2400" b="0" dirty="0">
                <a:solidFill>
                  <a:srgbClr val="FFFFFF"/>
                </a:solidFill>
                <a:latin typeface="Museo 2"/>
              </a:rPr>
              <a:t>if both enter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2B2C70"/>
                </a:solidFill>
                <a:latin typeface="Museo 1"/>
              </a:rPr>
              <a:t>36 seats needs ~29% of the vote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498079" y="2194560"/>
          <a:ext cx="9875520" cy="704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498079" y="9253728"/>
            <a:ext cx="9875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>
                <a:solidFill>
                  <a:srgbClr val="2B2C70"/>
                </a:solidFill>
                <a:latin typeface="Museo 2"/>
              </a:rPr>
              <a:t>Share of votes wasted below the 5% threshold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377440"/>
            <a:ext cx="6126480" cy="56323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251E50"/>
                </a:solidFill>
                <a:latin typeface="Museo 2"/>
              </a:rPr>
              <a:t>Seats ≈ votes ÷ (1 − wasted votes). </a:t>
            </a:r>
            <a:endParaRPr lang="en-US" sz="2800" b="1" dirty="0">
              <a:solidFill>
                <a:srgbClr val="251E50"/>
              </a:solidFill>
              <a:latin typeface="Museo 2"/>
            </a:endParaRPr>
          </a:p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251E50"/>
                </a:solidFill>
                <a:latin typeface="Museo 2"/>
              </a:rPr>
              <a:t>Records: 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Latvijas </a:t>
            </a:r>
            <a:r>
              <a:rPr sz="2800" b="0" dirty="0" err="1">
                <a:solidFill>
                  <a:srgbClr val="251E50"/>
                </a:solidFill>
                <a:latin typeface="Museo 2"/>
              </a:rPr>
              <a:t>ceļš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 1993 – 36 seats on 32.4%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800" b="0" dirty="0" err="1">
                <a:solidFill>
                  <a:srgbClr val="251E50"/>
                </a:solidFill>
                <a:latin typeface="Museo 2"/>
              </a:rPr>
              <a:t>of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800" b="0" dirty="0" err="1">
                <a:solidFill>
                  <a:srgbClr val="251E50"/>
                </a:solidFill>
                <a:latin typeface="Museo 2"/>
              </a:rPr>
              <a:t>vote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; </a:t>
            </a:r>
            <a:r>
              <a:rPr sz="2800" b="0" dirty="0" err="1">
                <a:solidFill>
                  <a:srgbClr val="251E50"/>
                </a:solidFill>
                <a:latin typeface="Museo 2"/>
              </a:rPr>
              <a:t>Vienotība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 2010 – 33 on 31.2%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800" b="0" dirty="0" err="1">
                <a:solidFill>
                  <a:srgbClr val="251E50"/>
                </a:solidFill>
                <a:latin typeface="Museo 2"/>
              </a:rPr>
              <a:t>of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800" b="0" dirty="0" err="1">
                <a:solidFill>
                  <a:srgbClr val="251E50"/>
                </a:solidFill>
                <a:latin typeface="Museo 2"/>
              </a:rPr>
              <a:t>vote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; </a:t>
            </a:r>
            <a:r>
              <a:rPr sz="2800" b="0" dirty="0" err="1">
                <a:solidFill>
                  <a:srgbClr val="251E50"/>
                </a:solidFill>
                <a:latin typeface="Museo 2"/>
              </a:rPr>
              <a:t>Saskaņas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 Centrs 2011 – 31 on 28.4%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800" b="0" dirty="0" err="1">
                <a:solidFill>
                  <a:srgbClr val="251E50"/>
                </a:solidFill>
                <a:latin typeface="Museo 2"/>
              </a:rPr>
              <a:t>of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800" b="0" dirty="0" err="1">
                <a:solidFill>
                  <a:srgbClr val="251E50"/>
                </a:solidFill>
                <a:latin typeface="Museo 2"/>
              </a:rPr>
              <a:t>vote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.</a:t>
            </a:r>
            <a:endParaRPr sz="2800" b="0" dirty="0">
              <a:solidFill>
                <a:srgbClr val="251E50"/>
              </a:solidFill>
              <a:latin typeface="Museo 2"/>
            </a:endParaRPr>
          </a:p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251E50"/>
                </a:solidFill>
                <a:latin typeface="Museo 2"/>
              </a:rPr>
              <a:t>2022 shows the lever: 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JV won 26 seats on 19.0% </a:t>
            </a:r>
            <a:r>
              <a:rPr lang="lv-LV" sz="2800" b="0" dirty="0" err="1">
                <a:solidFill>
                  <a:srgbClr val="251E50"/>
                </a:solidFill>
                <a:latin typeface="Museo 2"/>
              </a:rPr>
              <a:t>of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800" b="0" dirty="0" err="1">
                <a:solidFill>
                  <a:srgbClr val="251E50"/>
                </a:solidFill>
                <a:latin typeface="Museo 2"/>
              </a:rPr>
              <a:t>vote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because 27.9% of votes were wasted.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251E50"/>
                </a:solidFill>
                <a:latin typeface="Museo 2"/>
              </a:rPr>
              <a:t>Largest SKDS miss in 2022: 2.7 pp. 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AS needs +6 pp.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2B2C70"/>
                </a:solidFill>
                <a:latin typeface="Museo 2"/>
              </a:rPr>
              <a:t>Source: CVK results; Providus model. Stress case: ST!, MMN, LA at 4.9% each and others 10%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303A92"/>
                </a:solidFill>
                <a:latin typeface="Museo 1"/>
              </a:rPr>
              <a:t>Russia-friendly voters: stable, now split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315200" y="2194560"/>
          <a:ext cx="10058400" cy="704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377440"/>
            <a:ext cx="5943600" cy="60631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251E50"/>
                </a:solidFill>
                <a:latin typeface="Museo 2"/>
              </a:rPr>
              <a:t>~19% on average 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since 1993 (range 7–28%): a stable voter pool.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251E50"/>
                </a:solidFill>
                <a:latin typeface="Museo 2"/>
              </a:rPr>
              <a:t>SV/AJ today: 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13.1% weighted (SKDS 14.2%, LF 8.7%) → ~17 seats (12–21).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251E50"/>
                </a:solidFill>
                <a:latin typeface="Museo 2"/>
              </a:rPr>
              <a:t>Never a partner: 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the </a:t>
            </a:r>
            <a:r>
              <a:rPr lang="en-US" sz="2800" b="0" dirty="0">
                <a:solidFill>
                  <a:srgbClr val="251E50"/>
                </a:solidFill>
                <a:latin typeface="Museo 2"/>
              </a:rPr>
              <a:t>«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non </a:t>
            </a:r>
            <a:r>
              <a:rPr lang="lv-LV" sz="2800" b="0" dirty="0" err="1">
                <a:solidFill>
                  <a:srgbClr val="251E50"/>
                </a:solidFill>
                <a:latin typeface="Museo 2"/>
              </a:rPr>
              <a:t>negotiable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800" b="0" dirty="0" err="1">
                <a:solidFill>
                  <a:srgbClr val="251E50"/>
                </a:solidFill>
                <a:latin typeface="Museo 2"/>
              </a:rPr>
              <a:t>red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800" b="0" dirty="0" err="1">
                <a:solidFill>
                  <a:srgbClr val="251E50"/>
                </a:solidFill>
                <a:latin typeface="Museo 2"/>
              </a:rPr>
              <a:t>lines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/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cordon</a:t>
            </a:r>
            <a:r>
              <a:rPr lang="en-US" sz="2800" b="0" dirty="0">
                <a:solidFill>
                  <a:srgbClr val="251E50"/>
                </a:solidFill>
                <a:latin typeface="Museo 2"/>
              </a:rPr>
              <a:t>"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 removes 15–18 seats; the rest need 51 of 76–85</a:t>
            </a:r>
            <a:r>
              <a:rPr lang="lv-LV" sz="28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lang="lv-LV" sz="2800" b="0" dirty="0" err="1">
                <a:solidFill>
                  <a:srgbClr val="251E50"/>
                </a:solidFill>
                <a:latin typeface="Museo 2"/>
              </a:rPr>
              <a:t>seats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251E50"/>
                </a:solidFill>
                <a:latin typeface="Museo 2"/>
              </a:rPr>
              <a:t>Ostracism can raise support 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(van </a:t>
            </a:r>
            <a:r>
              <a:rPr sz="2800" b="0" dirty="0" err="1">
                <a:solidFill>
                  <a:srgbClr val="251E50"/>
                </a:solidFill>
                <a:latin typeface="Museo 2"/>
              </a:rPr>
              <a:t>Spanje</a:t>
            </a:r>
            <a:r>
              <a:rPr sz="2800" b="0" dirty="0">
                <a:solidFill>
                  <a:srgbClr val="251E50"/>
                </a:solidFill>
                <a:latin typeface="Museo 2"/>
              </a:rPr>
              <a:t> &amp; Weber, 2019): an upside risk for SV/AJ.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303A92"/>
                </a:solidFill>
                <a:latin typeface="Museo 2"/>
              </a:rPr>
              <a:t>2022 bar includes lists below the threshold (18.5%; 6.8% in parliament). 2026E: SV/AJ alone; all such parties together 12–21%. Source: Providus classification, CVK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A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FFFFFF"/>
                </a:solidFill>
                <a:latin typeface="Museo 1"/>
              </a:rPr>
              <a:t>Fragmentation weakens the winner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949440" y="2194560"/>
          <a:ext cx="10607040" cy="7040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468880"/>
            <a:ext cx="5577840" cy="60631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FFFFFF"/>
                </a:solidFill>
                <a:latin typeface="Museo 2"/>
              </a:rPr>
              <a:t>Winner’s vote share </a:t>
            </a:r>
            <a:r>
              <a:rPr sz="2800" b="0" dirty="0">
                <a:solidFill>
                  <a:srgbClr val="FFFFFF"/>
                </a:solidFill>
                <a:latin typeface="Museo 2"/>
              </a:rPr>
              <a:t>has been 23% or lower at every election since 2014 (19.0% in 2022).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FFFFFF"/>
                </a:solidFill>
                <a:latin typeface="Museo 2"/>
              </a:rPr>
              <a:t>Wasted votes hit 27.9% in 2022, </a:t>
            </a:r>
            <a:r>
              <a:rPr sz="2800" b="0" dirty="0">
                <a:solidFill>
                  <a:srgbClr val="FFFFFF"/>
                </a:solidFill>
                <a:latin typeface="Museo 2"/>
              </a:rPr>
              <a:t>so JV’s 19.0% became 26 seats.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FFFFFF"/>
                </a:solidFill>
                <a:latin typeface="Museo 2"/>
              </a:rPr>
              <a:t>Effective number of parties </a:t>
            </a:r>
            <a:r>
              <a:rPr sz="2800" b="0" dirty="0">
                <a:solidFill>
                  <a:srgbClr val="FFFFFF"/>
                </a:solidFill>
                <a:latin typeface="Museo 2"/>
              </a:rPr>
              <a:t>rose to 10.3 (2022), close to the 1931 level of 10.9.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FFFFFF"/>
                </a:solidFill>
                <a:latin typeface="Museo 2"/>
              </a:rPr>
              <a:t>Correlation 1993–2022: </a:t>
            </a:r>
            <a:r>
              <a:rPr sz="2800" b="0" dirty="0">
                <a:solidFill>
                  <a:srgbClr val="FFFFFF"/>
                </a:solidFill>
                <a:latin typeface="Museo 2"/>
              </a:rPr>
              <a:t>more parties ↔ weaker winner (r = −0.81), more wasted votes (r = +0.81).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ACE4F1"/>
                </a:solidFill>
                <a:latin typeface="Museo 2"/>
              </a:rPr>
              <a:t>2026E = S1 estimate (AS 22.9%, wasted ~19%). Source: CVK Excel 1922–2022, Providus calculations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2B2C70"/>
                </a:solidFill>
                <a:latin typeface="Museo 1"/>
              </a:rPr>
              <a:t>Big parties rise, fall and disappear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766560" y="2103120"/>
          <a:ext cx="10698480" cy="7223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377440"/>
            <a:ext cx="5486400" cy="60016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200"/>
              </a:spcAft>
              <a:buChar char="•"/>
            </a:pPr>
            <a:r>
              <a:rPr sz="2400" b="1" dirty="0">
                <a:solidFill>
                  <a:srgbClr val="251E50"/>
                </a:solidFill>
                <a:latin typeface="Museo 2"/>
              </a:rPr>
              <a:t>10 elections, 5 winning party lineages: 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Latvijas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ceļš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,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Saimnieks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,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Tautas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partija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,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Jaunais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laiks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 →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Vienotība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 → JV,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Saskaņa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400" b="1" dirty="0">
                <a:solidFill>
                  <a:srgbClr val="251E50"/>
                </a:solidFill>
                <a:latin typeface="Museo 2"/>
              </a:rPr>
              <a:t>No winner has repeated more than three times; 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the winner keeps on average only ~55% of its previous vote.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400" b="1" dirty="0">
                <a:solidFill>
                  <a:srgbClr val="251E50"/>
                </a:solidFill>
                <a:latin typeface="Museo 2"/>
              </a:rPr>
              <a:t>Latvijas </a:t>
            </a:r>
            <a:r>
              <a:rPr sz="2400" b="1" dirty="0" err="1">
                <a:solidFill>
                  <a:srgbClr val="251E50"/>
                </a:solidFill>
                <a:latin typeface="Museo 2"/>
              </a:rPr>
              <a:t>ceļš</a:t>
            </a:r>
            <a:r>
              <a:rPr sz="2400" b="1" dirty="0">
                <a:solidFill>
                  <a:srgbClr val="251E50"/>
                </a:solidFill>
                <a:latin typeface="Museo 2"/>
              </a:rPr>
              <a:t>: 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32.4% in 1993, 4.9% in 2002.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Saskaņa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: 28.4% in 2011, 4.8% in 2022.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400" b="1" dirty="0">
                <a:solidFill>
                  <a:srgbClr val="251E50"/>
                </a:solidFill>
                <a:latin typeface="Museo 2"/>
              </a:rPr>
              <a:t>Implication: 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AS and JV face the same pattern; AS’s own coalition of three parties adds fragmentation risk.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2B2C70"/>
                </a:solidFill>
                <a:latin typeface="Museo 2"/>
              </a:rPr>
              <a:t>Lineages follow the CVK Excel. Gaps = party did not run. Source: CVK, Providus calculations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2B2C70"/>
                </a:solidFill>
                <a:latin typeface="Museo 1"/>
              </a:rPr>
              <a:t>22 governments in 33 years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8961120" y="2011680"/>
          <a:ext cx="8503920" cy="7589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840" y="2377440"/>
            <a:ext cx="7498079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200" b="1">
                <a:solidFill>
                  <a:srgbClr val="2B2C70"/>
                </a:solidFill>
                <a:latin typeface="Museo 1"/>
              </a:rPr>
              <a:t>17.9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657600"/>
            <a:ext cx="749807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dirty="0">
                <a:solidFill>
                  <a:srgbClr val="251E50"/>
                </a:solidFill>
                <a:latin typeface="Museo 2"/>
              </a:rPr>
              <a:t>months: average life of a government (median 14.8)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5029200"/>
            <a:ext cx="7498079" cy="2893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200"/>
              </a:spcAft>
              <a:buChar char="•"/>
            </a:pPr>
            <a:r>
              <a:rPr sz="2400" b="1" dirty="0">
                <a:solidFill>
                  <a:srgbClr val="251E50"/>
                </a:solidFill>
                <a:latin typeface="Museo 2"/>
              </a:rPr>
              <a:t>Only 5 of 22 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lasted 24 months or more (highlighted).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400" b="1" dirty="0">
                <a:solidFill>
                  <a:srgbClr val="251E50"/>
                </a:solidFill>
                <a:latin typeface="Museo 2"/>
              </a:rPr>
              <a:t>No government 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has served a full four-year term; the longest, </a:t>
            </a:r>
            <a:r>
              <a:rPr sz="2400" b="0" dirty="0" err="1">
                <a:solidFill>
                  <a:srgbClr val="251E50"/>
                </a:solidFill>
                <a:latin typeface="Museo 2"/>
              </a:rPr>
              <a:t>Kariņš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 I, lasted 46.7 months.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400" b="1" dirty="0">
                <a:solidFill>
                  <a:srgbClr val="251E50"/>
                </a:solidFill>
                <a:latin typeface="Museo 2"/>
              </a:rPr>
              <a:t>Forecast implication: 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a fragile AS-led coalition (52 seats in S1) means government stability is the main risk, not the election result itself.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9555480"/>
            <a:ext cx="1627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rgbClr val="2B2C70"/>
                </a:solidFill>
                <a:latin typeface="Museo 2"/>
              </a:rPr>
              <a:t>Months from appointment to resignation or replacement. Source: Providus Excel (governments sheet)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571500" y="571500"/>
            <a:ext cx="10287000" cy="9144000"/>
          </a:xfrm>
          <a:custGeom>
            <a:avLst/>
            <a:gdLst/>
            <a:ahLst/>
            <a:cxnLst/>
            <a:rect l="l" t="t" r="r" b="b"/>
            <a:pathLst>
              <a:path w="10287000" h="9144000">
                <a:moveTo>
                  <a:pt x="0" y="0"/>
                </a:moveTo>
                <a:lnTo>
                  <a:pt x="10287000" y="0"/>
                </a:lnTo>
                <a:lnTo>
                  <a:pt x="102870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645" r="-1664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80663" y="800100"/>
            <a:ext cx="10280904" cy="16004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200" b="1" dirty="0">
                <a:solidFill>
                  <a:srgbClr val="2B2C70"/>
                </a:solidFill>
                <a:latin typeface="Museo 1"/>
              </a:rPr>
              <a:t>What to watch on election night</a:t>
            </a:r>
            <a:r>
              <a:rPr lang="en-US" sz="5200" b="1" dirty="0">
                <a:solidFill>
                  <a:srgbClr val="2B2C70"/>
                </a:solidFill>
                <a:latin typeface="Museo 1"/>
              </a:rPr>
              <a:t> and the following week</a:t>
            </a:r>
            <a:endParaRPr sz="5200" b="1" dirty="0">
              <a:solidFill>
                <a:srgbClr val="2B2C70"/>
              </a:solidFill>
              <a:latin typeface="Museo 1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0" y="3086100"/>
            <a:ext cx="8458200" cy="59400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2B2C70"/>
                </a:solidFill>
                <a:latin typeface="Museo 2"/>
              </a:rPr>
              <a:t>JV, ZZS, ST! at 5%: </a:t>
            </a:r>
            <a:r>
              <a:rPr sz="2800" b="0" dirty="0">
                <a:solidFill>
                  <a:srgbClr val="2B2C70"/>
                </a:solidFill>
                <a:latin typeface="Museo 2"/>
              </a:rPr>
              <a:t>sets the number of parties and AS’s seat bonus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2B2C70"/>
                </a:solidFill>
                <a:latin typeface="Museo 2"/>
              </a:rPr>
              <a:t>AS vs ~29%: </a:t>
            </a:r>
            <a:r>
              <a:rPr sz="2800" b="0" dirty="0">
                <a:solidFill>
                  <a:srgbClr val="2B2C70"/>
                </a:solidFill>
                <a:latin typeface="Museo 2"/>
              </a:rPr>
              <a:t>the line for 36 seats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2B2C70"/>
                </a:solidFill>
                <a:latin typeface="Museo 2"/>
              </a:rPr>
              <a:t>Turnout: </a:t>
            </a:r>
            <a:r>
              <a:rPr sz="2800" b="0" dirty="0">
                <a:solidFill>
                  <a:srgbClr val="2B2C70"/>
                </a:solidFill>
                <a:latin typeface="Museo 2"/>
              </a:rPr>
              <a:t>&gt;63% helps SV/AJ and LPV; &lt;57% helps JV, NA, PRO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sz="2800" b="1" dirty="0">
                <a:solidFill>
                  <a:srgbClr val="2B2C70"/>
                </a:solidFill>
                <a:latin typeface="Museo 2"/>
              </a:rPr>
              <a:t>First signals: </a:t>
            </a:r>
            <a:r>
              <a:rPr sz="2800" b="0" dirty="0">
                <a:solidFill>
                  <a:srgbClr val="2B2C70"/>
                </a:solidFill>
                <a:latin typeface="Museo 2"/>
              </a:rPr>
              <a:t>do PRO and NA rule each other out? does AS repeat its line on LPV?</a:t>
            </a:r>
            <a:endParaRPr lang="en-US" sz="2800" b="0" dirty="0">
              <a:solidFill>
                <a:srgbClr val="2B2C70"/>
              </a:solidFill>
              <a:latin typeface="Museo 2"/>
            </a:endParaRP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en-US" sz="2800" b="1" dirty="0">
                <a:solidFill>
                  <a:srgbClr val="2B2C70"/>
                </a:solidFill>
                <a:latin typeface="Museo 2"/>
              </a:rPr>
              <a:t>Riga: </a:t>
            </a:r>
            <a:r>
              <a:rPr lang="en-US" sz="2800" dirty="0">
                <a:solidFill>
                  <a:srgbClr val="2B2C70"/>
                </a:solidFill>
                <a:latin typeface="Museo 2"/>
              </a:rPr>
              <a:t>Keep your eyes open on movements in Riga city governing coalition while parties negotiate national government coalition</a:t>
            </a:r>
          </a:p>
          <a:p>
            <a:pPr marL="347472" indent="-347472">
              <a:spcAft>
                <a:spcPts val="1200"/>
              </a:spcAft>
              <a:buChar char="•"/>
            </a:pPr>
            <a:r>
              <a:rPr lang="en-US" sz="2800" b="1" dirty="0">
                <a:solidFill>
                  <a:srgbClr val="2B2C70"/>
                </a:solidFill>
                <a:latin typeface="Museo 2"/>
              </a:rPr>
              <a:t>Fallout </a:t>
            </a:r>
            <a:r>
              <a:rPr lang="en-US" sz="2800" b="0" dirty="0">
                <a:solidFill>
                  <a:srgbClr val="2B2C70"/>
                </a:solidFill>
                <a:latin typeface="Museo 2"/>
              </a:rPr>
              <a:t>from pre-election </a:t>
            </a:r>
            <a:r>
              <a:rPr lang="en-US" sz="2800" b="1" dirty="0">
                <a:solidFill>
                  <a:srgbClr val="2B2C70"/>
                </a:solidFill>
                <a:latin typeface="Museo 2"/>
              </a:rPr>
              <a:t>controversies</a:t>
            </a:r>
            <a:r>
              <a:rPr lang="en-US" sz="2800" b="0" dirty="0">
                <a:solidFill>
                  <a:srgbClr val="2B2C70"/>
                </a:solidFill>
                <a:latin typeface="Museo 2"/>
              </a:rPr>
              <a:t> of various </a:t>
            </a:r>
            <a:r>
              <a:rPr lang="en-US" sz="2800" dirty="0">
                <a:solidFill>
                  <a:srgbClr val="2B2C70"/>
                </a:solidFill>
                <a:latin typeface="Museo 2"/>
              </a:rPr>
              <a:t>party candidates </a:t>
            </a:r>
            <a:endParaRPr sz="2800" b="0" dirty="0">
              <a:solidFill>
                <a:srgbClr val="2B2C70"/>
              </a:solidFill>
              <a:latin typeface="Museo 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9818564" y="1916239"/>
            <a:ext cx="10385674" cy="6553198"/>
          </a:xfrm>
          <a:custGeom>
            <a:avLst/>
            <a:gdLst/>
            <a:ahLst/>
            <a:cxnLst/>
            <a:rect l="l" t="t" r="r" b="b"/>
            <a:pathLst>
              <a:path w="10385674" h="6925947">
                <a:moveTo>
                  <a:pt x="0" y="0"/>
                </a:moveTo>
                <a:lnTo>
                  <a:pt x="10385675" y="0"/>
                </a:lnTo>
                <a:lnTo>
                  <a:pt x="10385675" y="6925947"/>
                </a:lnTo>
                <a:lnTo>
                  <a:pt x="0" y="6925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05840" y="822960"/>
            <a:ext cx="868680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6000" b="1" dirty="0">
                <a:solidFill>
                  <a:srgbClr val="303A92"/>
                </a:solidFill>
                <a:latin typeface="Museo 1"/>
              </a:rPr>
              <a:t>Calculations - c</a:t>
            </a:r>
            <a:r>
              <a:rPr sz="6000" b="1" dirty="0">
                <a:solidFill>
                  <a:srgbClr val="303A92"/>
                </a:solidFill>
                <a:latin typeface="Museo 1"/>
              </a:rPr>
              <a:t>aveats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651760"/>
            <a:ext cx="10881360" cy="60221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7472" indent="-347472">
              <a:spcAft>
                <a:spcPts val="1600"/>
              </a:spcAft>
              <a:buChar char="•"/>
            </a:pPr>
            <a:r>
              <a:rPr lang="en-US" sz="2600" b="1" noProof="0" dirty="0">
                <a:solidFill>
                  <a:srgbClr val="303A92"/>
                </a:solidFill>
                <a:latin typeface="Museo 2"/>
              </a:rPr>
              <a:t>Seats are allocated nationally, </a:t>
            </a:r>
            <a:r>
              <a:rPr lang="en-US" sz="2600" b="0" noProof="0" dirty="0">
                <a:solidFill>
                  <a:srgbClr val="303A92"/>
                </a:solidFill>
                <a:latin typeface="Museo 2"/>
              </a:rPr>
              <a:t>not in five constituencies; read party seat counts with ±2–3 seats of slack. Who passes 5% is unaffected.</a:t>
            </a:r>
          </a:p>
          <a:p>
            <a:pPr marL="347472" indent="-347472">
              <a:spcAft>
                <a:spcPts val="1600"/>
              </a:spcAft>
              <a:buChar char="•"/>
            </a:pPr>
            <a:r>
              <a:rPr lang="en-US" sz="2600" b="1" noProof="0" dirty="0">
                <a:solidFill>
                  <a:srgbClr val="303A92"/>
                </a:solidFill>
                <a:latin typeface="Museo 2"/>
              </a:rPr>
              <a:t>Error model </a:t>
            </a:r>
            <a:r>
              <a:rPr lang="en-US" sz="2600" b="0" noProof="0" dirty="0">
                <a:solidFill>
                  <a:srgbClr val="303A92"/>
                </a:solidFill>
                <a:latin typeface="Museo 2"/>
              </a:rPr>
              <a:t>is calibrated on one election (SKDS 2022); no consistent publicly available data set available fo</a:t>
            </a:r>
            <a:r>
              <a:rPr lang="en-US" sz="2600" noProof="0" dirty="0">
                <a:solidFill>
                  <a:srgbClr val="303A92"/>
                </a:solidFill>
                <a:latin typeface="Museo 2"/>
              </a:rPr>
              <a:t>r prior past polling data (</a:t>
            </a:r>
            <a:r>
              <a:rPr lang="en-US" sz="2600" i="1" noProof="0" dirty="0">
                <a:solidFill>
                  <a:srgbClr val="303A92"/>
                </a:solidFill>
                <a:latin typeface="Museo 2"/>
              </a:rPr>
              <a:t>Providus 2026)</a:t>
            </a:r>
            <a:r>
              <a:rPr lang="en-US" sz="2600" b="0" noProof="0" dirty="0">
                <a:solidFill>
                  <a:srgbClr val="303A92"/>
                </a:solidFill>
                <a:latin typeface="Museo 2"/>
              </a:rPr>
              <a:t>.</a:t>
            </a:r>
          </a:p>
          <a:p>
            <a:pPr marL="347472" indent="-347472">
              <a:spcAft>
                <a:spcPts val="1600"/>
              </a:spcAft>
              <a:buFontTx/>
              <a:buChar char="•"/>
            </a:pPr>
            <a:r>
              <a:rPr lang="en-US" sz="2600" b="1" noProof="0" dirty="0">
                <a:solidFill>
                  <a:srgbClr val="303A92"/>
                </a:solidFill>
                <a:latin typeface="Museo 2"/>
              </a:rPr>
              <a:t>JV ≥ ZZS </a:t>
            </a:r>
            <a:r>
              <a:rPr lang="en-US" sz="2600" noProof="0" dirty="0">
                <a:solidFill>
                  <a:srgbClr val="303A92"/>
                </a:solidFill>
                <a:latin typeface="Museo 2"/>
              </a:rPr>
              <a:t>reflects the poll error ≈ 2× sampling error, so parties at 6.2–6.5% are statistically indistinguishable from the 5% threshold. The overlay shifts ~3 pp and changes AS seats and coalitions.</a:t>
            </a:r>
          </a:p>
          <a:p>
            <a:pPr marL="347472" indent="-347472">
              <a:spcAft>
                <a:spcPts val="1600"/>
              </a:spcAft>
              <a:buChar char="•"/>
            </a:pPr>
            <a:r>
              <a:rPr lang="en-US" sz="2600" b="1" noProof="0" dirty="0">
                <a:solidFill>
                  <a:srgbClr val="303A92"/>
                </a:solidFill>
                <a:latin typeface="Museo 2"/>
              </a:rPr>
              <a:t>Latvijas </a:t>
            </a:r>
            <a:r>
              <a:rPr lang="en-US" sz="2600" b="1" noProof="0" dirty="0" err="1">
                <a:solidFill>
                  <a:srgbClr val="303A92"/>
                </a:solidFill>
                <a:latin typeface="Museo 2"/>
              </a:rPr>
              <a:t>fakti</a:t>
            </a:r>
            <a:r>
              <a:rPr lang="en-US" sz="2600" b="1" noProof="0" dirty="0">
                <a:solidFill>
                  <a:srgbClr val="303A92"/>
                </a:solidFill>
                <a:latin typeface="Museo 2"/>
              </a:rPr>
              <a:t> </a:t>
            </a:r>
            <a:r>
              <a:rPr lang="en-US" sz="2600" b="0" noProof="0" dirty="0">
                <a:solidFill>
                  <a:srgbClr val="303A92"/>
                </a:solidFill>
                <a:latin typeface="Museo 2"/>
              </a:rPr>
              <a:t>has no publicly available track record of political party polling over the last years; its weight is 20%.</a:t>
            </a:r>
          </a:p>
          <a:p>
            <a:pPr marL="347472" indent="-347472">
              <a:spcAft>
                <a:spcPts val="1600"/>
              </a:spcAft>
              <a:buChar char="•"/>
            </a:pPr>
            <a:r>
              <a:rPr lang="en-US" sz="2600" b="1" noProof="0" dirty="0">
                <a:solidFill>
                  <a:srgbClr val="303A92"/>
                </a:solidFill>
                <a:latin typeface="Museo 2"/>
              </a:rPr>
              <a:t>S6 is a ceiling, </a:t>
            </a:r>
            <a:r>
              <a:rPr lang="en-US" sz="2600" b="0" noProof="0" dirty="0">
                <a:solidFill>
                  <a:srgbClr val="303A92"/>
                </a:solidFill>
                <a:latin typeface="Museo 2"/>
              </a:rPr>
              <a:t>not a forecast. Turnout effects on parties are assumptions.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5840" y="640080"/>
            <a:ext cx="16276320" cy="1371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400" b="1">
                <a:solidFill>
                  <a:srgbClr val="303A92"/>
                </a:solidFill>
                <a:latin typeface="Museo 1"/>
              </a:rPr>
              <a:t>Support Providus'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2194560"/>
            <a:ext cx="8778240" cy="1477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dirty="0">
                <a:solidFill>
                  <a:srgbClr val="251E50"/>
                </a:solidFill>
                <a:latin typeface="Museo 2"/>
              </a:rPr>
              <a:t>Providus is an independent think tank in Riga</a:t>
            </a:r>
            <a:r>
              <a:rPr lang="en-US" sz="2400" b="0" dirty="0">
                <a:solidFill>
                  <a:srgbClr val="251E50"/>
                </a:solidFill>
                <a:latin typeface="Museo 2"/>
              </a:rPr>
              <a:t>, Latvia</a:t>
            </a:r>
            <a:r>
              <a:rPr sz="2400" b="0" dirty="0">
                <a:solidFill>
                  <a:srgbClr val="251E50"/>
                </a:solidFill>
                <a:latin typeface="Museo 2"/>
              </a:rPr>
              <a:t> working on public policy, good governance and the rule of law.</a:t>
            </a:r>
          </a:p>
          <a:p>
            <a:pPr algn="l"/>
            <a:r>
              <a:rPr sz="2400" b="0" dirty="0">
                <a:solidFill>
                  <a:srgbClr val="251E50"/>
                </a:solidFill>
                <a:latin typeface="Museo 2"/>
              </a:rPr>
              <a:t>Your donation helps us keep producing independent, evidence-based analysis.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05840" y="4754880"/>
            <a:ext cx="9692640" cy="4206240"/>
          </a:xfrm>
          <a:prstGeom prst="roundRect">
            <a:avLst>
              <a:gd name="adj" fmla="val 8000"/>
            </a:avLst>
          </a:prstGeom>
          <a:solidFill>
            <a:srgbClr val="E8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371600" y="5029200"/>
            <a:ext cx="90525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303A92"/>
                </a:solidFill>
                <a:latin typeface="Museo 1"/>
              </a:rPr>
              <a:t>Bank transfer details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5669280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303A92"/>
                </a:solidFill>
                <a:latin typeface="Museo 2"/>
              </a:rPr>
              <a:t>Recipient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66160" y="5669280"/>
            <a:ext cx="694944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800" b="0" dirty="0" err="1">
                <a:solidFill>
                  <a:srgbClr val="251E50"/>
                </a:solidFill>
                <a:latin typeface="Museo 2"/>
              </a:rPr>
              <a:t>Sabiedriskās</a:t>
            </a:r>
            <a:r>
              <a:rPr sz="1800" b="0" dirty="0">
                <a:solidFill>
                  <a:srgbClr val="251E50"/>
                </a:solidFill>
                <a:latin typeface="Museo 2"/>
              </a:rPr>
              <a:t> </a:t>
            </a:r>
            <a:r>
              <a:rPr sz="1800" b="0" dirty="0" err="1">
                <a:solidFill>
                  <a:srgbClr val="251E50"/>
                </a:solidFill>
                <a:latin typeface="Museo 2"/>
              </a:rPr>
              <a:t>politikas</a:t>
            </a:r>
            <a:r>
              <a:rPr sz="1800" b="0" dirty="0">
                <a:solidFill>
                  <a:srgbClr val="251E50"/>
                </a:solidFill>
                <a:latin typeface="Museo 2"/>
              </a:rPr>
              <a:t> centrs PROVIDUS</a:t>
            </a:r>
            <a:r>
              <a:rPr lang="en-US" sz="1800" b="0" dirty="0">
                <a:solidFill>
                  <a:srgbClr val="251E50"/>
                </a:solidFill>
                <a:latin typeface="Museo 2"/>
              </a:rPr>
              <a:t>, No:</a:t>
            </a:r>
            <a:r>
              <a:rPr lang="en-US" dirty="0"/>
              <a:t> </a:t>
            </a:r>
            <a:r>
              <a:rPr lang="en-US" dirty="0">
                <a:solidFill>
                  <a:srgbClr val="251E50"/>
                </a:solidFill>
                <a:latin typeface="Museo 2"/>
              </a:rPr>
              <a:t>40003613479</a:t>
            </a:r>
            <a:endParaRPr dirty="0">
              <a:solidFill>
                <a:srgbClr val="251E50"/>
              </a:solidFill>
              <a:latin typeface="Museo 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6327648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303A92"/>
                </a:solidFill>
                <a:latin typeface="Museo 2"/>
              </a:rPr>
              <a:t>Bank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6160" y="6327648"/>
            <a:ext cx="6949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251E50"/>
                </a:solidFill>
                <a:latin typeface="Museo 2"/>
              </a:rPr>
              <a:t>Swedbank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6986016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303A92"/>
                </a:solidFill>
                <a:latin typeface="Museo 2"/>
              </a:rPr>
              <a:t>SWIFT/BIC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6986016"/>
            <a:ext cx="6949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251E50"/>
                </a:solidFill>
                <a:latin typeface="Museo 2"/>
              </a:rPr>
              <a:t>HABALV22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7644383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303A92"/>
                </a:solidFill>
                <a:latin typeface="Museo 2"/>
              </a:rPr>
              <a:t>IBAN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7644383"/>
            <a:ext cx="6949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rgbClr val="251E50"/>
                </a:solidFill>
                <a:latin typeface="Museo 2"/>
              </a:rPr>
              <a:t>LV54HABA0551013220436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8302752"/>
            <a:ext cx="21945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dirty="0">
                <a:solidFill>
                  <a:srgbClr val="303A92"/>
                </a:solidFill>
                <a:latin typeface="Museo 2"/>
              </a:rPr>
              <a:t>Purpose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66160" y="8302752"/>
            <a:ext cx="694944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dirty="0" err="1">
                <a:solidFill>
                  <a:srgbClr val="251E50"/>
                </a:solidFill>
                <a:latin typeface="Museo 2"/>
              </a:rPr>
              <a:t>ziedojums</a:t>
            </a:r>
            <a:r>
              <a:rPr sz="1800" b="0" dirty="0">
                <a:solidFill>
                  <a:srgbClr val="251E50"/>
                </a:solidFill>
                <a:latin typeface="Museo 2"/>
              </a:rPr>
              <a:t> PROVIDUS </a:t>
            </a:r>
            <a:r>
              <a:rPr sz="1800" b="0" dirty="0" err="1">
                <a:solidFill>
                  <a:srgbClr val="251E50"/>
                </a:solidFill>
                <a:latin typeface="Museo 2"/>
              </a:rPr>
              <a:t>darbībai</a:t>
            </a:r>
            <a:r>
              <a:rPr sz="1800" b="0" dirty="0">
                <a:solidFill>
                  <a:srgbClr val="251E50"/>
                </a:solidFill>
                <a:latin typeface="Museo 2"/>
              </a:rPr>
              <a:t> / Donation in support of Providus activities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887200" y="2743200"/>
            <a:ext cx="5486400" cy="6035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4400" y="3108960"/>
            <a:ext cx="4572000" cy="4572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070080" y="7863840"/>
            <a:ext cx="512064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0">
                <a:solidFill>
                  <a:srgbClr val="303A92"/>
                </a:solidFill>
                <a:latin typeface="Museo 2"/>
              </a:rPr>
              <a:t>Scan with your banking app (SEPA/EPC QR)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B44982-2D71-F400-9D4D-DAB265C1E14F}"/>
              </a:ext>
            </a:extLst>
          </p:cNvPr>
          <p:cNvSpPr txBox="1"/>
          <p:nvPr/>
        </p:nvSpPr>
        <p:spPr>
          <a:xfrm>
            <a:off x="12755880" y="9105900"/>
            <a:ext cx="431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https://providus.lv/en/contacts/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2C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9755418" y="1754418"/>
            <a:ext cx="10287000" cy="6778165"/>
          </a:xfrm>
          <a:custGeom>
            <a:avLst/>
            <a:gdLst/>
            <a:ahLst/>
            <a:cxnLst/>
            <a:rect l="l" t="t" r="r" b="b"/>
            <a:pathLst>
              <a:path w="10287000" h="6778165">
                <a:moveTo>
                  <a:pt x="0" y="0"/>
                </a:moveTo>
                <a:lnTo>
                  <a:pt x="10287000" y="0"/>
                </a:lnTo>
                <a:lnTo>
                  <a:pt x="10287000" y="6778164"/>
                </a:lnTo>
                <a:lnTo>
                  <a:pt x="0" y="6778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604" b="-60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46743" y="7400363"/>
            <a:ext cx="4352002" cy="1849601"/>
          </a:xfrm>
          <a:custGeom>
            <a:avLst/>
            <a:gdLst/>
            <a:ahLst/>
            <a:cxnLst/>
            <a:rect l="l" t="t" r="r" b="b"/>
            <a:pathLst>
              <a:path w="4352002" h="1849601">
                <a:moveTo>
                  <a:pt x="0" y="0"/>
                </a:moveTo>
                <a:lnTo>
                  <a:pt x="4352002" y="0"/>
                </a:lnTo>
                <a:lnTo>
                  <a:pt x="4352002" y="1849601"/>
                </a:lnTo>
                <a:lnTo>
                  <a:pt x="0" y="18496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168482" y="7400363"/>
            <a:ext cx="4371616" cy="1857937"/>
          </a:xfrm>
          <a:custGeom>
            <a:avLst/>
            <a:gdLst/>
            <a:ahLst/>
            <a:cxnLst/>
            <a:rect l="l" t="t" r="r" b="b"/>
            <a:pathLst>
              <a:path w="4371616" h="1857937">
                <a:moveTo>
                  <a:pt x="0" y="0"/>
                </a:moveTo>
                <a:lnTo>
                  <a:pt x="4371616" y="0"/>
                </a:lnTo>
                <a:lnTo>
                  <a:pt x="4371616" y="1857937"/>
                </a:lnTo>
                <a:lnTo>
                  <a:pt x="0" y="18579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42415" y="3931920"/>
            <a:ext cx="859536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0" b="1">
                <a:solidFill>
                  <a:srgbClr val="FFFFFF"/>
                </a:solidFill>
                <a:latin typeface="Museo 1"/>
              </a:rPr>
              <a:t>Thank you!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42415" y="6126480"/>
            <a:ext cx="8229600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dirty="0">
                <a:solidFill>
                  <a:srgbClr val="FFFFFF"/>
                </a:solidFill>
                <a:latin typeface="Museo 2"/>
              </a:rPr>
              <a:t>Sanda Liepiņa</a:t>
            </a:r>
          </a:p>
          <a:p>
            <a:pPr algn="l"/>
            <a:r>
              <a:rPr sz="3000" b="0" dirty="0">
                <a:solidFill>
                  <a:srgbClr val="FFFFFF"/>
                </a:solidFill>
                <a:latin typeface="Museo 2"/>
              </a:rPr>
              <a:t>Providus</a:t>
            </a:r>
            <a:endParaRPr lang="lv-LV" sz="3000" b="0" dirty="0">
              <a:solidFill>
                <a:srgbClr val="FFFFFF"/>
              </a:solidFill>
              <a:latin typeface="Museo 2"/>
            </a:endParaRPr>
          </a:p>
          <a:p>
            <a:pPr algn="l"/>
            <a:endParaRPr lang="lv-LV" sz="3000" dirty="0">
              <a:solidFill>
                <a:srgbClr val="FFFFFF"/>
              </a:solidFill>
              <a:latin typeface="Museo 2"/>
            </a:endParaRPr>
          </a:p>
          <a:p>
            <a:pPr algn="l"/>
            <a:r>
              <a:rPr lang="lv-LV" sz="3000" b="0" dirty="0">
                <a:solidFill>
                  <a:srgbClr val="FFFFFF"/>
                </a:solidFill>
                <a:latin typeface="Museo 2"/>
              </a:rPr>
              <a:t>sanda.liepina@providus.lv</a:t>
            </a:r>
            <a:endParaRPr sz="3000" b="0" dirty="0">
              <a:solidFill>
                <a:srgbClr val="FFFFFF"/>
              </a:solidFill>
              <a:latin typeface="Museo 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2339</Words>
  <Application>Microsoft Office PowerPoint</Application>
  <PresentationFormat>Custom</PresentationFormat>
  <Paragraphs>267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Museo 2</vt:lpstr>
      <vt:lpstr>Calibri</vt:lpstr>
      <vt:lpstr>Museo 1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2026-10-03T09:49:21Z</dcterms:created>
  <dcterms:modified xsi:type="dcterms:W3CDTF">2026-10-03T09:51:24Z</dcterms:modified>
  <dc:identifier/>
</cp:coreProperties>
</file>