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</p:sldIdLst>
  <p:sldSz cx="18288000" cy="10287000"/>
  <p:notesSz cx="6858000" cy="9144000"/>
  <p:embeddedFontLst>
    <p:embeddedFont>
      <p:font typeface="Museo 1" panose="020B0604020202020204" charset="0"/>
      <p:regular r:id="rId23"/>
    </p:embeddedFont>
    <p:embeddedFont>
      <p:font typeface="Museo 2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D050B3-820F-4D67-B0C8-AF06B5BE3FEE}" v="4" dt="2026-10-03T09:43:43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a Liepiņa" userId="bd63481807ccab6d" providerId="LiveId" clId="{892FAA43-EB00-40F1-A13F-48A5E0F864C4}"/>
    <pc:docChg chg="mod">
      <pc:chgData name="Sanda Liepiņa" userId="bd63481807ccab6d" providerId="LiveId" clId="{892FAA43-EB00-40F1-A13F-48A5E0F864C4}" dt="2026-10-03T11:49:16.282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SKDS (izlēmušie)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21,8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B01-4E32-8405-96B29122B0B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14,2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B01-4E32-8405-96B29122B0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13,9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B01-4E32-8405-96B29122B0B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9,4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B01-4E32-8405-96B29122B0B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8,5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B01-4E32-8405-96B29122B0B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6,9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B01-4E32-8405-96B29122B0B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6,5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B01-4E32-8405-96B29122B0B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4,2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B01-4E32-8405-96B29122B0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SV/AJ</c:v>
                </c:pt>
                <c:pt idx="2">
                  <c:v>LPV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21.8</c:v>
                </c:pt>
                <c:pt idx="1">
                  <c:v>14.2</c:v>
                </c:pt>
                <c:pt idx="2">
                  <c:v>13.9</c:v>
                </c:pt>
                <c:pt idx="3">
                  <c:v>9.4</c:v>
                </c:pt>
                <c:pt idx="4">
                  <c:v>8.5</c:v>
                </c:pt>
                <c:pt idx="5">
                  <c:v>6.9</c:v>
                </c:pt>
                <c:pt idx="6">
                  <c:v>6.5</c:v>
                </c:pt>
                <c:pt idx="7">
                  <c:v>4.2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8-6B01-4E32-8405-96B29122B0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Latvijas fakti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23,8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B01-4E32-8405-96B29122B0B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8,7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B01-4E32-8405-96B29122B0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6B01-4E32-8405-96B29122B0B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12,4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6B01-4E32-8405-96B29122B0B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8,9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6B01-4E32-8405-96B29122B0B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10,6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6B01-4E32-8405-96B29122B0B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6,2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6B01-4E32-8405-96B29122B0B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3,2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6B01-4E32-8405-96B29122B0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SV/AJ</c:v>
                </c:pt>
                <c:pt idx="2">
                  <c:v>LPV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23.8</c:v>
                </c:pt>
                <c:pt idx="1">
                  <c:v>8.6999999999999993</c:v>
                </c:pt>
                <c:pt idx="2">
                  <c:v>12.9</c:v>
                </c:pt>
                <c:pt idx="3">
                  <c:v>12.4</c:v>
                </c:pt>
                <c:pt idx="4">
                  <c:v>8.9</c:v>
                </c:pt>
                <c:pt idx="5">
                  <c:v>10.6</c:v>
                </c:pt>
                <c:pt idx="6">
                  <c:v>6.2</c:v>
                </c:pt>
                <c:pt idx="7">
                  <c:v>3.2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11-6B01-4E32-8405-96B29122B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6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</c:v>
                </c:pt>
              </c:strCache>
            </c:strRef>
          </c:tx>
          <c:spPr>
            <a:solidFill>
              <a:srgbClr val="251E50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33</c:v>
                </c:pt>
                <c:pt idx="2">
                  <c:v>28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28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48F-49E1-899C-EE61FA2EB9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LPV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16</c:v>
                </c:pt>
                <c:pt idx="3">
                  <c:v>18</c:v>
                </c:pt>
                <c:pt idx="4">
                  <c:v>17</c:v>
                </c:pt>
                <c:pt idx="5">
                  <c:v>18</c:v>
                </c:pt>
                <c:pt idx="6">
                  <c:v>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48F-49E1-899C-EE61FA2EB9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SV/AJ</c:v>
                </c:pt>
              </c:strCache>
            </c:strRef>
          </c:tx>
          <c:spPr>
            <a:solidFill>
              <a:srgbClr val="8B4F8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12</c:v>
                </c:pt>
                <c:pt idx="2">
                  <c:v>12</c:v>
                </c:pt>
                <c:pt idx="3">
                  <c:v>18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648F-49E1-899C-EE61FA2EB9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</c:v>
                </c:pt>
              </c:strCache>
            </c:strRef>
          </c:tx>
          <c:spPr>
            <a:solidFill>
              <a:srgbClr val="5E8FA8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</c:v>
                </c:pt>
                <c:pt idx="1">
                  <c:v>11</c:v>
                </c:pt>
                <c:pt idx="2">
                  <c:v>14</c:v>
                </c:pt>
                <c:pt idx="3">
                  <c:v>13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648F-49E1-899C-EE61FA2EB9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7A86D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10</c:v>
                </c:pt>
                <c:pt idx="6">
                  <c:v>11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648F-49E1-899C-EE61FA2EB9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ZZS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11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5-648F-49E1-899C-EE61FA2EB9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JV</c:v>
                </c:pt>
              </c:strCache>
            </c:strRef>
          </c:tx>
          <c:spPr>
            <a:solidFill>
              <a:srgbClr val="E9A0C0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0</c:v>
                </c:pt>
                <c:pt idx="2">
                  <c:v>8</c:v>
                </c:pt>
                <c:pt idx="3">
                  <c:v>6</c:v>
                </c:pt>
                <c:pt idx="4">
                  <c:v>8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648F-49E1-899C-EE61FA2EB9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ST!</c:v>
                </c:pt>
              </c:strCache>
            </c:strRef>
          </c:tx>
          <c:spPr>
            <a:solidFill>
              <a:srgbClr val="C6C6C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zemais</c:v>
                </c:pt>
                <c:pt idx="1">
                  <c:v>S6 AS maksimums</c:v>
                </c:pt>
                <c:pt idx="2">
                  <c:v>S5 LF precīzāks</c:v>
                </c:pt>
                <c:pt idx="3">
                  <c:v>S4 Augsta aktivitāte</c:v>
                </c:pt>
                <c:pt idx="4">
                  <c:v>S3 Zema aktivitāte</c:v>
                </c:pt>
                <c:pt idx="5">
                  <c:v>S2 SKDS 2022. g. novirzes</c:v>
                </c:pt>
                <c:pt idx="6">
                  <c:v>S1 Bāzes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7-648F-49E1-899C-EE61FA2EB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b"/>
        <c:numFmt formatCode="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zemais</c:v>
                </c:pt>
              </c:strCache>
            </c:strRef>
          </c:tx>
          <c:spPr>
            <a:noFill/>
          </c:spPr>
          <c:invertIfNegative val="1"/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LPV</c:v>
                </c:pt>
                <c:pt idx="2">
                  <c:v>SV/AJ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02-4901-9809-AFBED9E5A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Diapazons (zemākais p5 – augstākais p95 scenārijos)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LPV</c:v>
                </c:pt>
                <c:pt idx="2">
                  <c:v>SV/AJ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11</c:v>
                </c:pt>
                <c:pt idx="2">
                  <c:v>15</c:v>
                </c:pt>
                <c:pt idx="3">
                  <c:v>10</c:v>
                </c:pt>
                <c:pt idx="4">
                  <c:v>16</c:v>
                </c:pt>
                <c:pt idx="5">
                  <c:v>15</c:v>
                </c:pt>
                <c:pt idx="6">
                  <c:v>11</c:v>
                </c:pt>
                <c:pt idx="7">
                  <c:v>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902-4901-9809-AFBED9E5A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2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6"/>
      </c:valAx>
    </c:plotArea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JV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34</c:v>
                </c:pt>
                <c:pt idx="2">
                  <c:v>82</c:v>
                </c:pt>
                <c:pt idx="3">
                  <c:v>51</c:v>
                </c:pt>
                <c:pt idx="4">
                  <c:v>82</c:v>
                </c:pt>
                <c:pt idx="5">
                  <c:v>17</c:v>
                </c:pt>
                <c:pt idx="6">
                  <c:v>86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6C0-4018-AD43-7774ED6916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ZZS</c:v>
                </c:pt>
              </c:strCache>
            </c:strRef>
          </c:tx>
          <c:spPr>
            <a:solidFill>
              <a:srgbClr val="5E8FA8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63</c:v>
                </c:pt>
                <c:pt idx="1">
                  <c:v>76</c:v>
                </c:pt>
                <c:pt idx="2">
                  <c:v>68</c:v>
                </c:pt>
                <c:pt idx="3">
                  <c:v>56</c:v>
                </c:pt>
                <c:pt idx="4">
                  <c:v>100</c:v>
                </c:pt>
                <c:pt idx="5">
                  <c:v>100</c:v>
                </c:pt>
                <c:pt idx="6">
                  <c:v>62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16C0-4018-AD43-7774ED6916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ST!</c:v>
                </c:pt>
              </c:strCache>
            </c:strRef>
          </c:tx>
          <c:spPr>
            <a:solidFill>
              <a:srgbClr val="E9A0C0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64</c:v>
                </c:pt>
                <c:pt idx="2">
                  <c:v>14</c:v>
                </c:pt>
                <c:pt idx="3">
                  <c:v>37</c:v>
                </c:pt>
                <c:pt idx="4">
                  <c:v>9</c:v>
                </c:pt>
                <c:pt idx="5">
                  <c:v>76</c:v>
                </c:pt>
                <c:pt idx="6">
                  <c:v>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16C0-4018-AD43-7774ED6916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DDDDEE"/>
              </a:solidFill>
            </a:ln>
          </c:spPr>
        </c:majorGridlines>
        <c:numFmt formatCode="0&quot; %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legend>
      <c:legendPos val="t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Aktivitāte, %</c:v>
                </c:pt>
              </c:strCache>
            </c:strRef>
          </c:tx>
          <c:spPr>
            <a:ln w="44450">
              <a:solidFill>
                <a:srgbClr val="FFFFFF"/>
              </a:solidFill>
            </a:ln>
          </c:spPr>
          <c:marker>
            <c:spPr>
              <a:solidFill>
                <a:srgbClr val="FFFFFF"/>
              </a:solidFill>
              <a:ln>
                <a:solidFill>
                  <a:srgbClr val="FFFFFF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89,9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35C-4552-8695-701826DDC1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72,0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35C-4552-8695-701826DDC1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71,9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35C-4552-8695-701826DDC16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71,5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35C-4552-8695-701826DDC16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61,0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35C-4552-8695-701826DDC16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63,1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35C-4552-8695-701826DDC16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59,5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35C-4552-8695-701826DDC16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58,9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35C-4552-8695-701826DDC16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54,6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35C-4552-8695-701826DDC161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FFFFFF"/>
                        </a:solidFill>
                        <a:latin typeface="Museo 2"/>
                      </a:rPr>
                      <a:t>59,4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35C-4552-8695-701826DD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
(aplēse)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89.9</c:v>
                </c:pt>
                <c:pt idx="1">
                  <c:v>72</c:v>
                </c:pt>
                <c:pt idx="2">
                  <c:v>71.89</c:v>
                </c:pt>
                <c:pt idx="3">
                  <c:v>71.510000000000005</c:v>
                </c:pt>
                <c:pt idx="4">
                  <c:v>60.98</c:v>
                </c:pt>
                <c:pt idx="5">
                  <c:v>63.12</c:v>
                </c:pt>
                <c:pt idx="6">
                  <c:v>59.45</c:v>
                </c:pt>
                <c:pt idx="7">
                  <c:v>58.85</c:v>
                </c:pt>
                <c:pt idx="8">
                  <c:v>54.56</c:v>
                </c:pt>
                <c:pt idx="9">
                  <c:v>59.41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35C-4552-8695-701826DDC1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2026. g. aplēse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rgbClr val="ACE4F1"/>
              </a:solidFill>
              <a:ln>
                <a:solidFill>
                  <a:srgbClr val="ACE4F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
(aplēse)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10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35C-4552-8695-701826DDC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15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95"/>
          <c:min val="50"/>
        </c:scaling>
        <c:delete val="0"/>
        <c:axPos val="l"/>
        <c:majorGridlines>
          <c:spPr>
            <a:ln w="9525">
              <a:solidFill>
                <a:srgbClr val="5A64B4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500">
          <a:solidFill>
            <a:srgbClr val="FFFFFF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 balsu īpatsvars, kas vajadzīgs 36 mandātiem, %</c:v>
                </c:pt>
              </c:strCache>
            </c:strRef>
          </c:tx>
          <c:spPr>
            <a:solidFill>
              <a:srgbClr val="2B2C70"/>
            </a:solidFill>
          </c:spPr>
          <c:invertIfNegative val="1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34,0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A92-4D62-989A-50CB4735D44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32,4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A92-4D62-989A-50CB4735D4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29,1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A92-4D62-989A-50CB4735D44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27,1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A92-4D62-989A-50CB4735D44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A92-4D62-989A-50CB4735D44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5,6 %
(2010)</c:v>
                </c:pt>
                <c:pt idx="1">
                  <c:v>10 %
(1993)</c:v>
                </c:pt>
                <c:pt idx="2">
                  <c:v>19,1 %
(S1)</c:v>
                </c:pt>
                <c:pt idx="3">
                  <c:v>24,7 %
(stresa)</c:v>
                </c:pt>
                <c:pt idx="4">
                  <c:v>27,9 %
(2022)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32.4</c:v>
                </c:pt>
                <c:pt idx="2">
                  <c:v>29.1</c:v>
                </c:pt>
                <c:pt idx="3">
                  <c:v>27.1</c:v>
                </c:pt>
                <c:pt idx="4">
                  <c:v>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5-7A92-4D62-989A-50CB4735D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 S1 scenārijā, %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A92-4D62-989A-50CB4735D44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A92-4D62-989A-50CB4735D44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A92-4D62-989A-50CB4735D44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A92-4D62-989A-50CB4735D44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>
                        <a:solidFill>
                          <a:srgbClr val="251E50"/>
                        </a:solidFill>
                        <a:latin typeface="Museo 2"/>
                      </a:rPr>
                      <a:t>22,9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7A92-4D62-989A-50CB4735D44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5,6 %
(2010)</c:v>
                </c:pt>
                <c:pt idx="1">
                  <c:v>10 %
(1993)</c:v>
                </c:pt>
                <c:pt idx="2">
                  <c:v>19,1 %
(S1)</c:v>
                </c:pt>
                <c:pt idx="3">
                  <c:v>24,7 %
(stresa)</c:v>
                </c:pt>
                <c:pt idx="4">
                  <c:v>27,9 %
(2022)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22.9</c:v>
                </c:pt>
                <c:pt idx="1">
                  <c:v>22.9</c:v>
                </c:pt>
                <c:pt idx="2">
                  <c:v>22.9</c:v>
                </c:pt>
                <c:pt idx="3">
                  <c:v>22.9</c:v>
                </c:pt>
                <c:pt idx="4">
                  <c:v>22.9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B-7A92-4D62-989A-50CB4735D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8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legend>
      <c:legendPos val="t"/>
      <c:overlay val="0"/>
      <c:txPr>
        <a:bodyPr/>
        <a:lstStyle/>
        <a:p>
          <a:pPr>
            <a:defRPr sz="16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6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Balsu īpatsvars, %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Pt>
            <c:idx val="9"/>
            <c:invertIfNegative val="1"/>
            <c:bubble3D val="0"/>
            <c:spPr>
              <a:solidFill>
                <a:srgbClr val="5E8FA8"/>
              </a:solidFill>
            </c:spPr>
            <c:extLst>
              <c:ext xmlns:c16="http://schemas.microsoft.com/office/drawing/2014/chart" uri="{C3380CC4-5D6E-409C-BE32-E72D297353CC}">
                <c16:uniqueId val="{00000003-3CC7-4978-ACCB-C87DE593A9DD}"/>
              </c:ext>
            </c:extLst>
          </c:dPt>
          <c:dPt>
            <c:idx val="10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1-3CC7-4978-ACCB-C87DE593A9D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17,8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CC7-4978-ACCB-C87DE593A9D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11,1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CC7-4978-ACCB-C87DE593A9D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14,1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3CC7-4978-ACCB-C87DE593A9D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19,1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CC7-4978-ACCB-C87DE593A9D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20,5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3CC7-4978-ACCB-C87DE593A9D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26,0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CC7-4978-ACCB-C87DE593A9D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28,4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3CC7-4978-ACCB-C87DE593A9D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23,0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3CC7-4978-ACCB-C87DE593A9D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19,8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C7-4978-ACCB-C87DE593A9D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18,5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CC7-4978-ACCB-C87DE593A9D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sz="1300">
                        <a:solidFill>
                          <a:srgbClr val="251E50"/>
                        </a:solidFill>
                        <a:latin typeface="Museo 2"/>
                      </a:rPr>
                      <a:t>13,1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C7-4978-ACCB-C87DE593A9D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
(aplēse)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17.8</c:v>
                </c:pt>
                <c:pt idx="1">
                  <c:v>11.1</c:v>
                </c:pt>
                <c:pt idx="2">
                  <c:v>14.1</c:v>
                </c:pt>
                <c:pt idx="3">
                  <c:v>19.100000000000001</c:v>
                </c:pt>
                <c:pt idx="4">
                  <c:v>20.5</c:v>
                </c:pt>
                <c:pt idx="5">
                  <c:v>26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18.5</c:v>
                </c:pt>
                <c:pt idx="10">
                  <c:v>13.1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D-3CC7-4978-ACCB-C87DE593A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5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2"/>
          <c:min val="0"/>
        </c:scaling>
        <c:delete val="0"/>
        <c:axPos val="l"/>
        <c:majorGridlines>
          <c:spPr>
            <a:ln w="9525">
              <a:solidFill>
                <a:srgbClr val="DDDDEE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5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Uzvarētāja balsu īpatsvars, %</c:v>
                </c:pt>
              </c:strCache>
            </c:strRef>
          </c:tx>
          <c:spPr>
            <a:ln w="44450">
              <a:solidFill>
                <a:srgbClr val="FFFFFF"/>
              </a:solidFill>
            </a:ln>
          </c:spPr>
          <c:marker>
            <c:spPr>
              <a:solidFill>
                <a:srgbClr val="FFFFFF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
(aplēse)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32.4</c:v>
                </c:pt>
                <c:pt idx="1">
                  <c:v>15.2</c:v>
                </c:pt>
                <c:pt idx="2">
                  <c:v>21.2</c:v>
                </c:pt>
                <c:pt idx="3">
                  <c:v>24</c:v>
                </c:pt>
                <c:pt idx="4">
                  <c:v>19.600000000000001</c:v>
                </c:pt>
                <c:pt idx="5">
                  <c:v>31.2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19</c:v>
                </c:pt>
                <c:pt idx="10">
                  <c:v>22.9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51-442B-B022-04AA407867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Zem barjeras zaudētās balsis, %</c:v>
                </c:pt>
              </c:strCache>
            </c:strRef>
          </c:tx>
          <c:spPr>
            <a:ln w="44450">
              <a:solidFill>
                <a:srgbClr val="ACE4F1"/>
              </a:solidFill>
            </a:ln>
          </c:spPr>
          <c:marker>
            <c:spPr>
              <a:solidFill>
                <a:srgbClr val="ACE4F1"/>
              </a:solidFill>
              <a:ln>
                <a:solidFill>
                  <a:srgbClr val="ACE4F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
(aplēse)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10.7</c:v>
                </c:pt>
                <c:pt idx="1">
                  <c:v>12</c:v>
                </c:pt>
                <c:pt idx="2">
                  <c:v>10.9</c:v>
                </c:pt>
                <c:pt idx="3">
                  <c:v>15.8</c:v>
                </c:pt>
                <c:pt idx="4">
                  <c:v>10.7</c:v>
                </c:pt>
                <c:pt idx="5">
                  <c:v>5.6</c:v>
                </c:pt>
                <c:pt idx="6">
                  <c:v>5</c:v>
                </c:pt>
                <c:pt idx="7">
                  <c:v>4.8</c:v>
                </c:pt>
                <c:pt idx="8">
                  <c:v>12.1</c:v>
                </c:pt>
                <c:pt idx="9">
                  <c:v>27.9</c:v>
                </c:pt>
                <c:pt idx="10">
                  <c:v>19.100000000000001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51-442B-B022-04AA40786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15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35"/>
          <c:min val="0"/>
        </c:scaling>
        <c:delete val="0"/>
        <c:axPos val="l"/>
        <c:majorGridlines>
          <c:spPr>
            <a:ln w="9525">
              <a:solidFill>
                <a:srgbClr val="5A64B4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5"/>
      </c:valAx>
    </c:plotArea>
    <c:legend>
      <c:legendPos val="t"/>
      <c:overlay val="0"/>
      <c:txPr>
        <a:bodyPr/>
        <a:lstStyle/>
        <a:p>
          <a:pPr>
            <a:defRPr sz="1500">
              <a:solidFill>
                <a:srgbClr val="FFFFFF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>
          <a:solidFill>
            <a:srgbClr val="FFFFFF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Latvijas ceļš</c:v>
                </c:pt>
              </c:strCache>
            </c:strRef>
          </c:tx>
          <c:spPr>
            <a:ln w="44450">
              <a:solidFill>
                <a:srgbClr val="251E50"/>
              </a:solidFill>
            </a:ln>
          </c:spPr>
          <c:marker>
            <c:spPr>
              <a:solidFill>
                <a:srgbClr val="251E50"/>
              </a:solidFill>
              <a:ln>
                <a:solidFill>
                  <a:srgbClr val="251E50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32.4</c:v>
                </c:pt>
                <c:pt idx="1">
                  <c:v>14.6</c:v>
                </c:pt>
                <c:pt idx="2">
                  <c:v>18</c:v>
                </c:pt>
                <c:pt idx="3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0-4363-91AC-AB4E6CBF8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Tautas partija</c:v>
                </c:pt>
              </c:strCache>
            </c:strRef>
          </c:tx>
          <c:spPr>
            <a:ln w="44450">
              <a:solidFill>
                <a:srgbClr val="5E8FA8"/>
              </a:solidFill>
            </a:ln>
          </c:spPr>
          <c:marker>
            <c:spPr>
              <a:solidFill>
                <a:srgbClr val="5E8FA8"/>
              </a:solidFill>
              <a:ln>
                <a:solidFill>
                  <a:srgbClr val="5E8FA8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2">
                  <c:v>21.2</c:v>
                </c:pt>
                <c:pt idx="3">
                  <c:v>16.7</c:v>
                </c:pt>
                <c:pt idx="4">
                  <c:v>19.600000000000001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0-4363-91AC-AB4E6CBF8F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Jaunais laiks / Vienotība / JV</c:v>
                </c:pt>
              </c:strCache>
            </c:strRef>
          </c:tx>
          <c:spPr>
            <a:ln w="44450">
              <a:solidFill>
                <a:srgbClr val="303A92"/>
              </a:solidFill>
            </a:ln>
          </c:spPr>
          <c:marker>
            <c:spPr>
              <a:solidFill>
                <a:srgbClr val="303A92"/>
              </a:solidFill>
              <a:ln>
                <a:solidFill>
                  <a:srgbClr val="303A92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3">
                  <c:v>24</c:v>
                </c:pt>
                <c:pt idx="4">
                  <c:v>16.399999999999999</c:v>
                </c:pt>
                <c:pt idx="5">
                  <c:v>31.2</c:v>
                </c:pt>
                <c:pt idx="6">
                  <c:v>18.8</c:v>
                </c:pt>
                <c:pt idx="7">
                  <c:v>21.9</c:v>
                </c:pt>
                <c:pt idx="8">
                  <c:v>6.7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80-4363-91AC-AB4E6CBF8F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Saskaņa / SC</c:v>
                </c:pt>
              </c:strCache>
            </c:strRef>
          </c:tx>
          <c:spPr>
            <a:ln w="44450">
              <a:solidFill>
                <a:srgbClr val="B36A9B"/>
              </a:solidFill>
            </a:ln>
          </c:spPr>
          <c:marker>
            <c:spPr>
              <a:solidFill>
                <a:srgbClr val="B36A9B"/>
              </a:solidFill>
              <a:ln>
                <a:solidFill>
                  <a:srgbClr val="B36A9B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12</c:v>
                </c:pt>
                <c:pt idx="4">
                  <c:v>14.4</c:v>
                </c:pt>
                <c:pt idx="5">
                  <c:v>26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80-4363-91AC-AB4E6CBF8F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ZZS</c:v>
                </c:pt>
              </c:strCache>
            </c:strRef>
          </c:tx>
          <c:spPr>
            <a:ln w="44450">
              <a:solidFill>
                <a:srgbClr val="2E9E6B"/>
              </a:solidFill>
            </a:ln>
          </c:spPr>
          <c:marker>
            <c:spPr>
              <a:solidFill>
                <a:srgbClr val="2E9E6B"/>
              </a:solidFill>
              <a:ln>
                <a:solidFill>
                  <a:srgbClr val="2E9E6B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3">
                  <c:v>9.5</c:v>
                </c:pt>
                <c:pt idx="4">
                  <c:v>16.7</c:v>
                </c:pt>
                <c:pt idx="5">
                  <c:v>19.7</c:v>
                </c:pt>
                <c:pt idx="6">
                  <c:v>12.2</c:v>
                </c:pt>
                <c:pt idx="7">
                  <c:v>19.5</c:v>
                </c:pt>
                <c:pt idx="8">
                  <c:v>9.9</c:v>
                </c:pt>
                <c:pt idx="9">
                  <c:v>12.4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80-4363-91AC-AB4E6CBF8F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Nacionālā apvienība</c:v>
                </c:pt>
              </c:strCache>
            </c:strRef>
          </c:tx>
          <c:spPr>
            <a:ln w="44450">
              <a:solidFill>
                <a:srgbClr val="E08A1E"/>
              </a:solidFill>
            </a:ln>
          </c:spPr>
          <c:marker>
            <c:spPr>
              <a:solidFill>
                <a:srgbClr val="E08A1E"/>
              </a:solidFill>
              <a:ln>
                <a:solidFill>
                  <a:srgbClr val="E08A1E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5.3</c:v>
                </c:pt>
                <c:pt idx="1">
                  <c:v>11.9</c:v>
                </c:pt>
                <c:pt idx="2">
                  <c:v>14.7</c:v>
                </c:pt>
                <c:pt idx="3">
                  <c:v>5.4</c:v>
                </c:pt>
                <c:pt idx="4">
                  <c:v>6.9</c:v>
                </c:pt>
                <c:pt idx="5">
                  <c:v>7.7</c:v>
                </c:pt>
                <c:pt idx="6">
                  <c:v>13.9</c:v>
                </c:pt>
                <c:pt idx="7">
                  <c:v>16.600000000000001</c:v>
                </c:pt>
                <c:pt idx="8">
                  <c:v>11</c:v>
                </c:pt>
                <c:pt idx="9">
                  <c:v>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80-4363-91AC-AB4E6CBF8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35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5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Mēneši amatā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Pt>
            <c:idx val="7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1-BE32-466E-864F-FA09BE23D209}"/>
              </c:ext>
            </c:extLst>
          </c:dPt>
          <c:dPt>
            <c:idx val="15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3-BE32-466E-864F-FA09BE23D209}"/>
              </c:ext>
            </c:extLst>
          </c:dPt>
          <c:dPt>
            <c:idx val="18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5-BE32-466E-864F-FA09BE23D209}"/>
              </c:ext>
            </c:extLst>
          </c:dPt>
          <c:dPt>
            <c:idx val="19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7-BE32-466E-864F-FA09BE23D209}"/>
              </c:ext>
            </c:extLst>
          </c:dPt>
          <c:dPt>
            <c:idx val="21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9-BE32-466E-864F-FA09BE23D209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Sheet1!$A$2:$A$23</c:f>
              <c:strCache>
                <c:ptCount val="22"/>
                <c:pt idx="0">
                  <c:v>Birkavs '93</c:v>
                </c:pt>
                <c:pt idx="1">
                  <c:v>Gailis '94</c:v>
                </c:pt>
                <c:pt idx="2">
                  <c:v>Šķēle '95</c:v>
                </c:pt>
                <c:pt idx="3">
                  <c:v>Šķēle '97</c:v>
                </c:pt>
                <c:pt idx="4">
                  <c:v>Krasts '97</c:v>
                </c:pt>
                <c:pt idx="5">
                  <c:v>Krištopans '98</c:v>
                </c:pt>
                <c:pt idx="6">
                  <c:v>Šķēle '99</c:v>
                </c:pt>
                <c:pt idx="7">
                  <c:v>Bērziņš '00</c:v>
                </c:pt>
                <c:pt idx="8">
                  <c:v>Repše '02</c:v>
                </c:pt>
                <c:pt idx="9">
                  <c:v>Emsis '04</c:v>
                </c:pt>
                <c:pt idx="10">
                  <c:v>Kalvītis '04</c:v>
                </c:pt>
                <c:pt idx="11">
                  <c:v>Kalvītis '06</c:v>
                </c:pt>
                <c:pt idx="12">
                  <c:v>Godmanis '07</c:v>
                </c:pt>
                <c:pt idx="13">
                  <c:v>Dombrovskis '09</c:v>
                </c:pt>
                <c:pt idx="14">
                  <c:v>Dombrovskis '10</c:v>
                </c:pt>
                <c:pt idx="15">
                  <c:v>Dombrovskis '11</c:v>
                </c:pt>
                <c:pt idx="16">
                  <c:v>Straujuma '14</c:v>
                </c:pt>
                <c:pt idx="17">
                  <c:v>Straujuma '14</c:v>
                </c:pt>
                <c:pt idx="18">
                  <c:v>Kučinskis '16</c:v>
                </c:pt>
                <c:pt idx="19">
                  <c:v>Kariņš '19</c:v>
                </c:pt>
                <c:pt idx="20">
                  <c:v>Kariņš '22</c:v>
                </c:pt>
                <c:pt idx="21">
                  <c:v>Siliņa '23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13.5</c:v>
                </c:pt>
                <c:pt idx="1">
                  <c:v>15</c:v>
                </c:pt>
                <c:pt idx="2">
                  <c:v>13.8</c:v>
                </c:pt>
                <c:pt idx="3">
                  <c:v>5.7</c:v>
                </c:pt>
                <c:pt idx="4">
                  <c:v>15.6</c:v>
                </c:pt>
                <c:pt idx="5">
                  <c:v>7.6</c:v>
                </c:pt>
                <c:pt idx="6">
                  <c:v>9.6999999999999993</c:v>
                </c:pt>
                <c:pt idx="7">
                  <c:v>30.1</c:v>
                </c:pt>
                <c:pt idx="8">
                  <c:v>16</c:v>
                </c:pt>
                <c:pt idx="9">
                  <c:v>8.8000000000000007</c:v>
                </c:pt>
                <c:pt idx="10">
                  <c:v>23.2</c:v>
                </c:pt>
                <c:pt idx="11">
                  <c:v>13.4</c:v>
                </c:pt>
                <c:pt idx="12">
                  <c:v>14.7</c:v>
                </c:pt>
                <c:pt idx="13">
                  <c:v>19.7</c:v>
                </c:pt>
                <c:pt idx="14">
                  <c:v>11.7</c:v>
                </c:pt>
                <c:pt idx="15">
                  <c:v>26.9</c:v>
                </c:pt>
                <c:pt idx="16">
                  <c:v>9.4</c:v>
                </c:pt>
                <c:pt idx="17">
                  <c:v>15.2</c:v>
                </c:pt>
                <c:pt idx="18">
                  <c:v>35.4</c:v>
                </c:pt>
                <c:pt idx="19">
                  <c:v>46.7</c:v>
                </c:pt>
                <c:pt idx="20">
                  <c:v>9</c:v>
                </c:pt>
                <c:pt idx="21">
                  <c:v>32.4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A-BE32-466E-864F-FA09BE23D2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3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0"/>
          <c:min val="0"/>
        </c:scaling>
        <c:delete val="0"/>
        <c:axPos val="b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3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vidus.lv/lv/kontakti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11453454" cy="10287000"/>
            <a:chOff x="0" y="0"/>
            <a:chExt cx="4816593" cy="270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2914"/>
            </a:xfrm>
            <a:custGeom>
              <a:avLst/>
              <a:gdLst/>
              <a:ahLst/>
              <a:cxnLst/>
              <a:rect l="l" t="t" r="r" b="b"/>
              <a:pathLst>
                <a:path w="4816592" h="2702914">
                  <a:moveTo>
                    <a:pt x="0" y="0"/>
                  </a:moveTo>
                  <a:lnTo>
                    <a:pt x="4816592" y="0"/>
                  </a:lnTo>
                  <a:lnTo>
                    <a:pt x="4816592" y="2702914"/>
                  </a:lnTo>
                  <a:lnTo>
                    <a:pt x="0" y="2702914"/>
                  </a:lnTo>
                  <a:close/>
                </a:path>
              </a:pathLst>
            </a:custGeom>
            <a:solidFill>
              <a:srgbClr val="303A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1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7277668"/>
            <a:ext cx="4660311" cy="1980632"/>
          </a:xfrm>
          <a:custGeom>
            <a:avLst/>
            <a:gdLst/>
            <a:ahLst/>
            <a:cxnLst/>
            <a:rect l="l" t="t" r="r" b="b"/>
            <a:pathLst>
              <a:path w="4660311" h="1980632">
                <a:moveTo>
                  <a:pt x="0" y="0"/>
                </a:moveTo>
                <a:lnTo>
                  <a:pt x="4660311" y="0"/>
                </a:lnTo>
                <a:lnTo>
                  <a:pt x="4660311" y="1980632"/>
                </a:lnTo>
                <a:lnTo>
                  <a:pt x="0" y="1980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689011" y="7277668"/>
            <a:ext cx="4660311" cy="1980632"/>
          </a:xfrm>
          <a:custGeom>
            <a:avLst/>
            <a:gdLst/>
            <a:ahLst/>
            <a:cxnLst/>
            <a:rect l="l" t="t" r="r" b="b"/>
            <a:pathLst>
              <a:path w="4660311" h="1980632">
                <a:moveTo>
                  <a:pt x="0" y="0"/>
                </a:moveTo>
                <a:lnTo>
                  <a:pt x="4660310" y="0"/>
                </a:lnTo>
                <a:lnTo>
                  <a:pt x="4660310" y="1980632"/>
                </a:lnTo>
                <a:lnTo>
                  <a:pt x="0" y="1980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400000">
            <a:off x="9746419" y="1707035"/>
            <a:ext cx="10248616" cy="6834546"/>
          </a:xfrm>
          <a:custGeom>
            <a:avLst/>
            <a:gdLst/>
            <a:ahLst/>
            <a:cxnLst/>
            <a:rect l="l" t="t" r="r" b="b"/>
            <a:pathLst>
              <a:path w="10248616" h="6834546">
                <a:moveTo>
                  <a:pt x="0" y="0"/>
                </a:moveTo>
                <a:lnTo>
                  <a:pt x="10248616" y="0"/>
                </a:lnTo>
                <a:lnTo>
                  <a:pt x="10248616" y="6834546"/>
                </a:lnTo>
                <a:lnTo>
                  <a:pt x="0" y="6834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35608" y="2743200"/>
            <a:ext cx="13441680" cy="1828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lang="lv-LV" sz="8400" b="1">
                <a:solidFill>
                  <a:srgbClr val="FFFFFF"/>
                </a:solidFill>
                <a:latin typeface="Museo 1"/>
              </a:rPr>
              <a:t>15. Saeimas vēlēšanas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8" y="4846320"/>
            <a:ext cx="111556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400" b="0">
                <a:solidFill>
                  <a:srgbClr val="FFFFFF"/>
                </a:solidFill>
                <a:latin typeface="Museo 2"/>
              </a:rPr>
              <a:t>Rezultātu scenāriju prognoze</a:t>
            </a:r>
          </a:p>
          <a:p>
            <a:pPr algn="l"/>
            <a:r>
              <a:rPr lang="lv-LV" sz="3400" b="0">
                <a:solidFill>
                  <a:srgbClr val="FFFFFF"/>
                </a:solidFill>
                <a:latin typeface="Museo 2"/>
              </a:rPr>
              <a:t>Providus · 2026. gada 3. oktobris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82296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FFFFFF"/>
                </a:solidFill>
                <a:latin typeface="Museo 1"/>
              </a:rPr>
              <a:t>Galvenie secinājumi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25880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000" b="1">
                <a:solidFill>
                  <a:srgbClr val="303A92"/>
                </a:solidFill>
                <a:latin typeface="Museo 1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4114800"/>
            <a:ext cx="301752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>
                <a:solidFill>
                  <a:srgbClr val="251E50"/>
                </a:solidFill>
                <a:latin typeface="Museo 2"/>
              </a:rPr>
              <a:t>AS (Apvienotais saraksts) mandāti bāzes scenārijā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5760720"/>
            <a:ext cx="301752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 dirty="0">
                <a:solidFill>
                  <a:srgbClr val="251E50"/>
                </a:solidFill>
                <a:latin typeface="Museo 2"/>
              </a:rPr>
              <a:t>Diapazons 24–33 dažādos scenārijos. AS ir lielākā partija 92–99,9 % scenāriju simulāciju.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19472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39512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000" b="1">
                <a:solidFill>
                  <a:srgbClr val="303A92"/>
                </a:solidFill>
                <a:latin typeface="Museo 1"/>
              </a:rPr>
              <a:t>5 %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9512" y="4114800"/>
            <a:ext cx="301752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>
                <a:solidFill>
                  <a:srgbClr val="251E50"/>
                </a:solidFill>
                <a:latin typeface="Museo 2"/>
              </a:rPr>
              <a:t>barjera nosaka Saeimas sastāvu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9512" y="5760720"/>
            <a:ext cx="301752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 dirty="0">
                <a:solidFill>
                  <a:srgbClr val="251E50"/>
                </a:solidFill>
                <a:latin typeface="Museo 2"/>
              </a:rPr>
              <a:t>JV barjeru pārvar 67 % scenāriju simulāciju, ZZS 63 %, ST! 24 %. Septiņu partiju Saeima ir </a:t>
            </a:r>
            <a:r>
              <a:rPr lang="lv-LV" sz="2000" b="0" dirty="0" err="1">
                <a:solidFill>
                  <a:srgbClr val="251E50"/>
                </a:solidFill>
                <a:latin typeface="Museo 2"/>
              </a:rPr>
              <a:t>pamatscenārijs</a:t>
            </a:r>
            <a:r>
              <a:rPr lang="lv-LV" sz="2000" b="0" dirty="0">
                <a:solidFill>
                  <a:srgbClr val="251E50"/>
                </a:solidFill>
                <a:latin typeface="Museo 2"/>
              </a:rPr>
              <a:t>, taču tikai ~44 % simulāciju.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33104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53144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000" b="1">
                <a:solidFill>
                  <a:srgbClr val="303A92"/>
                </a:solidFill>
                <a:latin typeface="Museo 1"/>
              </a:rPr>
              <a:t>52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53144" y="4114800"/>
            <a:ext cx="301752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>
                <a:solidFill>
                  <a:srgbClr val="251E50"/>
                </a:solidFill>
                <a:latin typeface="Museo 2"/>
              </a:rPr>
              <a:t>mandāti AS+PRO+NA bāzes scenārijā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53144" y="5760720"/>
            <a:ext cx="3017520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 dirty="0">
                <a:solidFill>
                  <a:srgbClr val="251E50"/>
                </a:solidFill>
                <a:latin typeface="Museo 2"/>
              </a:rPr>
              <a:t>Ar PRO–NA politisko berzi, vairākums pastāv tikai 53–74 % scenāriju simulāciju. AS ir katrā iespējamā vairākumā.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746736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066776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000" b="1">
                <a:solidFill>
                  <a:srgbClr val="303A92"/>
                </a:solidFill>
                <a:latin typeface="Museo 1"/>
              </a:rPr>
              <a:t>3–5 %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66776" y="4114800"/>
            <a:ext cx="301752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1">
                <a:solidFill>
                  <a:srgbClr val="251E50"/>
                </a:solidFill>
                <a:latin typeface="Museo 2"/>
              </a:rPr>
              <a:t>varbūtība, ka AS (Apvienotais saraksts) iegūs 36 mandātus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66776" y="5760720"/>
            <a:ext cx="3017520" cy="338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>
                <a:solidFill>
                  <a:srgbClr val="251E50"/>
                </a:solidFill>
                <a:latin typeface="Museo 2"/>
              </a:rPr>
              <a:t>36 ir rekords kopš 1993. g. (Latvijas ceļš). Vajag ~29 % balsu; aptaujās AS ir ~23 %.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303A92"/>
                </a:solidFill>
                <a:latin typeface="Museo 1"/>
              </a:rPr>
              <a:t>Ievaddati un metode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1714500"/>
            <a:ext cx="7772400" cy="7520940"/>
          </a:xfrm>
          <a:prstGeom prst="roundRect">
            <a:avLst>
              <a:gd name="adj" fmla="val 3000"/>
            </a:avLst>
          </a:prstGeom>
          <a:solidFill>
            <a:srgbClr val="EE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2080260"/>
            <a:ext cx="7040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000" b="1" dirty="0" err="1">
                <a:solidFill>
                  <a:srgbClr val="303A92"/>
                </a:solidFill>
                <a:latin typeface="Museo 1"/>
              </a:rPr>
              <a:t>Ievaddati</a:t>
            </a:r>
            <a:endParaRPr lang="lv-LV" sz="3000" b="1" dirty="0">
              <a:solidFill>
                <a:srgbClr val="303A92"/>
              </a:solidFill>
              <a:latin typeface="Museo 1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163153"/>
            <a:ext cx="7040880" cy="5669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SKDS, 4.–16. septembris: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N = 2 035; kļūdas robeža ±2,7 </a:t>
            </a:r>
            <a:r>
              <a:rPr lang="lv-LV" sz="23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 izlēmušo bāzei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Latvijas fakti, septembris: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n = 1 018; ±3,8 </a:t>
            </a:r>
            <a:r>
              <a:rPr lang="lv-LV" sz="23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, zemāka </a:t>
            </a:r>
            <a:r>
              <a:rPr lang="lv-LV" sz="2300" b="0" dirty="0" err="1">
                <a:solidFill>
                  <a:srgbClr val="251E50"/>
                </a:solidFill>
                <a:latin typeface="Museo 2"/>
              </a:rPr>
              <a:t>kredibilitāte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, svars 20 %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 err="1">
                <a:solidFill>
                  <a:srgbClr val="251E50"/>
                </a:solidFill>
                <a:latin typeface="Museo 2"/>
              </a:rPr>
              <a:t>PolitPro</a:t>
            </a:r>
            <a:r>
              <a:rPr lang="lv-LV" sz="2300" b="1" dirty="0">
                <a:solidFill>
                  <a:srgbClr val="251E50"/>
                </a:solidFill>
                <a:latin typeface="Museo 2"/>
              </a:rPr>
              <a:t>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SKDS novirze 2022. g. ≈ 2 </a:t>
            </a:r>
            <a:r>
              <a:rPr lang="lv-LV" sz="23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 (RMS), tikai viens vēlēšanu cikls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Priekšlaicīgā balsošana: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174 517 vēlētāji (11,20 %) līdz 2. oktobrim, 2,8 reizes vairāk nekā 2022. g. kopā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Vēsture: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CVK rezultāti un aktivitāte 1922–2022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09760" y="1714500"/>
            <a:ext cx="8016240" cy="7520940"/>
          </a:xfrm>
          <a:prstGeom prst="roundRect">
            <a:avLst>
              <a:gd name="adj" fmla="val 3000"/>
            </a:avLst>
          </a:prstGeom>
          <a:solidFill>
            <a:srgbClr val="EE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67559" y="1988365"/>
            <a:ext cx="7040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000" b="1" dirty="0">
                <a:solidFill>
                  <a:srgbClr val="303A92"/>
                </a:solidFill>
                <a:latin typeface="Museo 1"/>
              </a:rPr>
              <a:t>Metode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53600" y="3086100"/>
            <a:ext cx="7620000" cy="65864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5000 simulāciju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katram scenārijam, aptaujas kļūda σ = 0,8 + 0,1 × atbalsts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Mandāti: </a:t>
            </a:r>
            <a:r>
              <a:rPr lang="lv-LV" sz="2300" b="0" dirty="0" err="1">
                <a:solidFill>
                  <a:srgbClr val="251E50"/>
                </a:solidFill>
                <a:latin typeface="Museo 2"/>
              </a:rPr>
              <a:t>Sainte-Laguë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 (dalītāji 1, 3, 5, 7…), 5 % barjera, 100 mandātu, vienots valsts mēroga sadalījums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Koalīcijas: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minimāli vairākumi trīs “sarkano līniju” variantos (V1–V3)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Ekspertu korekcija: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JV ≥ ZZS, abas pie 5 % (S1–S4, S7)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Zemais–augstais: </a:t>
            </a:r>
            <a:r>
              <a:rPr lang="lv-LV" sz="2300" b="0" dirty="0">
                <a:solidFill>
                  <a:srgbClr val="251E50"/>
                </a:solidFill>
                <a:latin typeface="Museo 2"/>
              </a:rPr>
              <a:t>p5–p95 katrai partijai septiņos scenārijos</a:t>
            </a:r>
          </a:p>
          <a:p>
            <a:pPr marL="347472" indent="-347472">
              <a:spcAft>
                <a:spcPts val="1400"/>
              </a:spcAft>
              <a:buFontTx/>
              <a:buChar char="•"/>
            </a:pPr>
            <a:r>
              <a:rPr lang="lv-LV" sz="2300" b="1" dirty="0">
                <a:solidFill>
                  <a:srgbClr val="251E50"/>
                </a:solidFill>
                <a:latin typeface="Museo 2"/>
              </a:rPr>
              <a:t>Modelētas 10 partijas </a:t>
            </a:r>
            <a:r>
              <a:rPr lang="lv-LV" sz="2300" dirty="0">
                <a:solidFill>
                  <a:srgbClr val="251E50"/>
                </a:solidFill>
                <a:latin typeface="Museo 2"/>
              </a:rPr>
              <a:t>(AS, SV/AJ, LPV, PRO, NA, JV, ZZS, ST!, MMN, LA) un grupa “Citi”. (</a:t>
            </a:r>
            <a:r>
              <a:rPr lang="lv-LV" dirty="0">
                <a:solidFill>
                  <a:srgbClr val="251E50"/>
                </a:solidFill>
                <a:latin typeface="Museo 2"/>
              </a:rPr>
              <a:t>MMN un LA pieņemtas kā partneri jebkuram. Rezultātos detalizēti analizētas 8 partijas ar vislielāko dokumentēto atbalstu; vēlēšanās kopā startē 14 saraksti.)</a:t>
            </a:r>
            <a:endParaRPr lang="en-US" dirty="0">
              <a:solidFill>
                <a:srgbClr val="251E50"/>
              </a:solidFill>
              <a:latin typeface="Museo 2"/>
            </a:endParaRPr>
          </a:p>
          <a:p>
            <a:pPr marL="347472" indent="-347472">
              <a:spcAft>
                <a:spcPts val="1400"/>
              </a:spcAft>
              <a:buChar char="•"/>
            </a:pPr>
            <a:endParaRPr lang="lv-LV" sz="2300" b="0" dirty="0">
              <a:solidFill>
                <a:srgbClr val="251E50"/>
              </a:solidFill>
              <a:latin typeface="Museo 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Avots: SKDS / LSM 25.09.2026, Latvijas fakti, PolitPro, CVK, Providus aprēķini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800" b="1">
                <a:solidFill>
                  <a:srgbClr val="2B2C70"/>
                </a:solidFill>
                <a:latin typeface="Museo 1"/>
              </a:rPr>
              <a:t>Aptaujas visvairāk atšķiras par SV/AJ un ZZS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0" y="2194560"/>
          <a:ext cx="1005840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852160" cy="4231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SKDS ir precīzāka: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±2,7 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 pret ±3,8 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 Latvijas faktiem izlēmušo bāzei.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SV/AJ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SKDS 14,2 %, bet Latvijas faktos 8,7 %; ZZS 6,9 % pret 10,6 %.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Kopējā aptaujas kļūda ≈ 2× izlases kļūda,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tāpēc JV 6,2–6,5 % statistiski nav nošķirams no 5 % barjeras.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Bāzes svars 80/20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(SKDS / Latvijas fakti); 30/70 pārbaudīts S5.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2B2C70"/>
                </a:solidFill>
                <a:latin typeface="Museo 2"/>
              </a:rPr>
              <a:t>Izlēmušo īpatsvars pārrēķināts no SKDS visu respondentu rādītājiem. Avots: LSM 25.09.2026, Latvijas fakti, Providus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800" b="1">
                <a:solidFill>
                  <a:srgbClr val="303A92"/>
                </a:solidFill>
                <a:latin typeface="Museo 1"/>
              </a:rPr>
              <a:t>Septiņi scenāriji, katrs ar vienu pieņēmumu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05840" y="2286000"/>
          <a:ext cx="16276320" cy="64373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2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FFFFFF"/>
                          </a:solidFill>
                          <a:latin typeface="Museo 2"/>
                        </a:rPr>
                        <a:t>Scenārijs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1">
                          <a:solidFill>
                            <a:srgbClr val="FFFFFF"/>
                          </a:solidFill>
                          <a:latin typeface="Museo 2"/>
                        </a:rPr>
                        <a:t>Aptauju svars SKDS / LF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1">
                          <a:solidFill>
                            <a:srgbClr val="FFFFFF"/>
                          </a:solidFill>
                          <a:latin typeface="Museo 2"/>
                        </a:rPr>
                        <a:t>Aktivitāte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1">
                          <a:solidFill>
                            <a:srgbClr val="FFFFFF"/>
                          </a:solidFill>
                          <a:latin typeface="Museo 2"/>
                        </a:rPr>
                        <a:t>Ko pārbauda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S1 Bāzes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60,5 %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Pamata aplēse; JV 5,6 % ≥ ZZS 5,4 %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S2 SKDS 2022. g. novirzes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60,5 %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SKDS atkal pārvērtē “sistēmas” partijas (50 % atkārtojums)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S3 Zema aktivitāte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56,5 %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Interese kā 2018. g.; vājāka Latgales līdzdalība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S4 Augsta aktivitāte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64 %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Protesta mobilizācija (palīdz SV/AJ, LPV)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S5 LF precīzāks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30 / 70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60,5 %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SKDS pārvērtē SV/AJ; bez JV/ZZS korekcijas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S6 AS maksimums (griesti)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30 / 70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60,5 %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Augstākais ticamais AS rezultāts: pilna SKDS 2022. g. novirze + AS +3 pp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S7 AS zemais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60,5 %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AS −3 </a:t>
                      </a:r>
                      <a:r>
                        <a:rPr lang="lv-LV" sz="1900" b="0" dirty="0" err="1">
                          <a:solidFill>
                            <a:srgbClr val="251E50"/>
                          </a:solidFill>
                          <a:latin typeface="Museo 2"/>
                        </a:rPr>
                        <a:t>pp</a:t>
                      </a:r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; JV, PRO, NA katra +1 </a:t>
                      </a:r>
                      <a:r>
                        <a:rPr lang="lv-LV" sz="1900" b="0" dirty="0" err="1">
                          <a:solidFill>
                            <a:srgbClr val="251E50"/>
                          </a:solidFill>
                          <a:latin typeface="Museo 2"/>
                        </a:rPr>
                        <a:t>pp</a:t>
                      </a:r>
                      <a:endParaRPr lang="lv-LV" sz="1900" b="0" dirty="0">
                        <a:solidFill>
                          <a:srgbClr val="251E50"/>
                        </a:solidFill>
                        <a:latin typeface="Museo 2"/>
                      </a:endParaRP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S6 ir griesti, nevis prognoze. Avots: Providus modelis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400" b="1" dirty="0">
                <a:solidFill>
                  <a:srgbClr val="303A92"/>
                </a:solidFill>
                <a:latin typeface="Museo 1"/>
              </a:rPr>
              <a:t>Mandāti: AS vadībā visos scenārijos; pārējie cieši līdzās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2103120"/>
          <a:ext cx="1645920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Mandāti pēc vidējiem balsu īpatsvariem (deterministiski); partijas zem 5 % vidējā aplēsē mandātus nesaņem. Avots: Providus modelis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800" b="1" dirty="0">
                <a:solidFill>
                  <a:srgbClr val="2B2C70"/>
                </a:solidFill>
                <a:latin typeface="Museo 1"/>
              </a:rPr>
              <a:t>Mandātu zemais–augstais diapazons partijām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2103120"/>
          <a:ext cx="932688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553629"/>
              </p:ext>
            </p:extLst>
          </p:nvPr>
        </p:nvGraphicFramePr>
        <p:xfrm>
          <a:off x="10607040" y="2286000"/>
          <a:ext cx="6766556" cy="6172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517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600" b="1">
                          <a:solidFill>
                            <a:srgbClr val="FFFFFF"/>
                          </a:solidFill>
                          <a:latin typeface="Museo 2"/>
                        </a:rPr>
                        <a:t>Partija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500" b="1">
                          <a:solidFill>
                            <a:srgbClr val="FFFFFF"/>
                          </a:solidFill>
                          <a:latin typeface="Museo 2"/>
                        </a:rPr>
                        <a:t>Aprēķinātais teorētiskais zemais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b="1" dirty="0">
                          <a:solidFill>
                            <a:schemeClr val="tx1"/>
                          </a:solidFill>
                          <a:latin typeface="Museo 2"/>
                        </a:rPr>
                        <a:t>S1 mediāna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500" b="1">
                          <a:solidFill>
                            <a:srgbClr val="FFFFFF"/>
                          </a:solidFill>
                          <a:latin typeface="Museo 2"/>
                        </a:rPr>
                        <a:t>Aprēķinātais teorētiskais augstais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AS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19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28 (23–35)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39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LPV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12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18 (13–22)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23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SV/AJ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17 (12–21)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23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PRO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8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13 (9–17)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18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NA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11 (8–15)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16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ZZS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7 (0–9)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15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JV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7 (0–10)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11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lang="lv-LV" sz="1900" b="1">
                          <a:solidFill>
                            <a:srgbClr val="251E50"/>
                          </a:solidFill>
                          <a:latin typeface="Museo 2"/>
                        </a:rPr>
                        <a:t>ST!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0 (0–7)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07040" y="8641080"/>
            <a:ext cx="67665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B2C70"/>
                </a:solidFill>
                <a:latin typeface="Museo 2"/>
              </a:rPr>
              <a:t>AS: 19–39 mandāti. NA, ZZS, JV un ST! visas var palikt bez mandātiem.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2B2C70"/>
                </a:solidFill>
                <a:latin typeface="Museo 2"/>
              </a:rPr>
              <a:t>Aprēķinātais teorētiskais zemais = zemākais p5, augstais = augstākais p95 S1–S7; 0 nozīmē, ka partija ir zem 5 % barjeras vismaz 5 % simulāciju. Avots: Providus modelis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303A92"/>
                </a:solidFill>
                <a:latin typeface="Museo 1"/>
              </a:rPr>
              <a:t>JV, ZZS un ST! uz 5 % barjeras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949440" y="2103120"/>
          <a:ext cx="1042416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577840" cy="53399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S1: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JV barjeru pārvar 67 %, ZZS – 63 % simulāciju; abas – 41 %, neviena – 12 %.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Ekspertu pieņēmums: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JV ≥ ZZS, abas ~5,5 %. Tikai pēc aptaujām ZZS (7,6 %) apsteidz JV (6,4 %) – to rāda S5.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Kāpēc tas svarīgi: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katra neiekļūšana palielina zaudētās balsis, paaugstina AS mandātu bonusu un atņem koalīcijas partneri.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ST!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iekļūst 24 % (S1) un 64 %, ja atkārtojas SKDS 2022. g. novirzes.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Varbūtība pārvarēt 5 % barjeru, daļa no 5000 simulācijām. Avots: Providus modelis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400" b="1">
                <a:solidFill>
                  <a:srgbClr val="FFFFFF"/>
                </a:solidFill>
                <a:latin typeface="Museo 1"/>
              </a:rPr>
              <a:t>Priekšlaicīgā balsošana pieaugusi 2,8 reizes; aktivitāte ~60–62 %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132320" y="2194560"/>
          <a:ext cx="1042416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468880"/>
            <a:ext cx="5669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600" b="1">
                <a:solidFill>
                  <a:srgbClr val="FFFFFF"/>
                </a:solidFill>
                <a:latin typeface="Museo 1"/>
              </a:rPr>
              <a:t>174 517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657600"/>
            <a:ext cx="566928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>
                <a:solidFill>
                  <a:srgbClr val="FFFFFF"/>
                </a:solidFill>
                <a:latin typeface="Museo 2"/>
              </a:rPr>
              <a:t>vēlētāji nobalsojuši priekšlaicīgi līdz 2. oktobra beigām (11,20 %); 2022. g. kopā – 63 300 (4,11 %)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486400"/>
            <a:ext cx="5669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6600" b="1">
                <a:solidFill>
                  <a:srgbClr val="ACE4F1"/>
                </a:solidFill>
                <a:latin typeface="Museo 1"/>
              </a:rPr>
              <a:t>54,6 %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6675120"/>
            <a:ext cx="566928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000" b="0">
                <a:solidFill>
                  <a:srgbClr val="FFFFFF"/>
                </a:solidFill>
                <a:latin typeface="Museo 2"/>
              </a:rPr>
              <a:t>aktivitāte 2018. g., zemākā kopš 1993. g. Aplēse 2026. g.: 60–62 % (diapazons 57–65 %).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8595360"/>
            <a:ext cx="5669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700" b="0">
                <a:solidFill>
                  <a:srgbClr val="ACE4F1"/>
                </a:solidFill>
                <a:latin typeface="Museo 2"/>
              </a:rPr>
              <a:t>Augsta aktivitāte parasti palīdz SV/AJ un LPV; zema – JV, NA, PRO.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ACE4F1"/>
                </a:solidFill>
                <a:latin typeface="Museo 2"/>
              </a:rPr>
              <a:t>Avots: CVK vēsturiskie dati (Providus Excel, 2026. g. 1. okt.); CVK priekšlaicīgās balsošanas dati līdz 2026. g. 2. okt. beigām; Providus aplēse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000" b="1">
                <a:solidFill>
                  <a:srgbClr val="303A92"/>
                </a:solidFill>
                <a:latin typeface="Museo 1"/>
              </a:rPr>
              <a:t>Aritmētika sanāk; sarkanās līnijas ierobežo (varbūtības)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05840" y="2194560"/>
          <a:ext cx="16276320" cy="49743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Scenārijs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V1: iespējams vairākums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V1: AS+PRO+NA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V1: AS+JV+ZZS+NA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V2: iespējams vairākums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FFFFFF"/>
                          </a:solidFill>
                          <a:latin typeface="Museo 2"/>
                        </a:rPr>
                        <a:t>V3: AS+LPV+NA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S1 Bāzes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100 %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96 %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30 %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74 %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82 %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S2 SKDS 2022. g. novirzes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99 %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92 %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17 %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58 %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72 %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S3 Zema aktivitāte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100 %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41 %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86 %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S4 Augsta aktivitāte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99 %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95 %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18 %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53 %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79 %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S5 LF precīzāks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100 %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49 %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99 %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88 %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S6 AS maksimums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100 %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67 %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7 %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97 %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52 %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lang="lv-LV" sz="1700" b="1">
                          <a:solidFill>
                            <a:srgbClr val="251E50"/>
                          </a:solidFill>
                          <a:latin typeface="Museo 2"/>
                        </a:rPr>
                        <a:t>S7 AS zemais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100 %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99 %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36 %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>
                          <a:solidFill>
                            <a:srgbClr val="251E50"/>
                          </a:solidFill>
                          <a:latin typeface="Museo 2"/>
                        </a:rPr>
                        <a:t>69 %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b="0" dirty="0">
                          <a:solidFill>
                            <a:srgbClr val="251E50"/>
                          </a:solidFill>
                          <a:latin typeface="Museo 2"/>
                        </a:rPr>
                        <a:t>96 %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7772400"/>
            <a:ext cx="1627632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800"/>
              </a:spcAft>
              <a:buChar char="•"/>
            </a:pPr>
            <a:r>
              <a:rPr lang="lv-LV" sz="1800" b="1">
                <a:solidFill>
                  <a:srgbClr val="251E50"/>
                </a:solidFill>
                <a:latin typeface="Museo 2"/>
              </a:rPr>
              <a:t>V1 “kordons” – nelokāma sarkanā līnija: </a:t>
            </a:r>
            <a:r>
              <a:rPr lang="lv-LV" sz="1800" b="0">
                <a:solidFill>
                  <a:srgbClr val="251E50"/>
                </a:solidFill>
                <a:latin typeface="Museo 2"/>
              </a:rPr>
              <a:t>AS, PRO, JV izslēdz LPV; visi izslēdz SV/AJ un ST!.  </a:t>
            </a:r>
            <a:r>
              <a:rPr lang="lv-LV" sz="1800" b="1">
                <a:solidFill>
                  <a:srgbClr val="251E50"/>
                </a:solidFill>
                <a:latin typeface="Museo 2"/>
              </a:rPr>
              <a:t>V2: </a:t>
            </a:r>
            <a:r>
              <a:rPr lang="lv-LV" sz="1800" b="0">
                <a:solidFill>
                  <a:srgbClr val="251E50"/>
                </a:solidFill>
                <a:latin typeface="Museo 2"/>
              </a:rPr>
              <a:t>V1 plus PRO–NA politiskās berzes ietekme.  </a:t>
            </a:r>
            <a:r>
              <a:rPr lang="lv-LV" sz="1800" b="1">
                <a:solidFill>
                  <a:srgbClr val="251E50"/>
                </a:solidFill>
                <a:latin typeface="Museo 2"/>
              </a:rPr>
              <a:t>V3: </a:t>
            </a:r>
            <a:r>
              <a:rPr lang="lv-LV" sz="1800" b="0">
                <a:solidFill>
                  <a:srgbClr val="251E50"/>
                </a:solidFill>
                <a:latin typeface="Museo 2"/>
              </a:rPr>
              <a:t>AS atsakās no savas līnijas pret LPV.</a:t>
            </a:r>
          </a:p>
          <a:p>
            <a:pPr marL="347472" indent="-347472">
              <a:spcAft>
                <a:spcPts val="800"/>
              </a:spcAft>
              <a:buChar char="•"/>
            </a:pPr>
            <a:r>
              <a:rPr lang="lv-LV" sz="1800" b="1">
                <a:solidFill>
                  <a:srgbClr val="251E50"/>
                </a:solidFill>
                <a:latin typeface="Museo 2"/>
              </a:rPr>
              <a:t>AS ir katrā iespējamā vairākumā. </a:t>
            </a:r>
            <a:r>
              <a:rPr lang="lv-LV" sz="1800" b="0">
                <a:solidFill>
                  <a:srgbClr val="251E50"/>
                </a:solidFill>
                <a:latin typeface="Museo 2"/>
              </a:rPr>
              <a:t>PRO–NA politiskā berze samazina vairākuma iespējamību līdz 53–74 % S1–S4 un S7, jo tad vajadzīgas gan JV, gan ZZS.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Simulāciju daļa, kurā pastāv minimāls vairākums (≥51 mandāts). Avots: Providus modelis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000" b="1">
                <a:solidFill>
                  <a:srgbClr val="303A92"/>
                </a:solidFill>
                <a:latin typeface="Museo 1"/>
              </a:rPr>
              <a:t>Visticamākās valdības (varbūtības pēc aprēķiniem)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240280"/>
            <a:ext cx="841248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80160" y="2240280"/>
            <a:ext cx="7955279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32 %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84080" y="224028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A.  AS + PRO + NA (+ ZZS vai 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84080" y="2715768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>
                <a:solidFill>
                  <a:srgbClr val="251E50"/>
                </a:solidFill>
                <a:latin typeface="Museo 2"/>
              </a:rPr>
              <a:t>Aritmētiski iespējama, bet S1 tikai 52 mandāti; PRO–NA politiskā berze var ietekmēt iznākumu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3410712"/>
            <a:ext cx="560070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3410712"/>
            <a:ext cx="514350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20 %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0" y="3410712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C.  AS + PRO + ZZS (+ JV vai NA)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0" y="388620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>
                <a:solidFill>
                  <a:srgbClr val="251E50"/>
                </a:solidFill>
                <a:latin typeface="Museo 2"/>
              </a:rPr>
              <a:t>Vajadzīgs, lai ZZS pārvar barjeru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4581144"/>
            <a:ext cx="513207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4581144"/>
            <a:ext cx="467487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18 %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0" y="4581144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E.  Strupceļš, ārkārtas vēlēšanas 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5056631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>
                <a:solidFill>
                  <a:srgbClr val="251E50"/>
                </a:solidFill>
                <a:latin typeface="Museo 2"/>
              </a:rPr>
              <a:t>Risks aug, ja JV neiekļūst vai ST! iekļūst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" y="5751576"/>
            <a:ext cx="4194809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80160" y="5751576"/>
            <a:ext cx="3737609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14 %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0" y="5751576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D.  AS + JV + ZZS + 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0" y="6227064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>
                <a:solidFill>
                  <a:srgbClr val="251E50"/>
                </a:solidFill>
                <a:latin typeface="Museo 2"/>
              </a:rPr>
              <a:t>Iespējama tikai 17–49 % simulāciju (S6: 7 %)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6922008"/>
            <a:ext cx="278892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280160" y="6922008"/>
            <a:ext cx="23317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8 %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0" y="6922008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B.  AS + LPV (+ NA vai ZZS)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7397496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600" b="0">
                <a:solidFill>
                  <a:srgbClr val="251E50"/>
                </a:solidFill>
                <a:latin typeface="Museo 2"/>
              </a:rPr>
              <a:t>Aritmētiski iespējama, ja AS atsakās no savas līnijas pret LPV.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" y="8092440"/>
            <a:ext cx="278892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80160" y="8092440"/>
            <a:ext cx="23317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3400" b="1">
                <a:solidFill>
                  <a:srgbClr val="FFFFFF"/>
                </a:solidFill>
                <a:latin typeface="Museo 1"/>
              </a:rPr>
              <a:t>8 %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84080" y="809244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2"/>
              </a:rPr>
              <a:t>Citi (mazākuma valdības u. c.)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Providus ekspertu vērtējums, balstīts uz simulācijām; varbūtību summa ir 100 %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52308" y="552308"/>
            <a:ext cx="10248616" cy="9144000"/>
          </a:xfrm>
          <a:custGeom>
            <a:avLst/>
            <a:gdLst/>
            <a:ahLst/>
            <a:cxnLst/>
            <a:rect l="l" t="t" r="r" b="b"/>
            <a:pathLst>
              <a:path w="10248616" h="9144000">
                <a:moveTo>
                  <a:pt x="0" y="0"/>
                </a:moveTo>
                <a:lnTo>
                  <a:pt x="10248616" y="0"/>
                </a:lnTo>
                <a:lnTo>
                  <a:pt x="10248616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95" r="-168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515600" y="1737360"/>
            <a:ext cx="6858000" cy="310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 dirty="0">
                <a:solidFill>
                  <a:srgbClr val="FFFFFF"/>
                </a:solidFill>
                <a:latin typeface="Museo 1"/>
              </a:rPr>
              <a:t>Vai AS var sasniegt 36 mandātus?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5029200"/>
            <a:ext cx="6766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600" b="1" dirty="0">
                <a:solidFill>
                  <a:srgbClr val="ACE4F1"/>
                </a:solidFill>
                <a:latin typeface="Museo 2"/>
              </a:rPr>
              <a:t>Ļoti maz ticams: ~3–5 %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035040"/>
            <a:ext cx="6766560" cy="2472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0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~29 % balsu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vajag pie ~19 % zaudēto balsu; AS ir ~23 %</a:t>
            </a:r>
          </a:p>
          <a:p>
            <a:pPr marL="347472" indent="-347472">
              <a:spcAft>
                <a:spcPts val="10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S1 3,2 %,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plašākas kļūdas 8,3 %, griestu scenārijs S6 22,6 %</a:t>
            </a:r>
          </a:p>
          <a:p>
            <a:pPr marL="347472" indent="-347472">
              <a:spcAft>
                <a:spcPts val="10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13 %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ja gan JV, gan ZZS neiekļūst; </a:t>
            </a:r>
            <a:r>
              <a:rPr lang="lv-LV" sz="2400" b="1" dirty="0">
                <a:solidFill>
                  <a:srgbClr val="FFFFFF"/>
                </a:solidFill>
                <a:latin typeface="Museo 2"/>
              </a:rPr>
              <a:t>0,4 %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ja iekļūst abas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2B2C70"/>
                </a:solidFill>
                <a:latin typeface="Museo 1"/>
              </a:rPr>
              <a:t>36 mandātiem vajag ~29 % balsu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498079" y="2194560"/>
          <a:ext cx="987552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98079" y="925372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400" b="0">
                <a:solidFill>
                  <a:srgbClr val="2B2C70"/>
                </a:solidFill>
                <a:latin typeface="Museo 2"/>
              </a:rPr>
              <a:t>Zem 5 % barjeras zaudēto balsu īpatsvars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377440"/>
            <a:ext cx="6126480" cy="4524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Mandāti ≈ balsis ÷ (1 − zaudētās balsis). 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Rekordi: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Latvijas ceļš 1993. g. – 36 mandāti ar 32,4 % balsu; Vienotība 2010. g. – 33 ar 31,2 % balsu; Saskaņas Centrs 2011. g. – 31 ar 28,4 % balsu.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2022. g. rāda sviru: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JV ieguva 26 mandātus ar 19,0 % balsu, jo 27,9 % balsu bija zaudētas.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Lielākā SKDS kļūda 2022. g. – 2,7 </a:t>
            </a:r>
            <a:r>
              <a:rPr lang="lv-LV" sz="2400" b="1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400" b="1" dirty="0">
                <a:solidFill>
                  <a:srgbClr val="251E50"/>
                </a:solidFill>
                <a:latin typeface="Museo 2"/>
              </a:rPr>
              <a:t>.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AS vajag +6 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pp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2B2C70"/>
                </a:solidFill>
                <a:latin typeface="Museo 2"/>
              </a:rPr>
              <a:t>Avots: CVK rezultāti; Providus modelis. Stresa gadījums: ST!, MMN, LA katra 4,9 %, citi 10 %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400" b="1">
                <a:solidFill>
                  <a:srgbClr val="303A92"/>
                </a:solidFill>
                <a:latin typeface="Museo 1"/>
              </a:rPr>
              <a:t>Prokremliskie vēlētāji: stabili, tagad sašķelti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0" y="2194560"/>
          <a:ext cx="1005840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943600" cy="4524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~19 % vidēji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kopš 1993. g. (diapazons 7–28 %): stabils vēlētāju kopums.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SV/AJ šobrīd: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svērti 13,1 % (SKDS 14,2 %, LF 8,7 %) → ~17 mandāti (12–21).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Nekad nav partneris: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“nelokāmās sarkanās līnijas”/kordons atņem 15–18 mandātus; atlikušajiem 76–85 mandātiem vajag 51.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 err="1">
                <a:solidFill>
                  <a:srgbClr val="251E50"/>
                </a:solidFill>
                <a:latin typeface="Museo 2"/>
              </a:rPr>
              <a:t>Ostracisms</a:t>
            </a:r>
            <a:r>
              <a:rPr lang="lv-LV" sz="2400" b="1" dirty="0">
                <a:solidFill>
                  <a:srgbClr val="251E50"/>
                </a:solidFill>
                <a:latin typeface="Museo 2"/>
              </a:rPr>
              <a:t> var palielināt atbalstu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(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van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Spanje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 &amp; 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Weber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, 2019): </a:t>
            </a:r>
            <a:r>
              <a:rPr lang="lv-LV" sz="2400" b="0" dirty="0" err="1">
                <a:solidFill>
                  <a:srgbClr val="251E50"/>
                </a:solidFill>
                <a:latin typeface="Museo 2"/>
              </a:rPr>
              <a:t>augšupvērsts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 risks SV/AJ.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303A92"/>
                </a:solidFill>
                <a:latin typeface="Museo 2"/>
              </a:rPr>
              <a:t>2022. g. stabiņš ietver zem barjeras palikušos (18,5 %; parlamentā 6,8 %). 2026 (aplēse): tikai SV/AJ; visas šādas partijas kopā 12–21 %. Avots: Providus klasifikācija, CVK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FFFFFF"/>
                </a:solidFill>
                <a:latin typeface="Museo 1"/>
              </a:rPr>
              <a:t>Sadrumstalotība vājina uzvarētāju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949440" y="2194560"/>
          <a:ext cx="1060704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468880"/>
            <a:ext cx="5577840" cy="52629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Uzvarētāja balsu īpatsvars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kopš 2014. g. katrās vēlēšanās ir 23 % vai zemāks (2022. g. – 19,0 %).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Zaudētās balsis 2022. g. sasniedza 27,9 %,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tāpēc JV 19,0 % pārvērtās 26 mandātos.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Efektīvais partiju skaits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pieauga līdz 10,3 (2022. g.), tuvu 1931. g. līmenim (10,9).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FFFFFF"/>
                </a:solidFill>
                <a:latin typeface="Museo 2"/>
              </a:rPr>
              <a:t>Korelācija 1993.–2022. g.: </a:t>
            </a:r>
            <a:r>
              <a:rPr lang="lv-LV" sz="2400" b="0" dirty="0">
                <a:solidFill>
                  <a:srgbClr val="FFFFFF"/>
                </a:solidFill>
                <a:latin typeface="Museo 2"/>
              </a:rPr>
              <a:t>vairāk partiju ↔ vājāks uzvarētājs (r = −0,81), vairāk zaudēto balsu (r = +0,81).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ACE4F1"/>
                </a:solidFill>
                <a:latin typeface="Museo 2"/>
              </a:rPr>
              <a:t>2026 (aplēse) = S1 aplēse (AS 22,9 %, zaudētās balsis ~19 %). Avots: CVK Excel 1922–2022, Providus aprēķini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2B2C70"/>
                </a:solidFill>
                <a:latin typeface="Museo 1"/>
              </a:rPr>
              <a:t>Lielās partijas uzplaukst, krīt un izzūd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766560" y="2103120"/>
          <a:ext cx="1069848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486400" cy="60016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10 vēlēšanas, 5 uzvarējušās partiju līnijas: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Latvijas ceļš, Saimnieks, Tautas partija, Jaunais laiks → Vienotība → JV, Saskaņa.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Neviens uzvarētājs nav uzvarējis vairāk par trim reizēm;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uzvarētājs nākamajās vēlēšanās vidēji saglabā tikai ~55 % no iepriekšējā rezultāta.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Latvijas ceļš: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32,4 % 1993. g., 4,9 % 2002. g. Saskaņa: 28,4 % 2011. g., 4,8 % 2022. g.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Secinājums: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AS un JV sagaida tas pats modelis; AS trīs partiju apvienība pastiprina sadrumstalotības risku.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2B2C70"/>
                </a:solidFill>
                <a:latin typeface="Museo 2"/>
              </a:rPr>
              <a:t>Partiju līnijas atbilst CVK Excel. Pārtraukumi = partija nestartēja. Avots: CVK, Providus aprēķini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2B2C70"/>
                </a:solidFill>
                <a:latin typeface="Museo 1"/>
              </a:rPr>
              <a:t>22 valdības 33 gados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8961120" y="2011680"/>
          <a:ext cx="8503920" cy="7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7498079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7200" b="1">
                <a:solidFill>
                  <a:srgbClr val="2B2C70"/>
                </a:solidFill>
                <a:latin typeface="Museo 1"/>
              </a:rPr>
              <a:t>17,9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657600"/>
            <a:ext cx="749807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400" b="0" dirty="0">
                <a:solidFill>
                  <a:srgbClr val="251E50"/>
                </a:solidFill>
                <a:latin typeface="Museo 2"/>
              </a:rPr>
              <a:t>mēneši: valdības vidējais mūžs (mediāna 14,8)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029200"/>
            <a:ext cx="7498079" cy="2893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Tikai 5 no 22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nostrādājušas 24 mēnešus vai ilgāk (iekrāsots).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Neviena valdība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nav nostrādājusi pilnu četru gadu termiņu; ilgākā – Kariņš I – 46,7 mēneši.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400" b="1" dirty="0">
                <a:solidFill>
                  <a:srgbClr val="251E50"/>
                </a:solidFill>
                <a:latin typeface="Museo 2"/>
              </a:rPr>
              <a:t>Prognozes secinājums: </a:t>
            </a:r>
            <a:r>
              <a:rPr lang="lv-LV" sz="2400" b="0" dirty="0">
                <a:solidFill>
                  <a:srgbClr val="251E50"/>
                </a:solidFill>
                <a:latin typeface="Museo 2"/>
              </a:rPr>
              <a:t>trausla AS vadīta koalīcija (S1 – 52 mandāti) nozīmē, ka galvenais risks ir valdības stabilitāte, nevis pats vēlēšanu rezultāts.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400" b="0">
                <a:solidFill>
                  <a:srgbClr val="2B2C70"/>
                </a:solidFill>
                <a:latin typeface="Museo 2"/>
              </a:rPr>
              <a:t>Mēneši no iecelšanas līdz atkāpšanās vai nomaiņai. Avots: Providus Excel (valdību lapa)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71500" y="571500"/>
            <a:ext cx="10287000" cy="9144000"/>
          </a:xfrm>
          <a:custGeom>
            <a:avLst/>
            <a:gdLst/>
            <a:ahLst/>
            <a:cxnLst/>
            <a:rect l="l" t="t" r="r" b="b"/>
            <a:pathLst>
              <a:path w="10287000" h="9144000">
                <a:moveTo>
                  <a:pt x="0" y="0"/>
                </a:moveTo>
                <a:lnTo>
                  <a:pt x="10287000" y="0"/>
                </a:lnTo>
                <a:lnTo>
                  <a:pt x="10287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45" r="-166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262280" y="1181100"/>
            <a:ext cx="7425519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000" b="1" dirty="0">
                <a:solidFill>
                  <a:srgbClr val="2B2C70"/>
                </a:solidFill>
                <a:latin typeface="Museo 1"/>
              </a:rPr>
              <a:t>Ko vērot vēlēšanu naktī un nākamajā nedēļā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62280" y="3543300"/>
            <a:ext cx="7766304" cy="59400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1" dirty="0">
                <a:solidFill>
                  <a:srgbClr val="2B2C70"/>
                </a:solidFill>
                <a:latin typeface="Museo 2"/>
              </a:rPr>
              <a:t>JV, ZZS, ST! pie 5 %: </a:t>
            </a:r>
            <a:r>
              <a:rPr lang="lv-LV" sz="2800" b="0" dirty="0">
                <a:solidFill>
                  <a:srgbClr val="2B2C70"/>
                </a:solidFill>
                <a:latin typeface="Museo 2"/>
              </a:rPr>
              <a:t>nosaka partiju skaitu un AS mandātu bonusu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1" dirty="0">
                <a:solidFill>
                  <a:srgbClr val="2B2C70"/>
                </a:solidFill>
                <a:latin typeface="Museo 2"/>
              </a:rPr>
              <a:t>AS pret ~29 %: </a:t>
            </a:r>
            <a:r>
              <a:rPr lang="lv-LV" sz="2800" b="0" dirty="0">
                <a:solidFill>
                  <a:srgbClr val="2B2C70"/>
                </a:solidFill>
                <a:latin typeface="Museo 2"/>
              </a:rPr>
              <a:t>robeža 36 mandātiem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1" dirty="0">
                <a:solidFill>
                  <a:srgbClr val="2B2C70"/>
                </a:solidFill>
                <a:latin typeface="Museo 2"/>
              </a:rPr>
              <a:t>Aktivitāte: </a:t>
            </a:r>
            <a:r>
              <a:rPr lang="lv-LV" sz="2800" b="0" dirty="0">
                <a:solidFill>
                  <a:srgbClr val="2B2C70"/>
                </a:solidFill>
                <a:latin typeface="Museo 2"/>
              </a:rPr>
              <a:t>&gt;63 % palīdz SV/AJ un LPV; &lt;57 % palīdz JV, NA, PRO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1" dirty="0">
                <a:solidFill>
                  <a:srgbClr val="2B2C70"/>
                </a:solidFill>
                <a:latin typeface="Museo 2"/>
              </a:rPr>
              <a:t>Pirmie signāli: </a:t>
            </a:r>
            <a:r>
              <a:rPr lang="lv-LV" sz="2800" b="0" dirty="0">
                <a:solidFill>
                  <a:srgbClr val="2B2C70"/>
                </a:solidFill>
                <a:latin typeface="Museo 2"/>
              </a:rPr>
              <a:t>vai PRO un NA izslēdz viens otru? Vai AS atkārto savu līniju pret LPV?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1" dirty="0">
                <a:solidFill>
                  <a:srgbClr val="2B2C70"/>
                </a:solidFill>
                <a:latin typeface="Museo 2"/>
              </a:rPr>
              <a:t>Rīga: </a:t>
            </a:r>
            <a:r>
              <a:rPr lang="lv-LV" sz="2800" b="0" dirty="0">
                <a:solidFill>
                  <a:srgbClr val="2B2C70"/>
                </a:solidFill>
                <a:latin typeface="Museo 2"/>
              </a:rPr>
              <a:t>sekot līdzi pārmaiņām Rīgas domes valdošajā koalīcijā, kamēr partijas risina sarunas par valdības veidošanu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lv-LV" sz="2800" b="0" dirty="0">
                <a:solidFill>
                  <a:srgbClr val="2B2C70"/>
                </a:solidFill>
                <a:latin typeface="Museo 2"/>
              </a:rPr>
              <a:t>Dažādu partiju kandidātu pirmsvēlēšanu </a:t>
            </a:r>
            <a:r>
              <a:rPr lang="lv-LV" sz="2800" b="1" dirty="0">
                <a:solidFill>
                  <a:srgbClr val="2B2C70"/>
                </a:solidFill>
                <a:latin typeface="Museo 2"/>
              </a:rPr>
              <a:t>skandālu sekas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9632189" y="1729864"/>
            <a:ext cx="10385674" cy="6925947"/>
          </a:xfrm>
          <a:custGeom>
            <a:avLst/>
            <a:gdLst/>
            <a:ahLst/>
            <a:cxnLst/>
            <a:rect l="l" t="t" r="r" b="b"/>
            <a:pathLst>
              <a:path w="10385674" h="6925947">
                <a:moveTo>
                  <a:pt x="0" y="0"/>
                </a:moveTo>
                <a:lnTo>
                  <a:pt x="10385675" y="0"/>
                </a:lnTo>
                <a:lnTo>
                  <a:pt x="10385675" y="6925947"/>
                </a:lnTo>
                <a:lnTo>
                  <a:pt x="0" y="6925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05840" y="822960"/>
            <a:ext cx="86868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4400" b="1">
                <a:solidFill>
                  <a:srgbClr val="303A92"/>
                </a:solidFill>
                <a:latin typeface="Museo 1"/>
              </a:rPr>
              <a:t>Aprēķinu ierobežojumi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651760"/>
            <a:ext cx="8595360" cy="58887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303A92"/>
                </a:solidFill>
                <a:latin typeface="Museo 2"/>
              </a:rPr>
              <a:t>Mandāti sadalīti valsts mērogā, 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nevis piecos apgabalos; partiju mandātu skaitu lasīt ar ±2–3 mandātu rezervi. Tas, kuras partijas pārvar 5 %, nemainās.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303A92"/>
                </a:solidFill>
                <a:latin typeface="Museo 2"/>
              </a:rPr>
              <a:t>Kļūdas modelis 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kalibrēts uz vienām vēlēšanām (SKDS 2022. g.); vienotas publiski pieejamas iepriekšējo aptauju datu kopas nav (Providus, 2026).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303A92"/>
                </a:solidFill>
                <a:latin typeface="Museo 2"/>
              </a:rPr>
              <a:t>JV ≥ ZZS 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atspoguļo aptaujas kļūdu ≈ 2 reizes virs izlases kļūdas, tāpēc partijas pie 6,2–6,5 % statistiski nav nošķiramas no 5 % barjeras. Korekcija nobīda ~3 </a:t>
            </a:r>
            <a:r>
              <a:rPr lang="lv-LV" sz="2400" b="0" dirty="0" err="1">
                <a:solidFill>
                  <a:srgbClr val="303A92"/>
                </a:solidFill>
                <a:latin typeface="Museo 2"/>
              </a:rPr>
              <a:t>pp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 un maina AS mandātus un koalīcijas.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303A92"/>
                </a:solidFill>
                <a:latin typeface="Museo 2"/>
              </a:rPr>
              <a:t>Latvijas faktiem 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nav publiski pieejamas partiju atbalsta aptauju vēstures pēdējos gados; tās svars ir 20 %.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lang="lv-LV" sz="2400" b="1" dirty="0">
                <a:solidFill>
                  <a:srgbClr val="303A92"/>
                </a:solidFill>
                <a:latin typeface="Museo 2"/>
              </a:rPr>
              <a:t>S6 ir griesti, </a:t>
            </a:r>
            <a:r>
              <a:rPr lang="lv-LV" sz="2400" b="0" dirty="0">
                <a:solidFill>
                  <a:srgbClr val="303A92"/>
                </a:solidFill>
                <a:latin typeface="Museo 2"/>
              </a:rPr>
              <a:t>nevis prognoze. Aktivitātes ietekme uz partijām ir pieņēmums.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5400" b="1">
                <a:solidFill>
                  <a:srgbClr val="303A92"/>
                </a:solidFill>
                <a:latin typeface="Museo 1"/>
              </a:rPr>
              <a:t>Atbalstiet Providus darbu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194560"/>
            <a:ext cx="877824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300" b="0">
                <a:solidFill>
                  <a:srgbClr val="251E50"/>
                </a:solidFill>
                <a:latin typeface="Museo 2"/>
              </a:rPr>
              <a:t>Providus ir neatkarīga domnīca Rīgā, Latvijā, kas strādā pie sabiedriskās politikas, labas pārvaldības un tiesiskuma.</a:t>
            </a:r>
          </a:p>
          <a:p>
            <a:pPr algn="l"/>
            <a:r>
              <a:rPr lang="lv-LV" sz="2300" b="0">
                <a:solidFill>
                  <a:srgbClr val="251E50"/>
                </a:solidFill>
                <a:latin typeface="Museo 2"/>
              </a:rPr>
              <a:t>Jūsu ziedojums palīdz mums turpināt veidot neatkarīgu, uz pierādījumiem balstītu analīzi.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4754880"/>
            <a:ext cx="9692640" cy="4206240"/>
          </a:xfrm>
          <a:prstGeom prst="roundRect">
            <a:avLst>
              <a:gd name="adj" fmla="val 8000"/>
            </a:avLst>
          </a:prstGeom>
          <a:solidFill>
            <a:srgbClr val="E8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71600" y="5029200"/>
            <a:ext cx="9052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2200" b="1">
                <a:solidFill>
                  <a:srgbClr val="303A92"/>
                </a:solidFill>
                <a:latin typeface="Museo 1"/>
              </a:rPr>
              <a:t>Bankas pārskaitījuma rekvizīti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669280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>
                <a:solidFill>
                  <a:srgbClr val="303A92"/>
                </a:solidFill>
                <a:latin typeface="Museo 2"/>
              </a:rPr>
              <a:t>Saņēmējs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0" y="5669280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51E50"/>
                </a:solidFill>
                <a:latin typeface="Museo 2"/>
              </a:rPr>
              <a:t>Sabiedriskās politikas centrs PROVIDUS, reģ. Nr.: 40003613479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6327648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>
                <a:solidFill>
                  <a:srgbClr val="303A92"/>
                </a:solidFill>
                <a:latin typeface="Museo 2"/>
              </a:rPr>
              <a:t>Banka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6327648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51E50"/>
                </a:solidFill>
                <a:latin typeface="Museo 2"/>
              </a:rPr>
              <a:t>Swedbank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6986016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>
                <a:solidFill>
                  <a:srgbClr val="303A92"/>
                </a:solidFill>
                <a:latin typeface="Museo 2"/>
              </a:rPr>
              <a:t>SWIFT/BIC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6986016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51E50"/>
                </a:solidFill>
                <a:latin typeface="Museo 2"/>
              </a:rPr>
              <a:t>HABALV22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7644383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>
                <a:solidFill>
                  <a:srgbClr val="303A92"/>
                </a:solidFill>
                <a:latin typeface="Museo 2"/>
              </a:rPr>
              <a:t>IBAN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7644383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51E50"/>
                </a:solidFill>
                <a:latin typeface="Museo 2"/>
              </a:rPr>
              <a:t>LV54HABA0551013220436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8302752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1">
                <a:solidFill>
                  <a:srgbClr val="303A92"/>
                </a:solidFill>
                <a:latin typeface="Museo 2"/>
              </a:rPr>
              <a:t>Mērķis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8302752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800" b="0">
                <a:solidFill>
                  <a:srgbClr val="251E50"/>
                </a:solidFill>
                <a:latin typeface="Museo 2"/>
              </a:rPr>
              <a:t>ziedojums PROVIDUS darbībai / Donation in support of Providus activities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87200" y="2743200"/>
            <a:ext cx="5486400" cy="6035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400" y="3108960"/>
            <a:ext cx="4572000" cy="4572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070080" y="7863840"/>
            <a:ext cx="51206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lv-LV" sz="1600" b="0">
                <a:solidFill>
                  <a:srgbClr val="303A92"/>
                </a:solidFill>
                <a:latin typeface="Museo 2"/>
              </a:rPr>
              <a:t>Skenējiet ar savas bankas lietotni (SEPA/EPC QR)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B44982-2D71-F400-9D4D-DAB265C1E14F}"/>
              </a:ext>
            </a:extLst>
          </p:cNvPr>
          <p:cNvSpPr txBox="1"/>
          <p:nvPr/>
        </p:nvSpPr>
        <p:spPr>
          <a:xfrm>
            <a:off x="12755880" y="9105900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https://providus.lv/lv/kontakti/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9755418" y="1754418"/>
            <a:ext cx="10287000" cy="6778165"/>
          </a:xfrm>
          <a:custGeom>
            <a:avLst/>
            <a:gdLst/>
            <a:ahLst/>
            <a:cxnLst/>
            <a:rect l="l" t="t" r="r" b="b"/>
            <a:pathLst>
              <a:path w="10287000" h="6778165">
                <a:moveTo>
                  <a:pt x="0" y="0"/>
                </a:moveTo>
                <a:lnTo>
                  <a:pt x="10287000" y="0"/>
                </a:lnTo>
                <a:lnTo>
                  <a:pt x="10287000" y="6778164"/>
                </a:lnTo>
                <a:lnTo>
                  <a:pt x="0" y="6778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4" b="-6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46743" y="7400363"/>
            <a:ext cx="4352002" cy="1849601"/>
          </a:xfrm>
          <a:custGeom>
            <a:avLst/>
            <a:gdLst/>
            <a:ahLst/>
            <a:cxnLst/>
            <a:rect l="l" t="t" r="r" b="b"/>
            <a:pathLst>
              <a:path w="4352002" h="1849601">
                <a:moveTo>
                  <a:pt x="0" y="0"/>
                </a:moveTo>
                <a:lnTo>
                  <a:pt x="4352002" y="0"/>
                </a:lnTo>
                <a:lnTo>
                  <a:pt x="4352002" y="1849601"/>
                </a:lnTo>
                <a:lnTo>
                  <a:pt x="0" y="1849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68482" y="7400363"/>
            <a:ext cx="4371616" cy="1857937"/>
          </a:xfrm>
          <a:custGeom>
            <a:avLst/>
            <a:gdLst/>
            <a:ahLst/>
            <a:cxnLst/>
            <a:rect l="l" t="t" r="r" b="b"/>
            <a:pathLst>
              <a:path w="4371616" h="1857937">
                <a:moveTo>
                  <a:pt x="0" y="0"/>
                </a:moveTo>
                <a:lnTo>
                  <a:pt x="4371616" y="0"/>
                </a:lnTo>
                <a:lnTo>
                  <a:pt x="4371616" y="1857937"/>
                </a:lnTo>
                <a:lnTo>
                  <a:pt x="0" y="18579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42415" y="3931920"/>
            <a:ext cx="859536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10000" b="1">
                <a:solidFill>
                  <a:srgbClr val="FFFFFF"/>
                </a:solidFill>
                <a:latin typeface="Museo 1"/>
              </a:rPr>
              <a:t>Paldies!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2415" y="6126480"/>
            <a:ext cx="822960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lv-LV" sz="3000" b="0" dirty="0">
                <a:solidFill>
                  <a:srgbClr val="FFFFFF"/>
                </a:solidFill>
                <a:latin typeface="Museo 2"/>
              </a:rPr>
              <a:t>Sanda Liepiņa</a:t>
            </a:r>
          </a:p>
          <a:p>
            <a:pPr algn="l"/>
            <a:r>
              <a:rPr lang="lv-LV" sz="3000" b="0" dirty="0">
                <a:solidFill>
                  <a:srgbClr val="FFFFFF"/>
                </a:solidFill>
                <a:latin typeface="Museo 2"/>
              </a:rPr>
              <a:t>Providus</a:t>
            </a:r>
          </a:p>
          <a:p>
            <a:pPr algn="l"/>
            <a:endParaRPr lang="lv-LV" sz="3000" dirty="0">
              <a:solidFill>
                <a:srgbClr val="FFFFFF"/>
              </a:solidFill>
              <a:latin typeface="Museo 2"/>
            </a:endParaRPr>
          </a:p>
          <a:p>
            <a:pPr algn="l"/>
            <a:r>
              <a:rPr lang="lv-LV" sz="3000" dirty="0">
                <a:solidFill>
                  <a:srgbClr val="FFFFFF"/>
                </a:solidFill>
                <a:latin typeface="Museo 2"/>
              </a:rPr>
              <a:t>s</a:t>
            </a:r>
            <a:r>
              <a:rPr lang="lv-LV" sz="3000" b="0" dirty="0">
                <a:solidFill>
                  <a:srgbClr val="FFFFFF"/>
                </a:solidFill>
                <a:latin typeface="Museo 2"/>
              </a:rPr>
              <a:t>anda.liepina@providus.lv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2398</Words>
  <Application>Microsoft Office PowerPoint</Application>
  <PresentationFormat>Custom</PresentationFormat>
  <Paragraphs>314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Museo 1</vt:lpstr>
      <vt:lpstr>Calibri</vt:lpstr>
      <vt:lpstr>Museo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Sanda Liepiņa</cp:lastModifiedBy>
  <cp:revision>1</cp:revision>
  <dcterms:created xsi:type="dcterms:W3CDTF">2026-10-03T09:41:08Z</dcterms:created>
  <dcterms:modified xsi:type="dcterms:W3CDTF">2026-10-03T11:49:20Z</dcterms:modified>
  <dc:identifier/>
</cp:coreProperties>
</file>