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8288000" cy="10287000"/>
  <p:notesSz cx="6858000" cy="9144000"/>
  <p:embeddedFontLst>
    <p:embeddedFont>
      <p:font typeface="Museo 1" panose="020B0604020202020204" charset="0"/>
      <p:regular r:id="rId15"/>
    </p:embeddedFont>
    <p:embeddedFont>
      <p:font typeface="Museo 2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A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913845" y="7062851"/>
            <a:ext cx="4460310" cy="1895632"/>
          </a:xfrm>
          <a:custGeom>
            <a:avLst/>
            <a:gdLst/>
            <a:ahLst/>
            <a:cxnLst/>
            <a:rect l="l" t="t" r="r" b="b"/>
            <a:pathLst>
              <a:path w="4460310" h="1895632">
                <a:moveTo>
                  <a:pt x="0" y="0"/>
                </a:moveTo>
                <a:lnTo>
                  <a:pt x="4460310" y="0"/>
                </a:lnTo>
                <a:lnTo>
                  <a:pt x="4460310" y="1895632"/>
                </a:lnTo>
                <a:lnTo>
                  <a:pt x="0" y="18956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3" name="TextBox 3"/>
          <p:cNvSpPr txBox="1"/>
          <p:nvPr/>
        </p:nvSpPr>
        <p:spPr>
          <a:xfrm>
            <a:off x="762000" y="952500"/>
            <a:ext cx="15970457" cy="51485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220"/>
              </a:lnSpc>
            </a:pPr>
            <a:r>
              <a:rPr lang="lv-LV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Pārskats par </a:t>
            </a:r>
            <a:r>
              <a:rPr lang="en-US" sz="7300" dirty="0" err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migrācijas</a:t>
            </a:r>
            <a:r>
              <a:rPr lang="en-US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 un </a:t>
            </a:r>
            <a:r>
              <a:rPr lang="en-US" sz="7300" dirty="0" err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integrācijas</a:t>
            </a:r>
            <a:r>
              <a:rPr lang="en-US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 </a:t>
            </a:r>
            <a:r>
              <a:rPr lang="en-US" sz="7300" dirty="0" err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politikas</a:t>
            </a:r>
            <a:r>
              <a:rPr lang="en-US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 </a:t>
            </a:r>
            <a:r>
              <a:rPr lang="en-US" sz="7300" dirty="0" err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jom</a:t>
            </a:r>
            <a:r>
              <a:rPr lang="lv-LV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u aktuālajiem tematiem Latvijā 2002. – 2025. gads</a:t>
            </a:r>
            <a:endParaRPr lang="en-US" sz="7300" dirty="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031370" y="1635089"/>
            <a:ext cx="12832189" cy="7843675"/>
          </a:xfrm>
          <a:custGeom>
            <a:avLst/>
            <a:gdLst/>
            <a:ahLst/>
            <a:cxnLst/>
            <a:rect l="l" t="t" r="r" b="b"/>
            <a:pathLst>
              <a:path w="12832189" h="7843675">
                <a:moveTo>
                  <a:pt x="0" y="0"/>
                </a:moveTo>
                <a:lnTo>
                  <a:pt x="12832189" y="0"/>
                </a:lnTo>
                <a:lnTo>
                  <a:pt x="12832189" y="7843675"/>
                </a:lnTo>
                <a:lnTo>
                  <a:pt x="0" y="78436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3" name="TextBox 3"/>
          <p:cNvSpPr txBox="1"/>
          <p:nvPr/>
        </p:nvSpPr>
        <p:spPr>
          <a:xfrm>
            <a:off x="357223" y="520842"/>
            <a:ext cx="20212072" cy="81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300"/>
              </a:lnSpc>
            </a:pPr>
            <a:r>
              <a:rPr lang="en-US" sz="6200" dirty="0">
                <a:solidFill>
                  <a:srgbClr val="303A92"/>
                </a:solidFill>
                <a:latin typeface="Museo 1"/>
                <a:sym typeface="Museo 1"/>
              </a:rPr>
              <a:t>AKTUĀLIE JAUTĀJUMI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71737" y="3449955"/>
            <a:ext cx="3970114" cy="3339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Lielākais reemigrantu skaits darbaspēka vecumā, īpaši 35-44 vecuma grupā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Reemigrantu starpā zemāka ekonomiskā aktivitāte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7223" y="2295066"/>
            <a:ext cx="20212072" cy="7810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300"/>
              </a:lnSpc>
            </a:pPr>
            <a:r>
              <a:rPr lang="en-US" sz="45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Darba tirgus prognozes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357223" y="3380910"/>
            <a:ext cx="7790444" cy="4596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politika fragmentēta - to daļēji nosaka/definē 2018. un 2025. gadā veidoti konceptuālie/informatīvie ziņojumi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Politikas plānošanas dokumenti kopumā iezīmē lejupslīdošas demogrāfijas tendences; imigrāciju redz kā vienu no risinājumiem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 izceļ nepieciešamību pēc kvalificēta darbaspēka piesaistes, taču šobrīd TVP plašāk pārstāvēti zemāk kvalificētās profesiju grupās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Neskaidra iesasitīto aktoru loma, īpaši ārvalstu studentu iesaistē darba tirgū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144000" y="600078"/>
            <a:ext cx="20212072" cy="755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160"/>
              </a:lnSpc>
            </a:pPr>
            <a:r>
              <a:rPr lang="en-US" sz="4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Imigrācijas politikas elementi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937422" y="1944540"/>
            <a:ext cx="9350578" cy="375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Skaidrs tiesiskais ietvars - imigrācijas likums, saistītie noteikumi, koordinācija iekšlietu, nodarbinātības, sociālās jomas aktoru starpā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Skaidri mērķi, līdzsvarojot ekonomiskās vajadzības (prasmes, darbaspēks), demigrāfiskos apsvērumus, cilvēktiesību aizsardzības un saliedētības jomas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Skaidri mehānismi: caurskatāmi uzņemšanas kanāli, integrācijas politika, atgriešanas procedūra, sadarbība ar diasporu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144000" y="5909917"/>
            <a:ext cx="20212072" cy="755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160"/>
              </a:lnSpc>
            </a:pPr>
            <a:r>
              <a:rPr lang="en-US" sz="4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Vai Latvijā ir imigrācijas politika?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144000" y="6973740"/>
            <a:ext cx="9350578" cy="25871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Ir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bāzes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procesi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un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pakalpojumi</a:t>
            </a:r>
            <a:endParaRPr lang="en-US" sz="24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Iztrūkst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starpinstitucionālas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koordinācijas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migrācijas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/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jomās</a:t>
            </a:r>
            <a:endParaRPr lang="en-US" sz="24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Ilgtermiņa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redzējuma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trūkums</a:t>
            </a:r>
            <a:endParaRPr lang="en-US" sz="24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Ambiciozs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prognozētā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migrācijas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saldo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pieaugums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un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kvalificēta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darbaspēka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piesaistes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mērķi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neatbilst</a:t>
            </a:r>
            <a:r>
              <a:rPr lang="en-US" sz="24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24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realitātei</a:t>
            </a:r>
            <a:endParaRPr lang="en-US" sz="24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61010" y="469271"/>
            <a:ext cx="13416796" cy="788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40"/>
              </a:lnSpc>
            </a:pPr>
            <a:r>
              <a:rPr lang="en-US" sz="46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PROVIDUS darbība migrācijas/integrācijas jomā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61010" y="1907854"/>
            <a:ext cx="15116833" cy="8787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VISAPTVEROŠI UZŅEMŠANAS/INTEGRĀCIJAS IETVARU VĒRTĒJUMI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Kopš 2011 - MIPEX, vēlāk NIEM, par UC vērtējums datu kontekstā un uzņemšanu pašvaldībās.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PAKALPOJUMU VĒRTĒJUMS/IESAISTE PAKALPOJUMU DIZAINA IZSTRĀDĒ 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VPA dizains, kultūrorientācijas kursu vērtējums.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JAUNIEBRAUCĒJU LĪDZDALĪBA LĒMUMU PIEŅEMŠANĀ/PAKALPOJUMU DIZAINĀ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Kopš 2011, pēdējais - ukraiņu dibinātās NVO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VISPĀRĪGI PAR IMIGRĀCIJU/EMIGRĀCIJU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Emigrācijas aktualitāte kontekstā ar iestāšanos ES, ekonomiskās krīzes laikā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Diskusija par imigrāciju: darbaspēks, talantu migrācija, SAS uzņemšana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RASISMA MAZINĀŠANA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RACCOMBAT/izpēte par strukturālo rasismu,u.c.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408152" y="598547"/>
            <a:ext cx="12926848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  <a:spcBef>
                <a:spcPct val="0"/>
              </a:spcBef>
            </a:pPr>
            <a:r>
              <a:rPr lang="en-US" sz="80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KAS BŪS AKTUĀLS?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33400" y="2705100"/>
            <a:ext cx="17526000" cy="84075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lvl="0" indent="-571500" algn="l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Tematiskās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jomas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: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izglītība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,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nodarbinātība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,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u.c.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ilgtspēja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: tsk.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pašvaldību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lomas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noteikšana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,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valodas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apguves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sistēma</a:t>
            </a: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Darbaspēks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/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talantu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piesaiste,darba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devēju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loma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integrācijā</a:t>
            </a: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Saeimas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vēlēšanas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2026 -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migrācijas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/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diskusija</a:t>
            </a: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Migrācijas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koncepcija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,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likumprojekts</a:t>
            </a: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ES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migrācijas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pakta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ieviešana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Latvijā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: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Patvēruma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  <a:r>
              <a:rPr lang="en-US" sz="3600" dirty="0" err="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likums</a:t>
            </a:r>
            <a:r>
              <a:rPr lang="en-US" sz="3600" dirty="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 </a:t>
            </a: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indent="-571500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lvl="0" indent="-571500" algn="l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71500" lvl="0" indent="-571500" algn="l">
              <a:lnSpc>
                <a:spcPts val="468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24967" y="321312"/>
            <a:ext cx="15970457" cy="1262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220"/>
              </a:lnSpc>
            </a:pPr>
            <a:r>
              <a:rPr lang="en-US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Providus </a:t>
            </a:r>
            <a:r>
              <a:rPr lang="en-US" sz="7300" dirty="0" err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aplūkotās</a:t>
            </a:r>
            <a:r>
              <a:rPr lang="en-US" sz="73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 </a:t>
            </a:r>
            <a:r>
              <a:rPr lang="en-US" sz="7300" dirty="0" err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jomas</a:t>
            </a:r>
            <a:endParaRPr lang="en-US" sz="7300" dirty="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84929" y="1979295"/>
            <a:ext cx="6609227" cy="7755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699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2002 - 2008</a:t>
            </a:r>
          </a:p>
          <a:p>
            <a:pPr algn="l">
              <a:lnSpc>
                <a:spcPts val="3779"/>
              </a:lnSpc>
            </a:pPr>
            <a:r>
              <a:rPr lang="en-US" sz="2699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Galvenās laika posma aktualitātes: iestāšanās ES</a:t>
            </a:r>
          </a:p>
          <a:p>
            <a:pPr algn="l">
              <a:lnSpc>
                <a:spcPts val="3779"/>
              </a:lnSpc>
            </a:pPr>
            <a:endParaRPr lang="en-US" sz="2699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Publikācijas par pētījumiem imigrācijas jomā, politikas jomas attīstību Latvijā un ES. 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Migrantu integrācijas jomas: izglītība, pilsoniskā līdzdalība.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Migrācija ES paplašināšanās kontekstā - imigrācijas ietekme uz etniskajām attiecībām.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Vai Latvija kļūst par imigrācijas valsti? 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Emigrācija ES paplašināšanās kontekstā - citu valstu pieredze darbaspēka kustības kontekstā, jautājumi par brīvu personu kustību ES.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8510196" y="1979295"/>
            <a:ext cx="8338424" cy="7755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699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2009-2014</a:t>
            </a:r>
          </a:p>
          <a:p>
            <a:pPr algn="l">
              <a:lnSpc>
                <a:spcPts val="3779"/>
              </a:lnSpc>
            </a:pPr>
            <a:r>
              <a:rPr lang="en-US" sz="2699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Galvenās laika posma aktualitātes: emigrācija, brīva personu kustība ES</a:t>
            </a:r>
          </a:p>
          <a:p>
            <a:pPr algn="l">
              <a:lnSpc>
                <a:spcPts val="3779"/>
              </a:lnSpc>
            </a:pPr>
            <a:endParaRPr lang="en-US" sz="2699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politikas vērtējumi, piem. MIPEX</a:t>
            </a: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politikas jomas: valodas apguve, pilsoniskā līdzdalība, integrācijas politikas nākotne. Imigrācija Latvijā. </a:t>
            </a: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Aktuālo pētījumu apskats migrācijas/integrācijas politikas jomās:citu valstu pieredzes saistībā ar migrācijas ietekmi uz nodarbinātību, neregulārā/legālā migrācija ES, </a:t>
            </a: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Emigrācija no Baltijas valstīm, </a:t>
            </a: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Nodarbinātība, </a:t>
            </a: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Neregulārā migrācija, </a:t>
            </a:r>
          </a:p>
          <a:p>
            <a:pPr marL="518160" lvl="1" indent="-259080" algn="l">
              <a:lnSpc>
                <a:spcPts val="3360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ietekme uz Latvijas ekonomiku</a:t>
            </a:r>
          </a:p>
          <a:p>
            <a:pPr algn="l">
              <a:lnSpc>
                <a:spcPts val="3360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360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16407" y="1842135"/>
            <a:ext cx="6942150" cy="783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2015 - 2022</a:t>
            </a:r>
          </a:p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Galvenās laika posma aktualitātes: ES patvēruma ietvars, ieviešana Latvijā , LV-BLR robeža</a:t>
            </a:r>
          </a:p>
          <a:p>
            <a:pPr algn="l">
              <a:lnSpc>
                <a:spcPts val="2940"/>
              </a:lnSpc>
            </a:pPr>
            <a:endParaRPr lang="en-US" sz="270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politikas vērtējumi: NIEM/MIPEX.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Starptautiskās aizsardzības saņēmēji Latvijā - patvēruma sistēmas tiesiskā ietvara izveide.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Rasisma mazināšana,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pakalpojumi/dizains, vadlīnijas, semināri: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Vienas pieturas aģentūra (VPA) - saistībā ar talantu migrāciju/darba devēju loma integrācijā, kultūrorientācijas kursu vērtēšana, iekļaujošas vides veidošana integrācijas atbalstā.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Emigrantu kopienas, reemigrācija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8237966" y="1842135"/>
            <a:ext cx="9460122" cy="7698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2022-šobrīd</a:t>
            </a:r>
          </a:p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Galvenās laika posma aktualitātes: Ukrainas civiliedzīvotāju uzņemšana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Pilsoniskā līdzdalība vietējā līmenī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Pašvaldību/NVO kapacitātes celšana integrācijas atbalsta sistēmu un pasākumu īstenošanā, jauniebraucēju iesaistē;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Ukrainas civiliedzīvotāji (UC):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Uzņemšanas tiesiskā ietvara izveide;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Datu ieguves modeļa izveide, datu ieguve par UC uzņemšanas/integrācijas jomām;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Pašvaldību lomas/kapacitātes vērtējums UC uzņemšanā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jomas: izglītības integrācijas vērtējums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Kapacitātes celšana: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Baltijas valstu pieredzes apmaiņas platformas izveide integrācijas praktiķiem reģionā;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Starptautisko organizāciju piesaiste pašvaldību kapacitātes celšanā ilgtspējīgu integrācijas modeļu izveidei</a:t>
            </a:r>
          </a:p>
          <a:p>
            <a:pPr algn="l">
              <a:lnSpc>
                <a:spcPts val="3359"/>
              </a:lnSpc>
            </a:pPr>
            <a:endParaRPr lang="en-US" sz="24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28700" y="534990"/>
            <a:ext cx="15125700" cy="9166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7300" dirty="0">
                <a:solidFill>
                  <a:srgbClr val="303A92"/>
                </a:solidFill>
                <a:latin typeface="Museo 1"/>
                <a:sym typeface="Museo 1"/>
              </a:rPr>
              <a:t>Providus</a:t>
            </a:r>
            <a:r>
              <a:rPr lang="en-US" sz="5000" b="1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 </a:t>
            </a:r>
            <a:r>
              <a:rPr lang="en-US" sz="7300" dirty="0" err="1">
                <a:solidFill>
                  <a:srgbClr val="303A92"/>
                </a:solidFill>
                <a:latin typeface="Museo 1"/>
                <a:sym typeface="Museo 1"/>
              </a:rPr>
              <a:t>aplūkotās</a:t>
            </a:r>
            <a:r>
              <a:rPr lang="en-US" sz="7300" dirty="0">
                <a:solidFill>
                  <a:srgbClr val="303A92"/>
                </a:solidFill>
                <a:latin typeface="Museo 1"/>
                <a:sym typeface="Museo 1"/>
              </a:rPr>
              <a:t> </a:t>
            </a:r>
            <a:r>
              <a:rPr lang="en-US" sz="7300" dirty="0" err="1">
                <a:solidFill>
                  <a:srgbClr val="303A92"/>
                </a:solidFill>
                <a:latin typeface="Museo 1"/>
                <a:sym typeface="Museo 1"/>
              </a:rPr>
              <a:t>jomas</a:t>
            </a:r>
            <a:endParaRPr lang="en-US" sz="7300" dirty="0">
              <a:solidFill>
                <a:srgbClr val="303A92"/>
              </a:solidFill>
              <a:latin typeface="Museo 1"/>
              <a:sym typeface="Museo 1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152400" y="419100"/>
            <a:ext cx="18440400" cy="9166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6000" dirty="0">
                <a:solidFill>
                  <a:srgbClr val="303A92"/>
                </a:solidFill>
                <a:latin typeface="Museo 1"/>
                <a:sym typeface="Museo 1"/>
              </a:rPr>
              <a:t>POSMU SECINĀJUMI/AKTUĀLIE JAUTĀJUMI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321390" y="1503453"/>
            <a:ext cx="8822610" cy="8823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59"/>
              </a:lnSpc>
            </a:pPr>
            <a:r>
              <a:rPr lang="en-US" sz="2899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2002-2009</a:t>
            </a:r>
          </a:p>
          <a:p>
            <a:pPr algn="l">
              <a:lnSpc>
                <a:spcPts val="2940"/>
              </a:lnSpc>
            </a:pPr>
            <a:endParaRPr lang="en-US" sz="2899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Imigrācija vispārīgi - laika posmā tiek apskatīti galvenokārt darba spēka migrācijas jautājumi, tā plašāka ietekme un riski. </a:t>
            </a:r>
          </a:p>
          <a:p>
            <a:pPr algn="l">
              <a:lnSpc>
                <a:spcPts val="2940"/>
              </a:lnSpc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Galvenās atziņas: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Izglītībā nepieciešama pāreja uz latviešu valodu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Situācija nodarbinātībā - nepieciešams plašāk vērsties pret nelegālo nodarbinātību, diskrimināciju darba tirgū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politikas pieejām ir ieguvumi un sekas: konservatīva vs. liberāla pieeja ietekmēs Latvijas konkurētspēju, var radīt sociālas problēmas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Latvija nav pievilcīga imigrantiem, taču tiek saskatīti riski imigrācijai no NVS valstīm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Emigrācija no Latvijas var radīt 'smadzeņu aizplūšanu'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ES paplašināšanās - neregulāri ieceļojušo skaits pieaugs no simtiem līdz tūkstošiem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Latvijai jārēķinās ar darbaspēka ievešanu dēļ demogrāfiskās situācijas, taču sabiedrības noskaņojums ir negatīvs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Nepieciešams izstrādāt plašāku integrācijas politiku un valsts valodas apguves ietvaru latviešu valodas kā svešvalodas apguvei. 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296167" y="1705448"/>
            <a:ext cx="6963133" cy="8524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Kopējais derīgo uzturēšanās atļauju skaits: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2002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TUA-5697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PUA-5763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2009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TUA-10148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PUA-9075</a:t>
            </a:r>
          </a:p>
          <a:p>
            <a:pPr algn="just">
              <a:lnSpc>
                <a:spcPts val="4242"/>
              </a:lnSpc>
            </a:pPr>
            <a:endParaRPr lang="en-US" sz="303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Tiesību akti: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likums (pieņemts 2002, spēkā šobrīd)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Patvēruma likums (2002-2009)</a:t>
            </a:r>
          </a:p>
          <a:p>
            <a:pPr algn="just">
              <a:lnSpc>
                <a:spcPts val="4242"/>
              </a:lnSpc>
            </a:pPr>
            <a:endParaRPr lang="en-US" sz="303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4242"/>
              </a:lnSpc>
            </a:pPr>
            <a:endParaRPr lang="en-US" sz="303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4242"/>
              </a:lnSpc>
            </a:pPr>
            <a:endParaRPr lang="en-US" sz="303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1085872" y="132085"/>
            <a:ext cx="20212072" cy="896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80"/>
              </a:lnSpc>
            </a:pPr>
            <a:r>
              <a:rPr lang="en-US" sz="6000" dirty="0">
                <a:solidFill>
                  <a:srgbClr val="303A92"/>
                </a:solidFill>
                <a:latin typeface="Museo 1"/>
                <a:sym typeface="Museo 1"/>
              </a:rPr>
              <a:t>POSMU SECINĀJUMI/AKTUĀLIE JAUTĀJUMI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00432" y="1196753"/>
            <a:ext cx="7741615" cy="1074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2010-2015</a:t>
            </a:r>
          </a:p>
          <a:p>
            <a:pPr algn="l">
              <a:lnSpc>
                <a:spcPts val="3779"/>
              </a:lnSpc>
            </a:pPr>
            <a:endParaRPr lang="en-US" sz="270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Darbaspēka imigrācija, aicinājumi veidot valodas apguves konceptu jauniebraucējiem, konsekventu imigrācijas politiku: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Pretrunīgas prasības saistībā ar pieeju darba tirgum, nepieciešama pieeja latviešu valodas apguvei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Nav izstrādāta integrācijas politika, kas vērsta uz jauniebraucēju integrāciju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politika ir pretrunīga - diskusiju līmenī strikta, bet tajā pašā laikā vairākās jomās ir liberalizācija darba spēka piesaistei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Vāja augsti kvalificēta darbaspēka piesaiste - Latvijā salīdzinoši zemi rādītāji saistībā ar politisko, pilsonisko un cilvēktiesību ievērošanu. 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Ekonomisko attīstību var kavēt darbaspēka trūkums, kam pamatā ir negatīvas demogrāfijas tendences un sabiedrības novecošanās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politika Latvijā ir improvizēta un balstās ES projektos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Iebraucējiem ir vairāk šķēršļu, nekā iespēju, bez mērķēta atbalsta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891826" y="1130078"/>
            <a:ext cx="9196295" cy="99719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Kopējais derīgo uzturēšanās atļauju skaits: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2010</a:t>
            </a: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TUA-13557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PUA-42054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2015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TUA- 33244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PUA- 51029</a:t>
            </a:r>
          </a:p>
          <a:p>
            <a:pPr algn="just">
              <a:lnSpc>
                <a:spcPts val="3779"/>
              </a:lnSpc>
            </a:pPr>
            <a:endParaRPr lang="en-US" sz="27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Pieaudzis pirmreizēji izsniegto UA skaits - galvenokārt nodarbinātībai, mācībām un nekustamā īpašuma iegādei. </a:t>
            </a:r>
          </a:p>
          <a:p>
            <a:pPr algn="just">
              <a:lnSpc>
                <a:spcPts val="4242"/>
              </a:lnSpc>
            </a:pPr>
            <a:endParaRPr lang="en-US" sz="27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4242"/>
              </a:lnSpc>
            </a:pPr>
            <a:r>
              <a:rPr lang="en-US" sz="303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Tiesību akti: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likums (pieņemts 2002, spēkā šobrīd)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Patvēruma likums (2009-2016)</a:t>
            </a:r>
          </a:p>
          <a:p>
            <a:pPr algn="just">
              <a:lnSpc>
                <a:spcPts val="3779"/>
              </a:lnSpc>
            </a:pPr>
            <a:r>
              <a:rPr lang="en-US" sz="27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Nacionālās identitātes, pilsoniskās sabiedrības un integrācijas politikas pamatnostādnes 2012.-2018. </a:t>
            </a:r>
          </a:p>
          <a:p>
            <a:pPr algn="just">
              <a:lnSpc>
                <a:spcPts val="4242"/>
              </a:lnSpc>
            </a:pPr>
            <a:endParaRPr lang="en-US" sz="27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4242"/>
              </a:lnSpc>
            </a:pPr>
            <a:endParaRPr lang="en-US" sz="27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just">
              <a:lnSpc>
                <a:spcPts val="4242"/>
              </a:lnSpc>
            </a:pPr>
            <a:endParaRPr lang="en-US" sz="27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2145184" y="250438"/>
            <a:ext cx="20212072" cy="962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0"/>
              </a:lnSpc>
            </a:pPr>
            <a:r>
              <a:rPr lang="en-US" sz="56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POSMU SECINĀJUMI/AKTUĀLIE JAUTĀJUMI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345767" y="1588706"/>
            <a:ext cx="9284426" cy="7613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r>
              <a:rPr lang="en-US" sz="29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2016-2021</a:t>
            </a:r>
          </a:p>
          <a:p>
            <a:pPr algn="l">
              <a:lnSpc>
                <a:spcPts val="3359"/>
              </a:lnSpc>
            </a:pPr>
            <a:r>
              <a:rPr lang="en-US" sz="24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Patvēruma sistēmas izveide: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SAS nepieciešams iekļaut kā vienu no grupām, kam ir tiesības saņemt pašvaldības mājokļus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Sociālo darbinieku pakalpojumu paplašināšana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Pašvaldību kapacitātes uzlabošana pakalpojumu sniegšanā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Nepieciešams atbalsts integrācijai darba tirgū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Latvijas integrācijas sistēma ir drīzāk nelabvēlīga: nepieciešams nodrošināt ilgtermiņa, nevis projektos bāzētu pieeju. Nepieciešami mērķēti integrācijas atbalsta mehānismi.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Darbaspēka imigrācijas process ir smagnējs, netiek skatīts kontekstā ar integrācijas pasākumiem - nepieciešama mērķēta un kontrolēta imigrācijas politika. Veiksmīgai piesaistei nepieciešams pretdiskriminācijas regulējums, atbalsts darba devējiem un integrācijas pasākumi. </a:t>
            </a:r>
          </a:p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Neregulārās migrācijas pieaugums uz LV-BLR robežas:</a:t>
            </a:r>
          </a:p>
          <a:p>
            <a:pPr algn="l">
              <a:lnSpc>
                <a:spcPts val="2940"/>
              </a:lnSpc>
            </a:pPr>
            <a:r>
              <a:rPr lang="en-US" sz="21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Providus rekomendācijas ietver robežas zonā atjaunot tiesības uz patvērumu un ievērot neatgrūšanas principus, vadoties pēc personu tiesībām uz patvērumu, individuālas pieejas nodrošināšanu. </a:t>
            </a:r>
          </a:p>
          <a:p>
            <a:pPr algn="l">
              <a:lnSpc>
                <a:spcPts val="2940"/>
              </a:lnSpc>
            </a:pPr>
            <a:endParaRPr lang="en-US" sz="21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710004" y="5302588"/>
            <a:ext cx="6549296" cy="38997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128"/>
              </a:lnSpc>
            </a:pPr>
            <a:r>
              <a:rPr lang="en-US" sz="2234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Tiesību akti:</a:t>
            </a:r>
          </a:p>
          <a:p>
            <a:pPr algn="just">
              <a:lnSpc>
                <a:spcPts val="2787"/>
              </a:lnSpc>
            </a:pPr>
            <a:r>
              <a:rPr lang="en-US" sz="199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likums (pieņemts 2002, spēkā šobrīd)</a:t>
            </a:r>
          </a:p>
          <a:p>
            <a:pPr algn="just">
              <a:lnSpc>
                <a:spcPts val="2787"/>
              </a:lnSpc>
            </a:pPr>
            <a:r>
              <a:rPr lang="en-US" sz="199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Patvēruma likums (2016 - šobrīd)</a:t>
            </a:r>
          </a:p>
          <a:p>
            <a:pPr algn="just">
              <a:lnSpc>
                <a:spcPts val="2787"/>
              </a:lnSpc>
            </a:pPr>
            <a:r>
              <a:rPr lang="en-US" sz="199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Saliedētas un pilsoniski aktīvas sabiedrības attīstības pamatnostādnes 2021-2027</a:t>
            </a:r>
          </a:p>
          <a:p>
            <a:pPr algn="just">
              <a:lnSpc>
                <a:spcPts val="2787"/>
              </a:lnSpc>
            </a:pPr>
            <a:r>
              <a:rPr lang="en-US" sz="199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Konceptuāls ziņojums par imigrācijas politiku - ģimenes atkalapvienošanas, darba migrācijas, ārvalstu investoru uzņemšanu, ārvalstu studentu uzņemšanu u.c. jomas.</a:t>
            </a:r>
          </a:p>
          <a:p>
            <a:pPr algn="just">
              <a:lnSpc>
                <a:spcPts val="2787"/>
              </a:lnSpc>
            </a:pPr>
            <a:r>
              <a:rPr lang="en-US" sz="1991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2018. g. Noteikti atviegloti nosacījumi TVP tiesību uz nodarbinātību saņemšanai 237 specialitātēs.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710004" y="1579181"/>
            <a:ext cx="5840356" cy="3273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Izsniegto uzturēšanās atļauju skaits: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2016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TUA - 36506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PUA - 52001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2021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TUA - 46572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PUA - 53121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1633265" y="445455"/>
            <a:ext cx="20212072" cy="1052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dirty="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POSMU SECINĀJUMI/AKTUĀLIE JAUTĀJUMI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40784" y="2006556"/>
            <a:ext cx="9359006" cy="7881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r>
              <a:rPr lang="en-US" sz="2900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2022-šobrīd</a:t>
            </a:r>
          </a:p>
          <a:p>
            <a:pPr algn="l">
              <a:lnSpc>
                <a:spcPts val="4060"/>
              </a:lnSpc>
            </a:pPr>
            <a:endParaRPr lang="en-US" sz="2900">
              <a:solidFill>
                <a:srgbClr val="303A92"/>
              </a:solidFill>
              <a:latin typeface="Museo 1"/>
              <a:ea typeface="Museo 1"/>
              <a:cs typeface="Museo 1"/>
              <a:sym typeface="Museo 1"/>
            </a:endParaRP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Integrācijas kapacitāti nepeiciešams celt arī vietējā līmenī, nosakot pašvaldību lomu integrācijas sistēmā.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Būtiska jauniebraucēju iesaiste lēmumu pieņemšanā, pakalpojumu dizainā, interešu aizstāvībā. 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Izveidots datu modelis Ukrainas civiliedzīvotāju (un jauniebraucēju kopumā) integrācijas iznākumu sekošanai, pakalpojumu pielāgošanai, balstoties uz vajadzībām. 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Nepieciešams nodrošināt nepārtrauktību valodas apguves kursu pieejamībā.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Vienota stratēģija jauniebraucēju integrācijai.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Koordinēta pieeja integrācijas pakalpojumu sniegšanai. 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Jauniebraucēju integrācija izglītības sistēmā - skolu kapacitātes celšana, integrācijas pakalpojumu pielāgošana skolu vajadzībām. </a:t>
            </a:r>
          </a:p>
          <a:p>
            <a:pPr algn="l">
              <a:lnSpc>
                <a:spcPts val="2867"/>
              </a:lnSpc>
            </a:pPr>
            <a:endParaRPr lang="en-US" sz="2499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2867"/>
              </a:lnSpc>
            </a:pPr>
            <a:endParaRPr lang="en-US" sz="2499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454069" y="5680925"/>
            <a:ext cx="7073379" cy="42066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43"/>
              </a:lnSpc>
            </a:pPr>
            <a:r>
              <a:rPr lang="en-US" sz="2388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Tiesību akti:</a:t>
            </a:r>
          </a:p>
          <a:p>
            <a:pPr algn="just">
              <a:lnSpc>
                <a:spcPts val="2979"/>
              </a:lnSpc>
            </a:pPr>
            <a:r>
              <a:rPr lang="en-US" sz="2128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Imigrācijas likums (pieņemts 2002, spēkā šobrīd), šobrīd tiek skatīts jauns Imigrācijas likums. </a:t>
            </a:r>
          </a:p>
          <a:p>
            <a:pPr algn="just">
              <a:lnSpc>
                <a:spcPts val="2979"/>
              </a:lnSpc>
            </a:pPr>
            <a:r>
              <a:rPr lang="en-US" sz="2128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Patvēruma likums (2016 - šobrīd).</a:t>
            </a:r>
          </a:p>
          <a:p>
            <a:pPr algn="just">
              <a:lnSpc>
                <a:spcPts val="2979"/>
              </a:lnSpc>
            </a:pPr>
            <a:r>
              <a:rPr lang="en-US" sz="2128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Ukrainas civiliedzīvotāju atbalsta likums (2022).</a:t>
            </a:r>
          </a:p>
          <a:p>
            <a:pPr algn="just">
              <a:lnSpc>
                <a:spcPts val="2979"/>
              </a:lnSpc>
            </a:pPr>
            <a:r>
              <a:rPr lang="en-US" sz="2128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Saliedētas un pilsoniski aktīvas sabiedrības attīstības pamatnostādnes 2021-2027.</a:t>
            </a:r>
          </a:p>
          <a:p>
            <a:pPr algn="just">
              <a:lnSpc>
                <a:spcPts val="2979"/>
              </a:lnSpc>
            </a:pPr>
            <a:r>
              <a:rPr lang="en-US" sz="2128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ES līmenī - migrācijas un patvēruma pakts - pieņemts 2024., dalībvalstīm ir divi gadi, lai ieviestu - līdz 2026. g. jūnijam. </a:t>
            </a:r>
          </a:p>
          <a:p>
            <a:pPr algn="just">
              <a:lnSpc>
                <a:spcPts val="3343"/>
              </a:lnSpc>
            </a:pPr>
            <a:endParaRPr lang="en-US" sz="2128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454069" y="1943229"/>
            <a:ext cx="5840356" cy="3273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Izsniegto uzturēšanās atļauju skaits: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2022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TUA - 56725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PUA - 52718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2025 - līdz 01.07.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TUA - 81640</a:t>
            </a:r>
          </a:p>
          <a:p>
            <a:pPr algn="l">
              <a:lnSpc>
                <a:spcPts val="3701"/>
              </a:lnSpc>
              <a:spcBef>
                <a:spcPct val="0"/>
              </a:spcBef>
            </a:pPr>
            <a:r>
              <a:rPr lang="en-US" sz="2643" b="1">
                <a:solidFill>
                  <a:srgbClr val="303A92"/>
                </a:solidFill>
                <a:latin typeface="Museo 1"/>
                <a:ea typeface="Museo 1"/>
                <a:cs typeface="Museo 1"/>
                <a:sym typeface="Museo 1"/>
              </a:rPr>
              <a:t>PUA - 45736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0283" y="-124231"/>
            <a:ext cx="13835171" cy="6399219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6962544" y="5252035"/>
            <a:ext cx="10769979" cy="5034965"/>
          </a:xfrm>
          <a:custGeom>
            <a:avLst/>
            <a:gdLst/>
            <a:ahLst/>
            <a:cxnLst/>
            <a:rect l="l" t="t" r="r" b="b"/>
            <a:pathLst>
              <a:path w="10769979" h="5034965">
                <a:moveTo>
                  <a:pt x="0" y="0"/>
                </a:moveTo>
                <a:lnTo>
                  <a:pt x="10769979" y="0"/>
                </a:lnTo>
                <a:lnTo>
                  <a:pt x="10769979" y="5034965"/>
                </a:lnTo>
                <a:lnTo>
                  <a:pt x="0" y="50349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4" name="TextBox 4"/>
          <p:cNvSpPr txBox="1"/>
          <p:nvPr/>
        </p:nvSpPr>
        <p:spPr>
          <a:xfrm>
            <a:off x="425843" y="518798"/>
            <a:ext cx="20212072" cy="803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160"/>
              </a:lnSpc>
            </a:pPr>
            <a:r>
              <a:rPr lang="en-US" sz="6200" dirty="0">
                <a:solidFill>
                  <a:srgbClr val="303A92"/>
                </a:solidFill>
                <a:latin typeface="Museo 1"/>
                <a:sym typeface="Museo 1"/>
              </a:rPr>
              <a:t>AKTUĀLIE JAUTĀJUMI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25843" y="1440815"/>
            <a:ext cx="5343764" cy="88461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40"/>
              </a:lnSpc>
            </a:pPr>
            <a:r>
              <a:rPr lang="en-US" sz="26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Pārskata periodā pieaudzis kopējais izsniegto TUA skaits - īpaši saistībā ar Ukrainas civiliedzīvotāju uzņemšanu.</a:t>
            </a:r>
          </a:p>
          <a:p>
            <a:pPr algn="l">
              <a:lnSpc>
                <a:spcPts val="3640"/>
              </a:lnSpc>
            </a:pPr>
            <a:endParaRPr lang="en-US" sz="26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640"/>
              </a:lnSpc>
            </a:pPr>
            <a:r>
              <a:rPr lang="en-US" sz="26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Posmā no 2008-2017 imigrācijas kontekstā Latvija atrodas vienā no pēdējām vietām.</a:t>
            </a:r>
          </a:p>
          <a:p>
            <a:pPr algn="l">
              <a:lnSpc>
                <a:spcPts val="3640"/>
              </a:lnSpc>
            </a:pPr>
            <a:r>
              <a:rPr lang="en-US" sz="26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Valstī dzīvojošo ārzemnieku skaits ieņem trešo vietu ES, jo TVP kategorijā ietilpst nepilsoņi.</a:t>
            </a:r>
          </a:p>
          <a:p>
            <a:pPr algn="l">
              <a:lnSpc>
                <a:spcPts val="3640"/>
              </a:lnSpc>
            </a:pPr>
            <a:endParaRPr lang="en-US" sz="26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  <a:p>
            <a:pPr algn="l">
              <a:lnSpc>
                <a:spcPts val="3640"/>
              </a:lnSpc>
            </a:pPr>
            <a:r>
              <a:rPr lang="en-US" sz="26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EM prognozē, ka, pieaugot ekonomiskās migrācijas stimuliem un saspringtajai situācijai darba tirgū imigrācija Latvijā varētu pieaugt ar pozitīvu migrācijas saldo jau 2027. g. </a:t>
            </a:r>
          </a:p>
          <a:p>
            <a:pPr algn="l">
              <a:lnSpc>
                <a:spcPts val="5040"/>
              </a:lnSpc>
            </a:pPr>
            <a:endParaRPr lang="en-US" sz="2600">
              <a:solidFill>
                <a:srgbClr val="303A92"/>
              </a:solidFill>
              <a:latin typeface="Museo 2"/>
              <a:ea typeface="Museo 2"/>
              <a:cs typeface="Museo 2"/>
              <a:sym typeface="Museo 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123681" y="1417279"/>
            <a:ext cx="13849224" cy="8274911"/>
          </a:xfrm>
          <a:custGeom>
            <a:avLst/>
            <a:gdLst/>
            <a:ahLst/>
            <a:cxnLst/>
            <a:rect l="l" t="t" r="r" b="b"/>
            <a:pathLst>
              <a:path w="13849224" h="8274911">
                <a:moveTo>
                  <a:pt x="0" y="0"/>
                </a:moveTo>
                <a:lnTo>
                  <a:pt x="13849224" y="0"/>
                </a:lnTo>
                <a:lnTo>
                  <a:pt x="13849224" y="8274911"/>
                </a:lnTo>
                <a:lnTo>
                  <a:pt x="0" y="827491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3" name="TextBox 3"/>
          <p:cNvSpPr txBox="1"/>
          <p:nvPr/>
        </p:nvSpPr>
        <p:spPr>
          <a:xfrm>
            <a:off x="357223" y="368442"/>
            <a:ext cx="20212072" cy="812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300"/>
              </a:lnSpc>
            </a:pPr>
            <a:r>
              <a:rPr lang="en-US" sz="6200" dirty="0">
                <a:solidFill>
                  <a:srgbClr val="303A92"/>
                </a:solidFill>
                <a:latin typeface="Museo 1"/>
                <a:sym typeface="Museo 1"/>
              </a:rPr>
              <a:t>AKTUĀLIE JAUTĀJUMI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53567" y="2821171"/>
            <a:ext cx="3970114" cy="5015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Pieaugums saistīts ar Ukrainas civiliedzīvotāju uzņemšanu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Nodarbinātības jomā vairāk pārstāvētas zemākas kvalifikācijas profesijas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>
                <a:solidFill>
                  <a:srgbClr val="303A92"/>
                </a:solidFill>
                <a:latin typeface="Museo 2"/>
                <a:ea typeface="Museo 2"/>
                <a:cs typeface="Museo 2"/>
                <a:sym typeface="Museo 2"/>
              </a:rPr>
              <a:t>Būtiski integrācijas izaicinājumi izglītības, valodas apguves, nodarbināības jomās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1483</Words>
  <Application>Microsoft Office PowerPoint</Application>
  <PresentationFormat>Custom</PresentationFormat>
  <Paragraphs>210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Museo 2</vt:lpstr>
      <vt:lpstr>Calibri</vt:lpstr>
      <vt:lpstr>Museo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Presentation_template</dc:title>
  <dc:creator>User</dc:creator>
  <cp:lastModifiedBy>Dārta Pelse</cp:lastModifiedBy>
  <cp:revision>3</cp:revision>
  <dcterms:created xsi:type="dcterms:W3CDTF">2006-08-16T00:00:00Z</dcterms:created>
  <dcterms:modified xsi:type="dcterms:W3CDTF">2025-12-12T08:01:44Z</dcterms:modified>
  <dc:identifier>DAF1jAT41XE</dc:identifier>
</cp:coreProperties>
</file>