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7023100" cy="9309100"/>
  <p:embeddedFontLst>
    <p:embeddedFont>
      <p:font typeface="Open Sans" panose="020B0604020202020204" charset="0"/>
      <p:regular r:id="rId19"/>
    </p:embeddedFont>
    <p:embeddedFont>
      <p:font typeface="IBM Plex Sans Bold" panose="020B0604020202020204" charset="0"/>
      <p:regular r:id="rId20"/>
    </p:embeddedFont>
    <p:embeddedFont>
      <p:font typeface="Open Sans Bold" panose="020B0604020202020204" charset="0"/>
      <p:regular r:id="rId21"/>
    </p:embeddedFont>
    <p:embeddedFont>
      <p:font typeface="Open Sans Italics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17B52A4-283A-4537-84E2-19DA9BA0441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FB39A5-70E9-4480-8B75-9FA62FFB1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8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5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7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90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56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9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7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nnnananaba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3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9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9A5-70E9-4480-8B75-9FA62FFB15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10" Type="http://schemas.openxmlformats.org/officeDocument/2006/relationships/image" Target="../media/image2.svg"/><Relationship Id="rId4" Type="http://schemas.openxmlformats.org/officeDocument/2006/relationships/image" Target="../media/image30.svg"/><Relationship Id="rId9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17.png"/><Relationship Id="rId10" Type="http://schemas.openxmlformats.org/officeDocument/2006/relationships/image" Target="../media/image14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8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hyperlink" Target="https://providus.lv/raksti/vadlinijas-lidzdalibas-budzeta-ieviesana-pasvaldiba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.png"/><Relationship Id="rId5" Type="http://schemas.openxmlformats.org/officeDocument/2006/relationships/image" Target="../media/image10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8.pn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24609">
            <a:off x="-3129314" y="-822603"/>
            <a:ext cx="12236071" cy="7297148"/>
          </a:xfrm>
          <a:custGeom>
            <a:avLst/>
            <a:gdLst/>
            <a:ahLst/>
            <a:cxnLst/>
            <a:rect l="l" t="t" r="r" b="b"/>
            <a:pathLst>
              <a:path w="12236071" h="7297148">
                <a:moveTo>
                  <a:pt x="0" y="0"/>
                </a:moveTo>
                <a:lnTo>
                  <a:pt x="12236071" y="0"/>
                </a:lnTo>
                <a:lnTo>
                  <a:pt x="12236071" y="7297148"/>
                </a:lnTo>
                <a:lnTo>
                  <a:pt x="0" y="7297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7240" y="-1202255"/>
            <a:ext cx="20897691" cy="14344834"/>
            <a:chOff x="0" y="0"/>
            <a:chExt cx="27863588" cy="19126446"/>
          </a:xfrm>
        </p:grpSpPr>
        <p:sp>
          <p:nvSpPr>
            <p:cNvPr id="4" name="TextBox 4"/>
            <p:cNvSpPr txBox="1"/>
            <p:nvPr/>
          </p:nvSpPr>
          <p:spPr>
            <a:xfrm>
              <a:off x="0" y="8214861"/>
              <a:ext cx="20414637" cy="1181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1"/>
                </a:lnSpc>
              </a:pPr>
              <a:r>
                <a:rPr lang="en-US" sz="5329">
                  <a:solidFill>
                    <a:srgbClr val="251E50"/>
                  </a:solidFill>
                  <a:latin typeface="Open Sans Bold"/>
                </a:rPr>
                <a:t>Līdzdalības budžeta ieviešana pašvaldībās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546079" y="6458750"/>
              <a:ext cx="10269597" cy="13112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399"/>
                </a:lnSpc>
              </a:pPr>
              <a:r>
                <a:rPr lang="en-US" sz="5999">
                  <a:solidFill>
                    <a:srgbClr val="251E50"/>
                  </a:solidFill>
                  <a:latin typeface="Open Sans Bold"/>
                </a:rPr>
                <a:t>VADLĪNIJAS </a:t>
              </a:r>
            </a:p>
          </p:txBody>
        </p:sp>
        <p:sp>
          <p:nvSpPr>
            <p:cNvPr id="6" name="Freeform 6"/>
            <p:cNvSpPr/>
            <p:nvPr/>
          </p:nvSpPr>
          <p:spPr>
            <a:xfrm rot="-3834551">
              <a:off x="11728298" y="5398652"/>
              <a:ext cx="17217863" cy="8329141"/>
            </a:xfrm>
            <a:custGeom>
              <a:avLst/>
              <a:gdLst/>
              <a:ahLst/>
              <a:cxnLst/>
              <a:rect l="l" t="t" r="r" b="b"/>
              <a:pathLst>
                <a:path w="17217863" h="8329141">
                  <a:moveTo>
                    <a:pt x="0" y="0"/>
                  </a:moveTo>
                  <a:lnTo>
                    <a:pt x="17217862" y="0"/>
                  </a:lnTo>
                  <a:lnTo>
                    <a:pt x="17217862" y="8329141"/>
                  </a:lnTo>
                  <a:lnTo>
                    <a:pt x="0" y="8329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4670397" y="11946149"/>
              <a:ext cx="4145280" cy="2886151"/>
            </a:xfrm>
            <a:custGeom>
              <a:avLst/>
              <a:gdLst/>
              <a:ahLst/>
              <a:cxnLst/>
              <a:rect l="l" t="t" r="r" b="b"/>
              <a:pathLst>
                <a:path w="4145280" h="2886151">
                  <a:moveTo>
                    <a:pt x="0" y="0"/>
                  </a:moveTo>
                  <a:lnTo>
                    <a:pt x="4145280" y="0"/>
                  </a:lnTo>
                  <a:lnTo>
                    <a:pt x="4145280" y="2886151"/>
                  </a:lnTo>
                  <a:lnTo>
                    <a:pt x="0" y="2886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8107171" y="1837015"/>
              <a:ext cx="4178767" cy="1775976"/>
            </a:xfrm>
            <a:custGeom>
              <a:avLst/>
              <a:gdLst/>
              <a:ahLst/>
              <a:cxnLst/>
              <a:rect l="l" t="t" r="r" b="b"/>
              <a:pathLst>
                <a:path w="4178767" h="1775976">
                  <a:moveTo>
                    <a:pt x="0" y="0"/>
                  </a:moveTo>
                  <a:lnTo>
                    <a:pt x="4178767" y="0"/>
                  </a:lnTo>
                  <a:lnTo>
                    <a:pt x="4178767" y="1775976"/>
                  </a:lnTo>
                  <a:lnTo>
                    <a:pt x="0" y="1775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8815677" y="3774469"/>
              <a:ext cx="3043105" cy="1298392"/>
            </a:xfrm>
            <a:custGeom>
              <a:avLst/>
              <a:gdLst/>
              <a:ahLst/>
              <a:cxnLst/>
              <a:rect l="l" t="t" r="r" b="b"/>
              <a:pathLst>
                <a:path w="3043105" h="1298392">
                  <a:moveTo>
                    <a:pt x="0" y="0"/>
                  </a:moveTo>
                  <a:lnTo>
                    <a:pt x="3043105" y="0"/>
                  </a:lnTo>
                  <a:lnTo>
                    <a:pt x="3043105" y="1298392"/>
                  </a:lnTo>
                  <a:lnTo>
                    <a:pt x="0" y="1298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77240" y="6505485"/>
            <a:ext cx="8366760" cy="3071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60"/>
              </a:lnSpc>
            </a:pPr>
            <a:r>
              <a:rPr lang="en-US" sz="3543">
                <a:solidFill>
                  <a:srgbClr val="251E50"/>
                </a:solidFill>
                <a:latin typeface="Open Sans Bold"/>
              </a:rPr>
              <a:t>Līga Stafecka</a:t>
            </a:r>
          </a:p>
          <a:p>
            <a:pPr algn="just">
              <a:lnSpc>
                <a:spcPts val="4960"/>
              </a:lnSpc>
            </a:pPr>
            <a:r>
              <a:rPr lang="en-US" sz="3543">
                <a:solidFill>
                  <a:srgbClr val="251E50"/>
                </a:solidFill>
                <a:latin typeface="Open Sans Bold"/>
              </a:rPr>
              <a:t>Agnese Frīdenberga</a:t>
            </a:r>
          </a:p>
          <a:p>
            <a:pPr algn="just">
              <a:lnSpc>
                <a:spcPts val="3277"/>
              </a:lnSpc>
            </a:pPr>
            <a:endParaRPr lang="en-US" sz="3543">
              <a:solidFill>
                <a:srgbClr val="251E50"/>
              </a:solidFill>
              <a:latin typeface="Open Sans Bold"/>
            </a:endParaRPr>
          </a:p>
          <a:p>
            <a:pPr algn="just">
              <a:lnSpc>
                <a:spcPts val="3977"/>
              </a:lnSpc>
            </a:pPr>
            <a:r>
              <a:rPr lang="en-US" sz="2841">
                <a:solidFill>
                  <a:srgbClr val="251E50"/>
                </a:solidFill>
                <a:latin typeface="Open Sans"/>
              </a:rPr>
              <a:t>Domnīca Providus</a:t>
            </a:r>
          </a:p>
          <a:p>
            <a:pPr algn="just">
              <a:lnSpc>
                <a:spcPts val="3277"/>
              </a:lnSpc>
            </a:pPr>
            <a:endParaRPr lang="en-US" sz="2841">
              <a:solidFill>
                <a:srgbClr val="251E50"/>
              </a:solidFill>
              <a:latin typeface="Open Sans"/>
            </a:endParaRPr>
          </a:p>
          <a:p>
            <a:pPr algn="just">
              <a:lnSpc>
                <a:spcPts val="3977"/>
              </a:lnSpc>
            </a:pPr>
            <a:r>
              <a:rPr lang="en-US" sz="2841">
                <a:solidFill>
                  <a:srgbClr val="251E50"/>
                </a:solidFill>
                <a:latin typeface="Open Sans"/>
              </a:rPr>
              <a:t>Rīga, 2024.gada 5.aprīlis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5007" y="2405628"/>
            <a:ext cx="8292767" cy="41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Pašvaldība izlemj par balsošanas veidu - online un/vai klātienē.</a:t>
            </a:r>
          </a:p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Jāpadomā par dažādām iedzīvotāju kategorijām.</a:t>
            </a:r>
          </a:p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Ja klātienē, jāpadomā par iedzīvotājiem pieejamāko laiku un vietu (arī vakaros, brīvdienās).</a:t>
            </a:r>
          </a:p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Balsošanas procesam ir jābūt atklātam.</a:t>
            </a:r>
          </a:p>
        </p:txBody>
      </p:sp>
      <p:sp>
        <p:nvSpPr>
          <p:cNvPr id="3" name="Freeform 3"/>
          <p:cNvSpPr/>
          <p:nvPr/>
        </p:nvSpPr>
        <p:spPr>
          <a:xfrm rot="293584">
            <a:off x="-309710" y="7063906"/>
            <a:ext cx="9416665" cy="8675102"/>
          </a:xfrm>
          <a:custGeom>
            <a:avLst/>
            <a:gdLst/>
            <a:ahLst/>
            <a:cxnLst/>
            <a:rect l="l" t="t" r="r" b="b"/>
            <a:pathLst>
              <a:path w="9416665" h="8675102">
                <a:moveTo>
                  <a:pt x="0" y="0"/>
                </a:moveTo>
                <a:lnTo>
                  <a:pt x="9416665" y="0"/>
                </a:lnTo>
                <a:lnTo>
                  <a:pt x="9416665" y="8675102"/>
                </a:lnTo>
                <a:lnTo>
                  <a:pt x="0" y="8675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23743" y="8169261"/>
            <a:ext cx="7184031" cy="151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96"/>
              </a:lnSpc>
            </a:pPr>
            <a:r>
              <a:rPr lang="en-US" sz="2926" spc="46">
                <a:solidFill>
                  <a:srgbClr val="000000"/>
                </a:solidFill>
                <a:latin typeface="Open Sans Bold"/>
              </a:rPr>
              <a:t>2025.gadā visām pašvaldībām būs pieejams IT risinājumus, ko nodrošina VARAM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34153" y="3824563"/>
            <a:ext cx="6916089" cy="2590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Komisija sagatavo lēmumprojektu par sabiedrības balsojuma rezultātiem</a:t>
            </a:r>
          </a:p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un nodod apstiprināšanai pašvaldības domei.</a:t>
            </a:r>
          </a:p>
        </p:txBody>
      </p:sp>
      <p:sp>
        <p:nvSpPr>
          <p:cNvPr id="6" name="Freeform 6"/>
          <p:cNvSpPr/>
          <p:nvPr/>
        </p:nvSpPr>
        <p:spPr>
          <a:xfrm rot="-90235">
            <a:off x="9254417" y="7133591"/>
            <a:ext cx="9265380" cy="8535731"/>
          </a:xfrm>
          <a:custGeom>
            <a:avLst/>
            <a:gdLst/>
            <a:ahLst/>
            <a:cxnLst/>
            <a:rect l="l" t="t" r="r" b="b"/>
            <a:pathLst>
              <a:path w="9265380" h="8535731">
                <a:moveTo>
                  <a:pt x="0" y="0"/>
                </a:moveTo>
                <a:lnTo>
                  <a:pt x="9265380" y="0"/>
                </a:lnTo>
                <a:lnTo>
                  <a:pt x="9265380" y="8535731"/>
                </a:lnTo>
                <a:lnTo>
                  <a:pt x="0" y="85357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007149" y="7566021"/>
            <a:ext cx="543093" cy="2119387"/>
          </a:xfrm>
          <a:custGeom>
            <a:avLst/>
            <a:gdLst/>
            <a:ahLst/>
            <a:cxnLst/>
            <a:rect l="l" t="t" r="r" b="b"/>
            <a:pathLst>
              <a:path w="543093" h="2119387">
                <a:moveTo>
                  <a:pt x="0" y="0"/>
                </a:moveTo>
                <a:lnTo>
                  <a:pt x="543092" y="0"/>
                </a:lnTo>
                <a:lnTo>
                  <a:pt x="543092" y="2119386"/>
                </a:lnTo>
                <a:lnTo>
                  <a:pt x="0" y="21193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793149" y="8159736"/>
            <a:ext cx="6548223" cy="152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59"/>
              </a:lnSpc>
              <a:spcBef>
                <a:spcPct val="0"/>
              </a:spcBef>
            </a:pPr>
            <a:r>
              <a:rPr lang="en-US" sz="2899" spc="46">
                <a:solidFill>
                  <a:srgbClr val="000000"/>
                </a:solidFill>
                <a:latin typeface="Open Sans Bold"/>
              </a:rPr>
              <a:t>Līdzdalības slieksnis - minimālais balsu skaits, kas projektam jāiegūst, lai pašvaldība to īstenotu </a:t>
            </a:r>
          </a:p>
        </p:txBody>
      </p:sp>
      <p:sp>
        <p:nvSpPr>
          <p:cNvPr id="9" name="Freeform 9"/>
          <p:cNvSpPr/>
          <p:nvPr/>
        </p:nvSpPr>
        <p:spPr>
          <a:xfrm>
            <a:off x="769883" y="7922850"/>
            <a:ext cx="517634" cy="2020035"/>
          </a:xfrm>
          <a:custGeom>
            <a:avLst/>
            <a:gdLst/>
            <a:ahLst/>
            <a:cxnLst/>
            <a:rect l="l" t="t" r="r" b="b"/>
            <a:pathLst>
              <a:path w="517634" h="2020035">
                <a:moveTo>
                  <a:pt x="0" y="0"/>
                </a:moveTo>
                <a:lnTo>
                  <a:pt x="517634" y="0"/>
                </a:lnTo>
                <a:lnTo>
                  <a:pt x="517634" y="2020035"/>
                </a:lnTo>
                <a:lnTo>
                  <a:pt x="0" y="202003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515007" y="257401"/>
            <a:ext cx="7839092" cy="1944380"/>
            <a:chOff x="0" y="0"/>
            <a:chExt cx="10452122" cy="259250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7143456" cy="2592507"/>
              <a:chOff x="0" y="0"/>
              <a:chExt cx="1150037" cy="41737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150037" cy="417372"/>
              </a:xfrm>
              <a:custGeom>
                <a:avLst/>
                <a:gdLst/>
                <a:ahLst/>
                <a:cxnLst/>
                <a:rect l="l" t="t" r="r" b="b"/>
                <a:pathLst>
                  <a:path w="1150037" h="417372">
                    <a:moveTo>
                      <a:pt x="16175" y="0"/>
                    </a:moveTo>
                    <a:lnTo>
                      <a:pt x="1133863" y="0"/>
                    </a:lnTo>
                    <a:cubicBezTo>
                      <a:pt x="1142796" y="0"/>
                      <a:pt x="1150037" y="7242"/>
                      <a:pt x="1150037" y="16175"/>
                    </a:cubicBezTo>
                    <a:lnTo>
                      <a:pt x="1150037" y="401197"/>
                    </a:lnTo>
                    <a:cubicBezTo>
                      <a:pt x="1150037" y="405487"/>
                      <a:pt x="1148333" y="409601"/>
                      <a:pt x="1145300" y="412635"/>
                    </a:cubicBezTo>
                    <a:cubicBezTo>
                      <a:pt x="1142267" y="415668"/>
                      <a:pt x="1138152" y="417372"/>
                      <a:pt x="1133863" y="417372"/>
                    </a:cubicBezTo>
                    <a:lnTo>
                      <a:pt x="16175" y="417372"/>
                    </a:lnTo>
                    <a:cubicBezTo>
                      <a:pt x="11885" y="417372"/>
                      <a:pt x="7771" y="415668"/>
                      <a:pt x="4737" y="412635"/>
                    </a:cubicBezTo>
                    <a:cubicBezTo>
                      <a:pt x="1704" y="409601"/>
                      <a:pt x="0" y="405487"/>
                      <a:pt x="0" y="401197"/>
                    </a:cubicBezTo>
                    <a:lnTo>
                      <a:pt x="0" y="16175"/>
                    </a:lnTo>
                    <a:cubicBezTo>
                      <a:pt x="0" y="11885"/>
                      <a:pt x="1704" y="7771"/>
                      <a:pt x="4737" y="4737"/>
                    </a:cubicBezTo>
                    <a:cubicBezTo>
                      <a:pt x="7771" y="1704"/>
                      <a:pt x="11885" y="0"/>
                      <a:pt x="161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757DB8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1150037" cy="484047"/>
              </a:xfrm>
              <a:prstGeom prst="rect">
                <a:avLst/>
              </a:prstGeom>
            </p:spPr>
            <p:txBody>
              <a:bodyPr lIns="44220" tIns="44220" rIns="44220" bIns="44220" rtlCol="0" anchor="ctr"/>
              <a:lstStyle/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 Bold"/>
                  </a:rPr>
                  <a:t>Balsošana</a:t>
                </a:r>
              </a:p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"/>
                  </a:rPr>
                  <a:t>(iedzīvotāji)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7826276" y="0"/>
              <a:ext cx="2613482" cy="2377365"/>
              <a:chOff x="0" y="0"/>
              <a:chExt cx="893526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757DB8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7" name="AutoShape 17"/>
            <p:cNvSpPr/>
            <p:nvPr/>
          </p:nvSpPr>
          <p:spPr>
            <a:xfrm flipV="1">
              <a:off x="7143456" y="1188683"/>
              <a:ext cx="682820" cy="0"/>
            </a:xfrm>
            <a:prstGeom prst="line">
              <a:avLst/>
            </a:prstGeom>
            <a:ln w="165847" cap="flat">
              <a:solidFill>
                <a:srgbClr val="757DB8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826276" y="547834"/>
              <a:ext cx="2625847" cy="1202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12"/>
                </a:lnSpc>
              </a:pPr>
              <a:r>
                <a:rPr lang="en-US" sz="5365">
                  <a:solidFill>
                    <a:srgbClr val="FFFFFF"/>
                  </a:solidFill>
                  <a:latin typeface="IBM Plex Sans Bold"/>
                </a:rPr>
                <a:t>6.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955681" y="-1504812"/>
            <a:ext cx="18693073" cy="26772175"/>
            <a:chOff x="0" y="0"/>
            <a:chExt cx="24924097" cy="35696233"/>
          </a:xfrm>
        </p:grpSpPr>
        <p:sp>
          <p:nvSpPr>
            <p:cNvPr id="20" name="Freeform 20"/>
            <p:cNvSpPr/>
            <p:nvPr/>
          </p:nvSpPr>
          <p:spPr>
            <a:xfrm rot="5333796">
              <a:off x="-3587568" y="7323066"/>
              <a:ext cx="35297425" cy="21050101"/>
            </a:xfrm>
            <a:custGeom>
              <a:avLst/>
              <a:gdLst/>
              <a:ahLst/>
              <a:cxnLst/>
              <a:rect l="l" t="t" r="r" b="b"/>
              <a:pathLst>
                <a:path w="35297425" h="21050101">
                  <a:moveTo>
                    <a:pt x="0" y="0"/>
                  </a:moveTo>
                  <a:lnTo>
                    <a:pt x="35297425" y="0"/>
                  </a:lnTo>
                  <a:lnTo>
                    <a:pt x="35297425" y="21050101"/>
                  </a:lnTo>
                  <a:lnTo>
                    <a:pt x="0" y="210501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73000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1" name="Group 21"/>
            <p:cNvGrpSpPr/>
            <p:nvPr/>
          </p:nvGrpSpPr>
          <p:grpSpPr>
            <a:xfrm>
              <a:off x="3057359" y="3515016"/>
              <a:ext cx="8402054" cy="2854217"/>
              <a:chOff x="0" y="0"/>
              <a:chExt cx="1352661" cy="45950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352661" cy="459505"/>
              </a:xfrm>
              <a:custGeom>
                <a:avLst/>
                <a:gdLst/>
                <a:ahLst/>
                <a:cxnLst/>
                <a:rect l="l" t="t" r="r" b="b"/>
                <a:pathLst>
                  <a:path w="1352661" h="459505">
                    <a:moveTo>
                      <a:pt x="14736" y="0"/>
                    </a:moveTo>
                    <a:lnTo>
                      <a:pt x="1337925" y="0"/>
                    </a:lnTo>
                    <a:cubicBezTo>
                      <a:pt x="1346064" y="0"/>
                      <a:pt x="1352661" y="6598"/>
                      <a:pt x="1352661" y="14736"/>
                    </a:cubicBezTo>
                    <a:lnTo>
                      <a:pt x="1352661" y="444769"/>
                    </a:lnTo>
                    <a:cubicBezTo>
                      <a:pt x="1352661" y="452908"/>
                      <a:pt x="1346064" y="459505"/>
                      <a:pt x="1337925" y="459505"/>
                    </a:cubicBezTo>
                    <a:lnTo>
                      <a:pt x="14736" y="459505"/>
                    </a:lnTo>
                    <a:cubicBezTo>
                      <a:pt x="6598" y="459505"/>
                      <a:pt x="0" y="452908"/>
                      <a:pt x="0" y="444769"/>
                    </a:cubicBezTo>
                    <a:lnTo>
                      <a:pt x="0" y="14736"/>
                    </a:lnTo>
                    <a:cubicBezTo>
                      <a:pt x="0" y="6598"/>
                      <a:pt x="6598" y="0"/>
                      <a:pt x="147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66675"/>
                <a:ext cx="1352661" cy="526180"/>
              </a:xfrm>
              <a:prstGeom prst="rect">
                <a:avLst/>
              </a:prstGeom>
            </p:spPr>
            <p:txBody>
              <a:bodyPr lIns="48144" tIns="48144" rIns="48144" bIns="48144" rtlCol="0" anchor="ctr"/>
              <a:lstStyle/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 Bold"/>
                  </a:rPr>
                  <a:t>Balsojuma rezultātu noteikšana</a:t>
                </a:r>
              </a:p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"/>
                  </a:rPr>
                  <a:t>(pašvaldība)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4185606"/>
              <a:ext cx="2400501" cy="2183627"/>
              <a:chOff x="0" y="0"/>
              <a:chExt cx="893526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7" name="AutoShape 27"/>
            <p:cNvSpPr/>
            <p:nvPr/>
          </p:nvSpPr>
          <p:spPr>
            <a:xfrm>
              <a:off x="2400501" y="5277420"/>
              <a:ext cx="627175" cy="0"/>
            </a:xfrm>
            <a:prstGeom prst="line">
              <a:avLst/>
            </a:prstGeom>
            <a:ln w="152332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4682531"/>
              <a:ext cx="2411859" cy="109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900"/>
                </a:lnSpc>
              </a:pPr>
              <a:r>
                <a:rPr lang="en-US" sz="4928">
                  <a:solidFill>
                    <a:srgbClr val="FFFFFF"/>
                  </a:solidFill>
                  <a:latin typeface="IBM Plex Sans Bold"/>
                </a:rPr>
                <a:t>7.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615337">
            <a:off x="-2801204" y="3341944"/>
            <a:ext cx="26869924" cy="16024245"/>
          </a:xfrm>
          <a:custGeom>
            <a:avLst/>
            <a:gdLst/>
            <a:ahLst/>
            <a:cxnLst/>
            <a:rect l="l" t="t" r="r" b="b"/>
            <a:pathLst>
              <a:path w="26869924" h="16024245">
                <a:moveTo>
                  <a:pt x="0" y="0"/>
                </a:moveTo>
                <a:lnTo>
                  <a:pt x="26869924" y="0"/>
                </a:lnTo>
                <a:lnTo>
                  <a:pt x="26869924" y="16024246"/>
                </a:lnTo>
                <a:lnTo>
                  <a:pt x="0" y="160242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11066" y="486662"/>
            <a:ext cx="8383053" cy="5421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3149" lvl="1" indent="-336574">
              <a:lnSpc>
                <a:spcPts val="4365"/>
              </a:lnSpc>
              <a:buFont typeface="Arial"/>
              <a:buChar char="•"/>
            </a:pPr>
            <a:r>
              <a:rPr lang="en-US" sz="3117" spc="49">
                <a:solidFill>
                  <a:srgbClr val="000000"/>
                </a:solidFill>
                <a:latin typeface="Open Sans"/>
              </a:rPr>
              <a:t>Pašvaldība ievieš projektus 2 gadu termiņā.</a:t>
            </a:r>
          </a:p>
          <a:p>
            <a:pPr marL="673149" lvl="1" indent="-336574">
              <a:lnSpc>
                <a:spcPts val="4365"/>
              </a:lnSpc>
              <a:buFont typeface="Arial"/>
              <a:buChar char="•"/>
            </a:pPr>
            <a:r>
              <a:rPr lang="en-US" sz="3117" spc="49">
                <a:solidFill>
                  <a:srgbClr val="000000"/>
                </a:solidFill>
                <a:latin typeface="Open Sans"/>
              </a:rPr>
              <a:t>Pašvaldība nosaka atbildīgo institūciju.</a:t>
            </a:r>
          </a:p>
          <a:p>
            <a:pPr marL="673149" lvl="1" indent="-336574">
              <a:lnSpc>
                <a:spcPts val="4365"/>
              </a:lnSpc>
              <a:buFont typeface="Arial"/>
              <a:buChar char="•"/>
            </a:pPr>
            <a:r>
              <a:rPr lang="en-US" sz="3117" spc="49">
                <a:solidFill>
                  <a:srgbClr val="000000"/>
                </a:solidFill>
                <a:latin typeface="Open Sans"/>
              </a:rPr>
              <a:t>Skaidrs, ka projekta rezultāta uzturēšana prasa laiku un līdzekļus! </a:t>
            </a:r>
          </a:p>
          <a:p>
            <a:pPr marL="673149" lvl="1" indent="-336574">
              <a:lnSpc>
                <a:spcPts val="4365"/>
              </a:lnSpc>
              <a:buFont typeface="Arial"/>
              <a:buChar char="•"/>
            </a:pPr>
            <a:r>
              <a:rPr lang="en-US" sz="3117" spc="49">
                <a:solidFill>
                  <a:srgbClr val="000000"/>
                </a:solidFill>
                <a:latin typeface="Open Sans"/>
              </a:rPr>
              <a:t>Neviens negrib situāciju, kad projekta rezultāti netiek uzturēti kārtībā! </a:t>
            </a:r>
          </a:p>
          <a:p>
            <a:pPr marL="673149" lvl="1" indent="-336574">
              <a:lnSpc>
                <a:spcPts val="4365"/>
              </a:lnSpc>
              <a:buFont typeface="Arial"/>
              <a:buChar char="•"/>
            </a:pPr>
            <a:r>
              <a:rPr lang="en-US" sz="3117" spc="49">
                <a:solidFill>
                  <a:srgbClr val="000000"/>
                </a:solidFill>
                <a:latin typeface="Open Sans"/>
              </a:rPr>
              <a:t>Pašvaldība regulāri informē sabiedrību par projektu ieviešanas gaitu.</a:t>
            </a:r>
          </a:p>
          <a:p>
            <a:pPr algn="l">
              <a:lnSpc>
                <a:spcPts val="4365"/>
              </a:lnSpc>
              <a:spcBef>
                <a:spcPct val="0"/>
              </a:spcBef>
            </a:pPr>
            <a:endParaRPr lang="en-US" sz="3117" spc="4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11550" y="6153436"/>
            <a:ext cx="7306676" cy="3197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39"/>
              </a:lnSpc>
            </a:pPr>
            <a:r>
              <a:rPr lang="en-US" sz="3099" spc="49">
                <a:solidFill>
                  <a:srgbClr val="000000"/>
                </a:solidFill>
                <a:latin typeface="Open Sans Bold"/>
              </a:rPr>
              <a:t>Jārēķinās ar izaicinājumiem!</a:t>
            </a:r>
          </a:p>
          <a:p>
            <a:pPr algn="r">
              <a:lnSpc>
                <a:spcPts val="5672"/>
              </a:lnSpc>
            </a:pPr>
            <a:r>
              <a:rPr lang="en-US" sz="3099" spc="49">
                <a:solidFill>
                  <a:srgbClr val="000000"/>
                </a:solidFill>
                <a:latin typeface="Open Sans"/>
              </a:rPr>
              <a:t>Sadārdzinājums</a:t>
            </a:r>
          </a:p>
          <a:p>
            <a:pPr algn="r">
              <a:lnSpc>
                <a:spcPts val="5672"/>
              </a:lnSpc>
            </a:pPr>
            <a:r>
              <a:rPr lang="en-US" sz="3099" spc="49">
                <a:solidFill>
                  <a:srgbClr val="000000"/>
                </a:solidFill>
                <a:latin typeface="Open Sans"/>
              </a:rPr>
              <a:t>Ierobežojumi īstenošanā </a:t>
            </a:r>
          </a:p>
          <a:p>
            <a:pPr algn="r">
              <a:lnSpc>
                <a:spcPts val="5672"/>
              </a:lnSpc>
            </a:pPr>
            <a:r>
              <a:rPr lang="en-US" sz="3099" spc="49">
                <a:solidFill>
                  <a:srgbClr val="000000"/>
                </a:solidFill>
                <a:latin typeface="Open Sans"/>
              </a:rPr>
              <a:t>Iepirkuma procedūra bez rezultāta</a:t>
            </a:r>
          </a:p>
          <a:p>
            <a:pPr algn="r">
              <a:lnSpc>
                <a:spcPts val="4339"/>
              </a:lnSpc>
            </a:pPr>
            <a:endParaRPr lang="en-US" sz="3099" spc="4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155269" y="3864630"/>
            <a:ext cx="2362956" cy="1801754"/>
          </a:xfrm>
          <a:custGeom>
            <a:avLst/>
            <a:gdLst/>
            <a:ahLst/>
            <a:cxnLst/>
            <a:rect l="l" t="t" r="r" b="b"/>
            <a:pathLst>
              <a:path w="2362956" h="1801754">
                <a:moveTo>
                  <a:pt x="0" y="0"/>
                </a:moveTo>
                <a:lnTo>
                  <a:pt x="2362956" y="0"/>
                </a:lnTo>
                <a:lnTo>
                  <a:pt x="2362956" y="1801753"/>
                </a:lnTo>
                <a:lnTo>
                  <a:pt x="0" y="18017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1325019">
            <a:off x="-2104424" y="6985692"/>
            <a:ext cx="11947803" cy="11006914"/>
          </a:xfrm>
          <a:custGeom>
            <a:avLst/>
            <a:gdLst/>
            <a:ahLst/>
            <a:cxnLst/>
            <a:rect l="l" t="t" r="r" b="b"/>
            <a:pathLst>
              <a:path w="11947803" h="11006914">
                <a:moveTo>
                  <a:pt x="0" y="0"/>
                </a:moveTo>
                <a:lnTo>
                  <a:pt x="11947803" y="0"/>
                </a:lnTo>
                <a:lnTo>
                  <a:pt x="11947803" y="11006914"/>
                </a:lnTo>
                <a:lnTo>
                  <a:pt x="0" y="110069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87517" y="8200658"/>
            <a:ext cx="5863167" cy="154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spc="47">
                <a:solidFill>
                  <a:srgbClr val="000000"/>
                </a:solidFill>
                <a:latin typeface="Open Sans Bold"/>
              </a:rPr>
              <a:t>Vadlīnijās ir dažādi padomi kā rīkoties un atrisināt izaicinājumus</a:t>
            </a:r>
          </a:p>
        </p:txBody>
      </p:sp>
      <p:sp>
        <p:nvSpPr>
          <p:cNvPr id="8" name="Freeform 8"/>
          <p:cNvSpPr/>
          <p:nvPr/>
        </p:nvSpPr>
        <p:spPr>
          <a:xfrm>
            <a:off x="511066" y="7723343"/>
            <a:ext cx="517634" cy="2020035"/>
          </a:xfrm>
          <a:custGeom>
            <a:avLst/>
            <a:gdLst/>
            <a:ahLst/>
            <a:cxnLst/>
            <a:rect l="l" t="t" r="r" b="b"/>
            <a:pathLst>
              <a:path w="517634" h="2020035">
                <a:moveTo>
                  <a:pt x="0" y="0"/>
                </a:moveTo>
                <a:lnTo>
                  <a:pt x="517634" y="0"/>
                </a:lnTo>
                <a:lnTo>
                  <a:pt x="517634" y="2020035"/>
                </a:lnTo>
                <a:lnTo>
                  <a:pt x="0" y="20200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483480" y="367569"/>
            <a:ext cx="8163379" cy="2047401"/>
            <a:chOff x="0" y="0"/>
            <a:chExt cx="10884505" cy="272986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7739342" cy="2729868"/>
              <a:chOff x="0" y="0"/>
              <a:chExt cx="1245970" cy="43948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45970" cy="439486"/>
              </a:xfrm>
              <a:custGeom>
                <a:avLst/>
                <a:gdLst/>
                <a:ahLst/>
                <a:cxnLst/>
                <a:rect l="l" t="t" r="r" b="b"/>
                <a:pathLst>
                  <a:path w="1245970" h="439486">
                    <a:moveTo>
                      <a:pt x="16557" y="0"/>
                    </a:moveTo>
                    <a:lnTo>
                      <a:pt x="1229413" y="0"/>
                    </a:lnTo>
                    <a:cubicBezTo>
                      <a:pt x="1238557" y="0"/>
                      <a:pt x="1245970" y="7413"/>
                      <a:pt x="1245970" y="16557"/>
                    </a:cubicBezTo>
                    <a:lnTo>
                      <a:pt x="1245970" y="422929"/>
                    </a:lnTo>
                    <a:cubicBezTo>
                      <a:pt x="1245970" y="432073"/>
                      <a:pt x="1238557" y="439486"/>
                      <a:pt x="1229413" y="439486"/>
                    </a:cubicBezTo>
                    <a:lnTo>
                      <a:pt x="16557" y="439486"/>
                    </a:lnTo>
                    <a:cubicBezTo>
                      <a:pt x="7413" y="439486"/>
                      <a:pt x="0" y="432073"/>
                      <a:pt x="0" y="422929"/>
                    </a:cubicBezTo>
                    <a:lnTo>
                      <a:pt x="0" y="16557"/>
                    </a:lnTo>
                    <a:cubicBezTo>
                      <a:pt x="0" y="7413"/>
                      <a:pt x="7413" y="0"/>
                      <a:pt x="165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1245970" cy="506161"/>
              </a:xfrm>
              <a:prstGeom prst="rect">
                <a:avLst/>
              </a:prstGeom>
            </p:spPr>
            <p:txBody>
              <a:bodyPr lIns="46519" tIns="46519" rIns="46519" bIns="46519" rtlCol="0" anchor="ctr"/>
              <a:lstStyle/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 Bold"/>
                  </a:rPr>
                  <a:t>Projektu ieviešana</a:t>
                </a:r>
              </a:p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"/>
                  </a:rPr>
                  <a:t>(pašvaldība)</a:t>
                </a: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8388419" y="234992"/>
              <a:ext cx="2484332" cy="2259884"/>
              <a:chOff x="0" y="0"/>
              <a:chExt cx="893526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AutoShape 16"/>
            <p:cNvSpPr/>
            <p:nvPr/>
          </p:nvSpPr>
          <p:spPr>
            <a:xfrm>
              <a:off x="7739342" y="1364934"/>
              <a:ext cx="649077" cy="0"/>
            </a:xfrm>
            <a:prstGeom prst="line">
              <a:avLst/>
            </a:prstGeom>
            <a:ln w="157652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8388419" y="752597"/>
              <a:ext cx="2496086" cy="1129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1"/>
                </a:lnSpc>
              </a:pPr>
              <a:r>
                <a:rPr lang="en-US" sz="5100">
                  <a:solidFill>
                    <a:srgbClr val="FFFFFF"/>
                  </a:solidFill>
                  <a:latin typeface="IBM Plex Sans Bold"/>
                </a:rPr>
                <a:t>8.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25019">
            <a:off x="11285398" y="-7335986"/>
            <a:ext cx="11947803" cy="11006914"/>
          </a:xfrm>
          <a:custGeom>
            <a:avLst/>
            <a:gdLst/>
            <a:ahLst/>
            <a:cxnLst/>
            <a:rect l="l" t="t" r="r" b="b"/>
            <a:pathLst>
              <a:path w="11947803" h="11006914">
                <a:moveTo>
                  <a:pt x="0" y="0"/>
                </a:moveTo>
                <a:lnTo>
                  <a:pt x="11947804" y="0"/>
                </a:lnTo>
                <a:lnTo>
                  <a:pt x="11947804" y="11006914"/>
                </a:lnTo>
                <a:lnTo>
                  <a:pt x="0" y="11006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483203" y="528632"/>
            <a:ext cx="7210866" cy="114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2"/>
              </a:lnSpc>
            </a:pPr>
            <a:r>
              <a:rPr lang="en-US" sz="4902">
                <a:solidFill>
                  <a:srgbClr val="251E50"/>
                </a:solidFill>
                <a:latin typeface="Open Sans"/>
              </a:rPr>
              <a:t>Šis ir svarīgs </a:t>
            </a:r>
          </a:p>
          <a:p>
            <a:pPr algn="ctr">
              <a:lnSpc>
                <a:spcPts val="4412"/>
              </a:lnSpc>
              <a:spcBef>
                <a:spcPct val="0"/>
              </a:spcBef>
            </a:pPr>
            <a:r>
              <a:rPr lang="en-US" sz="4902">
                <a:solidFill>
                  <a:srgbClr val="251E50"/>
                </a:solidFill>
                <a:latin typeface="Open Sans"/>
              </a:rPr>
              <a:t>posms 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7516" y="4560646"/>
            <a:ext cx="9017073" cy="4600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3"/>
              </a:lnSpc>
            </a:pPr>
            <a:r>
              <a:rPr lang="en-US" sz="3245" spc="51">
                <a:solidFill>
                  <a:srgbClr val="000000"/>
                </a:solidFill>
                <a:latin typeface="Open Sans"/>
              </a:rPr>
              <a:t>Jo dod iespēju:</a:t>
            </a:r>
          </a:p>
          <a:p>
            <a:pPr marL="700703" lvl="1" indent="-350352">
              <a:lnSpc>
                <a:spcPts val="4543"/>
              </a:lnSpc>
              <a:buFont typeface="Arial"/>
              <a:buChar char="•"/>
            </a:pPr>
            <a:r>
              <a:rPr lang="en-US" sz="3245" spc="51">
                <a:solidFill>
                  <a:srgbClr val="000000"/>
                </a:solidFill>
                <a:latin typeface="Open Sans"/>
              </a:rPr>
              <a:t>izvērtēt kā gāja iepriekšējā periodā;</a:t>
            </a:r>
          </a:p>
          <a:p>
            <a:pPr marL="700703" lvl="1" indent="-350352">
              <a:lnSpc>
                <a:spcPts val="4543"/>
              </a:lnSpc>
              <a:buFont typeface="Arial"/>
              <a:buChar char="•"/>
            </a:pPr>
            <a:r>
              <a:rPr lang="en-US" sz="3245" spc="51">
                <a:solidFill>
                  <a:srgbClr val="000000"/>
                </a:solidFill>
                <a:latin typeface="Open Sans"/>
              </a:rPr>
              <a:t>novērst kļūdas un uzlabot procesus;</a:t>
            </a:r>
          </a:p>
          <a:p>
            <a:pPr marL="700703" lvl="1" indent="-350352">
              <a:lnSpc>
                <a:spcPts val="4543"/>
              </a:lnSpc>
              <a:buFont typeface="Arial"/>
              <a:buChar char="•"/>
            </a:pPr>
            <a:r>
              <a:rPr lang="en-US" sz="3245" spc="51">
                <a:solidFill>
                  <a:srgbClr val="000000"/>
                </a:solidFill>
                <a:latin typeface="Open Sans"/>
              </a:rPr>
              <a:t>izpratne, kā uzlabot projektu pieteikumus;</a:t>
            </a:r>
          </a:p>
          <a:p>
            <a:pPr marL="700703" lvl="1" indent="-350352">
              <a:lnSpc>
                <a:spcPts val="4543"/>
              </a:lnSpc>
              <a:buFont typeface="Arial"/>
              <a:buChar char="•"/>
            </a:pPr>
            <a:r>
              <a:rPr lang="en-US" sz="3245" spc="51">
                <a:solidFill>
                  <a:srgbClr val="000000"/>
                </a:solidFill>
                <a:latin typeface="Open Sans"/>
              </a:rPr>
              <a:t>pilnveidot nākošo periodu;</a:t>
            </a:r>
          </a:p>
          <a:p>
            <a:pPr marL="700703" lvl="1" indent="-350352">
              <a:lnSpc>
                <a:spcPts val="4543"/>
              </a:lnSpc>
              <a:spcBef>
                <a:spcPct val="0"/>
              </a:spcBef>
              <a:buFont typeface="Arial"/>
              <a:buChar char="•"/>
            </a:pPr>
            <a:r>
              <a:rPr lang="en-US" sz="3245" spc="51">
                <a:solidFill>
                  <a:srgbClr val="000000"/>
                </a:solidFill>
                <a:latin typeface="Open Sans"/>
              </a:rPr>
              <a:t>jo līdzīga kā </a:t>
            </a:r>
            <a:r>
              <a:rPr lang="en-US" sz="3245" spc="51">
                <a:solidFill>
                  <a:srgbClr val="000000"/>
                </a:solidFill>
                <a:latin typeface="Open Sans Italics"/>
              </a:rPr>
              <a:t>Rīga</a:t>
            </a:r>
            <a:r>
              <a:rPr lang="en-US" sz="3245" spc="51">
                <a:solidFill>
                  <a:srgbClr val="000000"/>
                </a:solidFill>
                <a:latin typeface="Open Sans"/>
              </a:rPr>
              <a:t>, arī LB procesi nekad nebūs pabeigti un vienmēr uzlabojumi!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05139" y="5086350"/>
            <a:ext cx="6430814" cy="3347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Svarīgi, ka pieredzi izvērtē: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kopā ar citiem kolēģiem;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ar apkaimes iedzīvotājiem (kaut vai aptaujas veidā);</a:t>
            </a:r>
          </a:p>
          <a:p>
            <a:pPr marL="690874" lvl="1" indent="-345437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ar Iedzīvotāju padomēm vai līdzīgām institūcijām.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51171" y="3742354"/>
            <a:ext cx="3500515" cy="66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F0000"/>
                </a:solidFill>
                <a:latin typeface="Open Sans Bold"/>
              </a:rPr>
              <a:t>KĀPĒC?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37447" y="3717115"/>
            <a:ext cx="2890240" cy="688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42"/>
              </a:lnSpc>
            </a:pPr>
            <a:r>
              <a:rPr lang="en-US" sz="4030">
                <a:solidFill>
                  <a:srgbClr val="FF0000"/>
                </a:solidFill>
                <a:latin typeface="Open Sans Bold"/>
              </a:rPr>
              <a:t>KĀ?</a:t>
            </a:r>
          </a:p>
        </p:txBody>
      </p:sp>
      <p:sp>
        <p:nvSpPr>
          <p:cNvPr id="8" name="Freeform 8"/>
          <p:cNvSpPr/>
          <p:nvPr/>
        </p:nvSpPr>
        <p:spPr>
          <a:xfrm>
            <a:off x="17259408" y="195048"/>
            <a:ext cx="517634" cy="2020035"/>
          </a:xfrm>
          <a:custGeom>
            <a:avLst/>
            <a:gdLst/>
            <a:ahLst/>
            <a:cxnLst/>
            <a:rect l="l" t="t" r="r" b="b"/>
            <a:pathLst>
              <a:path w="517634" h="2020035">
                <a:moveTo>
                  <a:pt x="0" y="0"/>
                </a:moveTo>
                <a:lnTo>
                  <a:pt x="517634" y="0"/>
                </a:lnTo>
                <a:lnTo>
                  <a:pt x="517634" y="2020035"/>
                </a:lnTo>
                <a:lnTo>
                  <a:pt x="0" y="20200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7799144" y="-1262433"/>
            <a:ext cx="18081628" cy="17782838"/>
            <a:chOff x="0" y="0"/>
            <a:chExt cx="24108838" cy="23710451"/>
          </a:xfrm>
        </p:grpSpPr>
        <p:sp>
          <p:nvSpPr>
            <p:cNvPr id="10" name="Freeform 10"/>
            <p:cNvSpPr/>
            <p:nvPr/>
          </p:nvSpPr>
          <p:spPr>
            <a:xfrm rot="5333796">
              <a:off x="-4507294" y="4864188"/>
              <a:ext cx="23445551" cy="13982074"/>
            </a:xfrm>
            <a:custGeom>
              <a:avLst/>
              <a:gdLst/>
              <a:ahLst/>
              <a:cxnLst/>
              <a:rect l="l" t="t" r="r" b="b"/>
              <a:pathLst>
                <a:path w="23445551" h="13982074">
                  <a:moveTo>
                    <a:pt x="0" y="0"/>
                  </a:moveTo>
                  <a:lnTo>
                    <a:pt x="23445551" y="0"/>
                  </a:lnTo>
                  <a:lnTo>
                    <a:pt x="23445551" y="13982074"/>
                  </a:lnTo>
                  <a:lnTo>
                    <a:pt x="0" y="13982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73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14292463" y="1895022"/>
              <a:ext cx="9816374" cy="3222163"/>
              <a:chOff x="0" y="0"/>
              <a:chExt cx="1580355" cy="518742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80355" cy="518742"/>
              </a:xfrm>
              <a:custGeom>
                <a:avLst/>
                <a:gdLst/>
                <a:ahLst/>
                <a:cxnLst/>
                <a:rect l="l" t="t" r="r" b="b"/>
                <a:pathLst>
                  <a:path w="1580355" h="518742">
                    <a:moveTo>
                      <a:pt x="13061" y="0"/>
                    </a:moveTo>
                    <a:lnTo>
                      <a:pt x="1567294" y="0"/>
                    </a:lnTo>
                    <a:cubicBezTo>
                      <a:pt x="1570758" y="0"/>
                      <a:pt x="1574080" y="1376"/>
                      <a:pt x="1576530" y="3825"/>
                    </a:cubicBezTo>
                    <a:cubicBezTo>
                      <a:pt x="1578979" y="6275"/>
                      <a:pt x="1580355" y="9597"/>
                      <a:pt x="1580355" y="13061"/>
                    </a:cubicBezTo>
                    <a:lnTo>
                      <a:pt x="1580355" y="505681"/>
                    </a:lnTo>
                    <a:cubicBezTo>
                      <a:pt x="1580355" y="512894"/>
                      <a:pt x="1574508" y="518742"/>
                      <a:pt x="1567294" y="518742"/>
                    </a:cubicBezTo>
                    <a:lnTo>
                      <a:pt x="13061" y="518742"/>
                    </a:lnTo>
                    <a:cubicBezTo>
                      <a:pt x="5848" y="518742"/>
                      <a:pt x="0" y="512894"/>
                      <a:pt x="0" y="505681"/>
                    </a:cubicBezTo>
                    <a:lnTo>
                      <a:pt x="0" y="13061"/>
                    </a:lnTo>
                    <a:cubicBezTo>
                      <a:pt x="0" y="5848"/>
                      <a:pt x="5848" y="0"/>
                      <a:pt x="130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C57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66675"/>
                <a:ext cx="1580355" cy="585417"/>
              </a:xfrm>
              <a:prstGeom prst="rect">
                <a:avLst/>
              </a:prstGeom>
            </p:spPr>
            <p:txBody>
              <a:bodyPr lIns="46493" tIns="46493" rIns="46493" bIns="46493" rtlCol="0" anchor="ctr"/>
              <a:lstStyle/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 Bold"/>
                  </a:rPr>
                  <a:t>Līdzdalības budžeta procesa izvērtēšana</a:t>
                </a:r>
              </a:p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"/>
                  </a:rPr>
                  <a:t>(pašvaldība kopā ar iedzīvotājiem)</a:t>
                </a: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1157272" y="2375519"/>
              <a:ext cx="2485745" cy="2261170"/>
              <a:chOff x="0" y="0"/>
              <a:chExt cx="893526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C570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7" name="AutoShape 17"/>
            <p:cNvSpPr/>
            <p:nvPr/>
          </p:nvSpPr>
          <p:spPr>
            <a:xfrm>
              <a:off x="13643017" y="3506103"/>
              <a:ext cx="649446" cy="0"/>
            </a:xfrm>
            <a:prstGeom prst="line">
              <a:avLst/>
            </a:prstGeom>
            <a:ln w="157741" cap="flat">
              <a:solidFill>
                <a:srgbClr val="FFC57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1157272" y="2893472"/>
              <a:ext cx="2497506" cy="1129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5"/>
                </a:lnSpc>
              </a:pPr>
              <a:r>
                <a:rPr lang="en-US" sz="5103">
                  <a:solidFill>
                    <a:srgbClr val="FFFFFF"/>
                  </a:solidFill>
                  <a:latin typeface="IBM Plex Sans Bold"/>
                </a:rPr>
                <a:t>9.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596902">
            <a:off x="6915268" y="3397360"/>
            <a:ext cx="18274678" cy="10898353"/>
          </a:xfrm>
          <a:custGeom>
            <a:avLst/>
            <a:gdLst/>
            <a:ahLst/>
            <a:cxnLst/>
            <a:rect l="l" t="t" r="r" b="b"/>
            <a:pathLst>
              <a:path w="18274678" h="10898353">
                <a:moveTo>
                  <a:pt x="0" y="0"/>
                </a:moveTo>
                <a:lnTo>
                  <a:pt x="18274678" y="0"/>
                </a:lnTo>
                <a:lnTo>
                  <a:pt x="18274678" y="10898354"/>
                </a:lnTo>
                <a:lnTo>
                  <a:pt x="0" y="10898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892364" y="1069407"/>
            <a:ext cx="12395636" cy="6356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KAS 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ir līdzdalības budžets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KĀ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var pieteikt projektus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KAS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ir labs pieteikums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KURI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projekti nododami balsošanai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KĀ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balsot par projektiem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KAS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ir balsošanas rezultāti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KĀ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veicas ar projektu ieviešanu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KAD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atklās ieviesto projektu?</a:t>
            </a:r>
          </a:p>
          <a:p>
            <a:pPr marL="777240" lvl="1" indent="-388620">
              <a:lnSpc>
                <a:spcPts val="5040"/>
              </a:lnSpc>
              <a:buAutoNum type="arabicPeriod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KĀ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 jāuzlabo līdzdalības budžeta process nākamgad?</a:t>
            </a:r>
          </a:p>
          <a:p>
            <a:pPr>
              <a:lnSpc>
                <a:spcPts val="5040"/>
              </a:lnSpc>
            </a:pPr>
            <a:endParaRPr lang="en-US" sz="360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27747" y="1912979"/>
            <a:ext cx="5037075" cy="5512531"/>
          </a:xfrm>
          <a:custGeom>
            <a:avLst/>
            <a:gdLst/>
            <a:ahLst/>
            <a:cxnLst/>
            <a:rect l="l" t="t" r="r" b="b"/>
            <a:pathLst>
              <a:path w="5037075" h="5512531">
                <a:moveTo>
                  <a:pt x="0" y="0"/>
                </a:moveTo>
                <a:lnTo>
                  <a:pt x="5037074" y="0"/>
                </a:lnTo>
                <a:lnTo>
                  <a:pt x="5037074" y="5512531"/>
                </a:lnTo>
                <a:lnTo>
                  <a:pt x="0" y="55125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4420" y="2520315"/>
            <a:ext cx="17498371" cy="7766685"/>
            <a:chOff x="0" y="0"/>
            <a:chExt cx="2710956" cy="1203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0956" cy="1203263"/>
            </a:xfrm>
            <a:custGeom>
              <a:avLst/>
              <a:gdLst/>
              <a:ahLst/>
              <a:cxnLst/>
              <a:rect l="l" t="t" r="r" b="b"/>
              <a:pathLst>
                <a:path w="2710956" h="1203263">
                  <a:moveTo>
                    <a:pt x="0" y="0"/>
                  </a:moveTo>
                  <a:lnTo>
                    <a:pt x="2710956" y="0"/>
                  </a:lnTo>
                  <a:lnTo>
                    <a:pt x="2710956" y="1203263"/>
                  </a:lnTo>
                  <a:lnTo>
                    <a:pt x="0" y="1203263"/>
                  </a:lnTo>
                  <a:close/>
                </a:path>
              </a:pathLst>
            </a:custGeom>
            <a:blipFill>
              <a:blip r:embed="rId3"/>
              <a:stretch>
                <a:fillRect t="-37444" b="-374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037883" y="2074080"/>
            <a:ext cx="16754908" cy="9178522"/>
            <a:chOff x="0" y="0"/>
            <a:chExt cx="22339877" cy="12238030"/>
          </a:xfrm>
        </p:grpSpPr>
        <p:sp>
          <p:nvSpPr>
            <p:cNvPr id="5" name="Freeform 5"/>
            <p:cNvSpPr/>
            <p:nvPr/>
          </p:nvSpPr>
          <p:spPr>
            <a:xfrm>
              <a:off x="0" y="636784"/>
              <a:ext cx="13035108" cy="11601246"/>
            </a:xfrm>
            <a:custGeom>
              <a:avLst/>
              <a:gdLst/>
              <a:ahLst/>
              <a:cxnLst/>
              <a:rect l="l" t="t" r="r" b="b"/>
              <a:pathLst>
                <a:path w="13035108" h="11601246">
                  <a:moveTo>
                    <a:pt x="0" y="0"/>
                  </a:moveTo>
                  <a:lnTo>
                    <a:pt x="13035108" y="0"/>
                  </a:lnTo>
                  <a:lnTo>
                    <a:pt x="13035108" y="11601246"/>
                  </a:lnTo>
                  <a:lnTo>
                    <a:pt x="0" y="1160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1114879" y="-57150"/>
              <a:ext cx="17497856" cy="1365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5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4215"/>
                </a:lnSpc>
                <a:spcBef>
                  <a:spcPct val="0"/>
                </a:spcBef>
              </a:pPr>
              <a:r>
                <a:rPr lang="en-US" sz="3011" spc="48">
                  <a:solidFill>
                    <a:srgbClr val="000000"/>
                  </a:solidFill>
                  <a:latin typeface="Open Sans"/>
                </a:rPr>
                <a:t>Iedzīvotāji labi zina / ir informēti par līdzdalības budžetu un tā iespējām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14879" y="1644516"/>
              <a:ext cx="18247043" cy="1365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5"/>
                </a:lnSpc>
                <a:spcBef>
                  <a:spcPct val="0"/>
                </a:spcBef>
              </a:pPr>
              <a:endParaRPr/>
            </a:p>
            <a:p>
              <a:pPr algn="ctr">
                <a:lnSpc>
                  <a:spcPts val="4215"/>
                </a:lnSpc>
                <a:spcBef>
                  <a:spcPct val="0"/>
                </a:spcBef>
              </a:pPr>
              <a:r>
                <a:rPr lang="en-US" sz="3011" spc="48">
                  <a:solidFill>
                    <a:srgbClr val="000000"/>
                  </a:solidFill>
                  <a:latin typeface="Open Sans"/>
                </a:rPr>
                <a:t>Līdzdalības budžeta konkursā iesaistās dažādu sabiedrības grupu pārstāvji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14879" y="3408140"/>
              <a:ext cx="17106387" cy="1365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15"/>
                </a:lnSpc>
                <a:spcBef>
                  <a:spcPct val="0"/>
                </a:spcBef>
              </a:pPr>
              <a:endParaRPr/>
            </a:p>
            <a:p>
              <a:pPr>
                <a:lnSpc>
                  <a:spcPts val="4215"/>
                </a:lnSpc>
                <a:spcBef>
                  <a:spcPct val="0"/>
                </a:spcBef>
              </a:pPr>
              <a:r>
                <a:rPr lang="en-US" sz="3011" spc="48">
                  <a:solidFill>
                    <a:srgbClr val="000000"/>
                  </a:solidFill>
                  <a:latin typeface="Open Sans"/>
                </a:rPr>
                <a:t>Līdzdalības budžeta noteikumi ir vienkārši, saprotami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14879" y="5762324"/>
              <a:ext cx="17106387" cy="66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5"/>
                </a:lnSpc>
                <a:spcBef>
                  <a:spcPct val="0"/>
                </a:spcBef>
              </a:pPr>
              <a:r>
                <a:rPr lang="en-US" sz="3011" spc="48">
                  <a:solidFill>
                    <a:srgbClr val="000000"/>
                  </a:solidFill>
                  <a:latin typeface="Open Sans"/>
                </a:rPr>
                <a:t>Uzticēšanās līdzdalības budžeta procesa godīgumam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14879" y="7458207"/>
              <a:ext cx="17106387" cy="66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5"/>
                </a:lnSpc>
                <a:spcBef>
                  <a:spcPct val="0"/>
                </a:spcBef>
              </a:pPr>
              <a:r>
                <a:rPr lang="en-US" sz="3011" spc="48">
                  <a:solidFill>
                    <a:srgbClr val="000000"/>
                  </a:solidFill>
                  <a:latin typeface="Open Sans"/>
                </a:rPr>
                <a:t>Uzticēšanās līdzdalības budžeta procesa godīgumam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14879" y="9470673"/>
              <a:ext cx="21224998" cy="1365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15"/>
                </a:lnSpc>
              </a:pPr>
              <a:r>
                <a:rPr lang="en-US" sz="3011" spc="48">
                  <a:solidFill>
                    <a:srgbClr val="000000"/>
                  </a:solidFill>
                  <a:latin typeface="Open Sans"/>
                </a:rPr>
                <a:t>Līdzdalības budžets sniedz gandarījumu iedzīvotājiem un pašvaldības darbiniekiem</a:t>
              </a:r>
            </a:p>
            <a:p>
              <a:pPr>
                <a:lnSpc>
                  <a:spcPts val="4215"/>
                </a:lnSpc>
                <a:spcBef>
                  <a:spcPct val="0"/>
                </a:spcBef>
              </a:pPr>
              <a:endParaRPr lang="en-US" sz="3011" spc="48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37883" y="2527404"/>
            <a:ext cx="617185" cy="458961"/>
          </a:xfrm>
          <a:custGeom>
            <a:avLst/>
            <a:gdLst/>
            <a:ahLst/>
            <a:cxnLst/>
            <a:rect l="l" t="t" r="r" b="b"/>
            <a:pathLst>
              <a:path w="617185" h="458961">
                <a:moveTo>
                  <a:pt x="0" y="0"/>
                </a:moveTo>
                <a:lnTo>
                  <a:pt x="617185" y="0"/>
                </a:lnTo>
                <a:lnTo>
                  <a:pt x="617185" y="458961"/>
                </a:lnTo>
                <a:lnTo>
                  <a:pt x="0" y="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1037883" y="3853140"/>
            <a:ext cx="617185" cy="458961"/>
          </a:xfrm>
          <a:custGeom>
            <a:avLst/>
            <a:gdLst/>
            <a:ahLst/>
            <a:cxnLst/>
            <a:rect l="l" t="t" r="r" b="b"/>
            <a:pathLst>
              <a:path w="617185" h="458961">
                <a:moveTo>
                  <a:pt x="0" y="0"/>
                </a:moveTo>
                <a:lnTo>
                  <a:pt x="617185" y="0"/>
                </a:lnTo>
                <a:lnTo>
                  <a:pt x="617185" y="458961"/>
                </a:lnTo>
                <a:lnTo>
                  <a:pt x="0" y="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037883" y="5143500"/>
            <a:ext cx="617185" cy="458961"/>
          </a:xfrm>
          <a:custGeom>
            <a:avLst/>
            <a:gdLst/>
            <a:ahLst/>
            <a:cxnLst/>
            <a:rect l="l" t="t" r="r" b="b"/>
            <a:pathLst>
              <a:path w="617185" h="458961">
                <a:moveTo>
                  <a:pt x="0" y="0"/>
                </a:moveTo>
                <a:lnTo>
                  <a:pt x="617185" y="0"/>
                </a:lnTo>
                <a:lnTo>
                  <a:pt x="617185" y="458961"/>
                </a:lnTo>
                <a:lnTo>
                  <a:pt x="0" y="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037883" y="6433860"/>
            <a:ext cx="617185" cy="458961"/>
          </a:xfrm>
          <a:custGeom>
            <a:avLst/>
            <a:gdLst/>
            <a:ahLst/>
            <a:cxnLst/>
            <a:rect l="l" t="t" r="r" b="b"/>
            <a:pathLst>
              <a:path w="617185" h="458961">
                <a:moveTo>
                  <a:pt x="0" y="0"/>
                </a:moveTo>
                <a:lnTo>
                  <a:pt x="617185" y="0"/>
                </a:lnTo>
                <a:lnTo>
                  <a:pt x="617185" y="458961"/>
                </a:lnTo>
                <a:lnTo>
                  <a:pt x="0" y="458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037883" y="7724220"/>
            <a:ext cx="617185" cy="458961"/>
          </a:xfrm>
          <a:custGeom>
            <a:avLst/>
            <a:gdLst/>
            <a:ahLst/>
            <a:cxnLst/>
            <a:rect l="l" t="t" r="r" b="b"/>
            <a:pathLst>
              <a:path w="617185" h="458961">
                <a:moveTo>
                  <a:pt x="0" y="0"/>
                </a:moveTo>
                <a:lnTo>
                  <a:pt x="617185" y="0"/>
                </a:lnTo>
                <a:lnTo>
                  <a:pt x="617185" y="458962"/>
                </a:lnTo>
                <a:lnTo>
                  <a:pt x="0" y="458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037883" y="9014580"/>
            <a:ext cx="617185" cy="458961"/>
          </a:xfrm>
          <a:custGeom>
            <a:avLst/>
            <a:gdLst/>
            <a:ahLst/>
            <a:cxnLst/>
            <a:rect l="l" t="t" r="r" b="b"/>
            <a:pathLst>
              <a:path w="617185" h="458961">
                <a:moveTo>
                  <a:pt x="0" y="0"/>
                </a:moveTo>
                <a:lnTo>
                  <a:pt x="617185" y="0"/>
                </a:lnTo>
                <a:lnTo>
                  <a:pt x="617185" y="458962"/>
                </a:lnTo>
                <a:lnTo>
                  <a:pt x="0" y="4589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TextBox 18"/>
          <p:cNvSpPr txBox="1"/>
          <p:nvPr/>
        </p:nvSpPr>
        <p:spPr>
          <a:xfrm>
            <a:off x="1037883" y="952500"/>
            <a:ext cx="16212235" cy="71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spc="67">
                <a:solidFill>
                  <a:srgbClr val="000000"/>
                </a:solidFill>
                <a:latin typeface="Open Sans Bold"/>
              </a:rPr>
              <a:t>Pazīmes veiksmīgi īstenotam līdzdalības budžeta procesam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9381129" cy="10287000"/>
          </a:xfrm>
          <a:custGeom>
            <a:avLst/>
            <a:gdLst/>
            <a:ahLst/>
            <a:cxnLst/>
            <a:rect l="l" t="t" r="r" b="b"/>
            <a:pathLst>
              <a:path w="19381129" h="10287000">
                <a:moveTo>
                  <a:pt x="0" y="0"/>
                </a:moveTo>
                <a:lnTo>
                  <a:pt x="19381129" y="0"/>
                </a:lnTo>
                <a:lnTo>
                  <a:pt x="1938112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52" r="-2778" b="-55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594007"/>
            <a:ext cx="22658290" cy="2776311"/>
            <a:chOff x="0" y="0"/>
            <a:chExt cx="30211053" cy="370174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0211053" cy="1023825"/>
              <a:chOff x="0" y="0"/>
              <a:chExt cx="812800" cy="2754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2754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7545">
                    <a:moveTo>
                      <a:pt x="609600" y="0"/>
                    </a:moveTo>
                    <a:lnTo>
                      <a:pt x="0" y="0"/>
                    </a:lnTo>
                    <a:lnTo>
                      <a:pt x="0" y="27545"/>
                    </a:lnTo>
                    <a:lnTo>
                      <a:pt x="609600" y="27545"/>
                    </a:lnTo>
                    <a:lnTo>
                      <a:pt x="812800" y="13773"/>
                    </a:lnTo>
                    <a:lnTo>
                      <a:pt x="609600" y="0"/>
                    </a:lnTo>
                    <a:close/>
                  </a:path>
                </a:pathLst>
              </a:custGeom>
              <a:solidFill>
                <a:srgbClr val="251E5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698500" cy="751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4364554" y="1562093"/>
              <a:ext cx="2139655" cy="2139655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FF00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203200" y="-47625"/>
                <a:ext cx="406400" cy="758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1613" y="7543333"/>
            <a:ext cx="3243459" cy="1378470"/>
          </a:xfrm>
          <a:custGeom>
            <a:avLst/>
            <a:gdLst/>
            <a:ahLst/>
            <a:cxnLst/>
            <a:rect l="l" t="t" r="r" b="b"/>
            <a:pathLst>
              <a:path w="3243459" h="1378470">
                <a:moveTo>
                  <a:pt x="0" y="0"/>
                </a:moveTo>
                <a:lnTo>
                  <a:pt x="3243459" y="0"/>
                </a:lnTo>
                <a:lnTo>
                  <a:pt x="3243459" y="1378470"/>
                </a:lnTo>
                <a:lnTo>
                  <a:pt x="0" y="13784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32773" y="7545447"/>
            <a:ext cx="2849769" cy="1211152"/>
          </a:xfrm>
          <a:custGeom>
            <a:avLst/>
            <a:gdLst/>
            <a:ahLst/>
            <a:cxnLst/>
            <a:rect l="l" t="t" r="r" b="b"/>
            <a:pathLst>
              <a:path w="2849769" h="1211152">
                <a:moveTo>
                  <a:pt x="0" y="0"/>
                </a:moveTo>
                <a:lnTo>
                  <a:pt x="2849769" y="0"/>
                </a:lnTo>
                <a:lnTo>
                  <a:pt x="2849769" y="1211152"/>
                </a:lnTo>
                <a:lnTo>
                  <a:pt x="0" y="12111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00868" y="933450"/>
            <a:ext cx="8285264" cy="8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Open Sans Bold"/>
              </a:rPr>
              <a:t>Paldies par uzmanību!</a:t>
            </a:r>
          </a:p>
        </p:txBody>
      </p:sp>
      <p:sp>
        <p:nvSpPr>
          <p:cNvPr id="5" name="Freeform 5"/>
          <p:cNvSpPr/>
          <p:nvPr/>
        </p:nvSpPr>
        <p:spPr>
          <a:xfrm rot="3988541">
            <a:off x="9278005" y="-962120"/>
            <a:ext cx="22148024" cy="13208276"/>
          </a:xfrm>
          <a:custGeom>
            <a:avLst/>
            <a:gdLst/>
            <a:ahLst/>
            <a:cxnLst/>
            <a:rect l="l" t="t" r="r" b="b"/>
            <a:pathLst>
              <a:path w="22148024" h="13208276">
                <a:moveTo>
                  <a:pt x="0" y="0"/>
                </a:moveTo>
                <a:lnTo>
                  <a:pt x="22148024" y="0"/>
                </a:lnTo>
                <a:lnTo>
                  <a:pt x="22148024" y="13208276"/>
                </a:lnTo>
                <a:lnTo>
                  <a:pt x="0" y="132082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3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872915" y="2358367"/>
            <a:ext cx="10893972" cy="278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95"/>
              </a:lnSpc>
            </a:pPr>
            <a:r>
              <a:rPr lang="en-US" sz="3211">
                <a:solidFill>
                  <a:srgbClr val="000000"/>
                </a:solidFill>
                <a:latin typeface="Open Sans"/>
              </a:rPr>
              <a:t>Paldies par saturisku atbalstu Vadlīniju izstrādē:</a:t>
            </a:r>
          </a:p>
          <a:p>
            <a:pPr algn="r">
              <a:lnSpc>
                <a:spcPts val="4495"/>
              </a:lnSpc>
            </a:pPr>
            <a:r>
              <a:rPr lang="en-US" sz="3211">
                <a:solidFill>
                  <a:srgbClr val="000000"/>
                </a:solidFill>
                <a:latin typeface="Open Sans"/>
              </a:rPr>
              <a:t> VARAM pārstāvjiem, </a:t>
            </a:r>
          </a:p>
          <a:p>
            <a:pPr algn="r">
              <a:lnSpc>
                <a:spcPts val="4495"/>
              </a:lnSpc>
            </a:pPr>
            <a:r>
              <a:rPr lang="en-US" sz="3211">
                <a:solidFill>
                  <a:srgbClr val="000000"/>
                </a:solidFill>
                <a:latin typeface="Open Sans"/>
              </a:rPr>
              <a:t>Rīgas valstspilsētas pašvaldības darbiniekiem, </a:t>
            </a:r>
          </a:p>
          <a:p>
            <a:pPr algn="r">
              <a:lnSpc>
                <a:spcPts val="4495"/>
              </a:lnSpc>
            </a:pPr>
            <a:r>
              <a:rPr lang="en-US" sz="3211">
                <a:solidFill>
                  <a:srgbClr val="000000"/>
                </a:solidFill>
                <a:latin typeface="Open Sans"/>
              </a:rPr>
              <a:t>Rīgas apkaimju alianses pārstāvjiem,</a:t>
            </a:r>
          </a:p>
          <a:p>
            <a:pPr algn="r">
              <a:lnSpc>
                <a:spcPts val="4495"/>
              </a:lnSpc>
            </a:pPr>
            <a:r>
              <a:rPr lang="en-US" sz="3211">
                <a:solidFill>
                  <a:srgbClr val="000000"/>
                </a:solidFill>
                <a:latin typeface="Open Sans"/>
              </a:rPr>
              <a:t>ekspertiem!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20767" y="7892883"/>
            <a:ext cx="8403008" cy="612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4"/>
              </a:lnSpc>
            </a:pPr>
            <a:r>
              <a:rPr lang="en-US" sz="3624">
                <a:solidFill>
                  <a:srgbClr val="000000"/>
                </a:solidFill>
                <a:latin typeface="Open Sans"/>
              </a:rPr>
              <a:t>Vadlīnijas publicētas </a:t>
            </a:r>
            <a:r>
              <a:rPr lang="en-US" sz="3624" u="sng">
                <a:solidFill>
                  <a:srgbClr val="000000"/>
                </a:solidFill>
                <a:latin typeface="Open Sans"/>
                <a:hlinkClick r:id="rId7" tooltip="https://providus.lv/raksti/vadlinijas-lidzdalibas-budzeta-ieviesana-pasvaldibas/"/>
              </a:rPr>
              <a:t>www.providus.lv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2353397"/>
            <a:ext cx="4114800" cy="4114800"/>
            <a:chOff x="0" y="0"/>
            <a:chExt cx="5486400" cy="548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86400" cy="5486400"/>
            </a:xfrm>
            <a:custGeom>
              <a:avLst/>
              <a:gdLst/>
              <a:ahLst/>
              <a:cxnLst/>
              <a:rect l="l" t="t" r="r" b="b"/>
              <a:pathLst>
                <a:path w="5486400" h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28318" y="-3762267"/>
            <a:ext cx="24659343" cy="14705936"/>
          </a:xfrm>
          <a:custGeom>
            <a:avLst/>
            <a:gdLst/>
            <a:ahLst/>
            <a:cxnLst/>
            <a:rect l="l" t="t" r="r" b="b"/>
            <a:pathLst>
              <a:path w="24659343" h="14705936">
                <a:moveTo>
                  <a:pt x="0" y="0"/>
                </a:moveTo>
                <a:lnTo>
                  <a:pt x="24659343" y="0"/>
                </a:lnTo>
                <a:lnTo>
                  <a:pt x="24659343" y="14705936"/>
                </a:lnTo>
                <a:lnTo>
                  <a:pt x="0" y="14705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593920"/>
            <a:ext cx="15227163" cy="405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1"/>
              </a:lnSpc>
              <a:spcBef>
                <a:spcPct val="0"/>
              </a:spcBef>
            </a:pPr>
            <a:r>
              <a:rPr lang="en-US" sz="5786" spc="92">
                <a:solidFill>
                  <a:srgbClr val="251E50"/>
                </a:solidFill>
                <a:latin typeface="Open Sans Bold"/>
              </a:rPr>
              <a:t>Līdzdalības budžets ir process, kurā sabiedrība pieņem lēmumu par to, kam tiek izmantota daļa no pašvaldības budžeta.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1882035" y="1965145"/>
            <a:ext cx="14175662" cy="8453850"/>
          </a:xfrm>
          <a:custGeom>
            <a:avLst/>
            <a:gdLst/>
            <a:ahLst/>
            <a:cxnLst/>
            <a:rect l="l" t="t" r="r" b="b"/>
            <a:pathLst>
              <a:path w="14175662" h="8453850">
                <a:moveTo>
                  <a:pt x="0" y="0"/>
                </a:moveTo>
                <a:lnTo>
                  <a:pt x="14175662" y="0"/>
                </a:lnTo>
                <a:lnTo>
                  <a:pt x="14175662" y="8453850"/>
                </a:lnTo>
                <a:lnTo>
                  <a:pt x="0" y="8453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1609" y="590111"/>
            <a:ext cx="2971178" cy="3191695"/>
          </a:xfrm>
          <a:custGeom>
            <a:avLst/>
            <a:gdLst/>
            <a:ahLst/>
            <a:cxnLst/>
            <a:rect l="l" t="t" r="r" b="b"/>
            <a:pathLst>
              <a:path w="2971178" h="3191695">
                <a:moveTo>
                  <a:pt x="0" y="0"/>
                </a:moveTo>
                <a:lnTo>
                  <a:pt x="2971178" y="0"/>
                </a:lnTo>
                <a:lnTo>
                  <a:pt x="2971178" y="3191695"/>
                </a:lnTo>
                <a:lnTo>
                  <a:pt x="0" y="3191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95830" y="952500"/>
            <a:ext cx="8922389" cy="71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Open Sans Bold"/>
              </a:rPr>
              <a:t>Līdzdalības budžeta ieguvumi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5830" y="2580836"/>
            <a:ext cx="4223853" cy="6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Cilvēki kļūst aktīvāki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95830" y="3441808"/>
            <a:ext cx="13447111" cy="6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Lielāka iespēja, ka iesaistīsies parasti pasīvie iedzīvotāji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95830" y="4302780"/>
            <a:ext cx="13447111" cy="6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Kopienu veidošanās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5830" y="5076825"/>
            <a:ext cx="13447111" cy="6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Sabiedrības saliedēšanās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5830" y="5852072"/>
            <a:ext cx="13447111" cy="6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Iedzīvotāji parāda savas vajadzības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5830" y="6713044"/>
            <a:ext cx="13447111" cy="6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Labāka izpratne par pašvaldības darbu, uzticēšanās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95830" y="7574016"/>
            <a:ext cx="13447111" cy="613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Demokrātijas prakse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52500"/>
            <a:ext cx="16230600" cy="71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9"/>
              </a:lnSpc>
            </a:pPr>
            <a:r>
              <a:rPr lang="en-US" sz="4199" spc="67">
                <a:solidFill>
                  <a:srgbClr val="251E50"/>
                </a:solidFill>
                <a:latin typeface="Open Sans Bold"/>
              </a:rPr>
              <a:t>Līdzdalības budžets un pašvaldības attīstības plānošana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16039"/>
            <a:ext cx="16596045" cy="1889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Likumā noteikta sasaiste ar pašvaldības attīstības programmu (59.panta trešā daļa): līdzdalības budžetu iedala līdzdalības budžeta plānošanas vienībās (teritorijās), kuras nosaka pašvaldības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attīstības programmā</a:t>
            </a:r>
            <a:r>
              <a:rPr lang="en-US" sz="3600">
                <a:solidFill>
                  <a:srgbClr val="000000"/>
                </a:solidFill>
                <a:latin typeface="Open Sans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>
            <a:off x="4182097" y="5143500"/>
            <a:ext cx="16427560" cy="15133889"/>
          </a:xfrm>
          <a:custGeom>
            <a:avLst/>
            <a:gdLst/>
            <a:ahLst/>
            <a:cxnLst/>
            <a:rect l="l" t="t" r="r" b="b"/>
            <a:pathLst>
              <a:path w="16427560" h="15133889">
                <a:moveTo>
                  <a:pt x="0" y="0"/>
                </a:moveTo>
                <a:lnTo>
                  <a:pt x="16427559" y="0"/>
                </a:lnTo>
                <a:lnTo>
                  <a:pt x="16427559" y="15133889"/>
                </a:lnTo>
                <a:lnTo>
                  <a:pt x="0" y="15133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120792" y="6601046"/>
            <a:ext cx="12704548" cy="288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Bold"/>
              </a:rPr>
              <a:t>Ieteicamā prakse:</a:t>
            </a:r>
          </a:p>
          <a:p>
            <a:pPr marL="712472" lvl="1" indent="-356236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Open Sans"/>
              </a:rPr>
              <a:t>Investīciju plānā norādīt līdzdalības budžetam paredzēto finansējumu.</a:t>
            </a:r>
          </a:p>
          <a:p>
            <a:pPr marL="712472" lvl="1" indent="-356236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Open Sans"/>
              </a:rPr>
              <a:t>Pēc īstenojamo projektu noskaidrošanas tos iekļaut Investīciju plānā. </a:t>
            </a:r>
          </a:p>
        </p:txBody>
      </p:sp>
      <p:sp>
        <p:nvSpPr>
          <p:cNvPr id="6" name="Freeform 6"/>
          <p:cNvSpPr/>
          <p:nvPr/>
        </p:nvSpPr>
        <p:spPr>
          <a:xfrm>
            <a:off x="2143382" y="6286093"/>
            <a:ext cx="761628" cy="2972207"/>
          </a:xfrm>
          <a:custGeom>
            <a:avLst/>
            <a:gdLst/>
            <a:ahLst/>
            <a:cxnLst/>
            <a:rect l="l" t="t" r="r" b="b"/>
            <a:pathLst>
              <a:path w="761628" h="2972207">
                <a:moveTo>
                  <a:pt x="0" y="0"/>
                </a:moveTo>
                <a:lnTo>
                  <a:pt x="761628" y="0"/>
                </a:lnTo>
                <a:lnTo>
                  <a:pt x="761628" y="2972207"/>
                </a:lnTo>
                <a:lnTo>
                  <a:pt x="0" y="29722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772197"/>
            <a:ext cx="19741501" cy="11773113"/>
          </a:xfrm>
          <a:custGeom>
            <a:avLst/>
            <a:gdLst/>
            <a:ahLst/>
            <a:cxnLst/>
            <a:rect l="l" t="t" r="r" b="b"/>
            <a:pathLst>
              <a:path w="19741501" h="11773113">
                <a:moveTo>
                  <a:pt x="0" y="0"/>
                </a:moveTo>
                <a:lnTo>
                  <a:pt x="19741501" y="0"/>
                </a:lnTo>
                <a:lnTo>
                  <a:pt x="19741501" y="11773113"/>
                </a:lnTo>
                <a:lnTo>
                  <a:pt x="0" y="117731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6722" y="799768"/>
            <a:ext cx="2300335" cy="2274456"/>
          </a:xfrm>
          <a:custGeom>
            <a:avLst/>
            <a:gdLst/>
            <a:ahLst/>
            <a:cxnLst/>
            <a:rect l="l" t="t" r="r" b="b"/>
            <a:pathLst>
              <a:path w="2300335" h="2274456">
                <a:moveTo>
                  <a:pt x="0" y="0"/>
                </a:moveTo>
                <a:lnTo>
                  <a:pt x="2300335" y="0"/>
                </a:lnTo>
                <a:lnTo>
                  <a:pt x="2300335" y="2274456"/>
                </a:lnTo>
                <a:lnTo>
                  <a:pt x="0" y="22744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61331" y="7185332"/>
            <a:ext cx="4524907" cy="2449106"/>
          </a:xfrm>
          <a:custGeom>
            <a:avLst/>
            <a:gdLst/>
            <a:ahLst/>
            <a:cxnLst/>
            <a:rect l="l" t="t" r="r" b="b"/>
            <a:pathLst>
              <a:path w="4524907" h="2449106">
                <a:moveTo>
                  <a:pt x="0" y="0"/>
                </a:moveTo>
                <a:lnTo>
                  <a:pt x="4524906" y="0"/>
                </a:lnTo>
                <a:lnTo>
                  <a:pt x="4524906" y="2449106"/>
                </a:lnTo>
                <a:lnTo>
                  <a:pt x="0" y="24491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17669" y="7424317"/>
            <a:ext cx="2096954" cy="1971137"/>
          </a:xfrm>
          <a:custGeom>
            <a:avLst/>
            <a:gdLst/>
            <a:ahLst/>
            <a:cxnLst/>
            <a:rect l="l" t="t" r="r" b="b"/>
            <a:pathLst>
              <a:path w="2096954" h="1971137">
                <a:moveTo>
                  <a:pt x="0" y="0"/>
                </a:moveTo>
                <a:lnTo>
                  <a:pt x="2096954" y="0"/>
                </a:lnTo>
                <a:lnTo>
                  <a:pt x="2096954" y="1971137"/>
                </a:lnTo>
                <a:lnTo>
                  <a:pt x="0" y="1971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550876" y="439695"/>
            <a:ext cx="2426308" cy="1850060"/>
          </a:xfrm>
          <a:custGeom>
            <a:avLst/>
            <a:gdLst/>
            <a:ahLst/>
            <a:cxnLst/>
            <a:rect l="l" t="t" r="r" b="b"/>
            <a:pathLst>
              <a:path w="2426308" h="1850060">
                <a:moveTo>
                  <a:pt x="0" y="0"/>
                </a:moveTo>
                <a:lnTo>
                  <a:pt x="2426309" y="0"/>
                </a:lnTo>
                <a:lnTo>
                  <a:pt x="2426309" y="1850060"/>
                </a:lnTo>
                <a:lnTo>
                  <a:pt x="0" y="1850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462049" y="3466684"/>
            <a:ext cx="5408193" cy="1944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8"/>
              </a:lnSpc>
            </a:pPr>
            <a:r>
              <a:rPr lang="en-US" sz="3699">
                <a:solidFill>
                  <a:srgbClr val="000000"/>
                </a:solidFill>
                <a:latin typeface="Open Sans"/>
                <a:ea typeface="Open Sans"/>
              </a:rPr>
              <a:t>Līdzdalības budžets nav pašvaldības attīstības budžeta “ielāps”﻿.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56889" y="3466684"/>
            <a:ext cx="6133790" cy="2564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4"/>
              </a:lnSpc>
            </a:pPr>
            <a:r>
              <a:rPr lang="en-US" sz="3667">
                <a:solidFill>
                  <a:srgbClr val="000000"/>
                </a:solidFill>
                <a:latin typeface="Open Sans"/>
              </a:rPr>
              <a:t>Līdzdalības budžeta projektiem jāsaskan ar pašvaldības attīstības redzējumu.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-12446062"/>
            <a:ext cx="28888747" cy="17228198"/>
          </a:xfrm>
          <a:custGeom>
            <a:avLst/>
            <a:gdLst/>
            <a:ahLst/>
            <a:cxnLst/>
            <a:rect l="l" t="t" r="r" b="b"/>
            <a:pathLst>
              <a:path w="28888747" h="17228198">
                <a:moveTo>
                  <a:pt x="0" y="0"/>
                </a:moveTo>
                <a:lnTo>
                  <a:pt x="28888747" y="0"/>
                </a:lnTo>
                <a:lnTo>
                  <a:pt x="28888747" y="17228198"/>
                </a:lnTo>
                <a:lnTo>
                  <a:pt x="0" y="172281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26371" y="343523"/>
            <a:ext cx="9929527" cy="9806206"/>
            <a:chOff x="0" y="0"/>
            <a:chExt cx="13239369" cy="13074942"/>
          </a:xfrm>
        </p:grpSpPr>
        <p:sp>
          <p:nvSpPr>
            <p:cNvPr id="3" name="TextBox 3"/>
            <p:cNvSpPr txBox="1"/>
            <p:nvPr/>
          </p:nvSpPr>
          <p:spPr>
            <a:xfrm>
              <a:off x="314787" y="-57150"/>
              <a:ext cx="12872553" cy="6226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</a:pPr>
              <a:r>
                <a:rPr lang="en-US" sz="2799" spc="50">
                  <a:solidFill>
                    <a:srgbClr val="251E50"/>
                  </a:solidFill>
                  <a:latin typeface="Open Sans Bold"/>
                </a:rPr>
                <a:t>Galvenie līdzdalības budžeta procesa posmi</a:t>
              </a:r>
            </a:p>
          </p:txBody>
        </p:sp>
        <p:sp>
          <p:nvSpPr>
            <p:cNvPr id="4" name="AutoShape 4"/>
            <p:cNvSpPr/>
            <p:nvPr/>
          </p:nvSpPr>
          <p:spPr>
            <a:xfrm flipV="1">
              <a:off x="6219540" y="2095467"/>
              <a:ext cx="1217882" cy="958266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" name="Group 5"/>
            <p:cNvGrpSpPr/>
            <p:nvPr/>
          </p:nvGrpSpPr>
          <p:grpSpPr>
            <a:xfrm>
              <a:off x="6757468" y="1479856"/>
              <a:ext cx="1353505" cy="1231222"/>
              <a:chOff x="0" y="0"/>
              <a:chExt cx="893526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8" name="AutoShape 8"/>
            <p:cNvSpPr/>
            <p:nvPr/>
          </p:nvSpPr>
          <p:spPr>
            <a:xfrm flipH="1" flipV="1">
              <a:off x="5894572" y="3478043"/>
              <a:ext cx="1245425" cy="928511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9" name="Group 9"/>
            <p:cNvGrpSpPr/>
            <p:nvPr/>
          </p:nvGrpSpPr>
          <p:grpSpPr>
            <a:xfrm>
              <a:off x="5181544" y="2711077"/>
              <a:ext cx="1353505" cy="1231222"/>
              <a:chOff x="0" y="0"/>
              <a:chExt cx="893526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2" name="AutoShape 12"/>
            <p:cNvSpPr/>
            <p:nvPr/>
          </p:nvSpPr>
          <p:spPr>
            <a:xfrm flipV="1">
              <a:off x="6037317" y="4734239"/>
              <a:ext cx="1217882" cy="958266"/>
            </a:xfrm>
            <a:prstGeom prst="line">
              <a:avLst/>
            </a:prstGeom>
            <a:ln w="88900" cap="flat">
              <a:solidFill>
                <a:srgbClr val="FFC57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3" name="Group 13"/>
            <p:cNvGrpSpPr/>
            <p:nvPr/>
          </p:nvGrpSpPr>
          <p:grpSpPr>
            <a:xfrm>
              <a:off x="6757468" y="3942299"/>
              <a:ext cx="1353505" cy="1231222"/>
              <a:chOff x="0" y="0"/>
              <a:chExt cx="893526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C570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6" name="AutoShape 16"/>
            <p:cNvSpPr/>
            <p:nvPr/>
          </p:nvSpPr>
          <p:spPr>
            <a:xfrm flipH="1" flipV="1">
              <a:off x="6164227" y="6070041"/>
              <a:ext cx="1245425" cy="928511"/>
            </a:xfrm>
            <a:prstGeom prst="line">
              <a:avLst/>
            </a:prstGeom>
            <a:ln w="88900" cap="flat">
              <a:solidFill>
                <a:srgbClr val="757DB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7" name="Group 17"/>
            <p:cNvGrpSpPr/>
            <p:nvPr/>
          </p:nvGrpSpPr>
          <p:grpSpPr>
            <a:xfrm>
              <a:off x="5181544" y="5173521"/>
              <a:ext cx="1353505" cy="1231222"/>
              <a:chOff x="0" y="0"/>
              <a:chExt cx="893526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757DB8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0" name="AutoShape 20"/>
            <p:cNvSpPr/>
            <p:nvPr/>
          </p:nvSpPr>
          <p:spPr>
            <a:xfrm flipV="1">
              <a:off x="6142123" y="7156831"/>
              <a:ext cx="1217882" cy="958266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1" name="Group 21"/>
            <p:cNvGrpSpPr/>
            <p:nvPr/>
          </p:nvGrpSpPr>
          <p:grpSpPr>
            <a:xfrm>
              <a:off x="6757468" y="6404742"/>
              <a:ext cx="1353505" cy="1231222"/>
              <a:chOff x="0" y="0"/>
              <a:chExt cx="893526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 flipH="1" flipV="1">
              <a:off x="6128352" y="8402930"/>
              <a:ext cx="1245425" cy="928511"/>
            </a:xfrm>
            <a:prstGeom prst="line">
              <a:avLst/>
            </a:prstGeom>
            <a:ln w="88900" cap="flat">
              <a:solidFill>
                <a:srgbClr val="757DB8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5" name="Group 25"/>
            <p:cNvGrpSpPr/>
            <p:nvPr/>
          </p:nvGrpSpPr>
          <p:grpSpPr>
            <a:xfrm>
              <a:off x="5181544" y="7635964"/>
              <a:ext cx="1353505" cy="1231222"/>
              <a:chOff x="0" y="0"/>
              <a:chExt cx="893526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757DB8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0" y="7635964"/>
              <a:ext cx="4827916" cy="1231222"/>
              <a:chOff x="0" y="0"/>
              <a:chExt cx="804483" cy="20516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04483" cy="205160"/>
              </a:xfrm>
              <a:custGeom>
                <a:avLst/>
                <a:gdLst/>
                <a:ahLst/>
                <a:cxnLst/>
                <a:rect l="l" t="t" r="r" b="b"/>
                <a:pathLst>
                  <a:path w="804483" h="205160">
                    <a:moveTo>
                      <a:pt x="25657" y="0"/>
                    </a:moveTo>
                    <a:lnTo>
                      <a:pt x="778826" y="0"/>
                    </a:lnTo>
                    <a:cubicBezTo>
                      <a:pt x="785630" y="0"/>
                      <a:pt x="792156" y="2703"/>
                      <a:pt x="796968" y="7515"/>
                    </a:cubicBezTo>
                    <a:cubicBezTo>
                      <a:pt x="801780" y="12326"/>
                      <a:pt x="804483" y="18852"/>
                      <a:pt x="804483" y="25657"/>
                    </a:cubicBezTo>
                    <a:lnTo>
                      <a:pt x="804483" y="179503"/>
                    </a:lnTo>
                    <a:cubicBezTo>
                      <a:pt x="804483" y="186308"/>
                      <a:pt x="801780" y="192834"/>
                      <a:pt x="796968" y="197645"/>
                    </a:cubicBezTo>
                    <a:cubicBezTo>
                      <a:pt x="792156" y="202457"/>
                      <a:pt x="785630" y="205160"/>
                      <a:pt x="778826" y="205160"/>
                    </a:cubicBezTo>
                    <a:lnTo>
                      <a:pt x="25657" y="205160"/>
                    </a:lnTo>
                    <a:cubicBezTo>
                      <a:pt x="18852" y="205160"/>
                      <a:pt x="12326" y="202457"/>
                      <a:pt x="7515" y="197645"/>
                    </a:cubicBezTo>
                    <a:cubicBezTo>
                      <a:pt x="2703" y="192834"/>
                      <a:pt x="0" y="186308"/>
                      <a:pt x="0" y="179503"/>
                    </a:cubicBezTo>
                    <a:lnTo>
                      <a:pt x="0" y="25657"/>
                    </a:lnTo>
                    <a:cubicBezTo>
                      <a:pt x="0" y="18852"/>
                      <a:pt x="2703" y="12326"/>
                      <a:pt x="7515" y="7515"/>
                    </a:cubicBezTo>
                    <a:cubicBezTo>
                      <a:pt x="12326" y="2703"/>
                      <a:pt x="18852" y="0"/>
                      <a:pt x="25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757DB8"/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804483" cy="252785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Balsošana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(iedzīvotāji)</a:t>
                </a:r>
              </a:p>
            </p:txBody>
          </p:sp>
        </p:grpSp>
        <p:sp>
          <p:nvSpPr>
            <p:cNvPr id="31" name="AutoShape 31"/>
            <p:cNvSpPr/>
            <p:nvPr/>
          </p:nvSpPr>
          <p:spPr>
            <a:xfrm flipV="1">
              <a:off x="4827916" y="8251575"/>
              <a:ext cx="353628" cy="0"/>
            </a:xfrm>
            <a:prstGeom prst="line">
              <a:avLst/>
            </a:prstGeom>
            <a:ln w="88900" cap="flat">
              <a:solidFill>
                <a:srgbClr val="757DB8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8110972" y="6980502"/>
              <a:ext cx="353628" cy="0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>
              <a:off x="4827916" y="5828983"/>
              <a:ext cx="353628" cy="0"/>
            </a:xfrm>
            <a:prstGeom prst="line">
              <a:avLst/>
            </a:prstGeom>
            <a:ln w="88900" cap="flat">
              <a:solidFill>
                <a:srgbClr val="757DB8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>
              <a:off x="8110972" y="4557910"/>
              <a:ext cx="353628" cy="0"/>
            </a:xfrm>
            <a:prstGeom prst="line">
              <a:avLst/>
            </a:prstGeom>
            <a:ln w="88900" cap="flat">
              <a:solidFill>
                <a:srgbClr val="FFC57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>
              <a:off x="8110972" y="2095467"/>
              <a:ext cx="353628" cy="0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36" name="Group 36"/>
            <p:cNvGrpSpPr/>
            <p:nvPr/>
          </p:nvGrpSpPr>
          <p:grpSpPr>
            <a:xfrm>
              <a:off x="8464600" y="6364891"/>
              <a:ext cx="4774768" cy="1271073"/>
              <a:chOff x="0" y="0"/>
              <a:chExt cx="795627" cy="21180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795627" cy="211801"/>
              </a:xfrm>
              <a:custGeom>
                <a:avLst/>
                <a:gdLst/>
                <a:ahLst/>
                <a:cxnLst/>
                <a:rect l="l" t="t" r="r" b="b"/>
                <a:pathLst>
                  <a:path w="795627" h="211801">
                    <a:moveTo>
                      <a:pt x="25943" y="0"/>
                    </a:moveTo>
                    <a:lnTo>
                      <a:pt x="769684" y="0"/>
                    </a:lnTo>
                    <a:cubicBezTo>
                      <a:pt x="784012" y="0"/>
                      <a:pt x="795627" y="11615"/>
                      <a:pt x="795627" y="25943"/>
                    </a:cubicBezTo>
                    <a:lnTo>
                      <a:pt x="795627" y="185858"/>
                    </a:lnTo>
                    <a:cubicBezTo>
                      <a:pt x="795627" y="192738"/>
                      <a:pt x="792893" y="199337"/>
                      <a:pt x="788028" y="204202"/>
                    </a:cubicBezTo>
                    <a:cubicBezTo>
                      <a:pt x="783163" y="209068"/>
                      <a:pt x="776564" y="211801"/>
                      <a:pt x="769684" y="211801"/>
                    </a:cubicBezTo>
                    <a:lnTo>
                      <a:pt x="25943" y="211801"/>
                    </a:lnTo>
                    <a:cubicBezTo>
                      <a:pt x="11615" y="211801"/>
                      <a:pt x="0" y="200186"/>
                      <a:pt x="0" y="185858"/>
                    </a:cubicBezTo>
                    <a:lnTo>
                      <a:pt x="0" y="25943"/>
                    </a:lnTo>
                    <a:cubicBezTo>
                      <a:pt x="0" y="11615"/>
                      <a:pt x="11615" y="0"/>
                      <a:pt x="25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795627" cy="259426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Projektu izvērtēšana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(pašvaldība)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464600" y="3998342"/>
              <a:ext cx="4774768" cy="1676075"/>
              <a:chOff x="0" y="0"/>
              <a:chExt cx="795627" cy="27928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95627" cy="279287"/>
              </a:xfrm>
              <a:custGeom>
                <a:avLst/>
                <a:gdLst/>
                <a:ahLst/>
                <a:cxnLst/>
                <a:rect l="l" t="t" r="r" b="b"/>
                <a:pathLst>
                  <a:path w="795627" h="279287">
                    <a:moveTo>
                      <a:pt x="25943" y="0"/>
                    </a:moveTo>
                    <a:lnTo>
                      <a:pt x="769684" y="0"/>
                    </a:lnTo>
                    <a:cubicBezTo>
                      <a:pt x="784012" y="0"/>
                      <a:pt x="795627" y="11615"/>
                      <a:pt x="795627" y="25943"/>
                    </a:cubicBezTo>
                    <a:lnTo>
                      <a:pt x="795627" y="253344"/>
                    </a:lnTo>
                    <a:cubicBezTo>
                      <a:pt x="795627" y="260225"/>
                      <a:pt x="792893" y="266823"/>
                      <a:pt x="788028" y="271688"/>
                    </a:cubicBezTo>
                    <a:cubicBezTo>
                      <a:pt x="783163" y="276554"/>
                      <a:pt x="776564" y="279287"/>
                      <a:pt x="769684" y="279287"/>
                    </a:cubicBezTo>
                    <a:lnTo>
                      <a:pt x="25943" y="279287"/>
                    </a:lnTo>
                    <a:cubicBezTo>
                      <a:pt x="19062" y="279287"/>
                      <a:pt x="12464" y="276554"/>
                      <a:pt x="7598" y="271688"/>
                    </a:cubicBezTo>
                    <a:cubicBezTo>
                      <a:pt x="2733" y="266823"/>
                      <a:pt x="0" y="260225"/>
                      <a:pt x="0" y="253344"/>
                    </a:cubicBezTo>
                    <a:lnTo>
                      <a:pt x="0" y="25943"/>
                    </a:lnTo>
                    <a:cubicBezTo>
                      <a:pt x="0" y="11615"/>
                      <a:pt x="11615" y="0"/>
                      <a:pt x="25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FFC570"/>
                </a:solidFill>
                <a:prstDash val="solid"/>
                <a:miter/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795627" cy="326912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Ideju izstrāde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(iedzīvotāji, sadarbojoties ar pašvaldību)</a:t>
                </a: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8464600" y="1479856"/>
              <a:ext cx="4774768" cy="1266897"/>
              <a:chOff x="0" y="0"/>
              <a:chExt cx="795627" cy="211105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95627" cy="211105"/>
              </a:xfrm>
              <a:custGeom>
                <a:avLst/>
                <a:gdLst/>
                <a:ahLst/>
                <a:cxnLst/>
                <a:rect l="l" t="t" r="r" b="b"/>
                <a:pathLst>
                  <a:path w="795627" h="211105">
                    <a:moveTo>
                      <a:pt x="25943" y="0"/>
                    </a:moveTo>
                    <a:lnTo>
                      <a:pt x="769684" y="0"/>
                    </a:lnTo>
                    <a:cubicBezTo>
                      <a:pt x="784012" y="0"/>
                      <a:pt x="795627" y="11615"/>
                      <a:pt x="795627" y="25943"/>
                    </a:cubicBezTo>
                    <a:lnTo>
                      <a:pt x="795627" y="185162"/>
                    </a:lnTo>
                    <a:cubicBezTo>
                      <a:pt x="795627" y="192043"/>
                      <a:pt x="792893" y="198641"/>
                      <a:pt x="788028" y="203506"/>
                    </a:cubicBezTo>
                    <a:cubicBezTo>
                      <a:pt x="783163" y="208372"/>
                      <a:pt x="776564" y="211105"/>
                      <a:pt x="769684" y="211105"/>
                    </a:cubicBezTo>
                    <a:lnTo>
                      <a:pt x="25943" y="211105"/>
                    </a:lnTo>
                    <a:cubicBezTo>
                      <a:pt x="11615" y="211105"/>
                      <a:pt x="0" y="199490"/>
                      <a:pt x="0" y="185162"/>
                    </a:cubicBezTo>
                    <a:lnTo>
                      <a:pt x="0" y="25943"/>
                    </a:lnTo>
                    <a:cubicBezTo>
                      <a:pt x="0" y="11615"/>
                      <a:pt x="11615" y="0"/>
                      <a:pt x="259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795627" cy="249205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 spc="31">
                    <a:solidFill>
                      <a:srgbClr val="251E50"/>
                    </a:solidFill>
                    <a:latin typeface="Open Sans Bold"/>
                  </a:rPr>
                  <a:t>Nolikuma izstrāde</a:t>
                </a:r>
              </a:p>
              <a:p>
                <a:pPr algn="ctr">
                  <a:lnSpc>
                    <a:spcPts val="2799"/>
                  </a:lnSpc>
                </a:pPr>
                <a:r>
                  <a:rPr lang="en-US" sz="1999" spc="31">
                    <a:solidFill>
                      <a:srgbClr val="251E50"/>
                    </a:solidFill>
                    <a:latin typeface="Open Sans"/>
                  </a:rPr>
                  <a:t>(izstrādā pašvaldība)</a:t>
                </a: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5213372"/>
              <a:ext cx="4827916" cy="1266897"/>
              <a:chOff x="0" y="0"/>
              <a:chExt cx="804483" cy="211105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04483" cy="211105"/>
              </a:xfrm>
              <a:custGeom>
                <a:avLst/>
                <a:gdLst/>
                <a:ahLst/>
                <a:cxnLst/>
                <a:rect l="l" t="t" r="r" b="b"/>
                <a:pathLst>
                  <a:path w="804483" h="211105">
                    <a:moveTo>
                      <a:pt x="25657" y="0"/>
                    </a:moveTo>
                    <a:lnTo>
                      <a:pt x="778826" y="0"/>
                    </a:lnTo>
                    <a:cubicBezTo>
                      <a:pt x="785630" y="0"/>
                      <a:pt x="792156" y="2703"/>
                      <a:pt x="796968" y="7515"/>
                    </a:cubicBezTo>
                    <a:cubicBezTo>
                      <a:pt x="801780" y="12326"/>
                      <a:pt x="804483" y="18852"/>
                      <a:pt x="804483" y="25657"/>
                    </a:cubicBezTo>
                    <a:lnTo>
                      <a:pt x="804483" y="185448"/>
                    </a:lnTo>
                    <a:cubicBezTo>
                      <a:pt x="804483" y="192252"/>
                      <a:pt x="801780" y="198778"/>
                      <a:pt x="796968" y="203590"/>
                    </a:cubicBezTo>
                    <a:cubicBezTo>
                      <a:pt x="792156" y="208402"/>
                      <a:pt x="785630" y="211105"/>
                      <a:pt x="778826" y="211105"/>
                    </a:cubicBezTo>
                    <a:lnTo>
                      <a:pt x="25657" y="211105"/>
                    </a:lnTo>
                    <a:cubicBezTo>
                      <a:pt x="18852" y="211105"/>
                      <a:pt x="12326" y="208402"/>
                      <a:pt x="7515" y="203590"/>
                    </a:cubicBezTo>
                    <a:cubicBezTo>
                      <a:pt x="2703" y="198778"/>
                      <a:pt x="0" y="192252"/>
                      <a:pt x="0" y="185448"/>
                    </a:cubicBezTo>
                    <a:lnTo>
                      <a:pt x="0" y="25657"/>
                    </a:lnTo>
                    <a:cubicBezTo>
                      <a:pt x="0" y="18852"/>
                      <a:pt x="2703" y="12326"/>
                      <a:pt x="7515" y="7515"/>
                    </a:cubicBezTo>
                    <a:cubicBezTo>
                      <a:pt x="12326" y="2703"/>
                      <a:pt x="18852" y="0"/>
                      <a:pt x="25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757DB8"/>
                </a:solidFill>
                <a:prstDash val="solid"/>
                <a:miter/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804483" cy="25873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Projektu pieteikšana </a:t>
                </a: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(iedzīvotāji)</a:t>
                </a:r>
              </a:p>
            </p:txBody>
          </p:sp>
        </p:grpSp>
        <p:sp>
          <p:nvSpPr>
            <p:cNvPr id="48" name="AutoShape 48"/>
            <p:cNvSpPr/>
            <p:nvPr/>
          </p:nvSpPr>
          <p:spPr>
            <a:xfrm>
              <a:off x="4827916" y="3326688"/>
              <a:ext cx="353628" cy="0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49" name="Group 49"/>
            <p:cNvGrpSpPr/>
            <p:nvPr/>
          </p:nvGrpSpPr>
          <p:grpSpPr>
            <a:xfrm>
              <a:off x="0" y="2711077"/>
              <a:ext cx="4827916" cy="1231222"/>
              <a:chOff x="0" y="0"/>
              <a:chExt cx="804483" cy="20516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04483" cy="205160"/>
              </a:xfrm>
              <a:custGeom>
                <a:avLst/>
                <a:gdLst/>
                <a:ahLst/>
                <a:cxnLst/>
                <a:rect l="l" t="t" r="r" b="b"/>
                <a:pathLst>
                  <a:path w="804483" h="205160">
                    <a:moveTo>
                      <a:pt x="25657" y="0"/>
                    </a:moveTo>
                    <a:lnTo>
                      <a:pt x="778826" y="0"/>
                    </a:lnTo>
                    <a:cubicBezTo>
                      <a:pt x="785630" y="0"/>
                      <a:pt x="792156" y="2703"/>
                      <a:pt x="796968" y="7515"/>
                    </a:cubicBezTo>
                    <a:cubicBezTo>
                      <a:pt x="801780" y="12326"/>
                      <a:pt x="804483" y="18852"/>
                      <a:pt x="804483" y="25657"/>
                    </a:cubicBezTo>
                    <a:lnTo>
                      <a:pt x="804483" y="179503"/>
                    </a:lnTo>
                    <a:cubicBezTo>
                      <a:pt x="804483" y="186308"/>
                      <a:pt x="801780" y="192834"/>
                      <a:pt x="796968" y="197645"/>
                    </a:cubicBezTo>
                    <a:cubicBezTo>
                      <a:pt x="792156" y="202457"/>
                      <a:pt x="785630" y="205160"/>
                      <a:pt x="778826" y="205160"/>
                    </a:cubicBezTo>
                    <a:lnTo>
                      <a:pt x="25657" y="205160"/>
                    </a:lnTo>
                    <a:cubicBezTo>
                      <a:pt x="18852" y="205160"/>
                      <a:pt x="12326" y="202457"/>
                      <a:pt x="7515" y="197645"/>
                    </a:cubicBezTo>
                    <a:cubicBezTo>
                      <a:pt x="2703" y="192834"/>
                      <a:pt x="0" y="186308"/>
                      <a:pt x="0" y="179503"/>
                    </a:cubicBezTo>
                    <a:lnTo>
                      <a:pt x="0" y="25657"/>
                    </a:lnTo>
                    <a:cubicBezTo>
                      <a:pt x="0" y="18852"/>
                      <a:pt x="2703" y="12326"/>
                      <a:pt x="7515" y="7515"/>
                    </a:cubicBezTo>
                    <a:cubicBezTo>
                      <a:pt x="12326" y="2703"/>
                      <a:pt x="18852" y="0"/>
                      <a:pt x="256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804483" cy="252785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Konkursa izsludināšana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(izsludina pašvaldība)</a:t>
                </a:r>
              </a:p>
            </p:txBody>
          </p:sp>
        </p:grpSp>
        <p:sp>
          <p:nvSpPr>
            <p:cNvPr id="52" name="AutoShape 52"/>
            <p:cNvSpPr/>
            <p:nvPr/>
          </p:nvSpPr>
          <p:spPr>
            <a:xfrm flipV="1">
              <a:off x="6113463" y="9541660"/>
              <a:ext cx="1217882" cy="958266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3" name="Group 53"/>
            <p:cNvGrpSpPr/>
            <p:nvPr/>
          </p:nvGrpSpPr>
          <p:grpSpPr>
            <a:xfrm>
              <a:off x="6868677" y="8789571"/>
              <a:ext cx="1353505" cy="1231222"/>
              <a:chOff x="0" y="0"/>
              <a:chExt cx="893526" cy="812800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56" name="AutoShape 56"/>
            <p:cNvSpPr/>
            <p:nvPr/>
          </p:nvSpPr>
          <p:spPr>
            <a:xfrm flipH="1" flipV="1">
              <a:off x="6128352" y="10787758"/>
              <a:ext cx="1245425" cy="928511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57" name="Group 57"/>
            <p:cNvGrpSpPr/>
            <p:nvPr/>
          </p:nvGrpSpPr>
          <p:grpSpPr>
            <a:xfrm>
              <a:off x="5292754" y="10020792"/>
              <a:ext cx="1353505" cy="1231222"/>
              <a:chOff x="0" y="0"/>
              <a:chExt cx="893526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0" name="Group 60"/>
            <p:cNvGrpSpPr/>
            <p:nvPr/>
          </p:nvGrpSpPr>
          <p:grpSpPr>
            <a:xfrm>
              <a:off x="6868677" y="11252014"/>
              <a:ext cx="1353505" cy="1231222"/>
              <a:chOff x="0" y="0"/>
              <a:chExt cx="893526" cy="812800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C570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3" name="AutoShape 63"/>
            <p:cNvSpPr/>
            <p:nvPr/>
          </p:nvSpPr>
          <p:spPr>
            <a:xfrm>
              <a:off x="8222182" y="11867625"/>
              <a:ext cx="353628" cy="0"/>
            </a:xfrm>
            <a:prstGeom prst="line">
              <a:avLst/>
            </a:prstGeom>
            <a:ln w="88900" cap="flat">
              <a:solidFill>
                <a:srgbClr val="FFC57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>
              <a:off x="8222182" y="9405182"/>
              <a:ext cx="353628" cy="0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65" name="Group 65"/>
            <p:cNvGrpSpPr/>
            <p:nvPr/>
          </p:nvGrpSpPr>
          <p:grpSpPr>
            <a:xfrm>
              <a:off x="8575810" y="10929084"/>
              <a:ext cx="4663559" cy="2145858"/>
              <a:chOff x="0" y="0"/>
              <a:chExt cx="777096" cy="357567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777096" cy="357567"/>
              </a:xfrm>
              <a:custGeom>
                <a:avLst/>
                <a:gdLst/>
                <a:ahLst/>
                <a:cxnLst/>
                <a:rect l="l" t="t" r="r" b="b"/>
                <a:pathLst>
                  <a:path w="777096" h="357567">
                    <a:moveTo>
                      <a:pt x="26561" y="0"/>
                    </a:moveTo>
                    <a:lnTo>
                      <a:pt x="750534" y="0"/>
                    </a:lnTo>
                    <a:cubicBezTo>
                      <a:pt x="757579" y="0"/>
                      <a:pt x="764335" y="2798"/>
                      <a:pt x="769316" y="7780"/>
                    </a:cubicBezTo>
                    <a:cubicBezTo>
                      <a:pt x="774297" y="12761"/>
                      <a:pt x="777096" y="19517"/>
                      <a:pt x="777096" y="26561"/>
                    </a:cubicBezTo>
                    <a:lnTo>
                      <a:pt x="777096" y="331006"/>
                    </a:lnTo>
                    <a:cubicBezTo>
                      <a:pt x="777096" y="338051"/>
                      <a:pt x="774297" y="344806"/>
                      <a:pt x="769316" y="349788"/>
                    </a:cubicBezTo>
                    <a:cubicBezTo>
                      <a:pt x="764335" y="354769"/>
                      <a:pt x="757579" y="357567"/>
                      <a:pt x="750534" y="357567"/>
                    </a:cubicBezTo>
                    <a:lnTo>
                      <a:pt x="26561" y="357567"/>
                    </a:lnTo>
                    <a:cubicBezTo>
                      <a:pt x="19517" y="357567"/>
                      <a:pt x="12761" y="354769"/>
                      <a:pt x="7780" y="349788"/>
                    </a:cubicBezTo>
                    <a:cubicBezTo>
                      <a:pt x="2798" y="344806"/>
                      <a:pt x="0" y="338051"/>
                      <a:pt x="0" y="331006"/>
                    </a:cubicBezTo>
                    <a:lnTo>
                      <a:pt x="0" y="26561"/>
                    </a:lnTo>
                    <a:cubicBezTo>
                      <a:pt x="0" y="19517"/>
                      <a:pt x="2798" y="12761"/>
                      <a:pt x="7780" y="7780"/>
                    </a:cubicBezTo>
                    <a:cubicBezTo>
                      <a:pt x="12761" y="2798"/>
                      <a:pt x="19517" y="0"/>
                      <a:pt x="26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FFC570"/>
                </a:solidFill>
                <a:prstDash val="solid"/>
                <a:miter/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0" y="-47625"/>
                <a:ext cx="777096" cy="405192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Līdzdalības budžeta procesa izvērtēšana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(pašvaldība kopā ar iedzīvotājiem)</a:t>
                </a:r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8575810" y="8653839"/>
              <a:ext cx="4663559" cy="1676075"/>
              <a:chOff x="0" y="0"/>
              <a:chExt cx="777096" cy="279287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777096" cy="279287"/>
              </a:xfrm>
              <a:custGeom>
                <a:avLst/>
                <a:gdLst/>
                <a:ahLst/>
                <a:cxnLst/>
                <a:rect l="l" t="t" r="r" b="b"/>
                <a:pathLst>
                  <a:path w="777096" h="279287">
                    <a:moveTo>
                      <a:pt x="26561" y="0"/>
                    </a:moveTo>
                    <a:lnTo>
                      <a:pt x="750534" y="0"/>
                    </a:lnTo>
                    <a:cubicBezTo>
                      <a:pt x="757579" y="0"/>
                      <a:pt x="764335" y="2798"/>
                      <a:pt x="769316" y="7780"/>
                    </a:cubicBezTo>
                    <a:cubicBezTo>
                      <a:pt x="774297" y="12761"/>
                      <a:pt x="777096" y="19517"/>
                      <a:pt x="777096" y="26561"/>
                    </a:cubicBezTo>
                    <a:lnTo>
                      <a:pt x="777096" y="252725"/>
                    </a:lnTo>
                    <a:cubicBezTo>
                      <a:pt x="777096" y="259770"/>
                      <a:pt x="774297" y="266526"/>
                      <a:pt x="769316" y="271507"/>
                    </a:cubicBezTo>
                    <a:cubicBezTo>
                      <a:pt x="764335" y="276488"/>
                      <a:pt x="757579" y="279287"/>
                      <a:pt x="750534" y="279287"/>
                    </a:cubicBezTo>
                    <a:lnTo>
                      <a:pt x="26561" y="279287"/>
                    </a:lnTo>
                    <a:cubicBezTo>
                      <a:pt x="19517" y="279287"/>
                      <a:pt x="12761" y="276488"/>
                      <a:pt x="7780" y="271507"/>
                    </a:cubicBezTo>
                    <a:cubicBezTo>
                      <a:pt x="2798" y="266526"/>
                      <a:pt x="0" y="259770"/>
                      <a:pt x="0" y="252725"/>
                    </a:cubicBezTo>
                    <a:lnTo>
                      <a:pt x="0" y="26561"/>
                    </a:lnTo>
                    <a:cubicBezTo>
                      <a:pt x="0" y="19517"/>
                      <a:pt x="2798" y="12761"/>
                      <a:pt x="7780" y="7780"/>
                    </a:cubicBezTo>
                    <a:cubicBezTo>
                      <a:pt x="12761" y="2798"/>
                      <a:pt x="19517" y="0"/>
                      <a:pt x="265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70" name="TextBox 70"/>
              <p:cNvSpPr txBox="1"/>
              <p:nvPr/>
            </p:nvSpPr>
            <p:spPr>
              <a:xfrm>
                <a:off x="0" y="-47625"/>
                <a:ext cx="777096" cy="326912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Balsojuma rezultātu noteikšana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(pašvaldība)</a:t>
                </a:r>
              </a:p>
            </p:txBody>
          </p:sp>
        </p:grpSp>
        <p:sp>
          <p:nvSpPr>
            <p:cNvPr id="71" name="AutoShape 71"/>
            <p:cNvSpPr/>
            <p:nvPr/>
          </p:nvSpPr>
          <p:spPr>
            <a:xfrm>
              <a:off x="4939126" y="10636403"/>
              <a:ext cx="353628" cy="0"/>
            </a:xfrm>
            <a:prstGeom prst="line">
              <a:avLst/>
            </a:prstGeom>
            <a:ln w="88900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72" name="Group 72"/>
            <p:cNvGrpSpPr/>
            <p:nvPr/>
          </p:nvGrpSpPr>
          <p:grpSpPr>
            <a:xfrm>
              <a:off x="0" y="10020792"/>
              <a:ext cx="4939126" cy="1231222"/>
              <a:chOff x="0" y="0"/>
              <a:chExt cx="823014" cy="20516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823014" cy="205160"/>
              </a:xfrm>
              <a:custGeom>
                <a:avLst/>
                <a:gdLst/>
                <a:ahLst/>
                <a:cxnLst/>
                <a:rect l="l" t="t" r="r" b="b"/>
                <a:pathLst>
                  <a:path w="823014" h="205160">
                    <a:moveTo>
                      <a:pt x="25079" y="0"/>
                    </a:moveTo>
                    <a:lnTo>
                      <a:pt x="797934" y="0"/>
                    </a:lnTo>
                    <a:cubicBezTo>
                      <a:pt x="804586" y="0"/>
                      <a:pt x="810965" y="2642"/>
                      <a:pt x="815668" y="7346"/>
                    </a:cubicBezTo>
                    <a:cubicBezTo>
                      <a:pt x="820372" y="12049"/>
                      <a:pt x="823014" y="18428"/>
                      <a:pt x="823014" y="25079"/>
                    </a:cubicBezTo>
                    <a:lnTo>
                      <a:pt x="823014" y="180081"/>
                    </a:lnTo>
                    <a:cubicBezTo>
                      <a:pt x="823014" y="193932"/>
                      <a:pt x="811785" y="205160"/>
                      <a:pt x="797934" y="205160"/>
                    </a:cubicBezTo>
                    <a:lnTo>
                      <a:pt x="25079" y="205160"/>
                    </a:lnTo>
                    <a:cubicBezTo>
                      <a:pt x="11228" y="205160"/>
                      <a:pt x="0" y="193932"/>
                      <a:pt x="0" y="180081"/>
                    </a:cubicBezTo>
                    <a:lnTo>
                      <a:pt x="0" y="25079"/>
                    </a:lnTo>
                    <a:cubicBezTo>
                      <a:pt x="0" y="11228"/>
                      <a:pt x="11228" y="0"/>
                      <a:pt x="250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74" name="TextBox 74"/>
              <p:cNvSpPr txBox="1"/>
              <p:nvPr/>
            </p:nvSpPr>
            <p:spPr>
              <a:xfrm>
                <a:off x="0" y="-47625"/>
                <a:ext cx="823014" cy="252785"/>
              </a:xfrm>
              <a:prstGeom prst="rect">
                <a:avLst/>
              </a:prstGeom>
            </p:spPr>
            <p:txBody>
              <a:bodyPr lIns="79703" tIns="79703" rIns="79703" bIns="79703" rtlCol="0" anchor="ctr"/>
              <a:lstStyle/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 Bold"/>
                  </a:rPr>
                  <a:t>Projektu ieviešana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000" spc="32">
                    <a:solidFill>
                      <a:srgbClr val="251E50"/>
                    </a:solidFill>
                    <a:latin typeface="Open Sans"/>
                  </a:rPr>
                  <a:t>(pašvaldība)</a:t>
                </a:r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6757468" y="1766124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1.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5181544" y="3006107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2.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6751064" y="4228567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3.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5181544" y="5459789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4.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6757468" y="6700032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5.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5181544" y="7931254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6.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6868677" y="9075839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7.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5292754" y="10307061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8.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6868677" y="11538282"/>
              <a:ext cx="1359908" cy="61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0"/>
                </a:lnSpc>
              </a:pPr>
              <a:r>
                <a:rPr lang="en-US" sz="2779">
                  <a:solidFill>
                    <a:srgbClr val="FFFFFF"/>
                  </a:solidFill>
                  <a:latin typeface="IBM Plex Sans Bold"/>
                </a:rPr>
                <a:t>9.</a:t>
              </a:r>
            </a:p>
          </p:txBody>
        </p:sp>
      </p:grpSp>
      <p:sp>
        <p:nvSpPr>
          <p:cNvPr id="84" name="Freeform 84"/>
          <p:cNvSpPr/>
          <p:nvPr/>
        </p:nvSpPr>
        <p:spPr>
          <a:xfrm rot="4869750">
            <a:off x="10113000" y="-2928050"/>
            <a:ext cx="19910615" cy="11873967"/>
          </a:xfrm>
          <a:custGeom>
            <a:avLst/>
            <a:gdLst/>
            <a:ahLst/>
            <a:cxnLst/>
            <a:rect l="l" t="t" r="r" b="b"/>
            <a:pathLst>
              <a:path w="19910615" h="11873967">
                <a:moveTo>
                  <a:pt x="0" y="0"/>
                </a:moveTo>
                <a:lnTo>
                  <a:pt x="19910614" y="0"/>
                </a:lnTo>
                <a:lnTo>
                  <a:pt x="19910614" y="11873966"/>
                </a:lnTo>
                <a:lnTo>
                  <a:pt x="0" y="11873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 rot="5462436">
            <a:off x="-11777046" y="-3271358"/>
            <a:ext cx="19910615" cy="11873967"/>
          </a:xfrm>
          <a:custGeom>
            <a:avLst/>
            <a:gdLst/>
            <a:ahLst/>
            <a:cxnLst/>
            <a:rect l="l" t="t" r="r" b="b"/>
            <a:pathLst>
              <a:path w="19910615" h="11873967">
                <a:moveTo>
                  <a:pt x="0" y="0"/>
                </a:moveTo>
                <a:lnTo>
                  <a:pt x="19910615" y="0"/>
                </a:lnTo>
                <a:lnTo>
                  <a:pt x="19910615" y="11873967"/>
                </a:lnTo>
                <a:lnTo>
                  <a:pt x="0" y="11873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536717" y="-1721240"/>
            <a:ext cx="8420370" cy="7757266"/>
          </a:xfrm>
          <a:custGeom>
            <a:avLst/>
            <a:gdLst/>
            <a:ahLst/>
            <a:cxnLst/>
            <a:rect l="l" t="t" r="r" b="b"/>
            <a:pathLst>
              <a:path w="8420370" h="7757266">
                <a:moveTo>
                  <a:pt x="0" y="0"/>
                </a:moveTo>
                <a:lnTo>
                  <a:pt x="8420371" y="0"/>
                </a:lnTo>
                <a:lnTo>
                  <a:pt x="8420371" y="7757266"/>
                </a:lnTo>
                <a:lnTo>
                  <a:pt x="0" y="7757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187392" y="541445"/>
            <a:ext cx="4515698" cy="46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5"/>
              </a:lnSpc>
            </a:pPr>
            <a:r>
              <a:rPr lang="en-US" sz="2918" spc="46">
                <a:solidFill>
                  <a:srgbClr val="000000"/>
                </a:solidFill>
                <a:latin typeface="Open Sans Bold"/>
              </a:rPr>
              <a:t>Nolikumā jānostiprina  visus “spēles noteikumus” - kādi projektu kritēriji, cik daudz balsis katram balsotājam, balsošana - klātienē vai tikai attālināti, u.c. svarīgas lietas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445870"/>
            <a:ext cx="12861152" cy="8148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spc="55">
                <a:solidFill>
                  <a:srgbClr val="FF6161"/>
                </a:solidFill>
                <a:latin typeface="Open Sans Bold"/>
              </a:rPr>
              <a:t>Svarīgākās lietas: </a:t>
            </a:r>
          </a:p>
          <a:p>
            <a:pPr>
              <a:lnSpc>
                <a:spcPts val="4899"/>
              </a:lnSpc>
            </a:pPr>
            <a:endParaRPr lang="en-US" sz="3499" spc="55">
              <a:solidFill>
                <a:srgbClr val="FF6161"/>
              </a:solidFill>
              <a:latin typeface="Open Sans Bold"/>
            </a:endParaRPr>
          </a:p>
          <a:p>
            <a:pPr>
              <a:lnSpc>
                <a:spcPts val="3919"/>
              </a:lnSpc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1) Nolikums ir saistošie noteikumi.</a:t>
            </a:r>
          </a:p>
          <a:p>
            <a:pPr>
              <a:lnSpc>
                <a:spcPts val="3919"/>
              </a:lnSpc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2) Likuma prasības + noteikumi, kurus pašvaldība pati izlemj.</a:t>
            </a:r>
          </a:p>
          <a:p>
            <a:pPr>
              <a:lnSpc>
                <a:spcPts val="3919"/>
              </a:lnSpc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3) Nolikumā nosaka: 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pašvaldības institūciju, kas nodrošina projektu atlasi un uzrauga līdzdalības budžeta izlietošanu;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projekta pieteikuma paraugu;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projektu iesniegšanas termiņu, kas nav īsāks par 30 dienām;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projektu atlases kritērijus;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balsošanas veidu (klātienē, elektroniski) un kārtību;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balsošanas termiņu, kas nav īsāks par 14 dienām;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balsu skaitīšanu un īstenojamo projektu noteikšanu;</a:t>
            </a:r>
          </a:p>
          <a:p>
            <a:pPr marL="604516" lvl="1" indent="-302258">
              <a:lnSpc>
                <a:spcPts val="3919"/>
              </a:lnSpc>
              <a:buFont typeface="Arial"/>
              <a:buChar char="•"/>
            </a:pPr>
            <a:r>
              <a:rPr lang="en-US" sz="2799" spc="44">
                <a:solidFill>
                  <a:srgbClr val="000000"/>
                </a:solidFill>
                <a:latin typeface="Open Sans"/>
              </a:rPr>
              <a:t>citus noteikumus.</a:t>
            </a:r>
          </a:p>
          <a:p>
            <a:pPr>
              <a:lnSpc>
                <a:spcPts val="3919"/>
              </a:lnSpc>
            </a:pPr>
            <a:endParaRPr lang="en-US" sz="2799" spc="44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919"/>
              </a:lnSpc>
            </a:pPr>
            <a:endParaRPr lang="en-US" sz="2799" spc="44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162730" y="91514"/>
            <a:ext cx="617949" cy="2411506"/>
          </a:xfrm>
          <a:custGeom>
            <a:avLst/>
            <a:gdLst/>
            <a:ahLst/>
            <a:cxnLst/>
            <a:rect l="l" t="t" r="r" b="b"/>
            <a:pathLst>
              <a:path w="617949" h="2411506">
                <a:moveTo>
                  <a:pt x="0" y="0"/>
                </a:moveTo>
                <a:lnTo>
                  <a:pt x="617948" y="0"/>
                </a:lnTo>
                <a:lnTo>
                  <a:pt x="617948" y="2411506"/>
                </a:lnTo>
                <a:lnTo>
                  <a:pt x="0" y="2411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18210">
            <a:off x="9404217" y="-1132168"/>
            <a:ext cx="19910615" cy="11873967"/>
          </a:xfrm>
          <a:custGeom>
            <a:avLst/>
            <a:gdLst/>
            <a:ahLst/>
            <a:cxnLst/>
            <a:rect l="l" t="t" r="r" b="b"/>
            <a:pathLst>
              <a:path w="19910615" h="11873967">
                <a:moveTo>
                  <a:pt x="0" y="0"/>
                </a:moveTo>
                <a:lnTo>
                  <a:pt x="19910614" y="0"/>
                </a:lnTo>
                <a:lnTo>
                  <a:pt x="19910614" y="11873967"/>
                </a:lnTo>
                <a:lnTo>
                  <a:pt x="0" y="11873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42685" y="439432"/>
            <a:ext cx="7016590" cy="1882654"/>
            <a:chOff x="0" y="0"/>
            <a:chExt cx="9355454" cy="2510205"/>
          </a:xfrm>
        </p:grpSpPr>
        <p:grpSp>
          <p:nvGrpSpPr>
            <p:cNvPr id="8" name="Group 8"/>
            <p:cNvGrpSpPr/>
            <p:nvPr/>
          </p:nvGrpSpPr>
          <p:grpSpPr>
            <a:xfrm>
              <a:off x="2714612" y="0"/>
              <a:ext cx="6640842" cy="2510205"/>
              <a:chOff x="0" y="0"/>
              <a:chExt cx="1046934" cy="3957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046934" cy="395736"/>
              </a:xfrm>
              <a:custGeom>
                <a:avLst/>
                <a:gdLst/>
                <a:ahLst/>
                <a:cxnLst/>
                <a:rect l="l" t="t" r="r" b="b"/>
                <a:pathLst>
                  <a:path w="1046934" h="395736">
                    <a:moveTo>
                      <a:pt x="14329" y="0"/>
                    </a:moveTo>
                    <a:lnTo>
                      <a:pt x="1032605" y="0"/>
                    </a:lnTo>
                    <a:cubicBezTo>
                      <a:pt x="1040519" y="0"/>
                      <a:pt x="1046934" y="6415"/>
                      <a:pt x="1046934" y="14329"/>
                    </a:cubicBezTo>
                    <a:lnTo>
                      <a:pt x="1046934" y="381407"/>
                    </a:lnTo>
                    <a:cubicBezTo>
                      <a:pt x="1046934" y="389321"/>
                      <a:pt x="1040519" y="395736"/>
                      <a:pt x="1032605" y="395736"/>
                    </a:cubicBezTo>
                    <a:lnTo>
                      <a:pt x="14329" y="395736"/>
                    </a:lnTo>
                    <a:cubicBezTo>
                      <a:pt x="6415" y="395736"/>
                      <a:pt x="0" y="389321"/>
                      <a:pt x="0" y="381407"/>
                    </a:cubicBezTo>
                    <a:lnTo>
                      <a:pt x="0" y="14329"/>
                    </a:lnTo>
                    <a:cubicBezTo>
                      <a:pt x="0" y="6415"/>
                      <a:pt x="6415" y="0"/>
                      <a:pt x="143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57150"/>
                <a:ext cx="1046934" cy="452886"/>
              </a:xfrm>
              <a:prstGeom prst="rect">
                <a:avLst/>
              </a:prstGeom>
            </p:spPr>
            <p:txBody>
              <a:bodyPr lIns="54834" tIns="54834" rIns="54834" bIns="54834" rtlCol="0" anchor="ctr"/>
              <a:lstStyle/>
              <a:p>
                <a:pPr algn="ctr">
                  <a:lnSpc>
                    <a:spcPts val="4899"/>
                  </a:lnSpc>
                </a:pPr>
                <a:r>
                  <a:rPr lang="en-US" sz="3499" spc="55">
                    <a:solidFill>
                      <a:srgbClr val="251E50"/>
                    </a:solidFill>
                    <a:latin typeface="Open Sans Bold"/>
                  </a:rPr>
                  <a:t>Nolikuma izstrāde</a:t>
                </a:r>
              </a:p>
              <a:p>
                <a:pPr algn="ctr">
                  <a:lnSpc>
                    <a:spcPts val="4899"/>
                  </a:lnSpc>
                </a:pPr>
                <a:r>
                  <a:rPr lang="en-US" sz="3499" spc="55">
                    <a:solidFill>
                      <a:srgbClr val="251E50"/>
                    </a:solidFill>
                    <a:latin typeface="Open Sans"/>
                  </a:rPr>
                  <a:t>(izstrādā pašvaldība)</a:t>
                </a: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2152288" cy="1957838"/>
              <a:chOff x="0" y="0"/>
              <a:chExt cx="893526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4" name="AutoShape 14"/>
            <p:cNvSpPr/>
            <p:nvPr/>
          </p:nvSpPr>
          <p:spPr>
            <a:xfrm>
              <a:off x="2152288" y="978919"/>
              <a:ext cx="562325" cy="0"/>
            </a:xfrm>
            <a:prstGeom prst="line">
              <a:avLst/>
            </a:prstGeom>
            <a:ln w="136581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454744"/>
              <a:ext cx="2162471" cy="972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86"/>
                </a:lnSpc>
              </a:pPr>
              <a:r>
                <a:rPr lang="en-US" sz="4419">
                  <a:solidFill>
                    <a:srgbClr val="FFFFFF"/>
                  </a:solidFill>
                  <a:latin typeface="IBM Plex Sans Bold"/>
                </a:rPr>
                <a:t>1.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926" y="3077015"/>
            <a:ext cx="7398771" cy="2066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Jārunā, jārunā un jārunā  un jāskaidro kas ir līdzdalības budžets.</a:t>
            </a:r>
          </a:p>
          <a:p>
            <a:pPr marL="647695" lvl="1" indent="-323848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Jāizmanto dažādi komunikāciju kanāli.</a:t>
            </a:r>
          </a:p>
        </p:txBody>
      </p:sp>
      <p:sp>
        <p:nvSpPr>
          <p:cNvPr id="3" name="Freeform 3"/>
          <p:cNvSpPr/>
          <p:nvPr/>
        </p:nvSpPr>
        <p:spPr>
          <a:xfrm rot="10717629">
            <a:off x="-811307" y="5380308"/>
            <a:ext cx="19910615" cy="11873967"/>
          </a:xfrm>
          <a:custGeom>
            <a:avLst/>
            <a:gdLst/>
            <a:ahLst/>
            <a:cxnLst/>
            <a:rect l="l" t="t" r="r" b="b"/>
            <a:pathLst>
              <a:path w="19910615" h="11873967">
                <a:moveTo>
                  <a:pt x="0" y="0"/>
                </a:moveTo>
                <a:lnTo>
                  <a:pt x="19910614" y="0"/>
                </a:lnTo>
                <a:lnTo>
                  <a:pt x="19910614" y="11873966"/>
                </a:lnTo>
                <a:lnTo>
                  <a:pt x="0" y="11873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3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644418" y="5349067"/>
            <a:ext cx="7398771" cy="390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Jāpulcina kopiena/iedzīvotāji.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Jāpalīdz saprast vajadzības un vienoties par projektu idejām.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Jāatbalsta, konsultējot kur/ko drīkst, kādi pašvaldības plāni.</a:t>
            </a:r>
          </a:p>
          <a:p>
            <a:pPr marL="690874" lvl="1" indent="-345437">
              <a:lnSpc>
                <a:spcPts val="4479"/>
              </a:lnSpc>
              <a:buFont typeface="Arial"/>
              <a:buChar char="•"/>
            </a:pPr>
            <a:r>
              <a:rPr lang="en-US" sz="3199" spc="51">
                <a:solidFill>
                  <a:srgbClr val="000000"/>
                </a:solidFill>
                <a:latin typeface="Open Sans"/>
              </a:rPr>
              <a:t>Jāpalīdz nonākt līdz tāmei/apzināt izmaksas</a:t>
            </a:r>
          </a:p>
        </p:txBody>
      </p:sp>
      <p:sp>
        <p:nvSpPr>
          <p:cNvPr id="5" name="Freeform 5"/>
          <p:cNvSpPr/>
          <p:nvPr/>
        </p:nvSpPr>
        <p:spPr>
          <a:xfrm>
            <a:off x="-297855" y="5676930"/>
            <a:ext cx="8668335" cy="7985704"/>
          </a:xfrm>
          <a:custGeom>
            <a:avLst/>
            <a:gdLst/>
            <a:ahLst/>
            <a:cxnLst/>
            <a:rect l="l" t="t" r="r" b="b"/>
            <a:pathLst>
              <a:path w="8668335" h="7985704">
                <a:moveTo>
                  <a:pt x="0" y="0"/>
                </a:moveTo>
                <a:lnTo>
                  <a:pt x="8668335" y="0"/>
                </a:lnTo>
                <a:lnTo>
                  <a:pt x="8668335" y="7985703"/>
                </a:lnTo>
                <a:lnTo>
                  <a:pt x="0" y="79857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9726" y="6846794"/>
            <a:ext cx="617949" cy="2411506"/>
          </a:xfrm>
          <a:custGeom>
            <a:avLst/>
            <a:gdLst/>
            <a:ahLst/>
            <a:cxnLst/>
            <a:rect l="l" t="t" r="r" b="b"/>
            <a:pathLst>
              <a:path w="617949" h="2411506">
                <a:moveTo>
                  <a:pt x="0" y="0"/>
                </a:moveTo>
                <a:lnTo>
                  <a:pt x="617948" y="0"/>
                </a:lnTo>
                <a:lnTo>
                  <a:pt x="617948" y="2411506"/>
                </a:lnTo>
                <a:lnTo>
                  <a:pt x="0" y="24115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887223" y="6789644"/>
            <a:ext cx="5265524" cy="255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 spc="46">
                <a:solidFill>
                  <a:srgbClr val="000000"/>
                </a:solidFill>
                <a:latin typeface="Open Sans Bold"/>
              </a:rPr>
              <a:t>Jo vājāka komunikācija un mazāk pūles pieliktas informēšanas un ideju izstrādes posmā, jo lielāki riski, ka vājāki projekti.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19726" y="360575"/>
            <a:ext cx="8694959" cy="2230666"/>
            <a:chOff x="0" y="0"/>
            <a:chExt cx="11593278" cy="297422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8452118" cy="2974221"/>
              <a:chOff x="0" y="0"/>
              <a:chExt cx="1360721" cy="47882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360721" cy="478825"/>
              </a:xfrm>
              <a:custGeom>
                <a:avLst/>
                <a:gdLst/>
                <a:ahLst/>
                <a:cxnLst/>
                <a:rect l="l" t="t" r="r" b="b"/>
                <a:pathLst>
                  <a:path w="1360721" h="478825">
                    <a:moveTo>
                      <a:pt x="15141" y="0"/>
                    </a:moveTo>
                    <a:lnTo>
                      <a:pt x="1345580" y="0"/>
                    </a:lnTo>
                    <a:cubicBezTo>
                      <a:pt x="1349596" y="0"/>
                      <a:pt x="1353447" y="1595"/>
                      <a:pt x="1356286" y="4435"/>
                    </a:cubicBezTo>
                    <a:cubicBezTo>
                      <a:pt x="1359126" y="7274"/>
                      <a:pt x="1360721" y="11126"/>
                      <a:pt x="1360721" y="15141"/>
                    </a:cubicBezTo>
                    <a:lnTo>
                      <a:pt x="1360721" y="463684"/>
                    </a:lnTo>
                    <a:cubicBezTo>
                      <a:pt x="1360721" y="472046"/>
                      <a:pt x="1353942" y="478825"/>
                      <a:pt x="1345580" y="478825"/>
                    </a:cubicBezTo>
                    <a:lnTo>
                      <a:pt x="15141" y="478825"/>
                    </a:lnTo>
                    <a:cubicBezTo>
                      <a:pt x="11126" y="478825"/>
                      <a:pt x="7274" y="477230"/>
                      <a:pt x="4435" y="474390"/>
                    </a:cubicBezTo>
                    <a:cubicBezTo>
                      <a:pt x="1595" y="471551"/>
                      <a:pt x="0" y="467699"/>
                      <a:pt x="0" y="463684"/>
                    </a:cubicBezTo>
                    <a:lnTo>
                      <a:pt x="0" y="15141"/>
                    </a:lnTo>
                    <a:cubicBezTo>
                      <a:pt x="0" y="11126"/>
                      <a:pt x="1595" y="7274"/>
                      <a:pt x="4435" y="4435"/>
                    </a:cubicBezTo>
                    <a:cubicBezTo>
                      <a:pt x="7274" y="1595"/>
                      <a:pt x="11126" y="0"/>
                      <a:pt x="151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1360721" cy="535975"/>
              </a:xfrm>
              <a:prstGeom prst="rect">
                <a:avLst/>
              </a:prstGeom>
            </p:spPr>
            <p:txBody>
              <a:bodyPr lIns="46578" tIns="46578" rIns="46578" bIns="46578" rtlCol="0" anchor="ctr"/>
              <a:lstStyle/>
              <a:p>
                <a:pPr algn="ctr">
                  <a:lnSpc>
                    <a:spcPts val="4479"/>
                  </a:lnSpc>
                </a:pPr>
                <a:r>
                  <a:rPr lang="en-US" sz="3199" spc="51">
                    <a:solidFill>
                      <a:srgbClr val="251E50"/>
                    </a:solidFill>
                    <a:latin typeface="Open Sans Bold"/>
                  </a:rPr>
                  <a:t>Konkursa izsludināšana</a:t>
                </a:r>
              </a:p>
              <a:p>
                <a:pPr algn="ctr">
                  <a:lnSpc>
                    <a:spcPts val="4479"/>
                  </a:lnSpc>
                </a:pPr>
                <a:r>
                  <a:rPr lang="en-US" sz="3199" spc="51">
                    <a:solidFill>
                      <a:srgbClr val="251E50"/>
                    </a:solidFill>
                    <a:latin typeface="Open Sans"/>
                  </a:rPr>
                  <a:t>(izsludina pašvaldība)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100369" y="0"/>
              <a:ext cx="2481171" cy="2257008"/>
              <a:chOff x="0" y="0"/>
              <a:chExt cx="893526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8452118" y="1128504"/>
              <a:ext cx="648251" cy="0"/>
            </a:xfrm>
            <a:prstGeom prst="line">
              <a:avLst/>
            </a:prstGeom>
            <a:ln w="157451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9100369" y="532886"/>
              <a:ext cx="2492910" cy="1128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32"/>
                </a:lnSpc>
              </a:pPr>
              <a:r>
                <a:rPr lang="en-US" sz="5094">
                  <a:solidFill>
                    <a:srgbClr val="FFFFFF"/>
                  </a:solidFill>
                  <a:latin typeface="IBM Plex Sans Bold"/>
                </a:rPr>
                <a:t>2.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414685" y="2651249"/>
            <a:ext cx="8322495" cy="2110257"/>
            <a:chOff x="0" y="0"/>
            <a:chExt cx="11096660" cy="2813676"/>
          </a:xfrm>
        </p:grpSpPr>
        <p:grpSp>
          <p:nvGrpSpPr>
            <p:cNvPr id="18" name="Group 18"/>
            <p:cNvGrpSpPr/>
            <p:nvPr/>
          </p:nvGrpSpPr>
          <p:grpSpPr>
            <a:xfrm>
              <a:off x="3354425" y="-275588"/>
              <a:ext cx="7742235" cy="2813676"/>
              <a:chOff x="0" y="0"/>
              <a:chExt cx="903624" cy="32839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903624" cy="328394"/>
              </a:xfrm>
              <a:custGeom>
                <a:avLst/>
                <a:gdLst/>
                <a:ahLst/>
                <a:cxnLst/>
                <a:rect l="l" t="t" r="r" b="b"/>
                <a:pathLst>
                  <a:path w="903624" h="328394">
                    <a:moveTo>
                      <a:pt x="14889" y="0"/>
                    </a:moveTo>
                    <a:lnTo>
                      <a:pt x="888735" y="0"/>
                    </a:lnTo>
                    <a:cubicBezTo>
                      <a:pt x="892684" y="0"/>
                      <a:pt x="896471" y="1569"/>
                      <a:pt x="899263" y="4361"/>
                    </a:cubicBezTo>
                    <a:cubicBezTo>
                      <a:pt x="902055" y="7153"/>
                      <a:pt x="903624" y="10940"/>
                      <a:pt x="903624" y="14889"/>
                    </a:cubicBezTo>
                    <a:lnTo>
                      <a:pt x="903624" y="313505"/>
                    </a:lnTo>
                    <a:cubicBezTo>
                      <a:pt x="903624" y="317454"/>
                      <a:pt x="902055" y="321241"/>
                      <a:pt x="899263" y="324033"/>
                    </a:cubicBezTo>
                    <a:cubicBezTo>
                      <a:pt x="896471" y="326826"/>
                      <a:pt x="892684" y="328394"/>
                      <a:pt x="888735" y="328394"/>
                    </a:cubicBezTo>
                    <a:lnTo>
                      <a:pt x="14889" y="328394"/>
                    </a:lnTo>
                    <a:cubicBezTo>
                      <a:pt x="10940" y="328394"/>
                      <a:pt x="7153" y="326826"/>
                      <a:pt x="4361" y="324033"/>
                    </a:cubicBezTo>
                    <a:cubicBezTo>
                      <a:pt x="1569" y="321241"/>
                      <a:pt x="0" y="317454"/>
                      <a:pt x="0" y="313505"/>
                    </a:cubicBezTo>
                    <a:lnTo>
                      <a:pt x="0" y="14889"/>
                    </a:lnTo>
                    <a:cubicBezTo>
                      <a:pt x="0" y="10940"/>
                      <a:pt x="1569" y="7153"/>
                      <a:pt x="4361" y="4361"/>
                    </a:cubicBezTo>
                    <a:cubicBezTo>
                      <a:pt x="7153" y="1569"/>
                      <a:pt x="10940" y="0"/>
                      <a:pt x="14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sq">
                <a:solidFill>
                  <a:srgbClr val="FFC570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66675"/>
                <a:ext cx="903624" cy="395069"/>
              </a:xfrm>
              <a:prstGeom prst="rect">
                <a:avLst/>
              </a:prstGeom>
            </p:spPr>
            <p:txBody>
              <a:bodyPr lIns="61137" tIns="61137" rIns="61137" bIns="61137" rtlCol="0" anchor="ctr"/>
              <a:lstStyle/>
              <a:p>
                <a:pPr algn="ctr">
                  <a:lnSpc>
                    <a:spcPts val="4619"/>
                  </a:lnSpc>
                </a:pPr>
                <a:r>
                  <a:rPr lang="en-US" sz="3299" spc="52">
                    <a:solidFill>
                      <a:srgbClr val="251E50"/>
                    </a:solidFill>
                    <a:latin typeface="Open Sans Bold"/>
                  </a:rPr>
                  <a:t>Ideju izstrāde</a:t>
                </a:r>
              </a:p>
              <a:p>
                <a:pPr algn="ctr">
                  <a:lnSpc>
                    <a:spcPts val="4619"/>
                  </a:lnSpc>
                </a:pPr>
                <a:r>
                  <a:rPr lang="en-US" sz="3299" spc="52">
                    <a:solidFill>
                      <a:srgbClr val="251E50"/>
                    </a:solidFill>
                    <a:latin typeface="Open Sans"/>
                  </a:rPr>
                  <a:t>(iedzīvotāji, sadarbojoties ar pašvaldību)</a:t>
                </a:r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80476"/>
              <a:ext cx="2329435" cy="1050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64"/>
                </a:lnSpc>
              </a:pPr>
              <a:r>
                <a:rPr lang="en-US" sz="4760">
                  <a:solidFill>
                    <a:srgbClr val="FFFFFF"/>
                  </a:solidFill>
                  <a:latin typeface="IBM Plex Sans Bold"/>
                </a:rPr>
                <a:t>3.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12336" y="0"/>
              <a:ext cx="2607459" cy="2371887"/>
              <a:chOff x="0" y="0"/>
              <a:chExt cx="893526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C570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5" name="AutoShape 25"/>
            <p:cNvSpPr/>
            <p:nvPr/>
          </p:nvSpPr>
          <p:spPr>
            <a:xfrm>
              <a:off x="2619795" y="1185943"/>
              <a:ext cx="681246" cy="0"/>
            </a:xfrm>
            <a:prstGeom prst="line">
              <a:avLst/>
            </a:prstGeom>
            <a:ln w="165465" cap="flat">
              <a:solidFill>
                <a:srgbClr val="FFC57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538454"/>
              <a:ext cx="2619795" cy="11901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95"/>
                </a:lnSpc>
              </a:pPr>
              <a:r>
                <a:rPr lang="en-US" sz="5353">
                  <a:solidFill>
                    <a:srgbClr val="FFFFFF"/>
                  </a:solidFill>
                  <a:latin typeface="IBM Plex Sans Bold"/>
                </a:rPr>
                <a:t>3.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2795" y="2832932"/>
            <a:ext cx="7817166" cy="1650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6021" lvl="1" indent="-343011" algn="just">
              <a:lnSpc>
                <a:spcPts val="4448"/>
              </a:lnSpc>
              <a:buFont typeface="Arial"/>
              <a:buChar char="•"/>
            </a:pPr>
            <a:r>
              <a:rPr lang="en-US" sz="3177" spc="50">
                <a:solidFill>
                  <a:srgbClr val="000000"/>
                </a:solidFill>
                <a:latin typeface="Open Sans"/>
              </a:rPr>
              <a:t>Projektu iesniedzējus nosaka likums</a:t>
            </a:r>
          </a:p>
          <a:p>
            <a:pPr marL="686021" lvl="1" indent="-343011" algn="just">
              <a:lnSpc>
                <a:spcPts val="4448"/>
              </a:lnSpc>
              <a:buFont typeface="Arial"/>
              <a:buChar char="•"/>
            </a:pPr>
            <a:r>
              <a:rPr lang="en-US" sz="3177" spc="50">
                <a:solidFill>
                  <a:srgbClr val="000000"/>
                </a:solidFill>
                <a:latin typeface="Open Sans"/>
              </a:rPr>
              <a:t>Ir jābūt izstrādātai projektu veidlapai</a:t>
            </a:r>
          </a:p>
          <a:p>
            <a:pPr marL="686021" lvl="1" indent="-343011" algn="just">
              <a:lnSpc>
                <a:spcPts val="4448"/>
              </a:lnSpc>
              <a:buFont typeface="Arial"/>
              <a:buChar char="•"/>
            </a:pPr>
            <a:r>
              <a:rPr lang="en-US" sz="3177" spc="50">
                <a:solidFill>
                  <a:srgbClr val="000000"/>
                </a:solidFill>
                <a:latin typeface="Open Sans"/>
              </a:rPr>
              <a:t>Ieteicams - pievienota paraugtāme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295410" y="5339875"/>
            <a:ext cx="9451165" cy="416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Projektu atbilstību konkursa nolikumam izvērtē pašvaldība:  komisija + atbildīgie speciālisti.</a:t>
            </a:r>
          </a:p>
          <a:p>
            <a:pPr marL="647695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Komisijas sastāvu  nosaka nolikumā.</a:t>
            </a:r>
          </a:p>
          <a:p>
            <a:pPr marL="647695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Komisijā var darboties dažādas personas - sab pārstāvji, pašvaldības darbinieki.</a:t>
            </a:r>
          </a:p>
          <a:p>
            <a:pPr marL="647695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Izvērtēšanas procesu nosaka nolikumā.</a:t>
            </a:r>
          </a:p>
          <a:p>
            <a:pPr marL="647695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 spc="47">
                <a:solidFill>
                  <a:srgbClr val="000000"/>
                </a:solidFill>
                <a:latin typeface="Open Sans"/>
              </a:rPr>
              <a:t>KOMISIJA NEVAR NORAIDĪT NEVIENU PROJEKTU, ja tas atbilst konkursa nolikumam.</a:t>
            </a:r>
          </a:p>
        </p:txBody>
      </p:sp>
      <p:sp>
        <p:nvSpPr>
          <p:cNvPr id="4" name="Freeform 4"/>
          <p:cNvSpPr/>
          <p:nvPr/>
        </p:nvSpPr>
        <p:spPr>
          <a:xfrm>
            <a:off x="-1331131" y="5845913"/>
            <a:ext cx="8686413" cy="8002358"/>
          </a:xfrm>
          <a:custGeom>
            <a:avLst/>
            <a:gdLst/>
            <a:ahLst/>
            <a:cxnLst/>
            <a:rect l="l" t="t" r="r" b="b"/>
            <a:pathLst>
              <a:path w="8686413" h="8002358">
                <a:moveTo>
                  <a:pt x="0" y="0"/>
                </a:moveTo>
                <a:lnTo>
                  <a:pt x="8686413" y="0"/>
                </a:lnTo>
                <a:lnTo>
                  <a:pt x="8686413" y="8002358"/>
                </a:lnTo>
                <a:lnTo>
                  <a:pt x="0" y="8002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0218" y="6846794"/>
            <a:ext cx="617949" cy="2411506"/>
          </a:xfrm>
          <a:custGeom>
            <a:avLst/>
            <a:gdLst/>
            <a:ahLst/>
            <a:cxnLst/>
            <a:rect l="l" t="t" r="r" b="b"/>
            <a:pathLst>
              <a:path w="617949" h="2411506">
                <a:moveTo>
                  <a:pt x="0" y="0"/>
                </a:moveTo>
                <a:lnTo>
                  <a:pt x="617949" y="0"/>
                </a:lnTo>
                <a:lnTo>
                  <a:pt x="617949" y="2411506"/>
                </a:lnTo>
                <a:lnTo>
                  <a:pt x="0" y="24115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71513" y="6946509"/>
            <a:ext cx="5551373" cy="255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9"/>
              </a:lnSpc>
              <a:spcBef>
                <a:spcPct val="0"/>
              </a:spcBef>
            </a:pPr>
            <a:r>
              <a:rPr lang="en-US" sz="2899" spc="46">
                <a:solidFill>
                  <a:srgbClr val="000000"/>
                </a:solidFill>
                <a:latin typeface="Open Sans Bold"/>
              </a:rPr>
              <a:t>Jo labāks projektu sagatavošanas posms, jo kvalitatīvāki projekti ar kvalitatīvāk izstrādātām idejām</a:t>
            </a:r>
          </a:p>
        </p:txBody>
      </p:sp>
      <p:sp>
        <p:nvSpPr>
          <p:cNvPr id="7" name="Freeform 7"/>
          <p:cNvSpPr/>
          <p:nvPr/>
        </p:nvSpPr>
        <p:spPr>
          <a:xfrm rot="5333796">
            <a:off x="-17236549" y="5257375"/>
            <a:ext cx="26473069" cy="15787576"/>
          </a:xfrm>
          <a:custGeom>
            <a:avLst/>
            <a:gdLst/>
            <a:ahLst/>
            <a:cxnLst/>
            <a:rect l="l" t="t" r="r" b="b"/>
            <a:pathLst>
              <a:path w="26473069" h="15787576">
                <a:moveTo>
                  <a:pt x="0" y="0"/>
                </a:moveTo>
                <a:lnTo>
                  <a:pt x="26473068" y="0"/>
                </a:lnTo>
                <a:lnTo>
                  <a:pt x="26473068" y="15787576"/>
                </a:lnTo>
                <a:lnTo>
                  <a:pt x="0" y="157875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3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138184" y="547654"/>
            <a:ext cx="8489988" cy="2047401"/>
            <a:chOff x="0" y="0"/>
            <a:chExt cx="11319984" cy="272986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712936" cy="2729868"/>
              <a:chOff x="0" y="0"/>
              <a:chExt cx="1241719" cy="43948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241719" cy="439486"/>
              </a:xfrm>
              <a:custGeom>
                <a:avLst/>
                <a:gdLst/>
                <a:ahLst/>
                <a:cxnLst/>
                <a:rect l="l" t="t" r="r" b="b"/>
                <a:pathLst>
                  <a:path w="1241719" h="439486">
                    <a:moveTo>
                      <a:pt x="16076" y="0"/>
                    </a:moveTo>
                    <a:lnTo>
                      <a:pt x="1225643" y="0"/>
                    </a:lnTo>
                    <a:cubicBezTo>
                      <a:pt x="1234522" y="0"/>
                      <a:pt x="1241719" y="7197"/>
                      <a:pt x="1241719" y="16076"/>
                    </a:cubicBezTo>
                    <a:lnTo>
                      <a:pt x="1241719" y="423410"/>
                    </a:lnTo>
                    <a:cubicBezTo>
                      <a:pt x="1241719" y="427674"/>
                      <a:pt x="1240025" y="431763"/>
                      <a:pt x="1237010" y="434778"/>
                    </a:cubicBezTo>
                    <a:cubicBezTo>
                      <a:pt x="1233996" y="437792"/>
                      <a:pt x="1229907" y="439486"/>
                      <a:pt x="1225643" y="439486"/>
                    </a:cubicBezTo>
                    <a:lnTo>
                      <a:pt x="16076" y="439486"/>
                    </a:lnTo>
                    <a:cubicBezTo>
                      <a:pt x="11812" y="439486"/>
                      <a:pt x="7723" y="437792"/>
                      <a:pt x="4708" y="434778"/>
                    </a:cubicBezTo>
                    <a:cubicBezTo>
                      <a:pt x="1694" y="431763"/>
                      <a:pt x="0" y="427674"/>
                      <a:pt x="0" y="423410"/>
                    </a:cubicBezTo>
                    <a:lnTo>
                      <a:pt x="0" y="16076"/>
                    </a:lnTo>
                    <a:cubicBezTo>
                      <a:pt x="0" y="11812"/>
                      <a:pt x="1694" y="7723"/>
                      <a:pt x="4708" y="4708"/>
                    </a:cubicBezTo>
                    <a:cubicBezTo>
                      <a:pt x="7723" y="1694"/>
                      <a:pt x="11812" y="0"/>
                      <a:pt x="16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757DB8"/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66675"/>
                <a:ext cx="1241719" cy="506161"/>
              </a:xfrm>
              <a:prstGeom prst="rect">
                <a:avLst/>
              </a:prstGeom>
            </p:spPr>
            <p:txBody>
              <a:bodyPr lIns="41207" tIns="41207" rIns="41207" bIns="41207" rtlCol="0" anchor="ctr"/>
              <a:lstStyle/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 Bold"/>
                  </a:rPr>
                  <a:t>Projektu pieteikšana </a:t>
                </a:r>
                <a:r>
                  <a:rPr lang="en-US" sz="3399" spc="54">
                    <a:solidFill>
                      <a:srgbClr val="251E50"/>
                    </a:solidFill>
                    <a:latin typeface="Open Sans"/>
                  </a:rPr>
                  <a:t>(iedzīvotāji)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502148" y="0"/>
              <a:ext cx="2804567" cy="2551187"/>
              <a:chOff x="0" y="0"/>
              <a:chExt cx="893526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757DB8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7769404" y="1358169"/>
              <a:ext cx="732744" cy="0"/>
            </a:xfrm>
            <a:prstGeom prst="line">
              <a:avLst/>
            </a:prstGeom>
            <a:ln w="177973" cap="flat">
              <a:solidFill>
                <a:srgbClr val="757DB8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8502148" y="587078"/>
              <a:ext cx="2817836" cy="1272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061"/>
                </a:lnSpc>
              </a:pPr>
              <a:r>
                <a:rPr lang="en-US" sz="5758">
                  <a:solidFill>
                    <a:srgbClr val="FFFFFF"/>
                  </a:solidFill>
                  <a:latin typeface="IBM Plex Sans Bold"/>
                </a:rPr>
                <a:t>4.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37211" y="2783648"/>
            <a:ext cx="9375215" cy="2047401"/>
            <a:chOff x="0" y="0"/>
            <a:chExt cx="12500286" cy="2729868"/>
          </a:xfrm>
        </p:grpSpPr>
        <p:grpSp>
          <p:nvGrpSpPr>
            <p:cNvPr id="18" name="Group 18"/>
            <p:cNvGrpSpPr/>
            <p:nvPr/>
          </p:nvGrpSpPr>
          <p:grpSpPr>
            <a:xfrm>
              <a:off x="3570683" y="0"/>
              <a:ext cx="8929603" cy="2729868"/>
              <a:chOff x="0" y="0"/>
              <a:chExt cx="1437592" cy="43948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437592" cy="439486"/>
              </a:xfrm>
              <a:custGeom>
                <a:avLst/>
                <a:gdLst/>
                <a:ahLst/>
                <a:cxnLst/>
                <a:rect l="l" t="t" r="r" b="b"/>
                <a:pathLst>
                  <a:path w="1437592" h="439486">
                    <a:moveTo>
                      <a:pt x="14016" y="0"/>
                    </a:moveTo>
                    <a:lnTo>
                      <a:pt x="1423576" y="0"/>
                    </a:lnTo>
                    <a:cubicBezTo>
                      <a:pt x="1427293" y="0"/>
                      <a:pt x="1430858" y="1477"/>
                      <a:pt x="1433487" y="4105"/>
                    </a:cubicBezTo>
                    <a:cubicBezTo>
                      <a:pt x="1436116" y="6734"/>
                      <a:pt x="1437592" y="10299"/>
                      <a:pt x="1437592" y="14016"/>
                    </a:cubicBezTo>
                    <a:lnTo>
                      <a:pt x="1437592" y="425470"/>
                    </a:lnTo>
                    <a:cubicBezTo>
                      <a:pt x="1437592" y="429187"/>
                      <a:pt x="1436116" y="432752"/>
                      <a:pt x="1433487" y="435381"/>
                    </a:cubicBezTo>
                    <a:cubicBezTo>
                      <a:pt x="1430858" y="438009"/>
                      <a:pt x="1427293" y="439486"/>
                      <a:pt x="1423576" y="439486"/>
                    </a:cubicBezTo>
                    <a:lnTo>
                      <a:pt x="14016" y="439486"/>
                    </a:lnTo>
                    <a:cubicBezTo>
                      <a:pt x="10299" y="439486"/>
                      <a:pt x="6734" y="438009"/>
                      <a:pt x="4105" y="435381"/>
                    </a:cubicBezTo>
                    <a:cubicBezTo>
                      <a:pt x="1477" y="432752"/>
                      <a:pt x="0" y="429187"/>
                      <a:pt x="0" y="425470"/>
                    </a:cubicBezTo>
                    <a:lnTo>
                      <a:pt x="0" y="14016"/>
                    </a:lnTo>
                    <a:cubicBezTo>
                      <a:pt x="0" y="10299"/>
                      <a:pt x="1477" y="6734"/>
                      <a:pt x="4105" y="4105"/>
                    </a:cubicBezTo>
                    <a:cubicBezTo>
                      <a:pt x="6734" y="1477"/>
                      <a:pt x="10299" y="0"/>
                      <a:pt x="140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FF6161"/>
                </a:solidFill>
                <a:prstDash val="solid"/>
                <a:miter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66675"/>
                <a:ext cx="1437592" cy="506161"/>
              </a:xfrm>
              <a:prstGeom prst="rect">
                <a:avLst/>
              </a:prstGeom>
            </p:spPr>
            <p:txBody>
              <a:bodyPr lIns="40822" tIns="40822" rIns="40822" bIns="40822" rtlCol="0" anchor="ctr"/>
              <a:lstStyle/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 Bold"/>
                  </a:rPr>
                  <a:t>Projektu izvērtēšana</a:t>
                </a:r>
              </a:p>
              <a:p>
                <a:pPr algn="ctr">
                  <a:lnSpc>
                    <a:spcPts val="4759"/>
                  </a:lnSpc>
                </a:pPr>
                <a:r>
                  <a:rPr lang="en-US" sz="3399" spc="54">
                    <a:solidFill>
                      <a:srgbClr val="251E50"/>
                    </a:solidFill>
                    <a:latin typeface="Open Sans"/>
                  </a:rPr>
                  <a:t>(pašvaldība)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0" y="0"/>
              <a:ext cx="2831026" cy="2575256"/>
              <a:chOff x="0" y="0"/>
              <a:chExt cx="893526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935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3526" h="812800">
                    <a:moveTo>
                      <a:pt x="446763" y="0"/>
                    </a:moveTo>
                    <a:cubicBezTo>
                      <a:pt x="200023" y="0"/>
                      <a:pt x="0" y="181951"/>
                      <a:pt x="0" y="406400"/>
                    </a:cubicBezTo>
                    <a:cubicBezTo>
                      <a:pt x="0" y="630849"/>
                      <a:pt x="200023" y="812800"/>
                      <a:pt x="446763" y="812800"/>
                    </a:cubicBezTo>
                    <a:cubicBezTo>
                      <a:pt x="693503" y="812800"/>
                      <a:pt x="893526" y="630849"/>
                      <a:pt x="893526" y="406400"/>
                    </a:cubicBezTo>
                    <a:cubicBezTo>
                      <a:pt x="893526" y="181951"/>
                      <a:pt x="693503" y="0"/>
                      <a:pt x="446763" y="0"/>
                    </a:cubicBezTo>
                    <a:close/>
                  </a:path>
                </a:pathLst>
              </a:custGeom>
              <a:solidFill>
                <a:srgbClr val="FF6161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83768" y="57150"/>
                <a:ext cx="725990" cy="679450"/>
              </a:xfrm>
              <a:prstGeom prst="rect">
                <a:avLst/>
              </a:prstGeom>
            </p:spPr>
            <p:txBody>
              <a:bodyPr lIns="82495" tIns="82495" rIns="82495" bIns="82495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2831026" y="1204273"/>
              <a:ext cx="739657" cy="0"/>
            </a:xfrm>
            <a:prstGeom prst="line">
              <a:avLst/>
            </a:prstGeom>
            <a:ln w="179652" cap="flat">
              <a:solidFill>
                <a:srgbClr val="FF6161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602950"/>
              <a:ext cx="2844420" cy="129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37"/>
                </a:lnSpc>
              </a:pPr>
              <a:r>
                <a:rPr lang="en-US" sz="5812">
                  <a:solidFill>
                    <a:srgbClr val="FFFFFF"/>
                  </a:solidFill>
                  <a:latin typeface="IBM Plex Sans Bold"/>
                </a:rPr>
                <a:t>5.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907</Words>
  <Application>Microsoft Office PowerPoint</Application>
  <PresentationFormat>Custom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Open Sans</vt:lpstr>
      <vt:lpstr>IBM Plex Sans Bold</vt:lpstr>
      <vt:lpstr>Open Sans Bold</vt:lpstr>
      <vt:lpstr>Open Sans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Līdzdalības budžeta vadlīnijas_prezentācija</dc:title>
  <dc:creator>Agnese Frīdenberga</dc:creator>
  <cp:lastModifiedBy>Agnese Frīdenberga</cp:lastModifiedBy>
  <cp:revision>5</cp:revision>
  <cp:lastPrinted>2024-04-05T07:21:54Z</cp:lastPrinted>
  <dcterms:created xsi:type="dcterms:W3CDTF">2006-08-16T00:00:00Z</dcterms:created>
  <dcterms:modified xsi:type="dcterms:W3CDTF">2024-04-05T13:16:23Z</dcterms:modified>
  <dc:identifier>DAGAzPNqQA4</dc:identifier>
</cp:coreProperties>
</file>