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9" r:id="rId3"/>
    <p:sldId id="257" r:id="rId4"/>
    <p:sldId id="258" r:id="rId5"/>
  </p:sldIdLst>
  <p:sldSz cx="18288000" cy="10287000"/>
  <p:notesSz cx="6858000" cy="9144000"/>
  <p:embeddedFontLst>
    <p:embeddedFont>
      <p:font typeface="Canva Sans Bol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64FEB5-81CE-6587-4FB8-11366D44973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AA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48475-D5E8-EAB8-FCAC-31D5D820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406" y="2524991"/>
            <a:ext cx="14073188" cy="4125842"/>
          </a:xfrm>
          <a:prstGeom prst="rect">
            <a:avLst/>
          </a:prstGeom>
        </p:spPr>
        <p:txBody>
          <a:bodyPr anchor="ctr"/>
          <a:lstStyle>
            <a:lvl1pPr algn="ctr">
              <a:defRPr sz="9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CFA12-57B8-8FE7-3CB9-233B5E70B6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7406" y="7263896"/>
            <a:ext cx="14073188" cy="19883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3F9A057-158B-DCD3-88B1-6455B42B11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6" y="917755"/>
            <a:ext cx="2523135" cy="1607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E3158-A703-BCF9-5806-021A01449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48134" y="8258067"/>
            <a:ext cx="3277766" cy="19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svg"/><Relationship Id="rId18" Type="http://schemas.openxmlformats.org/officeDocument/2006/relationships/image" Target="../media/image16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3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2.png"/><Relationship Id="rId19" Type="http://schemas.openxmlformats.org/officeDocument/2006/relationships/image" Target="../media/image25.sv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F348-A04E-B25A-782B-A02C73F3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330030"/>
            <a:ext cx="14073188" cy="4125842"/>
          </a:xfrm>
        </p:spPr>
        <p:txBody>
          <a:bodyPr>
            <a:normAutofit/>
          </a:bodyPr>
          <a:lstStyle/>
          <a:p>
            <a:r>
              <a:rPr lang="en-GB" sz="6000" b="1" dirty="0" err="1"/>
              <a:t>Saruna</a:t>
            </a:r>
            <a:r>
              <a:rPr lang="en-GB" sz="6000" dirty="0"/>
              <a:t> 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“</a:t>
            </a:r>
            <a:r>
              <a:rPr lang="en-US" sz="6000" b="1" dirty="0" err="1" smtClean="0"/>
              <a:t>Moderna</a:t>
            </a:r>
            <a:r>
              <a:rPr lang="en-US" sz="6000" b="1" dirty="0" smtClean="0"/>
              <a:t> </a:t>
            </a:r>
            <a:r>
              <a:rPr lang="en-US" sz="6000" b="1" dirty="0"/>
              <a:t>un </a:t>
            </a:r>
            <a:r>
              <a:rPr lang="en-US" sz="6000" b="1" dirty="0" err="1"/>
              <a:t>labi</a:t>
            </a:r>
            <a:r>
              <a:rPr lang="en-US" sz="6000" b="1" dirty="0"/>
              <a:t> </a:t>
            </a:r>
            <a:r>
              <a:rPr lang="en-US" sz="6000" b="1" dirty="0" err="1"/>
              <a:t>pārvaldīta</a:t>
            </a:r>
            <a:r>
              <a:rPr lang="en-US" sz="6000" b="1" dirty="0"/>
              <a:t> </a:t>
            </a:r>
            <a:r>
              <a:rPr lang="en-US" sz="6000" b="1" dirty="0" err="1"/>
              <a:t>pašvaldība</a:t>
            </a:r>
            <a:r>
              <a:rPr lang="en-US" sz="6000" b="1" dirty="0"/>
              <a:t> – </a:t>
            </a:r>
            <a:r>
              <a:rPr lang="en-US" sz="6000" b="1" dirty="0" err="1"/>
              <a:t>kur</a:t>
            </a:r>
            <a:r>
              <a:rPr lang="en-US" sz="6000" b="1" dirty="0"/>
              <a:t> </a:t>
            </a:r>
            <a:r>
              <a:rPr lang="en-US" sz="6000" b="1" dirty="0" err="1"/>
              <a:t>esam</a:t>
            </a:r>
            <a:r>
              <a:rPr lang="en-US" sz="6000" b="1" dirty="0"/>
              <a:t> </a:t>
            </a:r>
            <a:r>
              <a:rPr lang="en-US" sz="6000" b="1" dirty="0" err="1"/>
              <a:t>šobrīd</a:t>
            </a:r>
            <a:r>
              <a:rPr lang="en-US" sz="6000" b="1" dirty="0"/>
              <a:t> un </a:t>
            </a:r>
            <a:r>
              <a:rPr lang="en-US" sz="6000" b="1" dirty="0" err="1"/>
              <a:t>kur</a:t>
            </a:r>
            <a:r>
              <a:rPr lang="en-US" sz="6000" b="1" dirty="0"/>
              <a:t> </a:t>
            </a:r>
            <a:r>
              <a:rPr lang="en-US" sz="6000" b="1" dirty="0" err="1"/>
              <a:t>iesim</a:t>
            </a:r>
            <a:r>
              <a:rPr lang="en-US" sz="6000" b="1" dirty="0"/>
              <a:t> </a:t>
            </a:r>
            <a:r>
              <a:rPr lang="en-US" sz="6000" b="1" dirty="0" err="1"/>
              <a:t>tālāk</a:t>
            </a:r>
            <a:r>
              <a:rPr lang="en-US" sz="6000" b="1" dirty="0" smtClean="0"/>
              <a:t>?</a:t>
            </a:r>
            <a:r>
              <a:rPr lang="en-GB" sz="6000" dirty="0" smtClean="0"/>
              <a:t>”</a:t>
            </a:r>
            <a:endParaRPr lang="lv-LV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494AA-9477-E236-C5FE-0128EA84B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6210300"/>
            <a:ext cx="14073188" cy="1988343"/>
          </a:xfrm>
        </p:spPr>
        <p:txBody>
          <a:bodyPr>
            <a:normAutofit/>
          </a:bodyPr>
          <a:lstStyle/>
          <a:p>
            <a:r>
              <a:rPr lang="en-GB" dirty="0" err="1" smtClean="0"/>
              <a:t>Domnīca</a:t>
            </a:r>
            <a:r>
              <a:rPr lang="en-GB" dirty="0" smtClean="0"/>
              <a:t> PROVIDUS</a:t>
            </a:r>
          </a:p>
          <a:p>
            <a:endParaRPr lang="en-US" dirty="0" smtClean="0"/>
          </a:p>
        </p:txBody>
      </p:sp>
      <p:sp>
        <p:nvSpPr>
          <p:cNvPr id="4" name="Freeform 5"/>
          <p:cNvSpPr/>
          <p:nvPr/>
        </p:nvSpPr>
        <p:spPr>
          <a:xfrm>
            <a:off x="12420600" y="342900"/>
            <a:ext cx="4788915" cy="2035289"/>
          </a:xfrm>
          <a:custGeom>
            <a:avLst/>
            <a:gdLst/>
            <a:ahLst/>
            <a:cxnLst/>
            <a:rect l="l" t="t" r="r" b="b"/>
            <a:pathLst>
              <a:path w="4788915" h="2035289">
                <a:moveTo>
                  <a:pt x="0" y="0"/>
                </a:moveTo>
                <a:lnTo>
                  <a:pt x="4788915" y="0"/>
                </a:lnTo>
                <a:lnTo>
                  <a:pt x="4788915" y="2035288"/>
                </a:lnTo>
                <a:lnTo>
                  <a:pt x="0" y="2035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98643"/>
            <a:ext cx="4557029" cy="19389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2200" y="8224232"/>
            <a:ext cx="10034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Diskusija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notiek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lv-LV" sz="2400" dirty="0">
                <a:solidFill>
                  <a:schemeClr val="bg1"/>
                </a:solidFill>
              </a:rPr>
              <a:t>projekta </a:t>
            </a:r>
            <a:r>
              <a:rPr lang="lv-LV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 err="1" smtClean="0">
                <a:solidFill>
                  <a:schemeClr val="bg1"/>
                </a:solidFill>
              </a:rPr>
              <a:t>Risinājumi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labākai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Latvijas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pārvaldībai</a:t>
            </a:r>
            <a:r>
              <a:rPr lang="lv-LV" sz="2400" dirty="0" smtClean="0">
                <a:solidFill>
                  <a:schemeClr val="bg1"/>
                </a:solidFill>
              </a:rPr>
              <a:t>” </a:t>
            </a:r>
            <a:r>
              <a:rPr lang="lv-LV" sz="2400" dirty="0">
                <a:solidFill>
                  <a:schemeClr val="bg1"/>
                </a:solidFill>
              </a:rPr>
              <a:t>ietvaros, kuru finansiāli atbalsta Sabiedrības integrācijas fonds no Latvijas valsts budžeta līdzekļiem. Par </a:t>
            </a:r>
            <a:r>
              <a:rPr lang="en-US" sz="2400" dirty="0" err="1" smtClean="0">
                <a:solidFill>
                  <a:schemeClr val="bg1"/>
                </a:solidFill>
              </a:rPr>
              <a:t>diskusijas</a:t>
            </a:r>
            <a:r>
              <a:rPr lang="lv-LV" sz="2400" dirty="0" smtClean="0">
                <a:solidFill>
                  <a:schemeClr val="bg1"/>
                </a:solidFill>
              </a:rPr>
              <a:t> </a:t>
            </a:r>
            <a:r>
              <a:rPr lang="lv-LV" sz="2400" dirty="0">
                <a:solidFill>
                  <a:schemeClr val="bg1"/>
                </a:solidFill>
              </a:rPr>
              <a:t>saturu atbild biedrība “Sabiedriskās politikas centrs PROVIDUS</a:t>
            </a:r>
            <a:r>
              <a:rPr lang="lv-LV" sz="2400" dirty="0" smtClean="0">
                <a:solidFill>
                  <a:schemeClr val="bg1"/>
                </a:solidFill>
              </a:rPr>
              <a:t>”.</a:t>
            </a:r>
            <a:endParaRPr lang="lv-LV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83044" y="6682466"/>
            <a:ext cx="1374923" cy="1374923"/>
          </a:xfrm>
          <a:custGeom>
            <a:avLst/>
            <a:gdLst/>
            <a:ahLst/>
            <a:cxnLst/>
            <a:rect l="l" t="t" r="r" b="b"/>
            <a:pathLst>
              <a:path w="1374923" h="1374923">
                <a:moveTo>
                  <a:pt x="0" y="0"/>
                </a:moveTo>
                <a:lnTo>
                  <a:pt x="1374923" y="0"/>
                </a:lnTo>
                <a:lnTo>
                  <a:pt x="1374923" y="1374923"/>
                </a:lnTo>
                <a:lnTo>
                  <a:pt x="0" y="1374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03642" y="6682466"/>
            <a:ext cx="1374923" cy="1374923"/>
          </a:xfrm>
          <a:custGeom>
            <a:avLst/>
            <a:gdLst/>
            <a:ahLst/>
            <a:cxnLst/>
            <a:rect l="l" t="t" r="r" b="b"/>
            <a:pathLst>
              <a:path w="1374923" h="1374923">
                <a:moveTo>
                  <a:pt x="0" y="0"/>
                </a:moveTo>
                <a:lnTo>
                  <a:pt x="1374922" y="0"/>
                </a:lnTo>
                <a:lnTo>
                  <a:pt x="1374922" y="1374923"/>
                </a:lnTo>
                <a:lnTo>
                  <a:pt x="0" y="13749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194898" y="8441896"/>
            <a:ext cx="2567307" cy="1632807"/>
          </a:xfrm>
          <a:custGeom>
            <a:avLst/>
            <a:gdLst/>
            <a:ahLst/>
            <a:cxnLst/>
            <a:rect l="l" t="t" r="r" b="b"/>
            <a:pathLst>
              <a:path w="2567307" h="1632807">
                <a:moveTo>
                  <a:pt x="0" y="0"/>
                </a:moveTo>
                <a:lnTo>
                  <a:pt x="2567307" y="0"/>
                </a:lnTo>
                <a:lnTo>
                  <a:pt x="2567307" y="1632808"/>
                </a:lnTo>
                <a:lnTo>
                  <a:pt x="0" y="16328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543184" y="11056"/>
            <a:ext cx="4788915" cy="2035289"/>
          </a:xfrm>
          <a:custGeom>
            <a:avLst/>
            <a:gdLst/>
            <a:ahLst/>
            <a:cxnLst/>
            <a:rect l="l" t="t" r="r" b="b"/>
            <a:pathLst>
              <a:path w="4788915" h="2035289">
                <a:moveTo>
                  <a:pt x="0" y="0"/>
                </a:moveTo>
                <a:lnTo>
                  <a:pt x="4788915" y="0"/>
                </a:lnTo>
                <a:lnTo>
                  <a:pt x="4788915" y="2035288"/>
                </a:lnTo>
                <a:lnTo>
                  <a:pt x="0" y="20352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95074" y="1989631"/>
            <a:ext cx="13097853" cy="369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9"/>
              </a:lnSpc>
            </a:pPr>
            <a:r>
              <a:rPr lang="en-US" sz="7056">
                <a:solidFill>
                  <a:srgbClr val="CE2045"/>
                </a:solidFill>
                <a:latin typeface="Canva Sans Bold"/>
              </a:rPr>
              <a:t>Jūsuprāt, kuras trīs pazīmes raksturo labi pārvaldītu pašvaldību?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55060" y="6558641"/>
            <a:ext cx="4446984" cy="1111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CE2045"/>
                </a:solidFill>
                <a:latin typeface="Canva Sans Bold"/>
              </a:rPr>
              <a:t>53 atbildes</a:t>
            </a:r>
          </a:p>
        </p:txBody>
      </p:sp>
    </p:spTree>
    <p:extLst>
      <p:ext uri="{BB962C8B-B14F-4D97-AF65-F5344CB8AC3E}">
        <p14:creationId xmlns:p14="http://schemas.microsoft.com/office/powerpoint/2010/main" val="25726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528074" y="1302196"/>
          <a:ext cx="7346254" cy="8616727"/>
        </p:xfrm>
        <a:graphic>
          <a:graphicData uri="http://schemas.openxmlformats.org/drawingml/2006/table">
            <a:tbl>
              <a:tblPr/>
              <a:tblGrid>
                <a:gridCol w="6133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0336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Atvērtība, atklātība, caurskatāmība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42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336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Sabiedrības iesaistīšana pašvaldības darbā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739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Saimnieciska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darbība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 (t.sk.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sakotpa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teritorija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,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sakārtota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infrastruktūra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,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labi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organizēts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 </a:t>
                      </a:r>
                      <a:r>
                        <a:rPr lang="en-US" sz="2999" dirty="0" err="1">
                          <a:solidFill>
                            <a:srgbClr val="000000"/>
                          </a:solidFill>
                          <a:latin typeface="Canva Sans Bold"/>
                        </a:rPr>
                        <a:t>sabiedriskais</a:t>
                      </a: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 transports)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17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0336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Spēja reaģēt uz sabiedrības vajadzībām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2980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Ilgtermiņa plānošana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 dirty="0">
                          <a:solidFill>
                            <a:srgbClr val="000000"/>
                          </a:solidFill>
                          <a:latin typeface="Canva Sans Bold"/>
                        </a:rPr>
                        <a:t>13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433338" y="641573"/>
          <a:ext cx="7281357" cy="9277350"/>
        </p:xfrm>
        <a:graphic>
          <a:graphicData uri="http://schemas.openxmlformats.org/drawingml/2006/table">
            <a:tbl>
              <a:tblPr/>
              <a:tblGrid>
                <a:gridCol w="636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381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Pieejami pakalpojumi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88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Godīgums, ētiska un tiesiska darbība</a:t>
                      </a:r>
                      <a:endParaRPr lang="en-US" sz="1100"/>
                    </a:p>
                    <a:p>
                      <a:pPr>
                        <a:lnSpc>
                          <a:spcPts val="419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919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Kvalitatīva lēmumu pieņemšana (izvērtējot ietekmi, atlernatīvas utt.)</a:t>
                      </a:r>
                      <a:endParaRPr lang="en-US" sz="1100"/>
                    </a:p>
                    <a:p>
                      <a:pPr>
                        <a:lnSpc>
                          <a:spcPts val="419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814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Profesionāli darbinieki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1919">
                <a:tc>
                  <a:txBody>
                    <a:bodyPr/>
                    <a:lstStyle/>
                    <a:p>
                      <a:pPr algn="l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Apmierināti iedzīvotāji, jauno ģimeņu, bērnu skaits,  labklājības rādītāji</a:t>
                      </a:r>
                      <a:endParaRPr lang="en-US" sz="1100"/>
                    </a:p>
                    <a:p>
                      <a:pPr>
                        <a:lnSpc>
                          <a:spcPts val="4199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199"/>
                        </a:lnSpc>
                        <a:defRPr/>
                      </a:pPr>
                      <a:r>
                        <a:rPr lang="en-US" sz="2999">
                          <a:solidFill>
                            <a:srgbClr val="000000"/>
                          </a:solidFill>
                          <a:latin typeface="Canva Sans Bold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5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-54302" y="5143500"/>
            <a:ext cx="1449026" cy="1449026"/>
          </a:xfrm>
          <a:custGeom>
            <a:avLst/>
            <a:gdLst/>
            <a:ahLst/>
            <a:cxnLst/>
            <a:rect l="l" t="t" r="r" b="b"/>
            <a:pathLst>
              <a:path w="1449026" h="1449026">
                <a:moveTo>
                  <a:pt x="0" y="0"/>
                </a:moveTo>
                <a:lnTo>
                  <a:pt x="1449026" y="0"/>
                </a:lnTo>
                <a:lnTo>
                  <a:pt x="1449026" y="1449026"/>
                </a:lnTo>
                <a:lnTo>
                  <a:pt x="0" y="14490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3056973"/>
            <a:ext cx="1449026" cy="1449026"/>
          </a:xfrm>
          <a:custGeom>
            <a:avLst/>
            <a:gdLst/>
            <a:ahLst/>
            <a:cxnLst/>
            <a:rect l="l" t="t" r="r" b="b"/>
            <a:pathLst>
              <a:path w="1449026" h="1449026">
                <a:moveTo>
                  <a:pt x="0" y="0"/>
                </a:moveTo>
                <a:lnTo>
                  <a:pt x="1449026" y="0"/>
                </a:lnTo>
                <a:lnTo>
                  <a:pt x="1449026" y="1449027"/>
                </a:lnTo>
                <a:lnTo>
                  <a:pt x="0" y="1449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819" y="6925901"/>
            <a:ext cx="1404054" cy="1404054"/>
          </a:xfrm>
          <a:custGeom>
            <a:avLst/>
            <a:gdLst/>
            <a:ahLst/>
            <a:cxnLst/>
            <a:rect l="l" t="t" r="r" b="b"/>
            <a:pathLst>
              <a:path w="1404054" h="1404054">
                <a:moveTo>
                  <a:pt x="0" y="0"/>
                </a:moveTo>
                <a:lnTo>
                  <a:pt x="1404055" y="0"/>
                </a:lnTo>
                <a:lnTo>
                  <a:pt x="1404055" y="1404055"/>
                </a:lnTo>
                <a:lnTo>
                  <a:pt x="0" y="14040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81" y="8536480"/>
            <a:ext cx="1382443" cy="1382443"/>
          </a:xfrm>
          <a:custGeom>
            <a:avLst/>
            <a:gdLst/>
            <a:ahLst/>
            <a:cxnLst/>
            <a:rect l="l" t="t" r="r" b="b"/>
            <a:pathLst>
              <a:path w="1382443" h="1382443">
                <a:moveTo>
                  <a:pt x="0" y="0"/>
                </a:moveTo>
                <a:lnTo>
                  <a:pt x="1382443" y="0"/>
                </a:lnTo>
                <a:lnTo>
                  <a:pt x="1382443" y="1382443"/>
                </a:lnTo>
                <a:lnTo>
                  <a:pt x="0" y="13824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4302" y="1274572"/>
            <a:ext cx="1449026" cy="1449026"/>
          </a:xfrm>
          <a:custGeom>
            <a:avLst/>
            <a:gdLst/>
            <a:ahLst/>
            <a:cxnLst/>
            <a:rect l="l" t="t" r="r" b="b"/>
            <a:pathLst>
              <a:path w="1449026" h="1449026">
                <a:moveTo>
                  <a:pt x="0" y="0"/>
                </a:moveTo>
                <a:lnTo>
                  <a:pt x="1449026" y="0"/>
                </a:lnTo>
                <a:lnTo>
                  <a:pt x="1449026" y="1449026"/>
                </a:lnTo>
                <a:lnTo>
                  <a:pt x="0" y="14490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824440" y="641573"/>
            <a:ext cx="1478520" cy="1478520"/>
          </a:xfrm>
          <a:custGeom>
            <a:avLst/>
            <a:gdLst/>
            <a:ahLst/>
            <a:cxnLst/>
            <a:rect l="l" t="t" r="r" b="b"/>
            <a:pathLst>
              <a:path w="1478520" h="1478520">
                <a:moveTo>
                  <a:pt x="0" y="0"/>
                </a:moveTo>
                <a:lnTo>
                  <a:pt x="1478520" y="0"/>
                </a:lnTo>
                <a:lnTo>
                  <a:pt x="1478520" y="1478520"/>
                </a:lnTo>
                <a:lnTo>
                  <a:pt x="0" y="14785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 rot="1593416">
            <a:off x="5728272" y="-901477"/>
            <a:ext cx="3086100" cy="30861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5757">
                <a:alpha val="6078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50800"/>
              <a:ext cx="558800" cy="635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879"/>
                </a:lnSpc>
                <a:spcBef>
                  <a:spcPct val="0"/>
                </a:spcBef>
              </a:pPr>
              <a:r>
                <a:rPr lang="en-US" sz="4199">
                  <a:solidFill>
                    <a:srgbClr val="1A4789">
                      <a:alpha val="60784"/>
                    </a:srgbClr>
                  </a:solidFill>
                  <a:latin typeface="Canva Sans Bold"/>
                </a:rPr>
                <a:t>Top 10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8874328" y="2362367"/>
            <a:ext cx="1389213" cy="1389213"/>
          </a:xfrm>
          <a:custGeom>
            <a:avLst/>
            <a:gdLst/>
            <a:ahLst/>
            <a:cxnLst/>
            <a:rect l="l" t="t" r="r" b="b"/>
            <a:pathLst>
              <a:path w="1389213" h="1389213">
                <a:moveTo>
                  <a:pt x="0" y="0"/>
                </a:moveTo>
                <a:lnTo>
                  <a:pt x="1389214" y="0"/>
                </a:lnTo>
                <a:lnTo>
                  <a:pt x="1389214" y="1389213"/>
                </a:lnTo>
                <a:lnTo>
                  <a:pt x="0" y="13892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874328" y="4158243"/>
            <a:ext cx="1482810" cy="1482810"/>
          </a:xfrm>
          <a:custGeom>
            <a:avLst/>
            <a:gdLst/>
            <a:ahLst/>
            <a:cxnLst/>
            <a:rect l="l" t="t" r="r" b="b"/>
            <a:pathLst>
              <a:path w="1482810" h="1482810">
                <a:moveTo>
                  <a:pt x="0" y="0"/>
                </a:moveTo>
                <a:lnTo>
                  <a:pt x="1482810" y="0"/>
                </a:lnTo>
                <a:lnTo>
                  <a:pt x="1482810" y="1482809"/>
                </a:lnTo>
                <a:lnTo>
                  <a:pt x="0" y="14828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874328" y="7837065"/>
            <a:ext cx="1482810" cy="1482810"/>
          </a:xfrm>
          <a:custGeom>
            <a:avLst/>
            <a:gdLst/>
            <a:ahLst/>
            <a:cxnLst/>
            <a:rect l="l" t="t" r="r" b="b"/>
            <a:pathLst>
              <a:path w="1482810" h="1482810">
                <a:moveTo>
                  <a:pt x="0" y="0"/>
                </a:moveTo>
                <a:lnTo>
                  <a:pt x="1482810" y="0"/>
                </a:lnTo>
                <a:lnTo>
                  <a:pt x="1482810" y="1482810"/>
                </a:lnTo>
                <a:lnTo>
                  <a:pt x="0" y="14828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824440" y="6090732"/>
            <a:ext cx="1532698" cy="1532698"/>
          </a:xfrm>
          <a:custGeom>
            <a:avLst/>
            <a:gdLst/>
            <a:ahLst/>
            <a:cxnLst/>
            <a:rect l="l" t="t" r="r" b="b"/>
            <a:pathLst>
              <a:path w="1532698" h="1532698">
                <a:moveTo>
                  <a:pt x="0" y="0"/>
                </a:moveTo>
                <a:lnTo>
                  <a:pt x="1532698" y="0"/>
                </a:lnTo>
                <a:lnTo>
                  <a:pt x="1532698" y="1532698"/>
                </a:lnTo>
                <a:lnTo>
                  <a:pt x="0" y="153269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72374" y="3795322"/>
            <a:ext cx="9610725" cy="2077492"/>
          </a:xfrm>
          <a:prstGeom prst="rect">
            <a:avLst/>
          </a:prstGeom>
          <a:solidFill>
            <a:srgbClr val="CC0099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 dirty="0">
                <a:solidFill>
                  <a:srgbClr val="FFCCFF"/>
                </a:solidFill>
                <a:latin typeface="Canva Sans Bold"/>
              </a:rPr>
              <a:t>Pašvaldības, </a:t>
            </a:r>
          </a:p>
          <a:p>
            <a:pPr algn="ctr">
              <a:lnSpc>
                <a:spcPts val="8119"/>
              </a:lnSpc>
            </a:pPr>
            <a:r>
              <a:rPr lang="en-US" sz="5799" dirty="0" err="1">
                <a:solidFill>
                  <a:srgbClr val="FFCCFF"/>
                </a:solidFill>
                <a:latin typeface="Canva Sans Bold"/>
              </a:rPr>
              <a:t>kas</a:t>
            </a:r>
            <a:r>
              <a:rPr lang="en-US" sz="5799" dirty="0">
                <a:solidFill>
                  <a:srgbClr val="FFCCFF"/>
                </a:solidFill>
                <a:latin typeface="Canva Sans Bold"/>
              </a:rPr>
              <a:t> </a:t>
            </a:r>
            <a:r>
              <a:rPr lang="en-US" sz="5799" dirty="0" err="1">
                <a:solidFill>
                  <a:srgbClr val="FFCCFF"/>
                </a:solidFill>
                <a:latin typeface="Canva Sans Bold"/>
              </a:rPr>
              <a:t>atbilst</a:t>
            </a:r>
            <a:r>
              <a:rPr lang="en-US" sz="5799" dirty="0">
                <a:solidFill>
                  <a:srgbClr val="FFCCFF"/>
                </a:solidFill>
                <a:latin typeface="Canva Sans Bold"/>
              </a:rPr>
              <a:t> </a:t>
            </a:r>
            <a:r>
              <a:rPr lang="en-US" sz="5799" dirty="0" err="1">
                <a:solidFill>
                  <a:srgbClr val="FFCCFF"/>
                </a:solidFill>
                <a:latin typeface="Canva Sans Bold"/>
              </a:rPr>
              <a:t>šiem</a:t>
            </a:r>
            <a:r>
              <a:rPr lang="en-US" sz="5799" dirty="0">
                <a:solidFill>
                  <a:srgbClr val="FFCCFF"/>
                </a:solidFill>
                <a:latin typeface="Canva Sans Bold"/>
              </a:rPr>
              <a:t> </a:t>
            </a:r>
            <a:r>
              <a:rPr lang="en-US" sz="5799" dirty="0" err="1">
                <a:solidFill>
                  <a:srgbClr val="FFCCFF"/>
                </a:solidFill>
                <a:latin typeface="Canva Sans Bold"/>
              </a:rPr>
              <a:t>principiem</a:t>
            </a:r>
            <a:endParaRPr lang="en-US" sz="5799" dirty="0">
              <a:solidFill>
                <a:srgbClr val="FFCCFF"/>
              </a:solidFill>
              <a:latin typeface="Canva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8721" y="1250242"/>
            <a:ext cx="337978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E2045"/>
                </a:solidFill>
                <a:latin typeface="Canva Sans Bold"/>
              </a:rPr>
              <a:t>Rīga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E2045"/>
                </a:solidFill>
                <a:latin typeface="Canva Sans Bold"/>
              </a:rPr>
              <a:t>(13)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35798" y="392357"/>
            <a:ext cx="337978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70362"/>
                </a:solidFill>
                <a:latin typeface="Canva Sans Bold"/>
              </a:rPr>
              <a:t>Cēsis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70362"/>
                </a:solidFill>
                <a:latin typeface="Canva Sans Bold"/>
              </a:rPr>
              <a:t>(13)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07073" y="1495287"/>
            <a:ext cx="2327523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Canva Sans Bold"/>
              </a:rPr>
              <a:t>Liepāja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4AAD"/>
                </a:solidFill>
                <a:latin typeface="Canva Sans Bold"/>
              </a:rPr>
              <a:t> (5)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04467" y="637402"/>
            <a:ext cx="303014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3863A"/>
                </a:solidFill>
                <a:latin typeface="Canva Sans Bold"/>
              </a:rPr>
              <a:t>Valmiera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3863A"/>
                </a:solidFill>
                <a:latin typeface="Canva Sans Bold"/>
              </a:rPr>
              <a:t>(6)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16096" y="2353172"/>
            <a:ext cx="253945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E2045"/>
                </a:solidFill>
                <a:latin typeface="Canva Sans Bold"/>
              </a:rPr>
              <a:t>Sigulda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CE2045"/>
                </a:solidFill>
                <a:latin typeface="Canva Sans Bold"/>
              </a:rPr>
              <a:t>(3)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45906" y="2713912"/>
            <a:ext cx="241458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3863A"/>
                </a:solidFill>
                <a:latin typeface="Canva Sans Bold"/>
              </a:rPr>
              <a:t>Kuldīga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3863A"/>
                </a:solidFill>
                <a:latin typeface="Canva Sans Bold"/>
              </a:rPr>
              <a:t> (2)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6150" y="4772959"/>
            <a:ext cx="314005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err="1">
                <a:solidFill>
                  <a:srgbClr val="1B9DF0"/>
                </a:solidFill>
                <a:latin typeface="Canva Sans Bold"/>
              </a:rPr>
              <a:t>Smiltene</a:t>
            </a:r>
            <a:endParaRPr lang="en-US" sz="4000" dirty="0">
              <a:solidFill>
                <a:srgbClr val="1B9DF0"/>
              </a:solidFill>
              <a:latin typeface="Canva Sans Bold"/>
            </a:endParaRPr>
          </a:p>
          <a:p>
            <a:pPr algn="ctr"/>
            <a:r>
              <a:rPr lang="en-US" sz="4000" dirty="0">
                <a:solidFill>
                  <a:srgbClr val="1B9DF0"/>
                </a:solidFill>
                <a:latin typeface="Canva Sans Bold"/>
              </a:rPr>
              <a:t> (2)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77736" y="6415706"/>
            <a:ext cx="2614761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FF5757"/>
                </a:solidFill>
                <a:latin typeface="Canva Sans Bold"/>
              </a:rPr>
              <a:t>Madona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17386" y="6686690"/>
            <a:ext cx="176971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13863A"/>
                </a:solidFill>
                <a:latin typeface="Canva Sans Bold"/>
              </a:rPr>
              <a:t>Ādaži</a:t>
            </a:r>
            <a:endParaRPr lang="en-US" sz="4000" dirty="0">
              <a:solidFill>
                <a:srgbClr val="13863A"/>
              </a:solidFill>
              <a:latin typeface="Canva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3755" y="7240254"/>
            <a:ext cx="176971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270362"/>
                </a:solidFill>
                <a:latin typeface="Canva Sans Bold"/>
              </a:rPr>
              <a:t>Ādaži</a:t>
            </a:r>
            <a:endParaRPr lang="en-US" sz="4000" dirty="0">
              <a:solidFill>
                <a:srgbClr val="270362"/>
              </a:solidFill>
              <a:latin typeface="Canva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373467" y="7754760"/>
            <a:ext cx="3175248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</a:pPr>
            <a:r>
              <a:rPr lang="en-US" sz="4000" dirty="0">
                <a:solidFill>
                  <a:srgbClr val="004AAD"/>
                </a:solidFill>
                <a:latin typeface="Canva Sans Bold"/>
              </a:rPr>
              <a:t>Rēzeknes </a:t>
            </a:r>
          </a:p>
          <a:p>
            <a:pPr algn="ctr">
              <a:lnSpc>
                <a:spcPts val="4315"/>
              </a:lnSpc>
            </a:pPr>
            <a:r>
              <a:rPr lang="en-US" sz="4000" dirty="0">
                <a:solidFill>
                  <a:srgbClr val="004AAD"/>
                </a:solidFill>
                <a:latin typeface="Canva Sans Bold"/>
              </a:rPr>
              <a:t>novads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89616" y="8704247"/>
            <a:ext cx="2497485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</a:pPr>
            <a:r>
              <a:rPr lang="en-US" sz="4000" dirty="0" err="1">
                <a:solidFill>
                  <a:srgbClr val="FF5757"/>
                </a:solidFill>
                <a:latin typeface="Canva Sans Bold"/>
              </a:rPr>
              <a:t>Balvu</a:t>
            </a:r>
            <a:endParaRPr lang="en-US" sz="4000" dirty="0">
              <a:solidFill>
                <a:srgbClr val="FF5757"/>
              </a:solidFill>
              <a:latin typeface="Canva Sans Bold"/>
            </a:endParaRPr>
          </a:p>
          <a:p>
            <a:pPr algn="ctr">
              <a:lnSpc>
                <a:spcPts val="4315"/>
              </a:lnSpc>
            </a:pPr>
            <a:r>
              <a:rPr lang="en-US" sz="4000" dirty="0">
                <a:solidFill>
                  <a:srgbClr val="FF5757"/>
                </a:solidFill>
                <a:latin typeface="Canva Sans Bold"/>
              </a:rPr>
              <a:t> novads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63454" y="7636176"/>
            <a:ext cx="249837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FF914D"/>
                </a:solidFill>
                <a:latin typeface="Canva Sans Bold"/>
              </a:rPr>
              <a:t>Limbaži</a:t>
            </a:r>
            <a:endParaRPr lang="en-US" sz="4000" dirty="0">
              <a:solidFill>
                <a:srgbClr val="FF914D"/>
              </a:solidFill>
              <a:latin typeface="Canva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172374" y="6844331"/>
            <a:ext cx="2210395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13863A"/>
                </a:solidFill>
                <a:latin typeface="Canva Sans Bold"/>
              </a:rPr>
              <a:t>Kocēni</a:t>
            </a:r>
            <a:endParaRPr lang="en-US" sz="4000" dirty="0">
              <a:solidFill>
                <a:srgbClr val="13863A"/>
              </a:solidFill>
              <a:latin typeface="Canva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70834" y="8856647"/>
            <a:ext cx="3554566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1A4789"/>
                </a:solidFill>
                <a:latin typeface="Canva Sans Bold"/>
              </a:rPr>
              <a:t>Saulkrasti</a:t>
            </a:r>
            <a:endParaRPr lang="en-US" sz="4000" dirty="0">
              <a:solidFill>
                <a:srgbClr val="1A4789"/>
              </a:solidFill>
              <a:latin typeface="Canva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56509" y="8697198"/>
            <a:ext cx="3021062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 err="1">
                <a:solidFill>
                  <a:srgbClr val="FF72D3"/>
                </a:solidFill>
                <a:latin typeface="Canva Sans Bold"/>
              </a:rPr>
              <a:t>Varakļāni</a:t>
            </a:r>
            <a:endParaRPr lang="en-US" sz="4000" dirty="0">
              <a:solidFill>
                <a:srgbClr val="FF72D3"/>
              </a:solidFill>
              <a:latin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190</Words>
  <Application>Microsoft Office PowerPoint</Application>
  <PresentationFormat>Custom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Canva Sans Bold</vt:lpstr>
      <vt:lpstr>Open Sans</vt:lpstr>
      <vt:lpstr>Calibri</vt:lpstr>
      <vt:lpstr>Office Theme</vt:lpstr>
      <vt:lpstr>Saruna  “Moderna un labi pārvaldīta pašvaldība – kur esam šobrīd un kur iesim tālāk?”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Jūsuprāt, kuras trīs pazīmes raksturo labi pārvaldītu pašvaldību?</dc:title>
  <dc:creator>Liga Stafecka</dc:creator>
  <cp:lastModifiedBy>Agnese Frīdenberga</cp:lastModifiedBy>
  <cp:revision>5</cp:revision>
  <dcterms:created xsi:type="dcterms:W3CDTF">2006-08-16T00:00:00Z</dcterms:created>
  <dcterms:modified xsi:type="dcterms:W3CDTF">2023-06-08T11:47:04Z</dcterms:modified>
  <dc:identifier>DAFlEaQzWf4</dc:identifier>
</cp:coreProperties>
</file>