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3380" r:id="rId3"/>
    <p:sldId id="3377" r:id="rId4"/>
    <p:sldId id="3393" r:id="rId5"/>
    <p:sldId id="3350" r:id="rId6"/>
    <p:sldId id="3370" r:id="rId7"/>
    <p:sldId id="3367" r:id="rId8"/>
    <p:sldId id="3383" r:id="rId9"/>
    <p:sldId id="3385" r:id="rId10"/>
    <p:sldId id="3378" r:id="rId11"/>
    <p:sldId id="3394" r:id="rId12"/>
  </p:sldIdLst>
  <p:sldSz cx="12192000" cy="6858000"/>
  <p:notesSz cx="6858000" cy="9144000"/>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73C"/>
    <a:srgbClr val="37592D"/>
    <a:srgbClr val="EBF1DE"/>
    <a:srgbClr val="304D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C313E8-1320-458D-ADFF-B159CF63634A}" v="13" dt="2023-05-25T10:48:04.6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94" autoAdjust="0"/>
  </p:normalViewPr>
  <p:slideViewPr>
    <p:cSldViewPr snapToGrid="0" snapToObjects="1">
      <p:cViewPr varScale="1">
        <p:scale>
          <a:sx n="78" d="100"/>
          <a:sy n="78" d="100"/>
        </p:scale>
        <p:origin x="850" y="6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33A7DA-3D77-4DEE-963C-29EB8698EB6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a:extLst>
              <a:ext uri="{FF2B5EF4-FFF2-40B4-BE49-F238E27FC236}">
                <a16:creationId xmlns:a16="http://schemas.microsoft.com/office/drawing/2014/main" id="{0A50116F-05E4-4B2F-89B2-81FBCF484DA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606A167C-F1DD-48DB-9562-7ACCC5BA3C2F}" type="datetimeFigureOut">
              <a:rPr lang="lv-LV"/>
              <a:pPr>
                <a:defRPr/>
              </a:pPr>
              <a:t>30.05.2023</a:t>
            </a:fld>
            <a:endParaRPr lang="lv-LV"/>
          </a:p>
        </p:txBody>
      </p:sp>
      <p:sp>
        <p:nvSpPr>
          <p:cNvPr id="4" name="Slide Image Placeholder 3">
            <a:extLst>
              <a:ext uri="{FF2B5EF4-FFF2-40B4-BE49-F238E27FC236}">
                <a16:creationId xmlns:a16="http://schemas.microsoft.com/office/drawing/2014/main" id="{5DDB7C07-BCDB-4A86-B3D7-72EDDBD9EC99}"/>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41D2BB14-59C6-4BF5-B955-FAF52AF57B2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3479492D-BF92-4A53-A206-B092A93041B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a:extLst>
              <a:ext uri="{FF2B5EF4-FFF2-40B4-BE49-F238E27FC236}">
                <a16:creationId xmlns:a16="http://schemas.microsoft.com/office/drawing/2014/main" id="{85C7D582-974C-4BA9-AABB-DC17534044C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7AB606FF-5C85-4776-B5A7-97C969A3AE80}" type="slidenum">
              <a:rPr lang="lv-LV" altLang="en-US"/>
              <a:pPr>
                <a:defRPr/>
              </a:pPr>
              <a:t>‹#›</a:t>
            </a:fld>
            <a:endParaRPr lang="lv-LV" altLang="en-US"/>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AB606FF-5C85-4776-B5A7-97C969A3AE80}" type="slidenum">
              <a:rPr lang="lv-LV" altLang="en-US" smtClean="0"/>
              <a:pPr>
                <a:defRPr/>
              </a:pPr>
              <a:t>2</a:t>
            </a:fld>
            <a:endParaRPr lang="lv-LV" altLang="en-US"/>
          </a:p>
        </p:txBody>
      </p:sp>
    </p:spTree>
    <p:extLst>
      <p:ext uri="{BB962C8B-B14F-4D97-AF65-F5344CB8AC3E}">
        <p14:creationId xmlns:p14="http://schemas.microsoft.com/office/powerpoint/2010/main" val="1267279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Pašvaldību likuma </a:t>
            </a:r>
            <a:r>
              <a:rPr lang="lv-LV" dirty="0" err="1"/>
              <a:t>51.panta</a:t>
            </a:r>
            <a:r>
              <a:rPr lang="lv-LV" dirty="0"/>
              <a:t> trešā daļa</a:t>
            </a:r>
          </a:p>
          <a:p>
            <a:r>
              <a:rPr lang="lv-LV" dirty="0"/>
              <a:t>Pašvaldību likuma </a:t>
            </a:r>
            <a:r>
              <a:rPr lang="lv-LV" dirty="0" err="1"/>
              <a:t>49.panta</a:t>
            </a:r>
            <a:r>
              <a:rPr lang="lv-LV" dirty="0"/>
              <a:t> pirmās daļas 6., 7., </a:t>
            </a:r>
            <a:r>
              <a:rPr lang="lv-LV" dirty="0" err="1"/>
              <a:t>8.punkts</a:t>
            </a:r>
            <a:endParaRPr lang="lv-LV" dirty="0"/>
          </a:p>
          <a:p>
            <a:r>
              <a:rPr lang="lv-LV" dirty="0"/>
              <a:t>Pašvaldību likuma </a:t>
            </a:r>
            <a:r>
              <a:rPr lang="lv-LV" dirty="0" err="1"/>
              <a:t>53.pants</a:t>
            </a:r>
            <a:endParaRPr lang="lv-LV" dirty="0"/>
          </a:p>
        </p:txBody>
      </p:sp>
      <p:sp>
        <p:nvSpPr>
          <p:cNvPr id="4" name="Slide Number Placeholder 3"/>
          <p:cNvSpPr>
            <a:spLocks noGrp="1"/>
          </p:cNvSpPr>
          <p:nvPr>
            <p:ph type="sldNum" sz="quarter" idx="5"/>
          </p:nvPr>
        </p:nvSpPr>
        <p:spPr/>
        <p:txBody>
          <a:bodyPr/>
          <a:lstStyle/>
          <a:p>
            <a:pPr>
              <a:defRPr/>
            </a:pPr>
            <a:fld id="{7AB606FF-5C85-4776-B5A7-97C969A3AE80}" type="slidenum">
              <a:rPr lang="lv-LV" altLang="en-US" smtClean="0"/>
              <a:pPr>
                <a:defRPr/>
              </a:pPr>
              <a:t>3</a:t>
            </a:fld>
            <a:endParaRPr lang="lv-LV" altLang="en-US"/>
          </a:p>
        </p:txBody>
      </p:sp>
    </p:spTree>
    <p:extLst>
      <p:ext uri="{BB962C8B-B14F-4D97-AF65-F5344CB8AC3E}">
        <p14:creationId xmlns:p14="http://schemas.microsoft.com/office/powerpoint/2010/main" val="2910605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Pašvaldību likuma </a:t>
            </a:r>
            <a:r>
              <a:rPr lang="lv-LV" dirty="0" err="1"/>
              <a:t>27.panta</a:t>
            </a:r>
            <a:r>
              <a:rPr lang="lv-LV" dirty="0"/>
              <a:t> trešā, ceturtā daļa un </a:t>
            </a:r>
            <a:r>
              <a:rPr lang="lv-LV" dirty="0" err="1"/>
              <a:t>41.panta</a:t>
            </a:r>
            <a:r>
              <a:rPr lang="lv-LV" dirty="0"/>
              <a:t> pirmā daļa</a:t>
            </a:r>
          </a:p>
          <a:p>
            <a:r>
              <a:rPr lang="lv-LV" dirty="0"/>
              <a:t>Pašvaldību likuma </a:t>
            </a:r>
            <a:r>
              <a:rPr lang="lv-LV" dirty="0" err="1"/>
              <a:t>33.panta</a:t>
            </a:r>
            <a:r>
              <a:rPr lang="lv-LV" dirty="0"/>
              <a:t> ceturtā daļa</a:t>
            </a:r>
          </a:p>
          <a:p>
            <a:r>
              <a:rPr lang="lv-LV" dirty="0"/>
              <a:t>Pašvaldību likuma </a:t>
            </a:r>
            <a:r>
              <a:rPr lang="lv-LV" dirty="0" err="1"/>
              <a:t>41.pants</a:t>
            </a:r>
            <a:endParaRPr lang="lv-LV" dirty="0"/>
          </a:p>
          <a:p>
            <a:pPr marL="0" marR="0" lvl="0" indent="0" algn="l" defTabSz="938213" rtl="0" eaLnBrk="0" fontAlgn="base" latinLnBrk="0" hangingPunct="0">
              <a:lnSpc>
                <a:spcPct val="100000"/>
              </a:lnSpc>
              <a:spcBef>
                <a:spcPct val="30000"/>
              </a:spcBef>
              <a:spcAft>
                <a:spcPct val="0"/>
              </a:spcAft>
              <a:buClrTx/>
              <a:buSzTx/>
              <a:buFontTx/>
              <a:buNone/>
              <a:tabLst/>
              <a:defRPr/>
            </a:pPr>
            <a:r>
              <a:rPr lang="lv-LV" dirty="0"/>
              <a:t>Pašvaldību likuma </a:t>
            </a:r>
            <a:r>
              <a:rPr lang="lv-LV" dirty="0" err="1"/>
              <a:t>28.panta</a:t>
            </a:r>
            <a:r>
              <a:rPr lang="lv-LV" dirty="0"/>
              <a:t> trešā, ceturtā daļa</a:t>
            </a:r>
          </a:p>
          <a:p>
            <a:endParaRPr lang="lv-LV" dirty="0"/>
          </a:p>
          <a:p>
            <a:endParaRPr lang="lv-LV" dirty="0"/>
          </a:p>
          <a:p>
            <a:pPr algn="just"/>
            <a:r>
              <a:rPr lang="lv-LV" sz="1800" b="0" i="0" dirty="0">
                <a:effectLst/>
                <a:latin typeface="Arial" panose="020B0604020202020204" pitchFamily="34" charset="0"/>
              </a:rPr>
              <a:t>Sēdi vai tās daļu pasludina par </a:t>
            </a:r>
            <a:r>
              <a:rPr lang="lv-LV" sz="1800" b="1" i="0" dirty="0">
                <a:effectLst/>
                <a:latin typeface="Arial" panose="020B0604020202020204" pitchFamily="34" charset="0"/>
              </a:rPr>
              <a:t>slēgtu</a:t>
            </a:r>
            <a:r>
              <a:rPr lang="lv-LV" sz="1800" b="0" i="0" dirty="0">
                <a:effectLst/>
                <a:latin typeface="Arial" panose="020B0604020202020204" pitchFamily="34" charset="0"/>
              </a:rPr>
              <a:t>, ja nepieciešams izskatīt jautājumu, kas skar:</a:t>
            </a:r>
          </a:p>
          <a:p>
            <a:pPr marL="1047750" lvl="1" indent="-285750" algn="just">
              <a:buFont typeface="Wingdings" panose="05000000000000000000" pitchFamily="2" charset="2"/>
              <a:buChar char="ü"/>
            </a:pPr>
            <a:r>
              <a:rPr lang="lv-LV" sz="1800" b="0" i="0" dirty="0">
                <a:effectLst/>
                <a:latin typeface="Arial" panose="020B0604020202020204" pitchFamily="34" charset="0"/>
              </a:rPr>
              <a:t>personas privāto dzīvi;</a:t>
            </a:r>
          </a:p>
          <a:p>
            <a:pPr marL="1047750" lvl="1" indent="-285750" algn="just">
              <a:buFont typeface="Wingdings" panose="05000000000000000000" pitchFamily="2" charset="2"/>
              <a:buChar char="ü"/>
            </a:pPr>
            <a:r>
              <a:rPr lang="lv-LV" sz="1800" b="0" i="0" dirty="0">
                <a:effectLst/>
                <a:latin typeface="Arial" panose="020B0604020202020204" pitchFamily="34" charset="0"/>
              </a:rPr>
              <a:t>bērnu intereses;</a:t>
            </a:r>
          </a:p>
          <a:p>
            <a:pPr marL="1047750" lvl="1" indent="-285750" algn="just">
              <a:buFont typeface="Wingdings" panose="05000000000000000000" pitchFamily="2" charset="2"/>
              <a:buChar char="ü"/>
            </a:pPr>
            <a:r>
              <a:rPr lang="lv-LV" sz="1800" b="0" i="0" dirty="0">
                <a:effectLst/>
                <a:latin typeface="Arial" panose="020B0604020202020204" pitchFamily="34" charset="0"/>
              </a:rPr>
              <a:t>adopcijas noslēpumu;</a:t>
            </a:r>
          </a:p>
          <a:p>
            <a:pPr marL="1047750" lvl="1" indent="-285750" algn="just">
              <a:buFont typeface="Wingdings" panose="05000000000000000000" pitchFamily="2" charset="2"/>
              <a:buChar char="ü"/>
            </a:pPr>
            <a:r>
              <a:rPr lang="lv-LV" sz="1800" b="0" i="0" dirty="0">
                <a:effectLst/>
                <a:latin typeface="Arial" panose="020B0604020202020204" pitchFamily="34" charset="0"/>
              </a:rPr>
              <a:t>komercnoslēpumu;</a:t>
            </a:r>
          </a:p>
          <a:p>
            <a:pPr marL="1047750" lvl="1" indent="-285750" algn="just">
              <a:buFont typeface="Wingdings" panose="05000000000000000000" pitchFamily="2" charset="2"/>
              <a:buChar char="ü"/>
            </a:pPr>
            <a:r>
              <a:rPr lang="lv-LV" sz="1800" b="0" i="0" dirty="0">
                <a:effectLst/>
                <a:latin typeface="Arial" panose="020B0604020202020204" pitchFamily="34" charset="0"/>
              </a:rPr>
              <a:t>citu informāciju, kuras izpaušana ir aizliegta saskaņā ar likumu.</a:t>
            </a:r>
          </a:p>
          <a:p>
            <a:pPr algn="just">
              <a:spcBef>
                <a:spcPts val="0"/>
              </a:spcBef>
            </a:pPr>
            <a:endParaRPr lang="lv-LV" sz="1800" dirty="0">
              <a:latin typeface="Arial" panose="020B0604020202020204" pitchFamily="34" charset="0"/>
            </a:endParaRPr>
          </a:p>
          <a:p>
            <a:pPr algn="just">
              <a:spcBef>
                <a:spcPts val="0"/>
              </a:spcBef>
            </a:pPr>
            <a:r>
              <a:rPr lang="lv-LV" sz="1800" dirty="0">
                <a:latin typeface="Arial" panose="020B0604020202020204" pitchFamily="34" charset="0"/>
              </a:rPr>
              <a:t>Pašvaldības darba </a:t>
            </a:r>
            <a:r>
              <a:rPr lang="lv-LV" sz="1800" b="1" dirty="0">
                <a:latin typeface="Arial" panose="020B0604020202020204" pitchFamily="34" charset="0"/>
              </a:rPr>
              <a:t>reglamentā</a:t>
            </a:r>
            <a:r>
              <a:rPr lang="lv-LV" sz="1800" dirty="0">
                <a:latin typeface="Arial" panose="020B0604020202020204" pitchFamily="34" charset="0"/>
              </a:rPr>
              <a:t> nosaka, kā tiek nodrošināts domes sēdes </a:t>
            </a:r>
            <a:r>
              <a:rPr lang="lv-LV" sz="1800" b="1" dirty="0">
                <a:solidFill>
                  <a:srgbClr val="4A773C"/>
                </a:solidFill>
                <a:latin typeface="Arial" panose="020B0604020202020204" pitchFamily="34" charset="0"/>
              </a:rPr>
              <a:t>atklātums</a:t>
            </a:r>
            <a:r>
              <a:rPr lang="lv-LV" sz="1800" dirty="0">
                <a:latin typeface="Arial" panose="020B0604020202020204" pitchFamily="34" charset="0"/>
              </a:rPr>
              <a:t> un to domes sēdes dalībnieku </a:t>
            </a:r>
            <a:r>
              <a:rPr lang="lv-LV" sz="1800" b="1" dirty="0">
                <a:solidFill>
                  <a:srgbClr val="4A773C"/>
                </a:solidFill>
                <a:latin typeface="Arial" panose="020B0604020202020204" pitchFamily="34" charset="0"/>
              </a:rPr>
              <a:t>iespēja izteikties </a:t>
            </a:r>
            <a:r>
              <a:rPr lang="lv-LV" sz="1800" dirty="0">
                <a:latin typeface="Arial" panose="020B0604020202020204" pitchFamily="34" charset="0"/>
              </a:rPr>
              <a:t>par domes sēdē izskatāmajiem jautājumiem, kuri nav domes deputāti gadījumā, kad sēde notiek attālināti, izmantojot t</a:t>
            </a:r>
            <a:r>
              <a:rPr lang="lv-LV" sz="1800" i="0" dirty="0">
                <a:effectLst/>
                <a:latin typeface="Arial" panose="020B0604020202020204" pitchFamily="34" charset="0"/>
              </a:rPr>
              <a:t>iešsaistes</a:t>
            </a:r>
            <a:r>
              <a:rPr lang="lv-LV" sz="1800" b="0" i="0" dirty="0">
                <a:effectLst/>
                <a:latin typeface="Arial" panose="020B0604020202020204" pitchFamily="34" charset="0"/>
              </a:rPr>
              <a:t> </a:t>
            </a:r>
            <a:r>
              <a:rPr lang="lv-LV" sz="1800" b="1" i="0" dirty="0">
                <a:solidFill>
                  <a:srgbClr val="4A773C"/>
                </a:solidFill>
                <a:effectLst/>
                <a:latin typeface="Arial" panose="020B0604020202020204" pitchFamily="34" charset="0"/>
              </a:rPr>
              <a:t>videokonferences</a:t>
            </a:r>
            <a:r>
              <a:rPr lang="lv-LV" sz="1800" b="0" i="0" dirty="0">
                <a:effectLst/>
                <a:latin typeface="Arial" panose="020B0604020202020204" pitchFamily="34" charset="0"/>
              </a:rPr>
              <a:t> sarunu rīku.</a:t>
            </a:r>
          </a:p>
          <a:p>
            <a:endParaRPr lang="lv-LV" dirty="0"/>
          </a:p>
        </p:txBody>
      </p:sp>
      <p:sp>
        <p:nvSpPr>
          <p:cNvPr id="4" name="Slide Number Placeholder 3"/>
          <p:cNvSpPr>
            <a:spLocks noGrp="1"/>
          </p:cNvSpPr>
          <p:nvPr>
            <p:ph type="sldNum" sz="quarter" idx="5"/>
          </p:nvPr>
        </p:nvSpPr>
        <p:spPr/>
        <p:txBody>
          <a:bodyPr/>
          <a:lstStyle/>
          <a:p>
            <a:pPr>
              <a:defRPr/>
            </a:pPr>
            <a:fld id="{7AB606FF-5C85-4776-B5A7-97C969A3AE80}" type="slidenum">
              <a:rPr lang="lv-LV" altLang="en-US" smtClean="0"/>
              <a:pPr>
                <a:defRPr/>
              </a:pPr>
              <a:t>4</a:t>
            </a:fld>
            <a:endParaRPr lang="lv-LV" altLang="en-US"/>
          </a:p>
        </p:txBody>
      </p:sp>
    </p:spTree>
    <p:extLst>
      <p:ext uri="{BB962C8B-B14F-4D97-AF65-F5344CB8AC3E}">
        <p14:creationId xmlns:p14="http://schemas.microsoft.com/office/powerpoint/2010/main" val="3397118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Pašvaldību likuma </a:t>
            </a:r>
            <a:r>
              <a:rPr lang="lv-LV" dirty="0" err="1"/>
              <a:t>46.pants</a:t>
            </a:r>
            <a:endParaRPr lang="lv-LV" dirty="0"/>
          </a:p>
          <a:p>
            <a:endParaRPr lang="lv-LV" dirty="0"/>
          </a:p>
          <a:p>
            <a:r>
              <a:rPr lang="lv-LV" dirty="0"/>
              <a:t>Valsts mēroga tiesību aktu projektiem – MK 07.09.2021. noteikumi </a:t>
            </a:r>
            <a:r>
              <a:rPr lang="lv-LV" dirty="0" err="1"/>
              <a:t>Nr.617</a:t>
            </a:r>
            <a:r>
              <a:rPr lang="lv-LV" dirty="0"/>
              <a:t> «</a:t>
            </a:r>
            <a:r>
              <a:rPr lang="lv-LV" b="0" i="0" u="none" strike="noStrike" dirty="0">
                <a:solidFill>
                  <a:srgbClr val="414142"/>
                </a:solidFill>
                <a:effectLst/>
                <a:latin typeface="Arial" panose="020B0604020202020204" pitchFamily="34" charset="0"/>
              </a:rPr>
              <a:t>Tiesību akta projekta sākotnējās ietekmes izvērtēšanas kārtība</a:t>
            </a:r>
            <a:r>
              <a:rPr lang="lv-LV" dirty="0"/>
              <a:t>»</a:t>
            </a:r>
          </a:p>
          <a:p>
            <a:pPr algn="just"/>
            <a:r>
              <a:rPr lang="lv-LV" b="0" i="0" dirty="0">
                <a:solidFill>
                  <a:srgbClr val="414142"/>
                </a:solidFill>
                <a:effectLst/>
                <a:latin typeface="Arial" panose="020B0604020202020204" pitchFamily="34" charset="0"/>
              </a:rPr>
              <a:t>6. Sākotnējās ietekmes izvērtēšanu uzsāk pirms projekta izstrādes un turpina līdz tā pieņemšanai.</a:t>
            </a:r>
          </a:p>
          <a:p>
            <a:pPr algn="just"/>
            <a:r>
              <a:rPr lang="lv-LV" b="0" i="0" dirty="0">
                <a:solidFill>
                  <a:srgbClr val="414142"/>
                </a:solidFill>
                <a:effectLst/>
                <a:latin typeface="Arial" panose="020B0604020202020204" pitchFamily="34" charset="0"/>
              </a:rPr>
              <a:t>7. Sākotnējās ietekmes izvērtēšanas procesā ievēro normatīvos aktus par sabiedrības līdzdalību attīstības plānošanas procesā, nodrošinot mērķtiecīgu sabiedrības līdzdalību un, ja iespējams, izvērtēšanā iesaistot to sabiedrības grupu pārstāvjus, kuras ietekmēs projekts, vai šo sabiedrības grupu intereses pārstāvošās biedrības un nodibinājumus.</a:t>
            </a:r>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5</a:t>
            </a:fld>
            <a:endParaRPr lang="lv-LV" altLang="en-US"/>
          </a:p>
        </p:txBody>
      </p:sp>
    </p:spTree>
    <p:extLst>
      <p:ext uri="{BB962C8B-B14F-4D97-AF65-F5344CB8AC3E}">
        <p14:creationId xmlns:p14="http://schemas.microsoft.com/office/powerpoint/2010/main" val="2342498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r>
              <a:rPr lang="lv-LV" dirty="0"/>
              <a:t>Pašvaldību likuma </a:t>
            </a:r>
            <a:r>
              <a:rPr lang="lv-LV" dirty="0" err="1"/>
              <a:t>5.panta</a:t>
            </a:r>
            <a:r>
              <a:rPr lang="lv-LV" dirty="0"/>
              <a:t> trešā daļa</a:t>
            </a:r>
          </a:p>
          <a:p>
            <a:r>
              <a:rPr lang="lv-LV" dirty="0"/>
              <a:t>Pašvaldību likuma </a:t>
            </a:r>
            <a:r>
              <a:rPr lang="lv-LV" dirty="0" err="1"/>
              <a:t>49.panta</a:t>
            </a:r>
            <a:r>
              <a:rPr lang="lv-LV" dirty="0"/>
              <a:t> pirmās daļas </a:t>
            </a:r>
            <a:r>
              <a:rPr lang="lv-LV" dirty="0" err="1"/>
              <a:t>6.punkts</a:t>
            </a:r>
            <a:r>
              <a:rPr lang="lv-LV" dirty="0"/>
              <a:t> – pašvaldības nolikumā nosaka </a:t>
            </a:r>
            <a:r>
              <a:rPr lang="lv-LV" b="0" i="0" dirty="0">
                <a:solidFill>
                  <a:srgbClr val="414142"/>
                </a:solidFill>
                <a:effectLst/>
                <a:latin typeface="Arial" panose="020B0604020202020204" pitchFamily="34" charset="0"/>
              </a:rPr>
              <a:t>kārtību, kādā pašvaldība sadarbojas ar pilsoniskās sabiedrības organizācijām (biedrībām un nodibinājumiem) un nodrošina sabiedrības iesaisti pašvaldības darbā</a:t>
            </a:r>
            <a:endParaRPr lang="lv-LV" dirty="0"/>
          </a:p>
          <a:p>
            <a:r>
              <a:rPr lang="lv-LV" dirty="0"/>
              <a:t>Pašvaldību likuma </a:t>
            </a:r>
            <a:r>
              <a:rPr lang="lv-LV" dirty="0" err="1"/>
              <a:t>46.pants</a:t>
            </a:r>
            <a:endParaRPr lang="lv-LV" dirty="0"/>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6</a:t>
            </a:fld>
            <a:endParaRPr lang="lv-LV" altLang="en-US"/>
          </a:p>
        </p:txBody>
      </p:sp>
    </p:spTree>
    <p:extLst>
      <p:ext uri="{BB962C8B-B14F-4D97-AF65-F5344CB8AC3E}">
        <p14:creationId xmlns:p14="http://schemas.microsoft.com/office/powerpoint/2010/main" val="1475474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Pašvaldību likuma </a:t>
            </a:r>
            <a:r>
              <a:rPr lang="lv-LV" dirty="0" err="1"/>
              <a:t>58.pants</a:t>
            </a:r>
            <a:endParaRPr lang="lv-LV" dirty="0"/>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7</a:t>
            </a:fld>
            <a:endParaRPr lang="lv-LV" altLang="en-US"/>
          </a:p>
        </p:txBody>
      </p:sp>
    </p:spTree>
    <p:extLst>
      <p:ext uri="{BB962C8B-B14F-4D97-AF65-F5344CB8AC3E}">
        <p14:creationId xmlns:p14="http://schemas.microsoft.com/office/powerpoint/2010/main" val="2243818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Pašvaldību likuma </a:t>
            </a:r>
            <a:r>
              <a:rPr lang="lv-LV" dirty="0" err="1"/>
              <a:t>56.pants</a:t>
            </a:r>
            <a:endParaRPr lang="lv-LV" dirty="0"/>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8</a:t>
            </a:fld>
            <a:endParaRPr lang="lv-LV" altLang="en-US"/>
          </a:p>
        </p:txBody>
      </p:sp>
    </p:spTree>
    <p:extLst>
      <p:ext uri="{BB962C8B-B14F-4D97-AF65-F5344CB8AC3E}">
        <p14:creationId xmlns:p14="http://schemas.microsoft.com/office/powerpoint/2010/main" val="3255552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Pašvaldību likuma </a:t>
            </a:r>
            <a:r>
              <a:rPr lang="lv-LV" dirty="0" err="1"/>
              <a:t>59.pants</a:t>
            </a:r>
            <a:r>
              <a:rPr lang="lv-LV" dirty="0"/>
              <a:t>.</a:t>
            </a:r>
          </a:p>
          <a:p>
            <a:r>
              <a:rPr lang="lv-LV" altLang="lv-LV" sz="1200" dirty="0">
                <a:latin typeface="Calibri" panose="020F0502020204030204" pitchFamily="34" charset="0"/>
                <a:ea typeface="Verdana" panose="020B0604030504040204" pitchFamily="34" charset="0"/>
                <a:cs typeface="Calibri" panose="020F0502020204030204" pitchFamily="34" charset="0"/>
              </a:rPr>
              <a:t>Projektā paredzētie ieguldījumi ir </a:t>
            </a:r>
            <a:r>
              <a:rPr lang="lv-LV" altLang="lv-LV" sz="1200" b="1" dirty="0">
                <a:latin typeface="Calibri" panose="020F0502020204030204" pitchFamily="34" charset="0"/>
                <a:ea typeface="Verdana" panose="020B0604030504040204" pitchFamily="34" charset="0"/>
                <a:cs typeface="Calibri" panose="020F0502020204030204" pitchFamily="34" charset="0"/>
              </a:rPr>
              <a:t>ekonomiski pamatoti</a:t>
            </a:r>
            <a:r>
              <a:rPr lang="lv-LV" altLang="lv-LV" sz="1200" dirty="0">
                <a:latin typeface="Calibri" panose="020F0502020204030204" pitchFamily="34" charset="0"/>
                <a:ea typeface="Verdana" panose="020B0604030504040204" pitchFamily="34" charset="0"/>
                <a:cs typeface="Calibri" panose="020F0502020204030204" pitchFamily="34" charset="0"/>
              </a:rPr>
              <a:t>, rezultāts ir </a:t>
            </a:r>
            <a:r>
              <a:rPr lang="lv-LV" altLang="lv-LV" sz="1200" b="1" dirty="0">
                <a:latin typeface="Calibri" panose="020F0502020204030204" pitchFamily="34" charset="0"/>
                <a:ea typeface="Verdana" panose="020B0604030504040204" pitchFamily="34" charset="0"/>
                <a:cs typeface="Calibri" panose="020F0502020204030204" pitchFamily="34" charset="0"/>
              </a:rPr>
              <a:t>plaši pieejams iedzīvotājiem </a:t>
            </a:r>
            <a:r>
              <a:rPr lang="lv-LV" altLang="lv-LV" sz="1200" dirty="0">
                <a:latin typeface="Calibri" panose="020F0502020204030204" pitchFamily="34" charset="0"/>
                <a:ea typeface="Verdana" panose="020B0604030504040204" pitchFamily="34" charset="0"/>
                <a:cs typeface="Calibri" panose="020F0502020204030204" pitchFamily="34" charset="0"/>
              </a:rPr>
              <a:t>projekts paredz ieguldījumu </a:t>
            </a:r>
            <a:r>
              <a:rPr lang="lv-LV" altLang="lv-LV" sz="1200" b="1" dirty="0">
                <a:latin typeface="Calibri" panose="020F0502020204030204" pitchFamily="34" charset="0"/>
                <a:ea typeface="Verdana" panose="020B0604030504040204" pitchFamily="34" charset="0"/>
                <a:cs typeface="Calibri" panose="020F0502020204030204" pitchFamily="34" charset="0"/>
              </a:rPr>
              <a:t>pašvaldības īpašumā</a:t>
            </a:r>
            <a:r>
              <a:rPr lang="lv-LV" altLang="lv-LV" sz="1200" dirty="0">
                <a:latin typeface="Calibri" panose="020F0502020204030204" pitchFamily="34" charset="0"/>
                <a:ea typeface="Verdana" panose="020B0604030504040204" pitchFamily="34" charset="0"/>
                <a:cs typeface="Calibri" panose="020F0502020204030204" pitchFamily="34" charset="0"/>
              </a:rPr>
              <a:t>, bet ieguldījumus citā īpašumā — ar attiecīgu saskaņojumu un ieguldījums ir nepieciešams, lai īstenotu </a:t>
            </a:r>
            <a:r>
              <a:rPr lang="lv-LV" altLang="lv-LV" sz="1200" b="1" dirty="0">
                <a:latin typeface="Calibri" panose="020F0502020204030204" pitchFamily="34" charset="0"/>
                <a:ea typeface="Verdana" panose="020B0604030504040204" pitchFamily="34" charset="0"/>
                <a:cs typeface="Calibri" panose="020F0502020204030204" pitchFamily="34" charset="0"/>
              </a:rPr>
              <a:t>pašvaldības autonomās funkcijas vai brīvprātīgās iniciatīvas </a:t>
            </a:r>
            <a:r>
              <a:rPr lang="lv-LV" altLang="lv-LV" sz="1200" dirty="0">
                <a:latin typeface="Calibri" panose="020F0502020204030204" pitchFamily="34" charset="0"/>
                <a:ea typeface="Verdana" panose="020B0604030504040204" pitchFamily="34" charset="0"/>
                <a:cs typeface="Calibri" panose="020F0502020204030204" pitchFamily="34" charset="0"/>
              </a:rPr>
              <a:t>vai projekts paredz </a:t>
            </a:r>
            <a:r>
              <a:rPr lang="lv-LV" altLang="lv-LV" sz="1200" b="1" dirty="0">
                <a:latin typeface="Calibri" panose="020F0502020204030204" pitchFamily="34" charset="0"/>
                <a:ea typeface="Verdana" panose="020B0604030504040204" pitchFamily="34" charset="0"/>
                <a:cs typeface="Calibri" panose="020F0502020204030204" pitchFamily="34" charset="0"/>
              </a:rPr>
              <a:t>citu rīcību</a:t>
            </a:r>
            <a:r>
              <a:rPr lang="lv-LV" altLang="lv-LV" sz="1200" dirty="0">
                <a:latin typeface="Calibri" panose="020F0502020204030204" pitchFamily="34" charset="0"/>
                <a:ea typeface="Verdana" panose="020B0604030504040204" pitchFamily="34" charset="0"/>
                <a:cs typeface="Calibri" panose="020F0502020204030204" pitchFamily="34" charset="0"/>
              </a:rPr>
              <a:t>, kas </a:t>
            </a:r>
            <a:r>
              <a:rPr lang="lv-LV" altLang="lv-LV" sz="1200" b="1" dirty="0">
                <a:latin typeface="Calibri" panose="020F0502020204030204" pitchFamily="34" charset="0"/>
                <a:ea typeface="Verdana" panose="020B0604030504040204" pitchFamily="34" charset="0"/>
                <a:cs typeface="Calibri" panose="020F0502020204030204" pitchFamily="34" charset="0"/>
              </a:rPr>
              <a:t>uzlabo pašvaldības autonomo funkciju vai brīvprātīgo iniciatīvu īstenošanu</a:t>
            </a:r>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9</a:t>
            </a:fld>
            <a:endParaRPr lang="lv-LV" altLang="en-US"/>
          </a:p>
        </p:txBody>
      </p:sp>
    </p:spTree>
    <p:extLst>
      <p:ext uri="{BB962C8B-B14F-4D97-AF65-F5344CB8AC3E}">
        <p14:creationId xmlns:p14="http://schemas.microsoft.com/office/powerpoint/2010/main" val="1485697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Pašvaldību likuma 54. un </a:t>
            </a:r>
            <a:r>
              <a:rPr lang="lv-LV" dirty="0" err="1"/>
              <a:t>55.pants</a:t>
            </a:r>
            <a:endParaRPr lang="lv-LV" dirty="0"/>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10</a:t>
            </a:fld>
            <a:endParaRPr lang="lv-LV" altLang="en-US"/>
          </a:p>
        </p:txBody>
      </p:sp>
    </p:spTree>
    <p:extLst>
      <p:ext uri="{BB962C8B-B14F-4D97-AF65-F5344CB8AC3E}">
        <p14:creationId xmlns:p14="http://schemas.microsoft.com/office/powerpoint/2010/main" val="3012085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F1859F84-9BA6-40FA-87C7-E217126D4B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D2079750-8135-4C7E-BB10-F1156CB266FF}"/>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8">
            <a:extLst>
              <a:ext uri="{FF2B5EF4-FFF2-40B4-BE49-F238E27FC236}">
                <a16:creationId xmlns:a16="http://schemas.microsoft.com/office/drawing/2014/main" id="{29970972-72F0-462B-B643-524381D8C35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71988" y="0"/>
            <a:ext cx="3248025"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700328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409CE81E-16AF-4C3A-8535-9F996E413A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0213" y="0"/>
            <a:ext cx="195738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4B7A04B1-8E52-4285-8800-1FC826FE4085}"/>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265A34F3-5F51-4265-AB5D-50DF95D61578}" type="slidenum">
              <a:rPr lang="en-US" altLang="en-US"/>
              <a:pPr>
                <a:defRPr/>
              </a:pPr>
              <a:t>‹#›</a:t>
            </a:fld>
            <a:endParaRPr lang="en-US" altLang="en-US"/>
          </a:p>
        </p:txBody>
      </p:sp>
    </p:spTree>
    <p:extLst>
      <p:ext uri="{BB962C8B-B14F-4D97-AF65-F5344CB8AC3E}">
        <p14:creationId xmlns:p14="http://schemas.microsoft.com/office/powerpoint/2010/main" val="61703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21A9540C-B417-4C24-A39D-86825A4EB51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3700" y="0"/>
            <a:ext cx="1957388"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657601"/>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735E896B-2DF2-4DCF-AC40-55E1F3E7BC4E}"/>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CA7FC448-66C2-4543-BD42-C1B696D82F10}" type="slidenum">
              <a:rPr lang="en-US" altLang="en-US"/>
              <a:pPr>
                <a:defRPr/>
              </a:pPr>
              <a:t>‹#›</a:t>
            </a:fld>
            <a:endParaRPr lang="en-US" altLang="en-US"/>
          </a:p>
        </p:txBody>
      </p:sp>
    </p:spTree>
    <p:extLst>
      <p:ext uri="{BB962C8B-B14F-4D97-AF65-F5344CB8AC3E}">
        <p14:creationId xmlns:p14="http://schemas.microsoft.com/office/powerpoint/2010/main" val="1810622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D59041-0B24-4F13-8DD7-1994B20F76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A2A54408-EE8D-490F-A792-4132E47D4BFB}"/>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2CB42F43-3376-44F8-A8AD-CFB01FD37225}" type="slidenum">
              <a:rPr lang="en-US" altLang="en-US"/>
              <a:pPr>
                <a:defRPr/>
              </a:pPr>
              <a:t>‹#›</a:t>
            </a:fld>
            <a:endParaRPr lang="en-US" altLang="en-US"/>
          </a:p>
        </p:txBody>
      </p:sp>
    </p:spTree>
    <p:extLst>
      <p:ext uri="{BB962C8B-B14F-4D97-AF65-F5344CB8AC3E}">
        <p14:creationId xmlns:p14="http://schemas.microsoft.com/office/powerpoint/2010/main" val="1070250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F383700A-7736-4875-B2B2-A40140CC2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875" y="0"/>
            <a:ext cx="1852613"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id="{D29CEA87-6B27-4844-A6BF-B29453247069}"/>
              </a:ext>
            </a:extLst>
          </p:cNvPr>
          <p:cNvSpPr>
            <a:spLocks noGrp="1"/>
          </p:cNvSpPr>
          <p:nvPr>
            <p:ph type="sldNum" sz="quarter" idx="18"/>
          </p:nvPr>
        </p:nvSpPr>
        <p:spPr>
          <a:xfrm>
            <a:off x="11379200" y="6324600"/>
            <a:ext cx="406400" cy="304800"/>
          </a:xfrm>
        </p:spPr>
        <p:txBody>
          <a:bodyPr/>
          <a:lstStyle>
            <a:lvl1pPr>
              <a:defRPr sz="1000" smtClean="0">
                <a:latin typeface="Verdana" panose="020B0604030504040204" pitchFamily="34" charset="0"/>
              </a:defRPr>
            </a:lvl1pPr>
          </a:lstStyle>
          <a:p>
            <a:pPr>
              <a:defRPr/>
            </a:pPr>
            <a:fld id="{870FD6AF-8508-4B60-B006-8F2244420FEF}" type="slidenum">
              <a:rPr lang="en-US" altLang="en-US"/>
              <a:pPr>
                <a:defRPr/>
              </a:pPr>
              <a:t>‹#›</a:t>
            </a:fld>
            <a:endParaRPr lang="en-US" altLang="en-US"/>
          </a:p>
        </p:txBody>
      </p:sp>
    </p:spTree>
    <p:extLst>
      <p:ext uri="{BB962C8B-B14F-4D97-AF65-F5344CB8AC3E}">
        <p14:creationId xmlns:p14="http://schemas.microsoft.com/office/powerpoint/2010/main" val="2720882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A7F32EA4-A7AC-41F3-BF1A-A4024E10C8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6413" y="0"/>
            <a:ext cx="195738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13AA6592-967C-4C9A-BE6B-B6312B30A856}"/>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CDC75348-2F52-459B-BB09-1363F28E5362}" type="slidenum">
              <a:rPr lang="en-US" altLang="en-US"/>
              <a:pPr>
                <a:defRPr/>
              </a:pPr>
              <a:t>‹#›</a:t>
            </a:fld>
            <a:endParaRPr lang="en-US" altLang="en-US"/>
          </a:p>
        </p:txBody>
      </p:sp>
    </p:spTree>
    <p:extLst>
      <p:ext uri="{BB962C8B-B14F-4D97-AF65-F5344CB8AC3E}">
        <p14:creationId xmlns:p14="http://schemas.microsoft.com/office/powerpoint/2010/main" val="4203686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F37212D-23EC-4E7A-B6AB-EF600BC766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0550" y="0"/>
            <a:ext cx="1957388"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37103614-7713-40A1-A6D8-693939CEA9E8}"/>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FE63D72B-A22A-4931-8EB5-30FD2531A11D}" type="slidenum">
              <a:rPr lang="en-US" altLang="en-US"/>
              <a:pPr>
                <a:defRPr/>
              </a:pPr>
              <a:t>‹#›</a:t>
            </a:fld>
            <a:endParaRPr lang="en-US" altLang="en-US"/>
          </a:p>
        </p:txBody>
      </p:sp>
    </p:spTree>
    <p:extLst>
      <p:ext uri="{BB962C8B-B14F-4D97-AF65-F5344CB8AC3E}">
        <p14:creationId xmlns:p14="http://schemas.microsoft.com/office/powerpoint/2010/main" val="1306032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1E0CAE-0C5D-47FD-BDC0-274E30A967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0550" y="0"/>
            <a:ext cx="1957388"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24EB3951-57F2-486C-A06F-9CF0E8C70C17}"/>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E936049F-1690-42D8-9BAE-FD12FA9C9C44}" type="slidenum">
              <a:rPr lang="en-US" altLang="en-US"/>
              <a:pPr>
                <a:defRPr/>
              </a:pPr>
              <a:t>‹#›</a:t>
            </a:fld>
            <a:endParaRPr lang="en-US" altLang="en-US"/>
          </a:p>
        </p:txBody>
      </p:sp>
    </p:spTree>
    <p:extLst>
      <p:ext uri="{BB962C8B-B14F-4D97-AF65-F5344CB8AC3E}">
        <p14:creationId xmlns:p14="http://schemas.microsoft.com/office/powerpoint/2010/main" val="2981087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F054A1EA-D455-419A-870D-ED8F7BAE58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C11FBB06-8E33-4B59-B263-57D6DC36EB9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5150" y="0"/>
            <a:ext cx="34417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386657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6BAA4C1-BE91-4084-AC6A-88120153C46E}"/>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C67E0DFA-7B96-4CBD-87B9-E6EC7B5118CB}"/>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638D81EB-40DB-46C5-91BD-321DA413E008}"/>
              </a:ext>
            </a:extLst>
          </p:cNvPr>
          <p:cNvSpPr>
            <a:spLocks noGrp="1"/>
          </p:cNvSpPr>
          <p:nvPr>
            <p:ph type="dt" sz="half" idx="2"/>
          </p:nvPr>
        </p:nvSpPr>
        <p:spPr>
          <a:xfrm>
            <a:off x="609600" y="6356350"/>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358D81FF-206C-4ED9-9561-C7FFF8096F8A}" type="datetime1">
              <a:rPr lang="en-US"/>
              <a:pPr>
                <a:defRPr/>
              </a:pPr>
              <a:t>5/30/2023</a:t>
            </a:fld>
            <a:endParaRPr lang="en-US"/>
          </a:p>
        </p:txBody>
      </p:sp>
      <p:sp>
        <p:nvSpPr>
          <p:cNvPr id="5" name="Footer Placeholder 4">
            <a:extLst>
              <a:ext uri="{FF2B5EF4-FFF2-40B4-BE49-F238E27FC236}">
                <a16:creationId xmlns:a16="http://schemas.microsoft.com/office/drawing/2014/main" id="{D95DE42C-F9F6-4B16-B4E2-D55E80A5B855}"/>
              </a:ext>
            </a:extLst>
          </p:cNvPr>
          <p:cNvSpPr>
            <a:spLocks noGrp="1"/>
          </p:cNvSpPr>
          <p:nvPr>
            <p:ph type="ftr" sz="quarter" idx="3"/>
          </p:nvPr>
        </p:nvSpPr>
        <p:spPr>
          <a:xfrm>
            <a:off x="4165600" y="6356350"/>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F53C092-7D9A-402F-9531-ED01E75FEEE6}"/>
              </a:ext>
            </a:extLst>
          </p:cNvPr>
          <p:cNvSpPr>
            <a:spLocks noGrp="1"/>
          </p:cNvSpPr>
          <p:nvPr>
            <p:ph type="sldNum" sz="quarter" idx="4"/>
          </p:nvPr>
        </p:nvSpPr>
        <p:spPr>
          <a:xfrm>
            <a:off x="8737600" y="6356350"/>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smtClean="0">
                <a:solidFill>
                  <a:srgbClr val="898989"/>
                </a:solidFill>
              </a:defRPr>
            </a:lvl1pPr>
          </a:lstStyle>
          <a:p>
            <a:pPr>
              <a:defRPr/>
            </a:pPr>
            <a:fld id="{1D851E0E-A9F9-4CF0-BEB2-82A51B3A299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930E574B-2E5A-4CBA-A405-4C96EE034C8D}"/>
              </a:ext>
            </a:extLst>
          </p:cNvPr>
          <p:cNvSpPr>
            <a:spLocks noGrp="1"/>
          </p:cNvSpPr>
          <p:nvPr>
            <p:ph type="title"/>
          </p:nvPr>
        </p:nvSpPr>
        <p:spPr>
          <a:xfrm>
            <a:off x="2209800" y="3505200"/>
            <a:ext cx="7772400" cy="960438"/>
          </a:xfrm>
        </p:spPr>
        <p:txBody>
          <a:bodyPr/>
          <a:lstStyle/>
          <a:p>
            <a:r>
              <a:rPr lang="lv-LV" altLang="lv-LV" sz="2600"/>
              <a:t/>
            </a:r>
            <a:br>
              <a:rPr lang="lv-LV" altLang="lv-LV" sz="2600"/>
            </a:br>
            <a:endParaRPr lang="lv-LV" altLang="en-US" sz="2600"/>
          </a:p>
        </p:txBody>
      </p:sp>
      <p:sp>
        <p:nvSpPr>
          <p:cNvPr id="12291" name="Text Placeholder 1">
            <a:extLst>
              <a:ext uri="{FF2B5EF4-FFF2-40B4-BE49-F238E27FC236}">
                <a16:creationId xmlns:a16="http://schemas.microsoft.com/office/drawing/2014/main" id="{57D75720-9005-422E-9048-4FD354545893}"/>
              </a:ext>
            </a:extLst>
          </p:cNvPr>
          <p:cNvSpPr>
            <a:spLocks noGrp="1"/>
          </p:cNvSpPr>
          <p:nvPr>
            <p:ph type="body" sz="quarter" idx="10"/>
          </p:nvPr>
        </p:nvSpPr>
        <p:spPr>
          <a:xfrm>
            <a:off x="914400" y="3252027"/>
            <a:ext cx="10363200" cy="1213649"/>
          </a:xfrm>
        </p:spPr>
        <p:txBody>
          <a:bodyPr>
            <a:noAutofit/>
          </a:bodyPr>
          <a:lstStyle/>
          <a:p>
            <a:r>
              <a:rPr lang="lv-LV" altLang="lv-LV" sz="3200" b="1" dirty="0">
                <a:solidFill>
                  <a:srgbClr val="4A773C"/>
                </a:solidFill>
              </a:rPr>
              <a:t>Pašvaldību likums</a:t>
            </a:r>
          </a:p>
          <a:p>
            <a:r>
              <a:rPr lang="lv-LV" altLang="lv-LV" sz="3200" b="1" dirty="0">
                <a:solidFill>
                  <a:srgbClr val="4A773C"/>
                </a:solidFill>
              </a:rPr>
              <a:t>Sabiedrības iesaiste pašvaldības darbā</a:t>
            </a:r>
          </a:p>
        </p:txBody>
      </p:sp>
      <p:sp>
        <p:nvSpPr>
          <p:cNvPr id="12292" name="Text Placeholder 2">
            <a:extLst>
              <a:ext uri="{FF2B5EF4-FFF2-40B4-BE49-F238E27FC236}">
                <a16:creationId xmlns:a16="http://schemas.microsoft.com/office/drawing/2014/main" id="{AD8C1586-4FD0-48BA-8B4B-6A533BBEEC67}"/>
              </a:ext>
            </a:extLst>
          </p:cNvPr>
          <p:cNvSpPr>
            <a:spLocks noGrp="1"/>
          </p:cNvSpPr>
          <p:nvPr>
            <p:ph type="body" sz="quarter" idx="11"/>
          </p:nvPr>
        </p:nvSpPr>
        <p:spPr>
          <a:xfrm>
            <a:off x="914400" y="5769428"/>
            <a:ext cx="10363200" cy="805543"/>
          </a:xfrm>
        </p:spPr>
        <p:txBody>
          <a:bodyPr>
            <a:normAutofit lnSpcReduction="10000"/>
          </a:bodyPr>
          <a:lstStyle/>
          <a:p>
            <a:r>
              <a:rPr lang="lv-LV" altLang="lv-LV" dirty="0"/>
              <a:t>Ilze Oša</a:t>
            </a:r>
          </a:p>
          <a:p>
            <a:r>
              <a:rPr lang="lv-LV" altLang="lv-LV" dirty="0"/>
              <a:t>Valsts sekretāra vietniece reģionālās attīstības jautājumos</a:t>
            </a:r>
          </a:p>
          <a:p>
            <a:r>
              <a:rPr lang="lv-LV" altLang="lv-LV" dirty="0"/>
              <a:t>2023. gada 31. maijs</a:t>
            </a:r>
          </a:p>
        </p:txBody>
      </p:sp>
      <p:pic>
        <p:nvPicPr>
          <p:cNvPr id="2" name="Picture 1">
            <a:extLst>
              <a:ext uri="{FF2B5EF4-FFF2-40B4-BE49-F238E27FC236}">
                <a16:creationId xmlns:a16="http://schemas.microsoft.com/office/drawing/2014/main" id="{234C5C97-0088-AD11-3FD2-FB22FEB4BF1E}"/>
              </a:ext>
            </a:extLst>
          </p:cNvPr>
          <p:cNvPicPr>
            <a:picLocks noChangeAspect="1"/>
          </p:cNvPicPr>
          <p:nvPr/>
        </p:nvPicPr>
        <p:blipFill>
          <a:blip r:embed="rId2"/>
          <a:stretch>
            <a:fillRect/>
          </a:stretch>
        </p:blipFill>
        <p:spPr>
          <a:xfrm>
            <a:off x="0" y="-3454"/>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D7618-46FC-462B-B4E2-271FE8D55C8C}"/>
              </a:ext>
            </a:extLst>
          </p:cNvPr>
          <p:cNvSpPr>
            <a:spLocks noGrp="1"/>
          </p:cNvSpPr>
          <p:nvPr>
            <p:ph type="title"/>
          </p:nvPr>
        </p:nvSpPr>
        <p:spPr>
          <a:xfrm>
            <a:off x="3416968" y="381000"/>
            <a:ext cx="8122361" cy="1036642"/>
          </a:xfrm>
        </p:spPr>
        <p:txBody>
          <a:bodyPr tIns="46800">
            <a:normAutofit/>
          </a:bodyPr>
          <a:lstStyle/>
          <a:p>
            <a:pPr algn="ctr"/>
            <a:r>
              <a:rPr lang="lv-LV" dirty="0"/>
              <a:t>Sabiedrības iesaistes rīki</a:t>
            </a:r>
            <a:br>
              <a:rPr lang="lv-LV" dirty="0"/>
            </a:br>
            <a:r>
              <a:rPr lang="lv-LV" dirty="0">
                <a:solidFill>
                  <a:srgbClr val="4A773C"/>
                </a:solidFill>
              </a:rPr>
              <a:t>Publiskā apspriešana</a:t>
            </a:r>
            <a:endParaRPr lang="lv-LV" b="1" i="0" strike="noStrike" baseline="0" dirty="0">
              <a:solidFill>
                <a:srgbClr val="4A773C"/>
              </a:solidFill>
            </a:endParaRPr>
          </a:p>
        </p:txBody>
      </p:sp>
      <p:sp>
        <p:nvSpPr>
          <p:cNvPr id="3" name="Content Placeholder 2">
            <a:extLst>
              <a:ext uri="{FF2B5EF4-FFF2-40B4-BE49-F238E27FC236}">
                <a16:creationId xmlns:a16="http://schemas.microsoft.com/office/drawing/2014/main" id="{CD18B7E0-2769-47CC-83E6-FD452BB826F1}"/>
              </a:ext>
            </a:extLst>
          </p:cNvPr>
          <p:cNvSpPr>
            <a:spLocks noGrp="1"/>
          </p:cNvSpPr>
          <p:nvPr>
            <p:ph idx="1"/>
          </p:nvPr>
        </p:nvSpPr>
        <p:spPr>
          <a:xfrm>
            <a:off x="2488229" y="1417642"/>
            <a:ext cx="9176830" cy="4564039"/>
          </a:xfrm>
        </p:spPr>
        <p:txBody>
          <a:bodyPr>
            <a:noAutofit/>
          </a:bodyPr>
          <a:lstStyle/>
          <a:p>
            <a:r>
              <a:rPr lang="lv-LV" sz="1800" b="0" i="0" dirty="0">
                <a:effectLst/>
                <a:latin typeface="Arial" panose="020B0604020202020204" pitchFamily="34" charset="0"/>
              </a:rPr>
              <a:t>Par pašvaldības </a:t>
            </a:r>
            <a:r>
              <a:rPr lang="lv-LV" sz="1800" b="1" i="0" dirty="0">
                <a:solidFill>
                  <a:srgbClr val="4A773C"/>
                </a:solidFill>
                <a:effectLst/>
                <a:latin typeface="Arial" panose="020B0604020202020204" pitchFamily="34" charset="0"/>
              </a:rPr>
              <a:t>autonomās kompetences </a:t>
            </a:r>
            <a:r>
              <a:rPr lang="lv-LV" sz="1800" b="0" i="0" dirty="0">
                <a:effectLst/>
                <a:latin typeface="Arial" panose="020B0604020202020204" pitchFamily="34" charset="0"/>
              </a:rPr>
              <a:t>jautājumiem – </a:t>
            </a:r>
            <a:r>
              <a:rPr lang="lv-LV" sz="1800" b="1" i="0" dirty="0">
                <a:effectLst/>
                <a:latin typeface="Arial" panose="020B0604020202020204" pitchFamily="34" charset="0"/>
              </a:rPr>
              <a:t>ierosina</a:t>
            </a:r>
            <a:r>
              <a:rPr lang="lv-LV" sz="1800" b="0" i="0" dirty="0">
                <a:effectLst/>
                <a:latin typeface="Arial" panose="020B0604020202020204" pitchFamily="34" charset="0"/>
              </a:rPr>
              <a:t>:</a:t>
            </a:r>
          </a:p>
          <a:p>
            <a:pPr marL="285750" indent="-285750">
              <a:buFont typeface="Wingdings" panose="05000000000000000000" pitchFamily="2" charset="2"/>
              <a:buChar char="ü"/>
            </a:pPr>
            <a:r>
              <a:rPr lang="lv-LV" sz="1600" b="0" i="0" dirty="0">
                <a:solidFill>
                  <a:srgbClr val="4A773C"/>
                </a:solidFill>
                <a:effectLst/>
                <a:latin typeface="Arial" panose="020B0604020202020204" pitchFamily="34" charset="0"/>
              </a:rPr>
              <a:t>iedzīvotāji</a:t>
            </a:r>
            <a:r>
              <a:rPr lang="lv-LV" sz="1600" b="0" i="0" dirty="0">
                <a:effectLst/>
                <a:latin typeface="Arial" panose="020B0604020202020204" pitchFamily="34" charset="0"/>
              </a:rPr>
              <a:t> – pašvaldība var noteikt minimālo skaitu</a:t>
            </a:r>
          </a:p>
          <a:p>
            <a:pPr marL="285750" indent="-285750">
              <a:buFont typeface="Wingdings" panose="05000000000000000000" pitchFamily="2" charset="2"/>
              <a:buChar char="ü"/>
            </a:pPr>
            <a:r>
              <a:rPr lang="lv-LV" sz="1600" b="0" i="0" dirty="0">
                <a:solidFill>
                  <a:srgbClr val="4A773C"/>
                </a:solidFill>
                <a:effectLst/>
                <a:latin typeface="Arial" panose="020B0604020202020204" pitchFamily="34" charset="0"/>
              </a:rPr>
              <a:t>iedzīvotāju padome</a:t>
            </a:r>
          </a:p>
          <a:p>
            <a:pPr marL="285750" indent="-285750">
              <a:buFont typeface="Wingdings" panose="05000000000000000000" pitchFamily="2" charset="2"/>
              <a:buChar char="ü"/>
            </a:pPr>
            <a:r>
              <a:rPr lang="lv-LV" sz="1600" b="0" i="0" dirty="0">
                <a:solidFill>
                  <a:srgbClr val="4A773C"/>
                </a:solidFill>
                <a:effectLst/>
                <a:latin typeface="Arial" panose="020B0604020202020204" pitchFamily="34" charset="0"/>
              </a:rPr>
              <a:t>dome</a:t>
            </a:r>
          </a:p>
          <a:p>
            <a:pPr marL="285750" indent="-285750">
              <a:buFont typeface="Wingdings" panose="05000000000000000000" pitchFamily="2" charset="2"/>
              <a:buChar char="ü"/>
            </a:pPr>
            <a:r>
              <a:rPr lang="lv-LV" sz="1600" b="0" i="0" dirty="0">
                <a:solidFill>
                  <a:srgbClr val="4A773C"/>
                </a:solidFill>
                <a:effectLst/>
                <a:latin typeface="Arial" panose="020B0604020202020204" pitchFamily="34" charset="0"/>
              </a:rPr>
              <a:t>domes priekšsēdētājs</a:t>
            </a:r>
          </a:p>
          <a:p>
            <a:pPr marL="469900" lvl="1" indent="0">
              <a:buNone/>
            </a:pPr>
            <a:r>
              <a:rPr lang="lv-LV" sz="1800" dirty="0">
                <a:latin typeface="Arial" panose="020B0604020202020204" pitchFamily="34" charset="0"/>
                <a:sym typeface="Wingdings" panose="05000000000000000000" pitchFamily="2" charset="2"/>
              </a:rPr>
              <a:t>  </a:t>
            </a:r>
            <a:r>
              <a:rPr lang="lv-LV" sz="1800" b="1" i="0" dirty="0">
                <a:effectLst/>
                <a:latin typeface="Arial" panose="020B0604020202020204" pitchFamily="34" charset="0"/>
              </a:rPr>
              <a:t>domes lēmums</a:t>
            </a:r>
            <a:endParaRPr lang="lv-LV" sz="1800" b="1" dirty="0">
              <a:latin typeface="Arial" panose="020B0604020202020204" pitchFamily="34" charset="0"/>
            </a:endParaRPr>
          </a:p>
          <a:p>
            <a:endParaRPr lang="lv-LV" sz="1800" b="0" i="0" dirty="0">
              <a:effectLst/>
              <a:latin typeface="Arial" panose="020B0604020202020204" pitchFamily="34" charset="0"/>
            </a:endParaRPr>
          </a:p>
          <a:p>
            <a:r>
              <a:rPr lang="lv-LV" sz="1800" b="1" i="0" dirty="0">
                <a:solidFill>
                  <a:srgbClr val="4A773C"/>
                </a:solidFill>
                <a:effectLst/>
                <a:latin typeface="Arial" panose="020B0604020202020204" pitchFamily="34" charset="0"/>
              </a:rPr>
              <a:t>Sabiedrības viedokļa </a:t>
            </a:r>
            <a:r>
              <a:rPr lang="lv-LV" sz="1800" b="0" i="0" dirty="0">
                <a:effectLst/>
                <a:latin typeface="Arial" panose="020B0604020202020204" pitchFamily="34" charset="0"/>
              </a:rPr>
              <a:t>saņemšana</a:t>
            </a:r>
            <a:r>
              <a:rPr lang="lv-LV" sz="1600" dirty="0">
                <a:latin typeface="Arial" panose="020B0604020202020204" pitchFamily="34" charset="0"/>
              </a:rPr>
              <a:t> - </a:t>
            </a:r>
            <a:r>
              <a:rPr lang="lv-LV" sz="1600" b="0" i="0" dirty="0">
                <a:effectLst/>
                <a:latin typeface="Arial" panose="020B0604020202020204" pitchFamily="34" charset="0"/>
              </a:rPr>
              <a:t>mutvārdos vai rakstveidā</a:t>
            </a:r>
          </a:p>
          <a:p>
            <a:pPr marL="285750" indent="-285750">
              <a:buFont typeface="Wingdings" panose="05000000000000000000" pitchFamily="2" charset="2"/>
              <a:buChar char="Ø"/>
            </a:pPr>
            <a:endParaRPr lang="lv-LV" sz="1600" b="0" i="0" dirty="0">
              <a:effectLst/>
              <a:latin typeface="Arial" panose="020B0604020202020204" pitchFamily="34" charset="0"/>
            </a:endParaRPr>
          </a:p>
          <a:p>
            <a:pPr marL="469900" lvl="1" indent="0">
              <a:buNone/>
            </a:pPr>
            <a:r>
              <a:rPr lang="lv-LV" sz="1800" dirty="0">
                <a:latin typeface="Arial" panose="020B0604020202020204" pitchFamily="34" charset="0"/>
                <a:sym typeface="Wingdings" panose="05000000000000000000" pitchFamily="2" charset="2"/>
              </a:rPr>
              <a:t> P</a:t>
            </a:r>
            <a:r>
              <a:rPr lang="lv-LV" sz="1800" b="0" i="0" dirty="0">
                <a:effectLst/>
                <a:latin typeface="Arial" panose="020B0604020202020204" pitchFamily="34" charset="0"/>
              </a:rPr>
              <a:t>ašvaldība </a:t>
            </a:r>
            <a:r>
              <a:rPr lang="lv-LV" sz="1800" b="1" i="0" dirty="0">
                <a:effectLst/>
                <a:latin typeface="Arial" panose="020B0604020202020204" pitchFamily="34" charset="0"/>
              </a:rPr>
              <a:t>apkopo</a:t>
            </a:r>
            <a:r>
              <a:rPr lang="lv-LV" sz="1800" b="0" i="0" dirty="0">
                <a:effectLst/>
                <a:latin typeface="Arial" panose="020B0604020202020204" pitchFamily="34" charset="0"/>
              </a:rPr>
              <a:t> </a:t>
            </a:r>
            <a:r>
              <a:rPr lang="lv-LV" sz="1800" b="1" i="0" dirty="0">
                <a:effectLst/>
                <a:latin typeface="Arial" panose="020B0604020202020204" pitchFamily="34" charset="0"/>
              </a:rPr>
              <a:t>viedokļus</a:t>
            </a:r>
            <a:r>
              <a:rPr lang="lv-LV" sz="1800" b="0" i="0" dirty="0">
                <a:effectLst/>
                <a:latin typeface="Arial" panose="020B0604020202020204" pitchFamily="34" charset="0"/>
              </a:rPr>
              <a:t> un apstiprina kopsavilkumu</a:t>
            </a:r>
            <a:r>
              <a:rPr lang="lv-LV" sz="1800" dirty="0">
                <a:latin typeface="Arial" panose="020B0604020202020204" pitchFamily="34" charset="0"/>
              </a:rPr>
              <a:t> </a:t>
            </a:r>
          </a:p>
          <a:p>
            <a:pPr lvl="1">
              <a:buFont typeface="Wingdings" panose="05000000000000000000" pitchFamily="2" charset="2"/>
              <a:buChar char="à"/>
            </a:pPr>
            <a:r>
              <a:rPr lang="lv-LV" sz="1800" b="1" i="0" dirty="0">
                <a:effectLst/>
                <a:latin typeface="Arial" panose="020B0604020202020204" pitchFamily="34" charset="0"/>
              </a:rPr>
              <a:t>Dome</a:t>
            </a:r>
            <a:r>
              <a:rPr lang="lv-LV" sz="1800" b="0" i="0" dirty="0">
                <a:effectLst/>
                <a:latin typeface="Arial" panose="020B0604020202020204" pitchFamily="34" charset="0"/>
              </a:rPr>
              <a:t> 1 mēneša laikā </a:t>
            </a:r>
            <a:r>
              <a:rPr lang="lv-LV" sz="1800" b="1" i="0" dirty="0">
                <a:effectLst/>
                <a:latin typeface="Arial" panose="020B0604020202020204" pitchFamily="34" charset="0"/>
              </a:rPr>
              <a:t>lemj</a:t>
            </a:r>
            <a:r>
              <a:rPr lang="lv-LV" sz="1800" b="0" i="0" dirty="0">
                <a:effectLst/>
                <a:latin typeface="Arial" panose="020B0604020202020204" pitchFamily="34" charset="0"/>
              </a:rPr>
              <a:t> par publiskajai apspriešanai nodoto dokumentu</a:t>
            </a:r>
          </a:p>
          <a:p>
            <a:pPr lvl="1">
              <a:buFont typeface="Wingdings" panose="05000000000000000000" pitchFamily="2" charset="2"/>
              <a:buChar char="à"/>
            </a:pPr>
            <a:endParaRPr lang="lv-LV" sz="1800" dirty="0">
              <a:latin typeface="Arial" panose="020B0604020202020204" pitchFamily="34" charset="0"/>
            </a:endParaRPr>
          </a:p>
          <a:p>
            <a:pPr marL="0" lvl="1" indent="0" algn="just">
              <a:buNone/>
            </a:pPr>
            <a:r>
              <a:rPr lang="lv-LV" sz="1500" b="0" i="1" dirty="0">
                <a:effectLst/>
                <a:latin typeface="Arial" panose="020B0604020202020204" pitchFamily="34" charset="0"/>
              </a:rPr>
              <a:t>Piezīme: li</a:t>
            </a:r>
            <a:r>
              <a:rPr lang="lv-LV" sz="1500" i="1" dirty="0">
                <a:latin typeface="Arial" panose="020B0604020202020204" pitchFamily="34" charset="0"/>
              </a:rPr>
              <a:t>kums nosaka jautājumu loku par ko publisko apspriešanu nerīko (piem. pašvaldības budžets, nodokļu un nodevu likmes, amatpersonu iecelšana amatā u/tml.)</a:t>
            </a:r>
            <a:endParaRPr lang="lv-LV" sz="1500" b="0" i="1" dirty="0">
              <a:effectLst/>
              <a:latin typeface="Arial" panose="020B0604020202020204" pitchFamily="34" charset="0"/>
            </a:endParaRPr>
          </a:p>
        </p:txBody>
      </p:sp>
      <p:sp>
        <p:nvSpPr>
          <p:cNvPr id="6" name="Slide Number Placeholder 5">
            <a:extLst>
              <a:ext uri="{FF2B5EF4-FFF2-40B4-BE49-F238E27FC236}">
                <a16:creationId xmlns:a16="http://schemas.microsoft.com/office/drawing/2014/main" id="{FE9F5D2B-4DC4-4328-AED9-4086E81A8A42}"/>
              </a:ext>
            </a:extLst>
          </p:cNvPr>
          <p:cNvSpPr>
            <a:spLocks noGrp="1"/>
          </p:cNvSpPr>
          <p:nvPr>
            <p:ph type="sldNum" sz="quarter" idx="13"/>
          </p:nvPr>
        </p:nvSpPr>
        <p:spPr/>
        <p:txBody>
          <a:bodyPr/>
          <a:lstStyle/>
          <a:p>
            <a:pPr>
              <a:defRPr/>
            </a:pPr>
            <a:fld id="{CA50152C-A5AE-4037-8E77-C398DB665690}" type="slidenum">
              <a:rPr lang="en-US" altLang="en-US" smtClean="0">
                <a:ea typeface="Verdana" panose="020B0604030504040204" pitchFamily="34" charset="0"/>
              </a:rPr>
              <a:pPr>
                <a:defRPr/>
              </a:pPr>
              <a:t>10</a:t>
            </a:fld>
            <a:endParaRPr lang="en-US" altLang="en-US">
              <a:ea typeface="Verdana" panose="020B0604030504040204" pitchFamily="34" charset="0"/>
            </a:endParaRPr>
          </a:p>
        </p:txBody>
      </p:sp>
      <p:pic>
        <p:nvPicPr>
          <p:cNvPr id="4" name="Picture 3">
            <a:extLst>
              <a:ext uri="{FF2B5EF4-FFF2-40B4-BE49-F238E27FC236}">
                <a16:creationId xmlns:a16="http://schemas.microsoft.com/office/drawing/2014/main" id="{8E987B86-02C0-5F00-3732-5FFC8735858F}"/>
              </a:ext>
            </a:extLst>
          </p:cNvPr>
          <p:cNvPicPr>
            <a:picLocks noChangeAspect="1"/>
          </p:cNvPicPr>
          <p:nvPr/>
        </p:nvPicPr>
        <p:blipFill>
          <a:blip r:embed="rId3"/>
          <a:stretch>
            <a:fillRect/>
          </a:stretch>
        </p:blipFill>
        <p:spPr>
          <a:xfrm>
            <a:off x="820252" y="2705727"/>
            <a:ext cx="1542247" cy="1261839"/>
          </a:xfrm>
          <a:prstGeom prst="rect">
            <a:avLst/>
          </a:prstGeom>
        </p:spPr>
      </p:pic>
    </p:spTree>
    <p:extLst>
      <p:ext uri="{BB962C8B-B14F-4D97-AF65-F5344CB8AC3E}">
        <p14:creationId xmlns:p14="http://schemas.microsoft.com/office/powerpoint/2010/main" val="4200320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9B389A-ACD2-4CF8-743B-EF1F7308E218}"/>
              </a:ext>
            </a:extLst>
          </p:cNvPr>
          <p:cNvSpPr>
            <a:spLocks noGrp="1"/>
          </p:cNvSpPr>
          <p:nvPr>
            <p:ph type="body" sz="quarter" idx="10"/>
          </p:nvPr>
        </p:nvSpPr>
        <p:spPr>
          <a:xfrm>
            <a:off x="914400" y="3790950"/>
            <a:ext cx="10363200" cy="914400"/>
          </a:xfrm>
        </p:spPr>
        <p:txBody>
          <a:bodyPr>
            <a:noAutofit/>
          </a:bodyPr>
          <a:lstStyle/>
          <a:p>
            <a:r>
              <a:rPr lang="lv-LV" sz="2200" b="1" dirty="0">
                <a:solidFill>
                  <a:srgbClr val="4A773C"/>
                </a:solidFill>
                <a:latin typeface="Arial" panose="020B0604020202020204" pitchFamily="34" charset="0"/>
                <a:cs typeface="Arial" panose="020B0604020202020204" pitchFamily="34" charset="0"/>
              </a:rPr>
              <a:t>Paldies par uzmanību</a:t>
            </a:r>
          </a:p>
        </p:txBody>
      </p:sp>
      <p:sp>
        <p:nvSpPr>
          <p:cNvPr id="8" name="Text Placeholder 7">
            <a:extLst>
              <a:ext uri="{FF2B5EF4-FFF2-40B4-BE49-F238E27FC236}">
                <a16:creationId xmlns:a16="http://schemas.microsoft.com/office/drawing/2014/main" id="{E931C858-B58E-675A-C59B-621DD8F5B398}"/>
              </a:ext>
            </a:extLst>
          </p:cNvPr>
          <p:cNvSpPr>
            <a:spLocks noGrp="1"/>
          </p:cNvSpPr>
          <p:nvPr>
            <p:ph type="body" sz="quarter" idx="11"/>
          </p:nvPr>
        </p:nvSpPr>
        <p:spPr/>
        <p:txBody>
          <a:bodyPr/>
          <a:lstStyle/>
          <a:p>
            <a:endParaRPr lang="lv-LV"/>
          </a:p>
        </p:txBody>
      </p:sp>
      <p:sp>
        <p:nvSpPr>
          <p:cNvPr id="6" name="Slide Number Placeholder 5">
            <a:extLst>
              <a:ext uri="{FF2B5EF4-FFF2-40B4-BE49-F238E27FC236}">
                <a16:creationId xmlns:a16="http://schemas.microsoft.com/office/drawing/2014/main" id="{95C8BFBF-93E6-C9A4-6BC4-A8307ACC805E}"/>
              </a:ext>
            </a:extLst>
          </p:cNvPr>
          <p:cNvSpPr>
            <a:spLocks noGrp="1"/>
          </p:cNvSpPr>
          <p:nvPr>
            <p:ph type="sldNum" sz="quarter" idx="4294967295"/>
          </p:nvPr>
        </p:nvSpPr>
        <p:spPr>
          <a:xfrm>
            <a:off x="11785600" y="6324600"/>
            <a:ext cx="406400" cy="304800"/>
          </a:xfrm>
        </p:spPr>
        <p:txBody>
          <a:bodyPr/>
          <a:lstStyle/>
          <a:p>
            <a:pPr>
              <a:defRPr/>
            </a:pPr>
            <a:fld id="{265A34F3-5F51-4265-AB5D-50DF95D61578}" type="slidenum">
              <a:rPr lang="en-US" altLang="en-US" smtClean="0"/>
              <a:pPr>
                <a:defRPr/>
              </a:pPr>
              <a:t>11</a:t>
            </a:fld>
            <a:endParaRPr lang="en-US" altLang="en-US"/>
          </a:p>
        </p:txBody>
      </p:sp>
    </p:spTree>
    <p:extLst>
      <p:ext uri="{BB962C8B-B14F-4D97-AF65-F5344CB8AC3E}">
        <p14:creationId xmlns:p14="http://schemas.microsoft.com/office/powerpoint/2010/main" val="430281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FADB-8244-9623-9885-E7E46724E537}"/>
              </a:ext>
            </a:extLst>
          </p:cNvPr>
          <p:cNvSpPr>
            <a:spLocks noGrp="1"/>
          </p:cNvSpPr>
          <p:nvPr>
            <p:ph type="title"/>
          </p:nvPr>
        </p:nvSpPr>
        <p:spPr>
          <a:xfrm>
            <a:off x="2849078" y="379275"/>
            <a:ext cx="8733322" cy="1036642"/>
          </a:xfrm>
        </p:spPr>
        <p:txBody>
          <a:bodyPr>
            <a:normAutofit/>
          </a:bodyPr>
          <a:lstStyle/>
          <a:p>
            <a:pPr algn="ctr"/>
            <a:r>
              <a:rPr lang="lv-LV" dirty="0"/>
              <a:t>Pašvaldību likums </a:t>
            </a:r>
            <a:br>
              <a:rPr lang="lv-LV" dirty="0"/>
            </a:br>
            <a:r>
              <a:rPr lang="lv-LV" dirty="0">
                <a:solidFill>
                  <a:srgbClr val="4A773C"/>
                </a:solidFill>
              </a:rPr>
              <a:t> instruments labai pārvaldībai</a:t>
            </a:r>
          </a:p>
        </p:txBody>
      </p:sp>
      <p:sp>
        <p:nvSpPr>
          <p:cNvPr id="3" name="Content Placeholder 2">
            <a:extLst>
              <a:ext uri="{FF2B5EF4-FFF2-40B4-BE49-F238E27FC236}">
                <a16:creationId xmlns:a16="http://schemas.microsoft.com/office/drawing/2014/main" id="{A21C36C5-28AF-5E91-B9C3-D03DA11DDE2B}"/>
              </a:ext>
            </a:extLst>
          </p:cNvPr>
          <p:cNvSpPr>
            <a:spLocks noGrp="1"/>
          </p:cNvSpPr>
          <p:nvPr>
            <p:ph idx="1"/>
          </p:nvPr>
        </p:nvSpPr>
        <p:spPr>
          <a:xfrm>
            <a:off x="2849078" y="1752601"/>
            <a:ext cx="8733322" cy="4373573"/>
          </a:xfrm>
        </p:spPr>
        <p:txBody>
          <a:bodyPr>
            <a:noAutofit/>
          </a:bodyPr>
          <a:lstStyle/>
          <a:p>
            <a:pPr marL="285750" indent="-285750" algn="just">
              <a:buClr>
                <a:srgbClr val="4A773C"/>
              </a:buClr>
              <a:buFont typeface="Wingdings" panose="05000000000000000000" pitchFamily="2" charset="2"/>
              <a:buChar char="v"/>
            </a:pPr>
            <a:r>
              <a:rPr lang="lv-LV" sz="1800" dirty="0">
                <a:latin typeface="Arial" panose="020B0604020202020204" pitchFamily="34" charset="0"/>
                <a:cs typeface="Arial" panose="020B0604020202020204" pitchFamily="34" charset="0"/>
              </a:rPr>
              <a:t>Sabiedrības </a:t>
            </a:r>
            <a:r>
              <a:rPr lang="lv-LV" sz="1800" b="1" dirty="0">
                <a:solidFill>
                  <a:srgbClr val="4A773C"/>
                </a:solidFill>
                <a:latin typeface="Arial" panose="020B0604020202020204" pitchFamily="34" charset="0"/>
                <a:cs typeface="Arial" panose="020B0604020202020204" pitchFamily="34" charset="0"/>
              </a:rPr>
              <a:t>informēšanas un iesaistes pasākumi </a:t>
            </a:r>
            <a:r>
              <a:rPr lang="lv-LV" sz="1800" dirty="0">
                <a:latin typeface="Arial" panose="020B0604020202020204" pitchFamily="34" charset="0"/>
                <a:cs typeface="Arial" panose="020B0604020202020204" pitchFamily="34" charset="0"/>
              </a:rPr>
              <a:t>pašvaldības </a:t>
            </a:r>
            <a:r>
              <a:rPr lang="lv-LV" sz="1800" b="1" dirty="0">
                <a:latin typeface="Arial" panose="020B0604020202020204" pitchFamily="34" charset="0"/>
                <a:cs typeface="Arial" panose="020B0604020202020204" pitchFamily="34" charset="0"/>
              </a:rPr>
              <a:t>ikdienas darbā </a:t>
            </a:r>
            <a:r>
              <a:rPr lang="lv-LV" sz="1800" dirty="0">
                <a:latin typeface="Arial" panose="020B0604020202020204" pitchFamily="34" charset="0"/>
                <a:cs typeface="Arial" panose="020B0604020202020204" pitchFamily="34" charset="0"/>
              </a:rPr>
              <a:t>– paplašinātas sabiedrības iespējas saņemt informāciju par dokumentu izstrādēs un lēmumu pieņemšanas gaitu pašvaldībās;</a:t>
            </a:r>
          </a:p>
          <a:p>
            <a:pPr algn="just">
              <a:buClr>
                <a:srgbClr val="4A773C"/>
              </a:buClr>
            </a:pPr>
            <a:endParaRPr lang="lv-LV" sz="1800" dirty="0">
              <a:latin typeface="Arial" panose="020B0604020202020204" pitchFamily="34" charset="0"/>
              <a:cs typeface="Arial" panose="020B0604020202020204" pitchFamily="34" charset="0"/>
            </a:endParaRPr>
          </a:p>
          <a:p>
            <a:pPr marL="285750" indent="-285750" algn="just">
              <a:buClr>
                <a:srgbClr val="4A773C"/>
              </a:buClr>
              <a:buFont typeface="Wingdings" panose="05000000000000000000" pitchFamily="2" charset="2"/>
              <a:buChar char="v"/>
            </a:pPr>
            <a:r>
              <a:rPr lang="lv-LV" sz="1800" dirty="0">
                <a:latin typeface="Arial" panose="020B0604020202020204" pitchFamily="34" charset="0"/>
                <a:cs typeface="Arial" panose="020B0604020202020204" pitchFamily="34" charset="0"/>
              </a:rPr>
              <a:t>Stiprināts </a:t>
            </a:r>
            <a:r>
              <a:rPr lang="lv-LV" sz="1800" b="1" dirty="0">
                <a:solidFill>
                  <a:srgbClr val="4A773C"/>
                </a:solidFill>
                <a:latin typeface="Arial" panose="020B0604020202020204" pitchFamily="34" charset="0"/>
                <a:cs typeface="Arial" panose="020B0604020202020204" pitchFamily="34" charset="0"/>
              </a:rPr>
              <a:t>autonomo funkciju prioritātes </a:t>
            </a:r>
            <a:r>
              <a:rPr lang="lv-LV" sz="1800" dirty="0">
                <a:latin typeface="Arial" panose="020B0604020202020204" pitchFamily="34" charset="0"/>
                <a:cs typeface="Arial" panose="020B0604020202020204" pitchFamily="34" charset="0"/>
              </a:rPr>
              <a:t>princips un sabiedrības iespēja izteikt viedokli par pašvaldības </a:t>
            </a:r>
            <a:r>
              <a:rPr lang="lv-LV" sz="1800" b="1" dirty="0">
                <a:latin typeface="Arial" panose="020B0604020202020204" pitchFamily="34" charset="0"/>
                <a:cs typeface="Arial" panose="020B0604020202020204" pitchFamily="34" charset="0"/>
              </a:rPr>
              <a:t>brīvprātīgo iniciatīvu samērīgumu</a:t>
            </a:r>
          </a:p>
          <a:p>
            <a:pPr marL="285750" indent="-285750" algn="just">
              <a:buClr>
                <a:srgbClr val="4A773C"/>
              </a:buClr>
              <a:buFont typeface="Wingdings" panose="05000000000000000000" pitchFamily="2" charset="2"/>
              <a:buChar char="v"/>
            </a:pPr>
            <a:endParaRPr lang="lv-LV" sz="1800" dirty="0">
              <a:latin typeface="Arial" panose="020B0604020202020204" pitchFamily="34" charset="0"/>
              <a:cs typeface="Arial" panose="020B0604020202020204" pitchFamily="34" charset="0"/>
            </a:endParaRPr>
          </a:p>
          <a:p>
            <a:pPr marL="285750" indent="-285750" algn="just">
              <a:buClr>
                <a:srgbClr val="4A773C"/>
              </a:buClr>
              <a:buFont typeface="Wingdings" panose="05000000000000000000" pitchFamily="2" charset="2"/>
              <a:buChar char="v"/>
            </a:pPr>
            <a:r>
              <a:rPr lang="lv-LV" sz="1800" b="1" dirty="0">
                <a:solidFill>
                  <a:srgbClr val="4A773C"/>
                </a:solidFill>
                <a:latin typeface="Arial" panose="020B0604020202020204" pitchFamily="34" charset="0"/>
                <a:cs typeface="Arial" panose="020B0604020202020204" pitchFamily="34" charset="0"/>
              </a:rPr>
              <a:t>Ieviesti jauni</a:t>
            </a:r>
            <a:r>
              <a:rPr lang="lv-LV" sz="1800" dirty="0">
                <a:latin typeface="Arial" panose="020B0604020202020204" pitchFamily="34" charset="0"/>
                <a:cs typeface="Arial" panose="020B0604020202020204" pitchFamily="34" charset="0"/>
              </a:rPr>
              <a:t> sabiedrības </a:t>
            </a:r>
            <a:r>
              <a:rPr lang="lv-LV" sz="1800" b="1" dirty="0">
                <a:solidFill>
                  <a:srgbClr val="4A773C"/>
                </a:solidFill>
                <a:latin typeface="Arial" panose="020B0604020202020204" pitchFamily="34" charset="0"/>
                <a:cs typeface="Arial" panose="020B0604020202020204" pitchFamily="34" charset="0"/>
              </a:rPr>
              <a:t>iesaistes rīki </a:t>
            </a:r>
            <a:r>
              <a:rPr lang="lv-LV" sz="1800" dirty="0">
                <a:latin typeface="Arial" panose="020B0604020202020204" pitchFamily="34" charset="0"/>
                <a:cs typeface="Arial" panose="020B0604020202020204" pitchFamily="34" charset="0"/>
              </a:rPr>
              <a:t>efektīvākai līdzdalībai pašvaldības </a:t>
            </a:r>
            <a:r>
              <a:rPr lang="lv-LV" sz="1800" b="1" dirty="0">
                <a:latin typeface="Arial" panose="020B0604020202020204" pitchFamily="34" charset="0"/>
                <a:cs typeface="Arial" panose="020B0604020202020204" pitchFamily="34" charset="0"/>
              </a:rPr>
              <a:t>lēmumu pieņemšanā</a:t>
            </a:r>
            <a:endParaRPr lang="lv-LV" sz="1800" b="1" i="0" dirty="0">
              <a:effectLst/>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D4FF70DB-8044-4D08-F283-139A3699B632}"/>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EDCA1B3B-DD7F-7843-77E5-C2BD6DA95E34}"/>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2A913AE0-61D1-819E-66DD-EF6BFE88B6A2}"/>
              </a:ext>
            </a:extLst>
          </p:cNvPr>
          <p:cNvSpPr>
            <a:spLocks noGrp="1"/>
          </p:cNvSpPr>
          <p:nvPr>
            <p:ph type="sldNum" sz="quarter" idx="13"/>
          </p:nvPr>
        </p:nvSpPr>
        <p:spPr/>
        <p:txBody>
          <a:bodyPr/>
          <a:lstStyle/>
          <a:p>
            <a:pPr>
              <a:defRPr/>
            </a:pPr>
            <a:fld id="{265A34F3-5F51-4265-AB5D-50DF95D61578}" type="slidenum">
              <a:rPr lang="en-US" altLang="en-US" smtClean="0"/>
              <a:pPr>
                <a:defRPr/>
              </a:pPr>
              <a:t>2</a:t>
            </a:fld>
            <a:endParaRPr lang="en-US" altLang="en-US"/>
          </a:p>
        </p:txBody>
      </p:sp>
      <p:pic>
        <p:nvPicPr>
          <p:cNvPr id="7" name="Graphic 6" descr="Weights Uneven with solid fill">
            <a:extLst>
              <a:ext uri="{FF2B5EF4-FFF2-40B4-BE49-F238E27FC236}">
                <a16:creationId xmlns:a16="http://schemas.microsoft.com/office/drawing/2014/main" id="{29717EC9-02D8-32A8-8FD0-55CE51C8FA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65322" y="2770322"/>
            <a:ext cx="1474922" cy="1474922"/>
          </a:xfrm>
          <a:prstGeom prst="rect">
            <a:avLst/>
          </a:prstGeom>
        </p:spPr>
      </p:pic>
    </p:spTree>
    <p:extLst>
      <p:ext uri="{BB962C8B-B14F-4D97-AF65-F5344CB8AC3E}">
        <p14:creationId xmlns:p14="http://schemas.microsoft.com/office/powerpoint/2010/main" val="520888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FADB-8244-9623-9885-E7E46724E537}"/>
              </a:ext>
            </a:extLst>
          </p:cNvPr>
          <p:cNvSpPr>
            <a:spLocks noGrp="1"/>
          </p:cNvSpPr>
          <p:nvPr>
            <p:ph type="title"/>
          </p:nvPr>
        </p:nvSpPr>
        <p:spPr>
          <a:xfrm>
            <a:off x="2849078" y="379275"/>
            <a:ext cx="8733322" cy="1036642"/>
          </a:xfrm>
        </p:spPr>
        <p:txBody>
          <a:bodyPr/>
          <a:lstStyle/>
          <a:p>
            <a:pPr algn="ctr"/>
            <a:r>
              <a:rPr lang="lv-LV" dirty="0"/>
              <a:t>Pašvaldības darba atklātums</a:t>
            </a:r>
            <a:br>
              <a:rPr lang="lv-LV" dirty="0"/>
            </a:br>
            <a:r>
              <a:rPr lang="lv-LV" dirty="0">
                <a:solidFill>
                  <a:srgbClr val="4A773C"/>
                </a:solidFill>
              </a:rPr>
              <a:t>Konsultācijas ar sabiedrību</a:t>
            </a:r>
          </a:p>
        </p:txBody>
      </p:sp>
      <p:sp>
        <p:nvSpPr>
          <p:cNvPr id="3" name="Content Placeholder 2">
            <a:extLst>
              <a:ext uri="{FF2B5EF4-FFF2-40B4-BE49-F238E27FC236}">
                <a16:creationId xmlns:a16="http://schemas.microsoft.com/office/drawing/2014/main" id="{A21C36C5-28AF-5E91-B9C3-D03DA11DDE2B}"/>
              </a:ext>
            </a:extLst>
          </p:cNvPr>
          <p:cNvSpPr>
            <a:spLocks noGrp="1"/>
          </p:cNvSpPr>
          <p:nvPr>
            <p:ph idx="1"/>
          </p:nvPr>
        </p:nvSpPr>
        <p:spPr>
          <a:xfrm>
            <a:off x="2606040" y="1851660"/>
            <a:ext cx="9136848" cy="4034484"/>
          </a:xfrm>
        </p:spPr>
        <p:txBody>
          <a:bodyPr>
            <a:noAutofit/>
          </a:bodyPr>
          <a:lstStyle/>
          <a:p>
            <a:pPr algn="just"/>
            <a:r>
              <a:rPr lang="lv-LV" sz="1800" b="0" i="0" dirty="0">
                <a:effectLst/>
                <a:latin typeface="Arial" panose="020B0604020202020204" pitchFamily="34" charset="0"/>
              </a:rPr>
              <a:t>Domei ir </a:t>
            </a:r>
            <a:r>
              <a:rPr lang="lv-LV" sz="1800" b="1" i="0" dirty="0">
                <a:effectLst/>
                <a:latin typeface="Arial" panose="020B0604020202020204" pitchFamily="34" charset="0"/>
              </a:rPr>
              <a:t>tiesības</a:t>
            </a:r>
            <a:r>
              <a:rPr lang="lv-LV" sz="1800" b="0" i="0" dirty="0">
                <a:effectLst/>
                <a:latin typeface="Arial" panose="020B0604020202020204" pitchFamily="34" charset="0"/>
              </a:rPr>
              <a:t> un noteiktos gadījumos arī </a:t>
            </a:r>
            <a:r>
              <a:rPr lang="lv-LV" sz="1800" b="1" i="0" dirty="0">
                <a:effectLst/>
                <a:latin typeface="Arial" panose="020B0604020202020204" pitchFamily="34" charset="0"/>
              </a:rPr>
              <a:t>pienākums</a:t>
            </a:r>
            <a:r>
              <a:rPr lang="lv-LV" sz="1800" b="0" i="0" dirty="0">
                <a:effectLst/>
                <a:latin typeface="Arial" panose="020B0604020202020204" pitchFamily="34" charset="0"/>
              </a:rPr>
              <a:t> organizēt </a:t>
            </a:r>
            <a:r>
              <a:rPr lang="lv-LV" sz="1800" b="1" i="0" dirty="0">
                <a:effectLst/>
                <a:latin typeface="Arial" panose="020B0604020202020204" pitchFamily="34" charset="0"/>
              </a:rPr>
              <a:t>konsultācijas ar iedzīvotājiem</a:t>
            </a:r>
            <a:r>
              <a:rPr lang="lv-LV" sz="1800" b="0" i="0" dirty="0">
                <a:effectLst/>
                <a:latin typeface="Arial" panose="020B0604020202020204" pitchFamily="34" charset="0"/>
              </a:rPr>
              <a:t>, kā arī noteikt citus sabiedrības iesaistes veidus, lai veicinātu iedzīvotāju </a:t>
            </a:r>
            <a:r>
              <a:rPr lang="lv-LV" sz="1800" b="1" i="0" dirty="0">
                <a:solidFill>
                  <a:srgbClr val="4A773C"/>
                </a:solidFill>
                <a:effectLst/>
                <a:latin typeface="Arial" panose="020B0604020202020204" pitchFamily="34" charset="0"/>
              </a:rPr>
              <a:t>interešu ievērošanu un pašvaldības ilgtspējīgu attīstību</a:t>
            </a:r>
            <a:r>
              <a:rPr lang="lv-LV" sz="1800" b="0" i="0" dirty="0">
                <a:effectLst/>
                <a:latin typeface="Arial" panose="020B0604020202020204" pitchFamily="34" charset="0"/>
              </a:rPr>
              <a:t>.</a:t>
            </a:r>
          </a:p>
          <a:p>
            <a:pPr algn="just"/>
            <a:endParaRPr lang="lv-LV" sz="1800" b="0" i="0" dirty="0">
              <a:effectLst/>
              <a:latin typeface="Arial" panose="020B0604020202020204" pitchFamily="34" charset="0"/>
            </a:endParaRPr>
          </a:p>
          <a:p>
            <a:pPr algn="just"/>
            <a:r>
              <a:rPr lang="lv-LV" sz="1800" b="0" i="0" dirty="0">
                <a:effectLst/>
                <a:latin typeface="Arial" panose="020B0604020202020204" pitchFamily="34" charset="0"/>
              </a:rPr>
              <a:t>Lai iesaistītu sabiedrību funkciju pildīšanā, pašvaldība var izveidot </a:t>
            </a:r>
            <a:r>
              <a:rPr lang="lv-LV" sz="1800" b="1" i="0" dirty="0">
                <a:effectLst/>
                <a:latin typeface="Arial" panose="020B0604020202020204" pitchFamily="34" charset="0"/>
              </a:rPr>
              <a:t>konsultatīvās padomes un komisijas</a:t>
            </a:r>
            <a:r>
              <a:rPr lang="lv-LV" sz="1800" b="0" i="0" dirty="0">
                <a:effectLst/>
                <a:latin typeface="Arial" panose="020B0604020202020204" pitchFamily="34" charset="0"/>
              </a:rPr>
              <a:t>, kuru sēdes:</a:t>
            </a:r>
          </a:p>
          <a:p>
            <a:pPr marL="285750" indent="-285750" algn="just">
              <a:buFont typeface="Wingdings" panose="05000000000000000000" pitchFamily="2" charset="2"/>
              <a:buChar char="ü"/>
            </a:pPr>
            <a:r>
              <a:rPr lang="lv-LV" sz="1800" dirty="0">
                <a:latin typeface="Arial" panose="020B0604020202020204" pitchFamily="34" charset="0"/>
              </a:rPr>
              <a:t>ir </a:t>
            </a:r>
            <a:r>
              <a:rPr lang="lv-LV" sz="1800" b="1" dirty="0">
                <a:solidFill>
                  <a:srgbClr val="4A773C"/>
                </a:solidFill>
                <a:latin typeface="Arial" panose="020B0604020202020204" pitchFamily="34" charset="0"/>
              </a:rPr>
              <a:t>atklātas</a:t>
            </a:r>
            <a:r>
              <a:rPr lang="lv-LV" sz="1800" dirty="0">
                <a:latin typeface="Arial" panose="020B0604020202020204" pitchFamily="34" charset="0"/>
              </a:rPr>
              <a:t> </a:t>
            </a:r>
            <a:r>
              <a:rPr lang="lv-LV" sz="1800" dirty="0">
                <a:latin typeface="Arial" panose="020B0604020202020204" pitchFamily="34" charset="0"/>
                <a:sym typeface="Wingdings" panose="05000000000000000000" pitchFamily="2" charset="2"/>
              </a:rPr>
              <a:t> </a:t>
            </a:r>
            <a:r>
              <a:rPr lang="lv-LV" sz="1800" dirty="0">
                <a:latin typeface="Arial" panose="020B0604020202020204" pitchFamily="34" charset="0"/>
              </a:rPr>
              <a:t>laiku un darba kārtību publicē tīmekļvietnē</a:t>
            </a:r>
          </a:p>
          <a:p>
            <a:pPr marL="285750" indent="-285750" algn="just">
              <a:buFont typeface="Wingdings" panose="05000000000000000000" pitchFamily="2" charset="2"/>
              <a:buChar char="ü"/>
            </a:pPr>
            <a:r>
              <a:rPr lang="lv-LV" sz="1800" b="0" i="0" dirty="0">
                <a:effectLst/>
                <a:latin typeface="Arial" panose="020B0604020202020204" pitchFamily="34" charset="0"/>
              </a:rPr>
              <a:t>tiek </a:t>
            </a:r>
            <a:r>
              <a:rPr lang="lv-LV" sz="1800" b="1" i="0" dirty="0">
                <a:solidFill>
                  <a:srgbClr val="4A773C"/>
                </a:solidFill>
                <a:effectLst/>
                <a:latin typeface="Arial" panose="020B0604020202020204" pitchFamily="34" charset="0"/>
              </a:rPr>
              <a:t>protokolētas</a:t>
            </a:r>
            <a:r>
              <a:rPr lang="lv-LV" sz="1800" b="0" i="0" dirty="0">
                <a:effectLst/>
                <a:latin typeface="Arial" panose="020B0604020202020204" pitchFamily="34" charset="0"/>
              </a:rPr>
              <a:t> </a:t>
            </a:r>
            <a:r>
              <a:rPr lang="lv-LV" sz="1800" b="0" i="0" dirty="0">
                <a:effectLst/>
                <a:latin typeface="Arial" panose="020B0604020202020204" pitchFamily="34" charset="0"/>
                <a:sym typeface="Wingdings" panose="05000000000000000000" pitchFamily="2" charset="2"/>
              </a:rPr>
              <a:t></a:t>
            </a:r>
            <a:r>
              <a:rPr lang="lv-LV" sz="1800" b="0" i="0" dirty="0">
                <a:effectLst/>
                <a:latin typeface="Arial" panose="020B0604020202020204" pitchFamily="34" charset="0"/>
              </a:rPr>
              <a:t> protokolus publicē tīmekļvietnē</a:t>
            </a:r>
          </a:p>
          <a:p>
            <a:pPr algn="just"/>
            <a:endParaRPr lang="lv-LV" sz="1800" b="0" i="0" dirty="0">
              <a:effectLst/>
              <a:latin typeface="Arial" panose="020B0604020202020204" pitchFamily="34" charset="0"/>
            </a:endParaRPr>
          </a:p>
          <a:p>
            <a:pPr algn="just"/>
            <a:endParaRPr lang="lv-LV" sz="1800" b="0" i="0" dirty="0">
              <a:effectLst/>
              <a:latin typeface="Arial" panose="020B0604020202020204" pitchFamily="34" charset="0"/>
            </a:endParaRPr>
          </a:p>
        </p:txBody>
      </p:sp>
      <p:sp>
        <p:nvSpPr>
          <p:cNvPr id="4" name="Text Placeholder 3">
            <a:extLst>
              <a:ext uri="{FF2B5EF4-FFF2-40B4-BE49-F238E27FC236}">
                <a16:creationId xmlns:a16="http://schemas.microsoft.com/office/drawing/2014/main" id="{D4FF70DB-8044-4D08-F283-139A3699B632}"/>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EDCA1B3B-DD7F-7843-77E5-C2BD6DA95E34}"/>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2A913AE0-61D1-819E-66DD-EF6BFE88B6A2}"/>
              </a:ext>
            </a:extLst>
          </p:cNvPr>
          <p:cNvSpPr>
            <a:spLocks noGrp="1"/>
          </p:cNvSpPr>
          <p:nvPr>
            <p:ph type="sldNum" sz="quarter" idx="13"/>
          </p:nvPr>
        </p:nvSpPr>
        <p:spPr/>
        <p:txBody>
          <a:bodyPr/>
          <a:lstStyle/>
          <a:p>
            <a:pPr>
              <a:defRPr/>
            </a:pPr>
            <a:fld id="{265A34F3-5F51-4265-AB5D-50DF95D61578}" type="slidenum">
              <a:rPr lang="en-US" altLang="en-US" smtClean="0"/>
              <a:pPr>
                <a:defRPr/>
              </a:pPr>
              <a:t>3</a:t>
            </a:fld>
            <a:endParaRPr lang="en-US" altLang="en-US"/>
          </a:p>
        </p:txBody>
      </p:sp>
      <p:pic>
        <p:nvPicPr>
          <p:cNvPr id="8" name="Graphic 7" descr="Connections with solid fill">
            <a:extLst>
              <a:ext uri="{FF2B5EF4-FFF2-40B4-BE49-F238E27FC236}">
                <a16:creationId xmlns:a16="http://schemas.microsoft.com/office/drawing/2014/main" id="{1EB11E73-1D7F-25D2-97DC-16718D4293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58125" y="2540431"/>
            <a:ext cx="1628614" cy="1628614"/>
          </a:xfrm>
          <a:prstGeom prst="rect">
            <a:avLst/>
          </a:prstGeom>
        </p:spPr>
      </p:pic>
    </p:spTree>
    <p:extLst>
      <p:ext uri="{BB962C8B-B14F-4D97-AF65-F5344CB8AC3E}">
        <p14:creationId xmlns:p14="http://schemas.microsoft.com/office/powerpoint/2010/main" val="2980559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FADB-8244-9623-9885-E7E46724E537}"/>
              </a:ext>
            </a:extLst>
          </p:cNvPr>
          <p:cNvSpPr>
            <a:spLocks noGrp="1"/>
          </p:cNvSpPr>
          <p:nvPr>
            <p:ph type="title"/>
          </p:nvPr>
        </p:nvSpPr>
        <p:spPr>
          <a:xfrm>
            <a:off x="2849078" y="379275"/>
            <a:ext cx="8733322" cy="1036642"/>
          </a:xfrm>
        </p:spPr>
        <p:txBody>
          <a:bodyPr/>
          <a:lstStyle/>
          <a:p>
            <a:pPr algn="ctr"/>
            <a:r>
              <a:rPr lang="lv-LV" dirty="0"/>
              <a:t>Pašvaldības darba atklātums</a:t>
            </a:r>
            <a:br>
              <a:rPr lang="lv-LV" dirty="0"/>
            </a:br>
            <a:r>
              <a:rPr lang="lv-LV" dirty="0">
                <a:solidFill>
                  <a:srgbClr val="4A773C"/>
                </a:solidFill>
              </a:rPr>
              <a:t>Domes un komitejas sēde</a:t>
            </a:r>
          </a:p>
        </p:txBody>
      </p:sp>
      <p:sp>
        <p:nvSpPr>
          <p:cNvPr id="3" name="Content Placeholder 2">
            <a:extLst>
              <a:ext uri="{FF2B5EF4-FFF2-40B4-BE49-F238E27FC236}">
                <a16:creationId xmlns:a16="http://schemas.microsoft.com/office/drawing/2014/main" id="{A21C36C5-28AF-5E91-B9C3-D03DA11DDE2B}"/>
              </a:ext>
            </a:extLst>
          </p:cNvPr>
          <p:cNvSpPr>
            <a:spLocks noGrp="1"/>
          </p:cNvSpPr>
          <p:nvPr>
            <p:ph idx="1"/>
          </p:nvPr>
        </p:nvSpPr>
        <p:spPr>
          <a:xfrm>
            <a:off x="2849078" y="1752601"/>
            <a:ext cx="8733322" cy="4373573"/>
          </a:xfrm>
        </p:spPr>
        <p:txBody>
          <a:bodyPr>
            <a:noAutofit/>
          </a:bodyPr>
          <a:lstStyle/>
          <a:p>
            <a:pPr algn="just"/>
            <a:r>
              <a:rPr lang="lv-LV" sz="1800" b="1" i="0" dirty="0">
                <a:effectLst/>
                <a:latin typeface="Arial" panose="020B0604020202020204" pitchFamily="34" charset="0"/>
              </a:rPr>
              <a:t>Sēdes</a:t>
            </a:r>
            <a:r>
              <a:rPr lang="lv-LV" sz="1800" b="0" i="0" dirty="0">
                <a:effectLst/>
                <a:latin typeface="Arial" panose="020B0604020202020204" pitchFamily="34" charset="0"/>
              </a:rPr>
              <a:t> un </a:t>
            </a:r>
            <a:r>
              <a:rPr lang="lv-LV" sz="1800" b="1" i="0" dirty="0">
                <a:effectLst/>
                <a:latin typeface="Arial" panose="020B0604020202020204" pitchFamily="34" charset="0"/>
              </a:rPr>
              <a:t>balsojumi</a:t>
            </a:r>
            <a:r>
              <a:rPr lang="lv-LV" sz="1800" b="0" i="0" dirty="0">
                <a:effectLst/>
                <a:latin typeface="Arial" panose="020B0604020202020204" pitchFamily="34" charset="0"/>
              </a:rPr>
              <a:t> ir </a:t>
            </a:r>
            <a:r>
              <a:rPr lang="lv-LV" sz="1800" b="1" i="0" dirty="0">
                <a:solidFill>
                  <a:srgbClr val="4A773C"/>
                </a:solidFill>
                <a:effectLst/>
                <a:latin typeface="Arial" panose="020B0604020202020204" pitchFamily="34" charset="0"/>
              </a:rPr>
              <a:t>atklāti</a:t>
            </a:r>
            <a:r>
              <a:rPr lang="lv-LV" sz="1800" b="0" i="0" dirty="0">
                <a:effectLst/>
                <a:latin typeface="Arial" panose="020B0604020202020204" pitchFamily="34" charset="0"/>
              </a:rPr>
              <a:t>, izņemot ierobežotas pieejamības jautājumus</a:t>
            </a:r>
            <a:r>
              <a:rPr lang="lv-LV" sz="1800" dirty="0">
                <a:latin typeface="Arial" panose="020B0604020202020204" pitchFamily="34" charset="0"/>
              </a:rPr>
              <a:t>;</a:t>
            </a:r>
            <a:endParaRPr lang="lv-LV" sz="1800" b="0" i="0" dirty="0">
              <a:effectLst/>
              <a:latin typeface="Arial" panose="020B0604020202020204" pitchFamily="34" charset="0"/>
            </a:endParaRPr>
          </a:p>
          <a:p>
            <a:pPr algn="just">
              <a:spcAft>
                <a:spcPts val="0"/>
              </a:spcAft>
            </a:pPr>
            <a:endParaRPr lang="lv-LV" sz="1800" dirty="0">
              <a:latin typeface="Arial" panose="020B0604020202020204" pitchFamily="34" charset="0"/>
            </a:endParaRPr>
          </a:p>
          <a:p>
            <a:pPr algn="just">
              <a:spcAft>
                <a:spcPts val="0"/>
              </a:spcAft>
            </a:pPr>
            <a:r>
              <a:rPr lang="lv-LV" sz="1800" b="0" i="0" dirty="0">
                <a:effectLst/>
                <a:latin typeface="Arial" panose="020B0604020202020204" pitchFamily="34" charset="0"/>
              </a:rPr>
              <a:t>Darba kārtības ir </a:t>
            </a:r>
            <a:r>
              <a:rPr lang="lv-LV" sz="1800" b="1" i="0" dirty="0">
                <a:solidFill>
                  <a:srgbClr val="4A773C"/>
                </a:solidFill>
                <a:effectLst/>
                <a:latin typeface="Arial" panose="020B0604020202020204" pitchFamily="34" charset="0"/>
              </a:rPr>
              <a:t>publiski pieejamas tīmekļvietnē </a:t>
            </a:r>
            <a:r>
              <a:rPr lang="lv-LV" sz="1800" b="0" i="0" dirty="0">
                <a:effectLst/>
                <a:latin typeface="Arial" panose="020B0604020202020204" pitchFamily="34" charset="0"/>
              </a:rPr>
              <a:t>pirms sēžu norises;</a:t>
            </a:r>
          </a:p>
          <a:p>
            <a:pPr algn="just">
              <a:spcAft>
                <a:spcPts val="0"/>
              </a:spcAft>
            </a:pPr>
            <a:endParaRPr lang="lv-LV" sz="1800" dirty="0">
              <a:latin typeface="Arial" panose="020B0604020202020204" pitchFamily="34" charset="0"/>
            </a:endParaRPr>
          </a:p>
          <a:p>
            <a:pPr algn="just">
              <a:spcAft>
                <a:spcPts val="0"/>
              </a:spcAft>
            </a:pPr>
            <a:r>
              <a:rPr lang="lv-LV" sz="1800" dirty="0">
                <a:latin typeface="Arial" panose="020B0604020202020204" pitchFamily="34" charset="0"/>
              </a:rPr>
              <a:t>Protokoli </a:t>
            </a:r>
            <a:r>
              <a:rPr lang="lv-LV" sz="1800" b="1" dirty="0">
                <a:solidFill>
                  <a:srgbClr val="4A773C"/>
                </a:solidFill>
                <a:latin typeface="Arial" panose="020B0604020202020204" pitchFamily="34" charset="0"/>
              </a:rPr>
              <a:t>ir publiski pieejami tīmekļvietnē</a:t>
            </a:r>
            <a:r>
              <a:rPr lang="lv-LV" sz="1800" dirty="0">
                <a:latin typeface="Arial" panose="020B0604020202020204" pitchFamily="34" charset="0"/>
              </a:rPr>
              <a:t>;</a:t>
            </a:r>
            <a:endParaRPr lang="lv-LV" sz="1800" b="0" i="0" dirty="0">
              <a:effectLst/>
              <a:latin typeface="Arial" panose="020B0604020202020204" pitchFamily="34" charset="0"/>
            </a:endParaRPr>
          </a:p>
          <a:p>
            <a:pPr algn="just">
              <a:spcAft>
                <a:spcPts val="0"/>
              </a:spcAft>
            </a:pPr>
            <a:endParaRPr lang="lv-LV" sz="1800" b="1" i="0" dirty="0">
              <a:solidFill>
                <a:srgbClr val="4A773C"/>
              </a:solidFill>
              <a:effectLst/>
              <a:latin typeface="Arial" panose="020B0604020202020204" pitchFamily="34" charset="0"/>
            </a:endParaRPr>
          </a:p>
          <a:p>
            <a:pPr algn="just">
              <a:spcAft>
                <a:spcPts val="0"/>
              </a:spcAft>
            </a:pPr>
            <a:r>
              <a:rPr lang="lv-LV" sz="1800" b="1" i="0" dirty="0">
                <a:solidFill>
                  <a:srgbClr val="4A773C"/>
                </a:solidFill>
                <a:effectLst/>
                <a:latin typeface="Arial" panose="020B0604020202020204" pitchFamily="34" charset="0"/>
              </a:rPr>
              <a:t>Domes</a:t>
            </a:r>
            <a:r>
              <a:rPr lang="lv-LV" sz="1800" b="0" i="0" dirty="0">
                <a:effectLst/>
                <a:latin typeface="Arial" panose="020B0604020202020204" pitchFamily="34" charset="0"/>
              </a:rPr>
              <a:t> </a:t>
            </a:r>
            <a:r>
              <a:rPr lang="lv-LV" sz="1800" b="1" i="0" dirty="0">
                <a:solidFill>
                  <a:srgbClr val="4A773C"/>
                </a:solidFill>
                <a:effectLst/>
                <a:latin typeface="Arial" panose="020B0604020202020204" pitchFamily="34" charset="0"/>
              </a:rPr>
              <a:t>sēdes audiovizuāla tiešraide </a:t>
            </a:r>
            <a:r>
              <a:rPr lang="lv-LV" sz="1800" i="0" dirty="0">
                <a:effectLst/>
                <a:latin typeface="Arial" panose="020B0604020202020204" pitchFamily="34" charset="0"/>
              </a:rPr>
              <a:t>tīmekļvietnē.</a:t>
            </a:r>
          </a:p>
        </p:txBody>
      </p:sp>
      <p:sp>
        <p:nvSpPr>
          <p:cNvPr id="4" name="Text Placeholder 3">
            <a:extLst>
              <a:ext uri="{FF2B5EF4-FFF2-40B4-BE49-F238E27FC236}">
                <a16:creationId xmlns:a16="http://schemas.microsoft.com/office/drawing/2014/main" id="{D4FF70DB-8044-4D08-F283-139A3699B632}"/>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EDCA1B3B-DD7F-7843-77E5-C2BD6DA95E34}"/>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2A913AE0-61D1-819E-66DD-EF6BFE88B6A2}"/>
              </a:ext>
            </a:extLst>
          </p:cNvPr>
          <p:cNvSpPr>
            <a:spLocks noGrp="1"/>
          </p:cNvSpPr>
          <p:nvPr>
            <p:ph type="sldNum" sz="quarter" idx="13"/>
          </p:nvPr>
        </p:nvSpPr>
        <p:spPr/>
        <p:txBody>
          <a:bodyPr/>
          <a:lstStyle/>
          <a:p>
            <a:pPr>
              <a:defRPr/>
            </a:pPr>
            <a:fld id="{265A34F3-5F51-4265-AB5D-50DF95D61578}" type="slidenum">
              <a:rPr lang="en-US" altLang="en-US" smtClean="0"/>
              <a:pPr>
                <a:defRPr/>
              </a:pPr>
              <a:t>4</a:t>
            </a:fld>
            <a:endParaRPr lang="en-US" altLang="en-US"/>
          </a:p>
        </p:txBody>
      </p:sp>
      <p:pic>
        <p:nvPicPr>
          <p:cNvPr id="8" name="Graphic 7" descr="Board Of Directors with solid fill">
            <a:extLst>
              <a:ext uri="{FF2B5EF4-FFF2-40B4-BE49-F238E27FC236}">
                <a16:creationId xmlns:a16="http://schemas.microsoft.com/office/drawing/2014/main" id="{79F3121D-E069-5BD9-7A18-59A5B70CF2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12566" y="2457174"/>
            <a:ext cx="1482213" cy="1482213"/>
          </a:xfrm>
          <a:prstGeom prst="rect">
            <a:avLst/>
          </a:prstGeom>
        </p:spPr>
      </p:pic>
    </p:spTree>
    <p:extLst>
      <p:ext uri="{BB962C8B-B14F-4D97-AF65-F5344CB8AC3E}">
        <p14:creationId xmlns:p14="http://schemas.microsoft.com/office/powerpoint/2010/main" val="813863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D7618-46FC-462B-B4E2-271FE8D55C8C}"/>
              </a:ext>
            </a:extLst>
          </p:cNvPr>
          <p:cNvSpPr>
            <a:spLocks noGrp="1"/>
          </p:cNvSpPr>
          <p:nvPr>
            <p:ph type="title"/>
          </p:nvPr>
        </p:nvSpPr>
        <p:spPr>
          <a:xfrm>
            <a:off x="3426594" y="381000"/>
            <a:ext cx="8112735" cy="1036642"/>
          </a:xfrm>
        </p:spPr>
        <p:txBody>
          <a:bodyPr tIns="46800">
            <a:normAutofit/>
          </a:bodyPr>
          <a:lstStyle/>
          <a:p>
            <a:pPr algn="ctr"/>
            <a:r>
              <a:rPr lang="lv-LV" dirty="0"/>
              <a:t>Pašvaldības darba atklātums</a:t>
            </a:r>
            <a:br>
              <a:rPr lang="lv-LV" dirty="0"/>
            </a:br>
            <a:r>
              <a:rPr lang="lv-LV" dirty="0">
                <a:solidFill>
                  <a:srgbClr val="4A773C"/>
                </a:solidFill>
              </a:rPr>
              <a:t>Saistošo noteikumu paskaidrojuma raksts</a:t>
            </a:r>
            <a:endParaRPr lang="lv-LV" b="1" i="0" strike="noStrike" baseline="0" dirty="0">
              <a:solidFill>
                <a:srgbClr val="4A773C"/>
              </a:solidFill>
            </a:endParaRPr>
          </a:p>
        </p:txBody>
      </p:sp>
      <p:sp>
        <p:nvSpPr>
          <p:cNvPr id="3" name="Content Placeholder 2">
            <a:extLst>
              <a:ext uri="{FF2B5EF4-FFF2-40B4-BE49-F238E27FC236}">
                <a16:creationId xmlns:a16="http://schemas.microsoft.com/office/drawing/2014/main" id="{CD18B7E0-2769-47CC-83E6-FD452BB826F1}"/>
              </a:ext>
            </a:extLst>
          </p:cNvPr>
          <p:cNvSpPr>
            <a:spLocks noGrp="1"/>
          </p:cNvSpPr>
          <p:nvPr>
            <p:ph idx="1"/>
          </p:nvPr>
        </p:nvSpPr>
        <p:spPr>
          <a:xfrm>
            <a:off x="2849078" y="1760560"/>
            <a:ext cx="8690251" cy="4564039"/>
          </a:xfrm>
        </p:spPr>
        <p:txBody>
          <a:bodyPr>
            <a:noAutofit/>
          </a:bodyPr>
          <a:lstStyle/>
          <a:p>
            <a:pPr algn="ctr"/>
            <a:r>
              <a:rPr lang="lv-LV" sz="1800" b="1" i="0" strike="noStrike" baseline="0" dirty="0">
                <a:solidFill>
                  <a:srgbClr val="29702A"/>
                </a:solidFill>
                <a:latin typeface="Arial" panose="020B0604020202020204" pitchFamily="34" charset="0"/>
                <a:cs typeface="Arial" panose="020B0604020202020204" pitchFamily="34" charset="0"/>
              </a:rPr>
              <a:t>Saistošo noteikumu projekta paskaidrojuma raksts</a:t>
            </a:r>
          </a:p>
          <a:p>
            <a:pPr algn="ctr"/>
            <a:r>
              <a:rPr lang="lv-LV" sz="1800" b="1" i="0" strike="noStrike" baseline="0" dirty="0">
                <a:solidFill>
                  <a:srgbClr val="29702A"/>
                </a:solidFill>
                <a:latin typeface="Arial" panose="020B0604020202020204" pitchFamily="34" charset="0"/>
                <a:cs typeface="Arial" panose="020B0604020202020204" pitchFamily="34" charset="0"/>
              </a:rPr>
              <a:t>=</a:t>
            </a:r>
          </a:p>
          <a:p>
            <a:pPr algn="ctr"/>
            <a:r>
              <a:rPr lang="lv-LV" sz="1800" b="1" dirty="0">
                <a:solidFill>
                  <a:srgbClr val="29702A"/>
                </a:solidFill>
                <a:effectLst/>
                <a:latin typeface="Arial" panose="020B0604020202020204" pitchFamily="34" charset="0"/>
                <a:cs typeface="Arial" panose="020B0604020202020204" pitchFamily="34" charset="0"/>
              </a:rPr>
              <a:t>Vis</a:t>
            </a:r>
            <a:r>
              <a:rPr lang="lv-LV" sz="1800" b="1" dirty="0">
                <a:solidFill>
                  <a:srgbClr val="29702A"/>
                </a:solidFill>
                <a:latin typeface="Arial" panose="020B0604020202020204" pitchFamily="34" charset="0"/>
                <a:cs typeface="Arial" panose="020B0604020202020204" pitchFamily="34" charset="0"/>
              </a:rPr>
              <a:t>pusīgs </a:t>
            </a:r>
            <a:r>
              <a:rPr lang="lv-LV" sz="1800" b="1" dirty="0">
                <a:solidFill>
                  <a:srgbClr val="29702A"/>
                </a:solidFill>
                <a:effectLst/>
                <a:latin typeface="Arial" panose="020B0604020202020204" pitchFamily="34" charset="0"/>
                <a:cs typeface="Arial" panose="020B0604020202020204" pitchFamily="34" charset="0"/>
              </a:rPr>
              <a:t>saistošo noteikumu sākotnējās ietekmes izvērtējums</a:t>
            </a:r>
          </a:p>
          <a:p>
            <a:pPr algn="ctr"/>
            <a:endParaRPr lang="lv-LV" sz="1600" b="1" i="0" strike="noStrike" baseline="0" dirty="0">
              <a:solidFill>
                <a:srgbClr val="29702A"/>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lv-LV" sz="1800" b="1" dirty="0">
                <a:effectLst/>
                <a:latin typeface="Arial" panose="020B0604020202020204" pitchFamily="34" charset="0"/>
                <a:cs typeface="Arial" panose="020B0604020202020204" pitchFamily="34" charset="0"/>
              </a:rPr>
              <a:t>fiskālā ietekme </a:t>
            </a:r>
            <a:r>
              <a:rPr lang="lv-LV" sz="1800" dirty="0">
                <a:effectLst/>
                <a:latin typeface="Arial" panose="020B0604020202020204" pitchFamily="34" charset="0"/>
                <a:cs typeface="Arial" panose="020B0604020202020204" pitchFamily="34" charset="0"/>
              </a:rPr>
              <a:t>uz pašvaldības budžetu ar konkrētiem aprēķiniem </a:t>
            </a:r>
            <a:r>
              <a:rPr lang="lv-LV" sz="1800" i="1" dirty="0">
                <a:effectLst/>
                <a:latin typeface="Arial" panose="020B0604020202020204" pitchFamily="34" charset="0"/>
                <a:cs typeface="Arial" panose="020B0604020202020204" pitchFamily="34" charset="0"/>
              </a:rPr>
              <a:t>(izņemot saistošos noteikumus par pašvaldības nodevām)</a:t>
            </a:r>
            <a:endParaRPr lang="lv-LV" sz="1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lv-LV" sz="1800" dirty="0">
                <a:effectLst/>
                <a:latin typeface="Arial" panose="020B0604020202020204" pitchFamily="34" charset="0"/>
                <a:cs typeface="Arial" panose="020B0604020202020204" pitchFamily="34" charset="0"/>
              </a:rPr>
              <a:t>sociālā ietekme, ietekme uz vidi, iedzīvotāju veselību, uzņēmējdarbības vidi, konkurenci</a:t>
            </a:r>
          </a:p>
          <a:p>
            <a:pPr marL="285750" indent="-285750" algn="just">
              <a:buFont typeface="Wingdings" panose="05000000000000000000" pitchFamily="2" charset="2"/>
              <a:buChar char="Ø"/>
            </a:pPr>
            <a:r>
              <a:rPr lang="lv-LV" sz="1800" dirty="0">
                <a:effectLst/>
                <a:latin typeface="Arial" panose="020B0604020202020204" pitchFamily="34" charset="0"/>
                <a:cs typeface="Arial" panose="020B0604020202020204" pitchFamily="34" charset="0"/>
              </a:rPr>
              <a:t>ietekme uz administratīvajām procedūrām un to izmaksām visām iesaistītajām personām</a:t>
            </a:r>
            <a:endParaRPr lang="lv-LV" sz="1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lv-LV" sz="1800" b="1" dirty="0">
                <a:effectLst/>
                <a:latin typeface="Arial" panose="020B0604020202020204" pitchFamily="34" charset="0"/>
                <a:cs typeface="Arial" panose="020B0604020202020204" pitchFamily="34" charset="0"/>
              </a:rPr>
              <a:t>prasību un izmaksu samērīgums </a:t>
            </a:r>
            <a:r>
              <a:rPr lang="lv-LV" sz="1800" dirty="0">
                <a:effectLst/>
                <a:latin typeface="Arial" panose="020B0604020202020204" pitchFamily="34" charset="0"/>
                <a:cs typeface="Arial" panose="020B0604020202020204" pitchFamily="34" charset="0"/>
              </a:rPr>
              <a:t>pret paredzētajiem ieguvumiem</a:t>
            </a:r>
          </a:p>
          <a:p>
            <a:pPr marL="285750" indent="-285750" algn="just">
              <a:buFont typeface="Wingdings" panose="05000000000000000000" pitchFamily="2" charset="2"/>
              <a:buChar char="Ø"/>
            </a:pPr>
            <a:r>
              <a:rPr lang="lv-LV" sz="1800" b="1" dirty="0">
                <a:effectLst/>
                <a:latin typeface="Arial" panose="020B0604020202020204" pitchFamily="34" charset="0"/>
                <a:cs typeface="Arial" panose="020B0604020202020204" pitchFamily="34" charset="0"/>
              </a:rPr>
              <a:t>veiktās konsultācijas ar privātpersonām </a:t>
            </a:r>
            <a:r>
              <a:rPr lang="lv-LV" sz="1800" dirty="0">
                <a:effectLst/>
                <a:latin typeface="Arial" panose="020B0604020202020204" pitchFamily="34" charset="0"/>
                <a:cs typeface="Arial" panose="020B0604020202020204" pitchFamily="34" charset="0"/>
              </a:rPr>
              <a:t>un institūcijām </a:t>
            </a:r>
          </a:p>
          <a:p>
            <a:r>
              <a:rPr lang="lv-LV" sz="1600" b="1" i="0" strike="noStrike" baseline="0" dirty="0">
                <a:solidFill>
                  <a:srgbClr val="29702A"/>
                </a:solidFill>
                <a:latin typeface="Arial" panose="020B0604020202020204" pitchFamily="34" charset="0"/>
                <a:cs typeface="Arial" panose="020B0604020202020204" pitchFamily="34" charset="0"/>
              </a:rPr>
              <a:t>(u.c.)</a:t>
            </a:r>
          </a:p>
        </p:txBody>
      </p:sp>
      <p:sp>
        <p:nvSpPr>
          <p:cNvPr id="6" name="Slide Number Placeholder 5">
            <a:extLst>
              <a:ext uri="{FF2B5EF4-FFF2-40B4-BE49-F238E27FC236}">
                <a16:creationId xmlns:a16="http://schemas.microsoft.com/office/drawing/2014/main" id="{FE9F5D2B-4DC4-4328-AED9-4086E81A8A42}"/>
              </a:ext>
            </a:extLst>
          </p:cNvPr>
          <p:cNvSpPr>
            <a:spLocks noGrp="1"/>
          </p:cNvSpPr>
          <p:nvPr>
            <p:ph type="sldNum" sz="quarter" idx="13"/>
          </p:nvPr>
        </p:nvSpPr>
        <p:spPr/>
        <p:txBody>
          <a:bodyPr/>
          <a:lstStyle/>
          <a:p>
            <a:pPr>
              <a:defRPr/>
            </a:pPr>
            <a:fld id="{CA50152C-A5AE-4037-8E77-C398DB665690}" type="slidenum">
              <a:rPr lang="en-US" altLang="en-US" smtClean="0">
                <a:ea typeface="Verdana" panose="020B0604030504040204" pitchFamily="34" charset="0"/>
              </a:rPr>
              <a:pPr>
                <a:defRPr/>
              </a:pPr>
              <a:t>5</a:t>
            </a:fld>
            <a:endParaRPr lang="en-US" altLang="en-US">
              <a:ea typeface="Verdana" panose="020B0604030504040204" pitchFamily="34" charset="0"/>
            </a:endParaRPr>
          </a:p>
        </p:txBody>
      </p:sp>
      <p:pic>
        <p:nvPicPr>
          <p:cNvPr id="7" name="Graphic 6" descr="Folder Search with solid fill">
            <a:extLst>
              <a:ext uri="{FF2B5EF4-FFF2-40B4-BE49-F238E27FC236}">
                <a16:creationId xmlns:a16="http://schemas.microsoft.com/office/drawing/2014/main" id="{F76A69BC-B6A3-8AA2-21DB-1D6FDB8985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15797" y="2585495"/>
            <a:ext cx="1687010" cy="1687010"/>
          </a:xfrm>
          <a:prstGeom prst="rect">
            <a:avLst/>
          </a:prstGeom>
        </p:spPr>
      </p:pic>
    </p:spTree>
    <p:extLst>
      <p:ext uri="{BB962C8B-B14F-4D97-AF65-F5344CB8AC3E}">
        <p14:creationId xmlns:p14="http://schemas.microsoft.com/office/powerpoint/2010/main" val="2761806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D7618-46FC-462B-B4E2-271FE8D55C8C}"/>
              </a:ext>
            </a:extLst>
          </p:cNvPr>
          <p:cNvSpPr>
            <a:spLocks noGrp="1"/>
          </p:cNvSpPr>
          <p:nvPr>
            <p:ph type="title"/>
          </p:nvPr>
        </p:nvSpPr>
        <p:spPr>
          <a:xfrm>
            <a:off x="3416968" y="381000"/>
            <a:ext cx="8122361" cy="1036642"/>
          </a:xfrm>
        </p:spPr>
        <p:txBody>
          <a:bodyPr tIns="46800">
            <a:normAutofit fontScale="90000"/>
          </a:bodyPr>
          <a:lstStyle/>
          <a:p>
            <a:pPr algn="ctr"/>
            <a:r>
              <a:rPr lang="lv-LV" sz="2700" dirty="0"/>
              <a:t>Pašvaldības</a:t>
            </a:r>
            <a:r>
              <a:rPr lang="lv-LV" dirty="0"/>
              <a:t> darba atklātums</a:t>
            </a:r>
            <a:br>
              <a:rPr lang="lv-LV" dirty="0"/>
            </a:br>
            <a:r>
              <a:rPr lang="lv-LV" sz="2700" dirty="0">
                <a:solidFill>
                  <a:srgbClr val="4A773C"/>
                </a:solidFill>
              </a:rPr>
              <a:t>Sabiedrības viedoklis par saistošo noteikumu projektu</a:t>
            </a:r>
            <a:endParaRPr lang="lv-LV" sz="2700" b="1" i="0" strike="noStrike" baseline="0" dirty="0">
              <a:solidFill>
                <a:srgbClr val="4A773C"/>
              </a:solidFill>
            </a:endParaRPr>
          </a:p>
        </p:txBody>
      </p:sp>
      <p:sp>
        <p:nvSpPr>
          <p:cNvPr id="3" name="Content Placeholder 2">
            <a:extLst>
              <a:ext uri="{FF2B5EF4-FFF2-40B4-BE49-F238E27FC236}">
                <a16:creationId xmlns:a16="http://schemas.microsoft.com/office/drawing/2014/main" id="{CD18B7E0-2769-47CC-83E6-FD452BB826F1}"/>
              </a:ext>
            </a:extLst>
          </p:cNvPr>
          <p:cNvSpPr>
            <a:spLocks noGrp="1"/>
          </p:cNvSpPr>
          <p:nvPr>
            <p:ph idx="1"/>
          </p:nvPr>
        </p:nvSpPr>
        <p:spPr>
          <a:xfrm>
            <a:off x="2838734" y="1884545"/>
            <a:ext cx="8700595" cy="3030356"/>
          </a:xfrm>
        </p:spPr>
        <p:txBody>
          <a:bodyPr>
            <a:noAutofit/>
          </a:bodyPr>
          <a:lstStyle/>
          <a:p>
            <a:pPr>
              <a:spcBef>
                <a:spcPts val="0"/>
              </a:spcBef>
            </a:pPr>
            <a:endParaRPr lang="lv-LV" sz="1600" dirty="0">
              <a:latin typeface="Arial" panose="020B0604020202020204" pitchFamily="34" charset="0"/>
              <a:cs typeface="Arial" panose="020B0604020202020204" pitchFamily="34" charset="0"/>
            </a:endParaRPr>
          </a:p>
          <a:p>
            <a:pPr algn="just">
              <a:spcBef>
                <a:spcPts val="0"/>
              </a:spcBef>
            </a:pPr>
            <a:r>
              <a:rPr lang="lv-LV" sz="1800" dirty="0">
                <a:latin typeface="Arial" panose="020B0604020202020204" pitchFamily="34" charset="0"/>
                <a:cs typeface="Arial" panose="020B0604020202020204" pitchFamily="34" charset="0"/>
              </a:rPr>
              <a:t>Sabiedrības pārstāvjus iespējams </a:t>
            </a:r>
            <a:r>
              <a:rPr lang="lv-LV" sz="1800" b="1" dirty="0">
                <a:latin typeface="Arial" panose="020B0604020202020204" pitchFamily="34" charset="0"/>
                <a:cs typeface="Arial" panose="020B0604020202020204" pitchFamily="34" charset="0"/>
              </a:rPr>
              <a:t>iesaistīt</a:t>
            </a:r>
            <a:r>
              <a:rPr lang="lv-LV" sz="1800" dirty="0">
                <a:latin typeface="Arial" panose="020B0604020202020204" pitchFamily="34" charset="0"/>
                <a:cs typeface="Arial" panose="020B0604020202020204" pitchFamily="34" charset="0"/>
              </a:rPr>
              <a:t> jau saistošo noteikumu </a:t>
            </a:r>
            <a:r>
              <a:rPr lang="lv-LV" sz="1800" b="1" dirty="0">
                <a:latin typeface="Arial" panose="020B0604020202020204" pitchFamily="34" charset="0"/>
                <a:cs typeface="Arial" panose="020B0604020202020204" pitchFamily="34" charset="0"/>
              </a:rPr>
              <a:t>projekta </a:t>
            </a:r>
            <a:r>
              <a:rPr lang="lv-LV" sz="1800" b="1" dirty="0">
                <a:solidFill>
                  <a:srgbClr val="4A773C"/>
                </a:solidFill>
                <a:latin typeface="Arial" panose="020B0604020202020204" pitchFamily="34" charset="0"/>
                <a:cs typeface="Arial" panose="020B0604020202020204" pitchFamily="34" charset="0"/>
              </a:rPr>
              <a:t>sākotnējās</a:t>
            </a:r>
            <a:r>
              <a:rPr lang="lv-LV" sz="1800" b="1" dirty="0">
                <a:latin typeface="Arial" panose="020B0604020202020204" pitchFamily="34" charset="0"/>
                <a:cs typeface="Arial" panose="020B0604020202020204" pitchFamily="34" charset="0"/>
              </a:rPr>
              <a:t> izstrādes</a:t>
            </a:r>
            <a:r>
              <a:rPr lang="lv-LV" sz="1800" dirty="0">
                <a:latin typeface="Arial" panose="020B0604020202020204" pitchFamily="34" charset="0"/>
                <a:cs typeface="Arial" panose="020B0604020202020204" pitchFamily="34" charset="0"/>
              </a:rPr>
              <a:t> gaitā.</a:t>
            </a:r>
            <a:endParaRPr lang="lv-LV" sz="1800" b="1" dirty="0">
              <a:solidFill>
                <a:srgbClr val="4A773C"/>
              </a:solidFill>
              <a:latin typeface="Arial" panose="020B0604020202020204" pitchFamily="34" charset="0"/>
              <a:cs typeface="Arial" panose="020B0604020202020204" pitchFamily="34" charset="0"/>
            </a:endParaRPr>
          </a:p>
          <a:p>
            <a:pPr algn="just">
              <a:spcBef>
                <a:spcPts val="0"/>
              </a:spcBef>
            </a:pPr>
            <a:endParaRPr lang="lv-LV" sz="1800" dirty="0">
              <a:effectLst/>
              <a:latin typeface="Arial" panose="020B0604020202020204" pitchFamily="34" charset="0"/>
              <a:cs typeface="Arial" panose="020B0604020202020204" pitchFamily="34" charset="0"/>
            </a:endParaRPr>
          </a:p>
          <a:p>
            <a:pPr algn="just">
              <a:spcBef>
                <a:spcPts val="0"/>
              </a:spcBef>
            </a:pPr>
            <a:r>
              <a:rPr lang="lv-LV" sz="1800" dirty="0">
                <a:effectLst/>
                <a:latin typeface="Arial" panose="020B0604020202020204" pitchFamily="34" charset="0"/>
                <a:cs typeface="Arial" panose="020B0604020202020204" pitchFamily="34" charset="0"/>
              </a:rPr>
              <a:t>Saistošo noteikumu </a:t>
            </a:r>
            <a:r>
              <a:rPr lang="lv-LV" sz="1800" b="1" dirty="0">
                <a:effectLst/>
                <a:latin typeface="Arial" panose="020B0604020202020204" pitchFamily="34" charset="0"/>
                <a:cs typeface="Arial" panose="020B0604020202020204" pitchFamily="34" charset="0"/>
              </a:rPr>
              <a:t>projektu</a:t>
            </a:r>
            <a:r>
              <a:rPr lang="lv-LV" sz="1800" dirty="0">
                <a:effectLst/>
                <a:latin typeface="Arial" panose="020B0604020202020204" pitchFamily="34" charset="0"/>
                <a:cs typeface="Arial" panose="020B0604020202020204" pitchFamily="34" charset="0"/>
              </a:rPr>
              <a:t> un tā paskaidrojuma rakstu publicē pašvaldības oficiālajā </a:t>
            </a:r>
            <a:r>
              <a:rPr lang="lv-LV" sz="1800" b="1" dirty="0">
                <a:effectLst/>
                <a:latin typeface="Arial" panose="020B0604020202020204" pitchFamily="34" charset="0"/>
                <a:cs typeface="Arial" panose="020B0604020202020204" pitchFamily="34" charset="0"/>
              </a:rPr>
              <a:t>tīmekļvietnē</a:t>
            </a:r>
            <a:r>
              <a:rPr lang="lv-LV" sz="1800" dirty="0">
                <a:effectLst/>
                <a:latin typeface="Arial" panose="020B0604020202020204" pitchFamily="34" charset="0"/>
                <a:cs typeface="Arial" panose="020B0604020202020204" pitchFamily="34" charset="0"/>
              </a:rPr>
              <a:t> uz termiņu, kas nav mazāks par </a:t>
            </a:r>
            <a:r>
              <a:rPr lang="lv-LV" sz="1800" b="1" dirty="0">
                <a:solidFill>
                  <a:srgbClr val="4A773C"/>
                </a:solidFill>
                <a:effectLst/>
                <a:latin typeface="Arial" panose="020B0604020202020204" pitchFamily="34" charset="0"/>
                <a:cs typeface="Arial" panose="020B0604020202020204" pitchFamily="34" charset="0"/>
              </a:rPr>
              <a:t>divām nedēļām</a:t>
            </a:r>
            <a:r>
              <a:rPr lang="lv-LV" sz="1800" dirty="0">
                <a:effectLst/>
                <a:latin typeface="Arial" panose="020B0604020202020204" pitchFamily="34" charset="0"/>
                <a:cs typeface="Arial" panose="020B0604020202020204" pitchFamily="34" charset="0"/>
              </a:rPr>
              <a:t>.</a:t>
            </a:r>
            <a:endParaRPr lang="lv-LV" sz="1800" b="1" dirty="0">
              <a:solidFill>
                <a:srgbClr val="4A773C"/>
              </a:solidFill>
              <a:effectLst/>
              <a:latin typeface="Arial" panose="020B0604020202020204" pitchFamily="34" charset="0"/>
              <a:cs typeface="Arial" panose="020B0604020202020204" pitchFamily="34" charset="0"/>
            </a:endParaRPr>
          </a:p>
          <a:p>
            <a:pPr algn="just">
              <a:spcBef>
                <a:spcPts val="0"/>
              </a:spcBef>
            </a:pPr>
            <a:endParaRPr lang="lv-LV" sz="1800" b="1" dirty="0">
              <a:solidFill>
                <a:srgbClr val="4A773C"/>
              </a:solidFill>
              <a:effectLst/>
              <a:latin typeface="Arial" panose="020B0604020202020204" pitchFamily="34" charset="0"/>
              <a:cs typeface="Arial" panose="020B0604020202020204" pitchFamily="34" charset="0"/>
            </a:endParaRPr>
          </a:p>
          <a:p>
            <a:pPr algn="just">
              <a:spcBef>
                <a:spcPts val="0"/>
              </a:spcBef>
            </a:pPr>
            <a:r>
              <a:rPr lang="lv-LV" sz="1800" dirty="0">
                <a:effectLst/>
                <a:latin typeface="Arial" panose="020B0604020202020204" pitchFamily="34" charset="0"/>
                <a:cs typeface="Arial" panose="020B0604020202020204" pitchFamily="34" charset="0"/>
              </a:rPr>
              <a:t>Saņemtos </a:t>
            </a:r>
            <a:r>
              <a:rPr lang="lv-LV" sz="1800" b="1" dirty="0">
                <a:effectLst/>
                <a:latin typeface="Arial" panose="020B0604020202020204" pitchFamily="34" charset="0"/>
                <a:cs typeface="Arial" panose="020B0604020202020204" pitchFamily="34" charset="0"/>
              </a:rPr>
              <a:t>viedokļus</a:t>
            </a:r>
            <a:r>
              <a:rPr lang="lv-LV" sz="1800" dirty="0">
                <a:effectLst/>
                <a:latin typeface="Arial" panose="020B0604020202020204" pitchFamily="34" charset="0"/>
                <a:cs typeface="Arial" panose="020B0604020202020204" pitchFamily="34" charset="0"/>
              </a:rPr>
              <a:t> apkopo un atspoguļo </a:t>
            </a:r>
            <a:r>
              <a:rPr lang="lv-LV" sz="1800" b="1" dirty="0">
                <a:effectLst/>
                <a:latin typeface="Arial" panose="020B0604020202020204" pitchFamily="34" charset="0"/>
                <a:cs typeface="Arial" panose="020B0604020202020204" pitchFamily="34" charset="0"/>
              </a:rPr>
              <a:t>paskaidrojuma rakstā</a:t>
            </a:r>
            <a:r>
              <a:rPr lang="lv-LV" sz="1800" dirty="0">
                <a:effectLst/>
                <a:latin typeface="Arial" panose="020B0604020202020204" pitchFamily="34" charset="0"/>
                <a:cs typeface="Arial" panose="020B0604020202020204" pitchFamily="34" charset="0"/>
              </a:rPr>
              <a:t>.</a:t>
            </a:r>
            <a:endParaRPr lang="lv-LV" sz="1800" b="1" dirty="0">
              <a:effectLst/>
              <a:latin typeface="Arial" panose="020B0604020202020204" pitchFamily="34" charset="0"/>
              <a:cs typeface="Arial" panose="020B0604020202020204" pitchFamily="34" charset="0"/>
            </a:endParaRPr>
          </a:p>
          <a:p>
            <a:pPr algn="just">
              <a:spcBef>
                <a:spcPts val="0"/>
              </a:spcBef>
            </a:pPr>
            <a:endParaRPr lang="lv-LV" sz="1800" b="1" i="0" strike="noStrike" baseline="0" dirty="0">
              <a:solidFill>
                <a:srgbClr val="29702A"/>
              </a:solidFill>
              <a:latin typeface="Arial" panose="020B0604020202020204" pitchFamily="34" charset="0"/>
              <a:cs typeface="Arial" panose="020B0604020202020204" pitchFamily="34" charset="0"/>
            </a:endParaRPr>
          </a:p>
          <a:p>
            <a:endParaRPr lang="lv-LV" sz="1600" b="1" dirty="0">
              <a:solidFill>
                <a:srgbClr val="29702A"/>
              </a:solidFill>
            </a:endParaRPr>
          </a:p>
        </p:txBody>
      </p:sp>
      <p:sp>
        <p:nvSpPr>
          <p:cNvPr id="6" name="Slide Number Placeholder 5">
            <a:extLst>
              <a:ext uri="{FF2B5EF4-FFF2-40B4-BE49-F238E27FC236}">
                <a16:creationId xmlns:a16="http://schemas.microsoft.com/office/drawing/2014/main" id="{FE9F5D2B-4DC4-4328-AED9-4086E81A8A42}"/>
              </a:ext>
            </a:extLst>
          </p:cNvPr>
          <p:cNvSpPr>
            <a:spLocks noGrp="1"/>
          </p:cNvSpPr>
          <p:nvPr>
            <p:ph type="sldNum" sz="quarter" idx="13"/>
          </p:nvPr>
        </p:nvSpPr>
        <p:spPr/>
        <p:txBody>
          <a:bodyPr/>
          <a:lstStyle/>
          <a:p>
            <a:pPr>
              <a:defRPr/>
            </a:pPr>
            <a:fld id="{CA50152C-A5AE-4037-8E77-C398DB665690}" type="slidenum">
              <a:rPr lang="en-US" altLang="en-US" smtClean="0">
                <a:ea typeface="Verdana" panose="020B0604030504040204" pitchFamily="34" charset="0"/>
              </a:rPr>
              <a:pPr>
                <a:defRPr/>
              </a:pPr>
              <a:t>6</a:t>
            </a:fld>
            <a:endParaRPr lang="en-US" altLang="en-US">
              <a:ea typeface="Verdana" panose="020B0604030504040204" pitchFamily="34" charset="0"/>
            </a:endParaRPr>
          </a:p>
        </p:txBody>
      </p:sp>
      <p:pic>
        <p:nvPicPr>
          <p:cNvPr id="8" name="Graphic 7" descr="Group brainstorm with solid fill">
            <a:extLst>
              <a:ext uri="{FF2B5EF4-FFF2-40B4-BE49-F238E27FC236}">
                <a16:creationId xmlns:a16="http://schemas.microsoft.com/office/drawing/2014/main" id="{E81D4129-049E-FCCA-575E-5492E984E0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89801" y="2520495"/>
            <a:ext cx="1522084" cy="1522084"/>
          </a:xfrm>
          <a:prstGeom prst="rect">
            <a:avLst/>
          </a:prstGeom>
        </p:spPr>
      </p:pic>
    </p:spTree>
    <p:extLst>
      <p:ext uri="{BB962C8B-B14F-4D97-AF65-F5344CB8AC3E}">
        <p14:creationId xmlns:p14="http://schemas.microsoft.com/office/powerpoint/2010/main" val="3166407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D7618-46FC-462B-B4E2-271FE8D55C8C}"/>
              </a:ext>
            </a:extLst>
          </p:cNvPr>
          <p:cNvSpPr>
            <a:spLocks noGrp="1"/>
          </p:cNvSpPr>
          <p:nvPr>
            <p:ph type="title"/>
          </p:nvPr>
        </p:nvSpPr>
        <p:spPr>
          <a:xfrm>
            <a:off x="3416968" y="381000"/>
            <a:ext cx="8122361" cy="1036642"/>
          </a:xfrm>
        </p:spPr>
        <p:txBody>
          <a:bodyPr tIns="46800">
            <a:normAutofit/>
          </a:bodyPr>
          <a:lstStyle/>
          <a:p>
            <a:pPr algn="ctr"/>
            <a:r>
              <a:rPr lang="lv-LV" dirty="0"/>
              <a:t>Sabiedrības iesaistes rīki</a:t>
            </a:r>
            <a:br>
              <a:rPr lang="lv-LV" dirty="0"/>
            </a:br>
            <a:r>
              <a:rPr lang="lv-LV" dirty="0">
                <a:solidFill>
                  <a:srgbClr val="4A773C"/>
                </a:solidFill>
              </a:rPr>
              <a:t>Iedzīvotāju padome</a:t>
            </a:r>
            <a:endParaRPr lang="lv-LV" b="1" i="0" strike="noStrike" baseline="0" dirty="0">
              <a:solidFill>
                <a:srgbClr val="4A773C"/>
              </a:solidFill>
            </a:endParaRPr>
          </a:p>
        </p:txBody>
      </p:sp>
      <p:sp>
        <p:nvSpPr>
          <p:cNvPr id="3" name="Content Placeholder 2">
            <a:extLst>
              <a:ext uri="{FF2B5EF4-FFF2-40B4-BE49-F238E27FC236}">
                <a16:creationId xmlns:a16="http://schemas.microsoft.com/office/drawing/2014/main" id="{CD18B7E0-2769-47CC-83E6-FD452BB826F1}"/>
              </a:ext>
            </a:extLst>
          </p:cNvPr>
          <p:cNvSpPr>
            <a:spLocks noGrp="1"/>
          </p:cNvSpPr>
          <p:nvPr>
            <p:ph idx="1"/>
          </p:nvPr>
        </p:nvSpPr>
        <p:spPr>
          <a:xfrm>
            <a:off x="2838734" y="1760560"/>
            <a:ext cx="8700595" cy="4564039"/>
          </a:xfrm>
        </p:spPr>
        <p:txBody>
          <a:bodyPr>
            <a:noAutofit/>
          </a:bodyPr>
          <a:lstStyle/>
          <a:p>
            <a:pPr algn="just">
              <a:spcAft>
                <a:spcPts val="0"/>
              </a:spcAft>
            </a:pPr>
            <a:r>
              <a:rPr lang="lv-LV" sz="1800" b="1" dirty="0">
                <a:solidFill>
                  <a:srgbClr val="4A773C"/>
                </a:solidFill>
                <a:latin typeface="Arial" panose="020B0604020202020204" pitchFamily="34" charset="0"/>
                <a:cs typeface="Arial" panose="020B0604020202020204" pitchFamily="34" charset="0"/>
              </a:rPr>
              <a:t>Konsultatīva</a:t>
            </a:r>
            <a:r>
              <a:rPr lang="lv-LV" sz="1800" dirty="0">
                <a:latin typeface="Arial" panose="020B0604020202020204" pitchFamily="34" charset="0"/>
                <a:cs typeface="Arial" panose="020B0604020202020204" pitchFamily="34" charset="0"/>
              </a:rPr>
              <a:t> institūcija, ko</a:t>
            </a:r>
            <a:r>
              <a:rPr lang="lv-LV" sz="1800" b="0" i="0" dirty="0">
                <a:effectLst/>
                <a:latin typeface="Arial" panose="020B0604020202020204" pitchFamily="34" charset="0"/>
                <a:cs typeface="Arial" panose="020B0604020202020204" pitchFamily="34" charset="0"/>
              </a:rPr>
              <a:t> </a:t>
            </a:r>
            <a:r>
              <a:rPr lang="lv-LV" sz="1800" dirty="0">
                <a:latin typeface="Arial" panose="020B0604020202020204" pitchFamily="34" charset="0"/>
                <a:cs typeface="Arial" panose="020B0604020202020204" pitchFamily="34" charset="0"/>
              </a:rPr>
              <a:t>pašvaldība </a:t>
            </a:r>
            <a:r>
              <a:rPr lang="lv-LV" sz="1800" b="1" dirty="0">
                <a:solidFill>
                  <a:srgbClr val="4A773C"/>
                </a:solidFill>
                <a:latin typeface="Arial" panose="020B0604020202020204" pitchFamily="34" charset="0"/>
                <a:cs typeface="Arial" panose="020B0604020202020204" pitchFamily="34" charset="0"/>
              </a:rPr>
              <a:t>var izveidot </a:t>
            </a:r>
            <a:r>
              <a:rPr lang="lv-LV" sz="1800" b="1" i="0" dirty="0">
                <a:effectLst/>
                <a:latin typeface="Arial" panose="020B0604020202020204" pitchFamily="34" charset="0"/>
                <a:cs typeface="Arial" panose="020B0604020202020204" pitchFamily="34" charset="0"/>
              </a:rPr>
              <a:t>vietējo kopienu </a:t>
            </a:r>
            <a:r>
              <a:rPr lang="lv-LV" sz="1800" b="0" i="0" dirty="0">
                <a:effectLst/>
                <a:latin typeface="Arial" panose="020B0604020202020204" pitchFamily="34" charset="0"/>
                <a:cs typeface="Arial" panose="020B0604020202020204" pitchFamily="34" charset="0"/>
              </a:rPr>
              <a:t>iedzīvotāju interešu </a:t>
            </a:r>
            <a:r>
              <a:rPr lang="lv-LV" sz="1800" b="1" i="0" dirty="0">
                <a:effectLst/>
                <a:latin typeface="Arial" panose="020B0604020202020204" pitchFamily="34" charset="0"/>
                <a:cs typeface="Arial" panose="020B0604020202020204" pitchFamily="34" charset="0"/>
              </a:rPr>
              <a:t>pārstāvībai </a:t>
            </a:r>
            <a:r>
              <a:rPr lang="lv-LV" sz="1800" b="0" i="0" dirty="0">
                <a:effectLst/>
                <a:latin typeface="Arial" panose="020B0604020202020204" pitchFamily="34" charset="0"/>
                <a:cs typeface="Arial" panose="020B0604020202020204" pitchFamily="34" charset="0"/>
              </a:rPr>
              <a:t>un pašvaldības </a:t>
            </a:r>
            <a:r>
              <a:rPr lang="lv-LV" sz="1800" b="1" i="0" dirty="0">
                <a:effectLst/>
                <a:latin typeface="Arial" panose="020B0604020202020204" pitchFamily="34" charset="0"/>
                <a:cs typeface="Arial" panose="020B0604020202020204" pitchFamily="34" charset="0"/>
              </a:rPr>
              <a:t>teritorijas attīstībai</a:t>
            </a:r>
            <a:r>
              <a:rPr lang="lv-LV" sz="1800" b="0" i="0" dirty="0">
                <a:effectLst/>
                <a:latin typeface="Arial" panose="020B0604020202020204" pitchFamily="34" charset="0"/>
                <a:cs typeface="Arial" panose="020B0604020202020204" pitchFamily="34" charset="0"/>
              </a:rPr>
              <a:t>.</a:t>
            </a:r>
            <a:endParaRPr lang="lv-LV" sz="1800" b="1" dirty="0">
              <a:latin typeface="Arial" panose="020B0604020202020204" pitchFamily="34" charset="0"/>
              <a:cs typeface="Arial" panose="020B0604020202020204" pitchFamily="34" charset="0"/>
            </a:endParaRPr>
          </a:p>
          <a:p>
            <a:pPr algn="just">
              <a:spcAft>
                <a:spcPts val="0"/>
              </a:spcAft>
            </a:pPr>
            <a:endParaRPr lang="lv-LV" sz="1800" b="1" dirty="0">
              <a:latin typeface="Arial" panose="020B0604020202020204" pitchFamily="34" charset="0"/>
              <a:cs typeface="Arial" panose="020B0604020202020204" pitchFamily="34" charset="0"/>
            </a:endParaRPr>
          </a:p>
          <a:p>
            <a:pPr algn="just"/>
            <a:r>
              <a:rPr lang="lv-LV" sz="1800" b="1" i="0" dirty="0">
                <a:effectLst/>
                <a:latin typeface="Arial" panose="020B0604020202020204" pitchFamily="34" charset="0"/>
                <a:cs typeface="Arial" panose="020B0604020202020204" pitchFamily="34" charset="0"/>
              </a:rPr>
              <a:t>Iedzīvotāju padomes </a:t>
            </a:r>
            <a:r>
              <a:rPr lang="lv-LV" sz="1800" b="1" i="0" dirty="0">
                <a:solidFill>
                  <a:srgbClr val="4A773C"/>
                </a:solidFill>
                <a:effectLst/>
                <a:latin typeface="Arial" panose="020B0604020202020204" pitchFamily="34" charset="0"/>
                <a:cs typeface="Arial" panose="020B0604020202020204" pitchFamily="34" charset="0"/>
              </a:rPr>
              <a:t>kompetencē</a:t>
            </a:r>
            <a:r>
              <a:rPr lang="lv-LV" sz="1800" b="1" i="0" dirty="0">
                <a:effectLst/>
                <a:latin typeface="Arial" panose="020B0604020202020204" pitchFamily="34" charset="0"/>
                <a:cs typeface="Arial" panose="020B0604020202020204" pitchFamily="34" charset="0"/>
              </a:rPr>
              <a:t> </a:t>
            </a:r>
            <a:r>
              <a:rPr lang="lv-LV" sz="1800" b="0" i="0" dirty="0">
                <a:effectLst/>
                <a:latin typeface="Arial" panose="020B0604020202020204" pitchFamily="34" charset="0"/>
                <a:cs typeface="Arial" panose="020B0604020202020204" pitchFamily="34" charset="0"/>
              </a:rPr>
              <a:t>ir jautājumi</a:t>
            </a:r>
            <a:r>
              <a:rPr lang="lv-LV" sz="1800" dirty="0">
                <a:latin typeface="Arial" panose="020B0604020202020204" pitchFamily="34" charset="0"/>
                <a:cs typeface="Arial" panose="020B0604020202020204" pitchFamily="34" charset="0"/>
              </a:rPr>
              <a:t>, tai skaitā iespēja iesniegt domes</a:t>
            </a:r>
            <a:r>
              <a:rPr lang="lv-LV" sz="1800" b="1" dirty="0">
                <a:latin typeface="Arial" panose="020B0604020202020204" pitchFamily="34" charset="0"/>
                <a:cs typeface="Arial" panose="020B0604020202020204" pitchFamily="34" charset="0"/>
              </a:rPr>
              <a:t> lēmuma projektu</a:t>
            </a:r>
            <a:r>
              <a:rPr lang="lv-LV" sz="1800" dirty="0">
                <a:latin typeface="Arial" panose="020B0604020202020204" pitchFamily="34" charset="0"/>
                <a:cs typeface="Arial" panose="020B0604020202020204" pitchFamily="34" charset="0"/>
              </a:rPr>
              <a:t>, kas skar attiecīgās teritorijas iedzīvotāju intereses un </a:t>
            </a:r>
            <a:r>
              <a:rPr lang="lv-LV" sz="1800" b="0" i="0" dirty="0">
                <a:effectLst/>
                <a:latin typeface="Arial" panose="020B0604020202020204" pitchFamily="34" charset="0"/>
                <a:cs typeface="Arial" panose="020B0604020202020204" pitchFamily="34" charset="0"/>
              </a:rPr>
              <a:t>izriet vismaz no šīm </a:t>
            </a:r>
            <a:r>
              <a:rPr lang="lv-LV" sz="1800" b="1" i="0" dirty="0">
                <a:solidFill>
                  <a:srgbClr val="4A773C"/>
                </a:solidFill>
                <a:effectLst/>
                <a:latin typeface="Arial" panose="020B0604020202020204" pitchFamily="34" charset="0"/>
                <a:cs typeface="Arial" panose="020B0604020202020204" pitchFamily="34" charset="0"/>
              </a:rPr>
              <a:t>pašvaldības funkcijām</a:t>
            </a:r>
            <a:r>
              <a:rPr lang="lv-LV" sz="1800" b="0" i="0" dirty="0">
                <a:effectLst/>
                <a:latin typeface="Arial" panose="020B0604020202020204" pitchFamily="34" charset="0"/>
                <a:cs typeface="Arial" panose="020B0604020202020204" pitchFamily="34" charset="0"/>
              </a:rPr>
              <a:t>:</a:t>
            </a:r>
          </a:p>
          <a:p>
            <a:pPr marL="1047750" lvl="1" indent="-285750" algn="just">
              <a:buFont typeface="Wingdings" panose="05000000000000000000" pitchFamily="2" charset="2"/>
              <a:buChar char="ü"/>
            </a:pPr>
            <a:r>
              <a:rPr lang="lv-LV" sz="1800" dirty="0">
                <a:solidFill>
                  <a:srgbClr val="4A773C"/>
                </a:solidFill>
                <a:latin typeface="Arial" panose="020B0604020202020204" pitchFamily="34" charset="0"/>
                <a:ea typeface="Verdana" panose="020B0604030504040204" pitchFamily="34" charset="0"/>
                <a:cs typeface="Arial" panose="020B0604020202020204" pitchFamily="34" charset="0"/>
              </a:rPr>
              <a:t>teritorijas labiekārtošana un sanitārā tīrība</a:t>
            </a:r>
          </a:p>
          <a:p>
            <a:pPr marL="1047750" lvl="1" indent="-285750" algn="just">
              <a:buFont typeface="Wingdings" panose="05000000000000000000" pitchFamily="2" charset="2"/>
              <a:buChar char="ü"/>
            </a:pPr>
            <a:r>
              <a:rPr lang="lv-LV" sz="1800" i="0" dirty="0">
                <a:solidFill>
                  <a:srgbClr val="4A773C"/>
                </a:solidFill>
                <a:effectLst/>
                <a:latin typeface="Arial" panose="020B0604020202020204" pitchFamily="34" charset="0"/>
                <a:ea typeface="Verdana" panose="020B0604030504040204" pitchFamily="34" charset="0"/>
                <a:cs typeface="Arial" panose="020B0604020202020204" pitchFamily="34" charset="0"/>
              </a:rPr>
              <a:t>kultūras piedāvājums un atbalsts kultūras norisēm</a:t>
            </a:r>
            <a:endParaRPr lang="lv-LV" sz="1800" dirty="0">
              <a:solidFill>
                <a:srgbClr val="4A773C"/>
              </a:solidFill>
              <a:latin typeface="Arial" panose="020B0604020202020204" pitchFamily="34" charset="0"/>
              <a:ea typeface="Verdana" panose="020B0604030504040204" pitchFamily="34" charset="0"/>
              <a:cs typeface="Arial" panose="020B0604020202020204" pitchFamily="34" charset="0"/>
            </a:endParaRPr>
          </a:p>
          <a:p>
            <a:pPr marL="1047750" lvl="1" indent="-285750" algn="just">
              <a:buFont typeface="Wingdings" panose="05000000000000000000" pitchFamily="2" charset="2"/>
              <a:buChar char="ü"/>
            </a:pPr>
            <a:r>
              <a:rPr lang="lv-LV" sz="1800" i="0" dirty="0">
                <a:solidFill>
                  <a:srgbClr val="4A773C"/>
                </a:solidFill>
                <a:effectLst/>
                <a:latin typeface="Arial" panose="020B0604020202020204" pitchFamily="34" charset="0"/>
                <a:ea typeface="Verdana" panose="020B0604030504040204" pitchFamily="34" charset="0"/>
                <a:cs typeface="Arial" panose="020B0604020202020204" pitchFamily="34" charset="0"/>
              </a:rPr>
              <a:t>sekmēt un atbalstīt saimniecisko darbību</a:t>
            </a:r>
            <a:r>
              <a:rPr lang="lv-LV" sz="1800" i="0" dirty="0">
                <a:effectLst/>
                <a:latin typeface="Arial" panose="020B0604020202020204" pitchFamily="34" charset="0"/>
                <a:ea typeface="Verdana" panose="020B0604030504040204" pitchFamily="34" charset="0"/>
                <a:cs typeface="Arial" panose="020B0604020202020204" pitchFamily="34" charset="0"/>
              </a:rPr>
              <a:t>.</a:t>
            </a:r>
            <a:endParaRPr lang="lv-LV" sz="1800" dirty="0">
              <a:latin typeface="Arial" panose="020B0604020202020204" pitchFamily="34" charset="0"/>
              <a:ea typeface="Verdana" panose="020B0604030504040204" pitchFamily="34" charset="0"/>
              <a:cs typeface="Arial" panose="020B0604020202020204" pitchFamily="34" charset="0"/>
            </a:endParaRPr>
          </a:p>
          <a:p>
            <a:pPr algn="just"/>
            <a:endParaRPr lang="lv-LV" sz="1800" dirty="0">
              <a:latin typeface="Arial" panose="020B0604020202020204" pitchFamily="34" charset="0"/>
              <a:cs typeface="Arial" panose="020B0604020202020204" pitchFamily="34" charset="0"/>
            </a:endParaRPr>
          </a:p>
          <a:p>
            <a:pPr algn="just"/>
            <a:r>
              <a:rPr lang="lv-LV" sz="1800" b="1" i="0" dirty="0">
                <a:effectLst/>
                <a:latin typeface="Arial" panose="020B0604020202020204" pitchFamily="34" charset="0"/>
                <a:cs typeface="Arial" panose="020B0604020202020204" pitchFamily="34" charset="0"/>
              </a:rPr>
              <a:t>Domei ir pienākums noskaidrot padomes </a:t>
            </a:r>
            <a:r>
              <a:rPr lang="lv-LV" sz="1800" b="1" i="0" dirty="0">
                <a:solidFill>
                  <a:srgbClr val="4A773C"/>
                </a:solidFill>
                <a:effectLst/>
                <a:latin typeface="Arial" panose="020B0604020202020204" pitchFamily="34" charset="0"/>
                <a:cs typeface="Arial" panose="020B0604020202020204" pitchFamily="34" charset="0"/>
              </a:rPr>
              <a:t>viedokli, pirms </a:t>
            </a:r>
            <a:r>
              <a:rPr lang="lv-LV" sz="1800" b="1" i="0" dirty="0">
                <a:effectLst/>
                <a:latin typeface="Arial" panose="020B0604020202020204" pitchFamily="34" charset="0"/>
                <a:cs typeface="Arial" panose="020B0604020202020204" pitchFamily="34" charset="0"/>
              </a:rPr>
              <a:t>pieņemt </a:t>
            </a:r>
            <a:r>
              <a:rPr lang="lv-LV" sz="1800" b="1" i="0" dirty="0">
                <a:solidFill>
                  <a:srgbClr val="4A773C"/>
                </a:solidFill>
                <a:effectLst/>
                <a:latin typeface="Arial" panose="020B0604020202020204" pitchFamily="34" charset="0"/>
                <a:cs typeface="Arial" panose="020B0604020202020204" pitchFamily="34" charset="0"/>
              </a:rPr>
              <a:t>lēmumu</a:t>
            </a:r>
            <a:r>
              <a:rPr lang="lv-LV" sz="1800" b="1" i="0" dirty="0">
                <a:effectLst/>
                <a:latin typeface="Arial" panose="020B0604020202020204" pitchFamily="34" charset="0"/>
                <a:cs typeface="Arial" panose="020B0604020202020204" pitchFamily="34" charset="0"/>
              </a:rPr>
              <a:t> </a:t>
            </a:r>
            <a:r>
              <a:rPr lang="lv-LV" sz="1800" b="0" i="0" dirty="0">
                <a:effectLst/>
                <a:latin typeface="Arial" panose="020B0604020202020204" pitchFamily="34" charset="0"/>
                <a:cs typeface="Arial" panose="020B0604020202020204" pitchFamily="34" charset="0"/>
              </a:rPr>
              <a:t>par izmaiņām minēto pašvaldības funkciju izpildes kārtībā, ja tās var skart padomes darbības teritorijas iedzīvotāju intereses.</a:t>
            </a:r>
            <a:endParaRPr lang="lv-LV" sz="1800" dirty="0">
              <a:latin typeface="Arial" panose="020B0604020202020204" pitchFamily="34" charset="0"/>
              <a:cs typeface="Arial" panose="020B0604020202020204" pitchFamily="34" charset="0"/>
            </a:endParaRPr>
          </a:p>
          <a:p>
            <a:endParaRPr lang="lv-LV" sz="16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FE9F5D2B-4DC4-4328-AED9-4086E81A8A42}"/>
              </a:ext>
            </a:extLst>
          </p:cNvPr>
          <p:cNvSpPr>
            <a:spLocks noGrp="1"/>
          </p:cNvSpPr>
          <p:nvPr>
            <p:ph type="sldNum" sz="quarter" idx="13"/>
          </p:nvPr>
        </p:nvSpPr>
        <p:spPr/>
        <p:txBody>
          <a:bodyPr/>
          <a:lstStyle/>
          <a:p>
            <a:pPr>
              <a:defRPr/>
            </a:pPr>
            <a:fld id="{CA50152C-A5AE-4037-8E77-C398DB665690}" type="slidenum">
              <a:rPr lang="en-US" altLang="en-US" smtClean="0">
                <a:ea typeface="Verdana" panose="020B0604030504040204" pitchFamily="34" charset="0"/>
              </a:rPr>
              <a:pPr>
                <a:defRPr/>
              </a:pPr>
              <a:t>7</a:t>
            </a:fld>
            <a:endParaRPr lang="en-US" altLang="en-US">
              <a:ea typeface="Verdana" panose="020B0604030504040204" pitchFamily="34" charset="0"/>
            </a:endParaRPr>
          </a:p>
        </p:txBody>
      </p:sp>
      <p:pic>
        <p:nvPicPr>
          <p:cNvPr id="5" name="Graphic 4" descr="Meeting with solid fill">
            <a:extLst>
              <a:ext uri="{FF2B5EF4-FFF2-40B4-BE49-F238E27FC236}">
                <a16:creationId xmlns:a16="http://schemas.microsoft.com/office/drawing/2014/main" id="{0403409D-E5E3-9ED4-2AD7-D57005FE70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19857" y="2648855"/>
            <a:ext cx="1393724" cy="1393724"/>
          </a:xfrm>
          <a:prstGeom prst="rect">
            <a:avLst/>
          </a:prstGeom>
        </p:spPr>
      </p:pic>
    </p:spTree>
    <p:extLst>
      <p:ext uri="{BB962C8B-B14F-4D97-AF65-F5344CB8AC3E}">
        <p14:creationId xmlns:p14="http://schemas.microsoft.com/office/powerpoint/2010/main" val="605176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D7618-46FC-462B-B4E2-271FE8D55C8C}"/>
              </a:ext>
            </a:extLst>
          </p:cNvPr>
          <p:cNvSpPr>
            <a:spLocks noGrp="1"/>
          </p:cNvSpPr>
          <p:nvPr>
            <p:ph type="title"/>
          </p:nvPr>
        </p:nvSpPr>
        <p:spPr>
          <a:xfrm>
            <a:off x="3416968" y="381000"/>
            <a:ext cx="8122361" cy="1036642"/>
          </a:xfrm>
        </p:spPr>
        <p:txBody>
          <a:bodyPr tIns="46800">
            <a:normAutofit/>
          </a:bodyPr>
          <a:lstStyle/>
          <a:p>
            <a:pPr algn="ctr"/>
            <a:r>
              <a:rPr lang="lv-LV" dirty="0"/>
              <a:t>Sabiedrības iesaistes rīki</a:t>
            </a:r>
            <a:br>
              <a:rPr lang="lv-LV" dirty="0"/>
            </a:br>
            <a:r>
              <a:rPr lang="lv-LV" dirty="0">
                <a:solidFill>
                  <a:srgbClr val="4A773C"/>
                </a:solidFill>
              </a:rPr>
              <a:t>Kolektīvais iesniegums</a:t>
            </a:r>
            <a:endParaRPr lang="lv-LV" b="1" i="0" strike="noStrike" baseline="0" dirty="0">
              <a:solidFill>
                <a:srgbClr val="4A773C"/>
              </a:solidFill>
            </a:endParaRPr>
          </a:p>
        </p:txBody>
      </p:sp>
      <p:sp>
        <p:nvSpPr>
          <p:cNvPr id="3" name="Content Placeholder 2">
            <a:extLst>
              <a:ext uri="{FF2B5EF4-FFF2-40B4-BE49-F238E27FC236}">
                <a16:creationId xmlns:a16="http://schemas.microsoft.com/office/drawing/2014/main" id="{CD18B7E0-2769-47CC-83E6-FD452BB826F1}"/>
              </a:ext>
            </a:extLst>
          </p:cNvPr>
          <p:cNvSpPr>
            <a:spLocks noGrp="1"/>
          </p:cNvSpPr>
          <p:nvPr>
            <p:ph idx="1"/>
          </p:nvPr>
        </p:nvSpPr>
        <p:spPr>
          <a:xfrm>
            <a:off x="2838734" y="1760561"/>
            <a:ext cx="8700595" cy="3360080"/>
          </a:xfrm>
        </p:spPr>
        <p:txBody>
          <a:bodyPr>
            <a:noAutofit/>
          </a:bodyPr>
          <a:lstStyle/>
          <a:p>
            <a:pPr>
              <a:spcAft>
                <a:spcPts val="0"/>
              </a:spcAft>
            </a:pPr>
            <a:r>
              <a:rPr lang="lv-LV" sz="1800" b="1" dirty="0">
                <a:latin typeface="Arial" panose="020B0604020202020204" pitchFamily="34" charset="0"/>
                <a:cs typeface="Arial" panose="020B0604020202020204" pitchFamily="34" charset="0"/>
              </a:rPr>
              <a:t>Iesnieguma saturs </a:t>
            </a:r>
            <a:r>
              <a:rPr lang="lv-LV" sz="1800" dirty="0">
                <a:latin typeface="Arial" panose="020B0604020202020204" pitchFamily="34" charset="0"/>
                <a:cs typeface="Arial" panose="020B0604020202020204" pitchFamily="34" charset="0"/>
              </a:rPr>
              <a:t>–</a:t>
            </a:r>
            <a:r>
              <a:rPr lang="lv-LV" sz="1800" b="1" dirty="0">
                <a:latin typeface="Arial" panose="020B0604020202020204" pitchFamily="34" charset="0"/>
                <a:cs typeface="Arial" panose="020B0604020202020204" pitchFamily="34" charset="0"/>
              </a:rPr>
              <a:t> </a:t>
            </a:r>
            <a:r>
              <a:rPr lang="lv-LV" sz="1800" b="1" dirty="0">
                <a:solidFill>
                  <a:srgbClr val="4A773C"/>
                </a:solidFill>
                <a:latin typeface="Arial" panose="020B0604020202020204" pitchFamily="34" charset="0"/>
                <a:cs typeface="Arial" panose="020B0604020202020204" pitchFamily="34" charset="0"/>
              </a:rPr>
              <a:t>prasījums pašvaldībai </a:t>
            </a:r>
            <a:r>
              <a:rPr lang="lv-LV" sz="1800" dirty="0">
                <a:solidFill>
                  <a:srgbClr val="02400C"/>
                </a:solidFill>
                <a:latin typeface="Arial" panose="020B0604020202020204" pitchFamily="34" charset="0"/>
                <a:cs typeface="Arial" panose="020B0604020202020204" pitchFamily="34" charset="0"/>
              </a:rPr>
              <a:t>par tās kompetences jautājumiem, ietverot pamatojumu</a:t>
            </a:r>
            <a:r>
              <a:rPr lang="lv-LV" sz="1800" b="0" i="0" dirty="0">
                <a:effectLst/>
                <a:latin typeface="Arial" panose="020B0604020202020204" pitchFamily="34" charset="0"/>
                <a:cs typeface="Arial" panose="020B0604020202020204" pitchFamily="34" charset="0"/>
              </a:rPr>
              <a:t>.</a:t>
            </a:r>
            <a:endParaRPr lang="lv-LV" sz="1800" b="1" dirty="0">
              <a:latin typeface="Arial" panose="020B0604020202020204" pitchFamily="34" charset="0"/>
              <a:cs typeface="Arial" panose="020B0604020202020204" pitchFamily="34" charset="0"/>
            </a:endParaRPr>
          </a:p>
          <a:p>
            <a:pPr>
              <a:spcAft>
                <a:spcPts val="0"/>
              </a:spcAft>
            </a:pPr>
            <a:endParaRPr lang="lv-LV" sz="1800" b="1" dirty="0">
              <a:latin typeface="Arial" panose="020B0604020202020204" pitchFamily="34" charset="0"/>
              <a:cs typeface="Arial" panose="020B0604020202020204" pitchFamily="34" charset="0"/>
            </a:endParaRPr>
          </a:p>
          <a:p>
            <a:pPr>
              <a:spcAft>
                <a:spcPts val="0"/>
              </a:spcAft>
            </a:pPr>
            <a:r>
              <a:rPr lang="lv-LV" sz="1800" b="0" i="0" dirty="0">
                <a:effectLst/>
                <a:latin typeface="Arial" panose="020B0604020202020204" pitchFamily="34" charset="0"/>
                <a:cs typeface="Arial" panose="020B0604020202020204" pitchFamily="34" charset="0"/>
              </a:rPr>
              <a:t>Pašvaldība </a:t>
            </a:r>
            <a:r>
              <a:rPr lang="lv-LV" sz="1800" b="1" i="0" dirty="0">
                <a:solidFill>
                  <a:srgbClr val="4A773C"/>
                </a:solidFill>
                <a:effectLst/>
                <a:latin typeface="Arial" panose="020B0604020202020204" pitchFamily="34" charset="0"/>
                <a:cs typeface="Arial" panose="020B0604020202020204" pitchFamily="34" charset="0"/>
              </a:rPr>
              <a:t>septiņu darbdienu </a:t>
            </a:r>
            <a:r>
              <a:rPr lang="lv-LV" sz="1800" b="0" i="0" dirty="0">
                <a:effectLst/>
                <a:latin typeface="Arial" panose="020B0604020202020204" pitchFamily="34" charset="0"/>
                <a:cs typeface="Arial" panose="020B0604020202020204" pitchFamily="34" charset="0"/>
              </a:rPr>
              <a:t>laikā </a:t>
            </a:r>
            <a:r>
              <a:rPr lang="lv-LV" sz="1800" b="1" i="0" dirty="0">
                <a:effectLst/>
                <a:latin typeface="Arial" panose="020B0604020202020204" pitchFamily="34" charset="0"/>
                <a:cs typeface="Arial" panose="020B0604020202020204" pitchFamily="34" charset="0"/>
              </a:rPr>
              <a:t>izvērtē</a:t>
            </a:r>
            <a:r>
              <a:rPr lang="lv-LV" sz="1800" b="0" i="0" dirty="0">
                <a:effectLst/>
                <a:latin typeface="Arial" panose="020B0604020202020204" pitchFamily="34" charset="0"/>
                <a:cs typeface="Arial" panose="020B0604020202020204" pitchFamily="34" charset="0"/>
              </a:rPr>
              <a:t> iesnieguma atbilstību </a:t>
            </a:r>
            <a:r>
              <a:rPr lang="lv-LV" sz="1800" dirty="0">
                <a:latin typeface="Arial" panose="020B0604020202020204" pitchFamily="34" charset="0"/>
                <a:sym typeface="Wingdings" panose="05000000000000000000" pitchFamily="2" charset="2"/>
              </a:rPr>
              <a:t></a:t>
            </a:r>
            <a:endParaRPr lang="lv-LV" sz="1800" b="0" i="0" dirty="0">
              <a:effectLst/>
              <a:latin typeface="Arial" panose="020B0604020202020204" pitchFamily="34" charset="0"/>
              <a:cs typeface="Arial" panose="020B0604020202020204" pitchFamily="34" charset="0"/>
            </a:endParaRPr>
          </a:p>
          <a:p>
            <a:pPr marL="811213" lvl="1" indent="446088">
              <a:spcAft>
                <a:spcPts val="0"/>
              </a:spcAft>
              <a:buFont typeface="Wingdings" panose="05000000000000000000" pitchFamily="2" charset="2"/>
              <a:buChar char="à"/>
            </a:pPr>
            <a:r>
              <a:rPr lang="lv-LV" sz="1800" dirty="0">
                <a:latin typeface="Arial" panose="020B0604020202020204" pitchFamily="34" charset="0"/>
                <a:cs typeface="Arial" panose="020B0604020202020204" pitchFamily="34" charset="0"/>
              </a:rPr>
              <a:t>izskata nākamajā </a:t>
            </a:r>
            <a:r>
              <a:rPr lang="lv-LV" sz="1800" b="1" dirty="0">
                <a:latin typeface="Arial" panose="020B0604020202020204" pitchFamily="34" charset="0"/>
                <a:cs typeface="Arial" panose="020B0604020202020204" pitchFamily="34" charset="0"/>
              </a:rPr>
              <a:t>domes</a:t>
            </a:r>
            <a:r>
              <a:rPr lang="lv-LV" sz="1800" dirty="0">
                <a:latin typeface="Arial" panose="020B0604020202020204" pitchFamily="34" charset="0"/>
                <a:cs typeface="Arial" panose="020B0604020202020204" pitchFamily="34" charset="0"/>
              </a:rPr>
              <a:t> kārtējā </a:t>
            </a:r>
            <a:r>
              <a:rPr lang="lv-LV" sz="1800" b="1" i="0" dirty="0">
                <a:effectLst/>
                <a:latin typeface="Arial" panose="020B0604020202020204" pitchFamily="34" charset="0"/>
                <a:cs typeface="Arial" panose="020B0604020202020204" pitchFamily="34" charset="0"/>
              </a:rPr>
              <a:t>sēdē</a:t>
            </a:r>
          </a:p>
          <a:p>
            <a:pPr marL="811213" lvl="3" indent="446088">
              <a:spcAft>
                <a:spcPts val="0"/>
              </a:spcAft>
              <a:buFont typeface="Wingdings" panose="05000000000000000000" pitchFamily="2" charset="2"/>
              <a:buChar char="à"/>
            </a:pPr>
            <a:r>
              <a:rPr lang="lv-LV" sz="1600" b="0" i="0" dirty="0">
                <a:effectLst/>
                <a:latin typeface="Arial" panose="020B0604020202020204" pitchFamily="34" charset="0"/>
              </a:rPr>
              <a:t>lemj par iesnieguma </a:t>
            </a:r>
            <a:r>
              <a:rPr lang="lv-LV" sz="1600" b="1" i="0" dirty="0">
                <a:solidFill>
                  <a:srgbClr val="4A773C"/>
                </a:solidFill>
                <a:effectLst/>
                <a:latin typeface="Arial" panose="020B0604020202020204" pitchFamily="34" charset="0"/>
              </a:rPr>
              <a:t>turpmāko virzību</a:t>
            </a:r>
          </a:p>
          <a:p>
            <a:pPr marL="811213" lvl="3" indent="446088">
              <a:spcAft>
                <a:spcPts val="0"/>
              </a:spcAft>
              <a:buFont typeface="Wingdings" panose="05000000000000000000" pitchFamily="2" charset="2"/>
              <a:buChar char="à"/>
            </a:pPr>
            <a:r>
              <a:rPr lang="lv-LV" sz="1600" b="0" i="0" dirty="0">
                <a:effectLst/>
                <a:latin typeface="Arial" panose="020B0604020202020204" pitchFamily="34" charset="0"/>
              </a:rPr>
              <a:t>nosaka </a:t>
            </a:r>
            <a:r>
              <a:rPr lang="lv-LV" sz="1600" b="1" i="0" dirty="0">
                <a:solidFill>
                  <a:srgbClr val="4A773C"/>
                </a:solidFill>
                <a:effectLst/>
                <a:latin typeface="Arial" panose="020B0604020202020204" pitchFamily="34" charset="0"/>
              </a:rPr>
              <a:t>atbildīgo</a:t>
            </a:r>
            <a:r>
              <a:rPr lang="lv-LV" sz="1600" b="0" i="0" dirty="0">
                <a:effectLst/>
                <a:latin typeface="Arial" panose="020B0604020202020204" pitchFamily="34" charset="0"/>
              </a:rPr>
              <a:t> pašvaldības </a:t>
            </a:r>
            <a:r>
              <a:rPr lang="lv-LV" sz="1600" b="1" i="0" dirty="0">
                <a:solidFill>
                  <a:srgbClr val="4A773C"/>
                </a:solidFill>
                <a:effectLst/>
                <a:latin typeface="Arial" panose="020B0604020202020204" pitchFamily="34" charset="0"/>
              </a:rPr>
              <a:t>institūciju</a:t>
            </a:r>
            <a:endParaRPr lang="lv-LV" sz="1600" b="1" dirty="0">
              <a:solidFill>
                <a:srgbClr val="4A773C"/>
              </a:solidFill>
              <a:latin typeface="Arial" panose="020B0604020202020204" pitchFamily="34" charset="0"/>
              <a:cs typeface="Arial" panose="020B0604020202020204" pitchFamily="34" charset="0"/>
            </a:endParaRPr>
          </a:p>
          <a:p>
            <a:pPr>
              <a:spcAft>
                <a:spcPts val="0"/>
              </a:spcAft>
            </a:pPr>
            <a:endParaRPr lang="lv-LV" sz="1600" b="1" dirty="0">
              <a:latin typeface="Arial" panose="020B0604020202020204" pitchFamily="34" charset="0"/>
              <a:ea typeface="Verdana" panose="020B060403050404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FE9F5D2B-4DC4-4328-AED9-4086E81A8A42}"/>
              </a:ext>
            </a:extLst>
          </p:cNvPr>
          <p:cNvSpPr>
            <a:spLocks noGrp="1"/>
          </p:cNvSpPr>
          <p:nvPr>
            <p:ph type="sldNum" sz="quarter" idx="13"/>
          </p:nvPr>
        </p:nvSpPr>
        <p:spPr/>
        <p:txBody>
          <a:bodyPr/>
          <a:lstStyle/>
          <a:p>
            <a:pPr>
              <a:defRPr/>
            </a:pPr>
            <a:fld id="{CA50152C-A5AE-4037-8E77-C398DB665690}" type="slidenum">
              <a:rPr lang="en-US" altLang="en-US" smtClean="0">
                <a:ea typeface="Verdana" panose="020B0604030504040204" pitchFamily="34" charset="0"/>
              </a:rPr>
              <a:pPr>
                <a:defRPr/>
              </a:pPr>
              <a:t>8</a:t>
            </a:fld>
            <a:endParaRPr lang="en-US" altLang="en-US">
              <a:ea typeface="Verdana" panose="020B0604030504040204" pitchFamily="34" charset="0"/>
            </a:endParaRPr>
          </a:p>
        </p:txBody>
      </p:sp>
      <p:pic>
        <p:nvPicPr>
          <p:cNvPr id="7" name="Graphic 6" descr="Customer review outline">
            <a:extLst>
              <a:ext uri="{FF2B5EF4-FFF2-40B4-BE49-F238E27FC236}">
                <a16:creationId xmlns:a16="http://schemas.microsoft.com/office/drawing/2014/main" id="{EFBC847C-A685-C87B-BB8B-BDB96EAC4A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18827" y="2708329"/>
            <a:ext cx="1474922" cy="1474922"/>
          </a:xfrm>
          <a:prstGeom prst="rect">
            <a:avLst/>
          </a:prstGeom>
        </p:spPr>
      </p:pic>
    </p:spTree>
    <p:extLst>
      <p:ext uri="{BB962C8B-B14F-4D97-AF65-F5344CB8AC3E}">
        <p14:creationId xmlns:p14="http://schemas.microsoft.com/office/powerpoint/2010/main" val="1642327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D7618-46FC-462B-B4E2-271FE8D55C8C}"/>
              </a:ext>
            </a:extLst>
          </p:cNvPr>
          <p:cNvSpPr>
            <a:spLocks noGrp="1"/>
          </p:cNvSpPr>
          <p:nvPr>
            <p:ph type="title"/>
          </p:nvPr>
        </p:nvSpPr>
        <p:spPr>
          <a:xfrm>
            <a:off x="3416968" y="381000"/>
            <a:ext cx="8122361" cy="1036642"/>
          </a:xfrm>
        </p:spPr>
        <p:txBody>
          <a:bodyPr tIns="46800">
            <a:normAutofit/>
          </a:bodyPr>
          <a:lstStyle/>
          <a:p>
            <a:pPr algn="ctr"/>
            <a:r>
              <a:rPr lang="lv-LV" dirty="0"/>
              <a:t>Sabiedrības iesaistes rīki</a:t>
            </a:r>
            <a:br>
              <a:rPr lang="lv-LV" dirty="0"/>
            </a:br>
            <a:r>
              <a:rPr lang="lv-LV" dirty="0">
                <a:solidFill>
                  <a:srgbClr val="4A773C"/>
                </a:solidFill>
              </a:rPr>
              <a:t>Līdzdalības budžets</a:t>
            </a:r>
            <a:endParaRPr lang="lv-LV" b="1" i="0" strike="noStrike" baseline="0" dirty="0">
              <a:solidFill>
                <a:srgbClr val="4A773C"/>
              </a:solidFill>
            </a:endParaRPr>
          </a:p>
        </p:txBody>
      </p:sp>
      <p:sp>
        <p:nvSpPr>
          <p:cNvPr id="3" name="Content Placeholder 2">
            <a:extLst>
              <a:ext uri="{FF2B5EF4-FFF2-40B4-BE49-F238E27FC236}">
                <a16:creationId xmlns:a16="http://schemas.microsoft.com/office/drawing/2014/main" id="{CD18B7E0-2769-47CC-83E6-FD452BB826F1}"/>
              </a:ext>
            </a:extLst>
          </p:cNvPr>
          <p:cNvSpPr>
            <a:spLocks noGrp="1"/>
          </p:cNvSpPr>
          <p:nvPr>
            <p:ph idx="1"/>
          </p:nvPr>
        </p:nvSpPr>
        <p:spPr>
          <a:xfrm>
            <a:off x="2838734" y="1760560"/>
            <a:ext cx="8700595" cy="4564039"/>
          </a:xfrm>
        </p:spPr>
        <p:txBody>
          <a:bodyPr>
            <a:noAutofit/>
          </a:bodyPr>
          <a:lstStyle/>
          <a:p>
            <a:pPr>
              <a:spcAft>
                <a:spcPts val="0"/>
              </a:spcAft>
            </a:pPr>
            <a:r>
              <a:rPr lang="lv-LV" sz="1800" dirty="0">
                <a:latin typeface="Arial" panose="020B0604020202020204" pitchFamily="34" charset="0"/>
                <a:cs typeface="Arial" panose="020B0604020202020204" pitchFamily="34" charset="0"/>
              </a:rPr>
              <a:t>No</a:t>
            </a:r>
            <a:r>
              <a:rPr lang="lv-LV" sz="1800" b="1" dirty="0">
                <a:latin typeface="Arial" panose="020B0604020202020204" pitchFamily="34" charset="0"/>
                <a:cs typeface="Arial" panose="020B0604020202020204" pitchFamily="34" charset="0"/>
              </a:rPr>
              <a:t> </a:t>
            </a:r>
            <a:r>
              <a:rPr lang="lv-LV" sz="1800" b="1" dirty="0" err="1">
                <a:solidFill>
                  <a:srgbClr val="4A773C"/>
                </a:solidFill>
                <a:latin typeface="Arial" panose="020B0604020202020204" pitchFamily="34" charset="0"/>
                <a:cs typeface="Arial" panose="020B0604020202020204" pitchFamily="34" charset="0"/>
              </a:rPr>
              <a:t>2025.gada</a:t>
            </a:r>
            <a:r>
              <a:rPr lang="lv-LV" sz="1800" b="1" dirty="0">
                <a:solidFill>
                  <a:srgbClr val="4A773C"/>
                </a:solidFill>
                <a:latin typeface="Arial" panose="020B0604020202020204" pitchFamily="34" charset="0"/>
                <a:cs typeface="Arial" panose="020B0604020202020204" pitchFamily="34" charset="0"/>
              </a:rPr>
              <a:t> </a:t>
            </a:r>
            <a:r>
              <a:rPr lang="lv-LV" sz="1800" dirty="0">
                <a:latin typeface="Arial" panose="020B0604020202020204" pitchFamily="34" charset="0"/>
                <a:cs typeface="Arial" panose="020B0604020202020204" pitchFamily="34" charset="0"/>
              </a:rPr>
              <a:t>pašvaldība gadskārtējā </a:t>
            </a:r>
            <a:r>
              <a:rPr lang="lv-LV" sz="1800" b="1" dirty="0">
                <a:solidFill>
                  <a:srgbClr val="4A773C"/>
                </a:solidFill>
                <a:latin typeface="Arial" panose="020B0604020202020204" pitchFamily="34" charset="0"/>
                <a:cs typeface="Arial" panose="020B0604020202020204" pitchFamily="34" charset="0"/>
              </a:rPr>
              <a:t>budžetā</a:t>
            </a:r>
            <a:r>
              <a:rPr lang="lv-LV" sz="1800" b="1" dirty="0">
                <a:latin typeface="Arial" panose="020B0604020202020204" pitchFamily="34" charset="0"/>
                <a:cs typeface="Arial" panose="020B0604020202020204" pitchFamily="34" charset="0"/>
              </a:rPr>
              <a:t> </a:t>
            </a:r>
            <a:r>
              <a:rPr lang="lv-LV" sz="1800" dirty="0">
                <a:latin typeface="Arial" panose="020B0604020202020204" pitchFamily="34" charset="0"/>
                <a:cs typeface="Arial" panose="020B0604020202020204" pitchFamily="34" charset="0"/>
              </a:rPr>
              <a:t>paredz </a:t>
            </a:r>
            <a:r>
              <a:rPr lang="lv-LV" sz="1800" b="1" dirty="0">
                <a:latin typeface="Arial" panose="020B0604020202020204" pitchFamily="34" charset="0"/>
                <a:cs typeface="Arial" panose="020B0604020202020204" pitchFamily="34" charset="0"/>
              </a:rPr>
              <a:t>finansējumu līdzdalības budžetam </a:t>
            </a:r>
            <a:r>
              <a:rPr lang="lv-LV" sz="1800" dirty="0">
                <a:latin typeface="Arial" panose="020B0604020202020204" pitchFamily="34" charset="0"/>
                <a:cs typeface="Arial" panose="020B0604020202020204" pitchFamily="34" charset="0"/>
              </a:rPr>
              <a:t>vismaz</a:t>
            </a:r>
            <a:r>
              <a:rPr lang="lv-LV" sz="1800" b="1" dirty="0">
                <a:latin typeface="Arial" panose="020B0604020202020204" pitchFamily="34" charset="0"/>
                <a:cs typeface="Arial" panose="020B0604020202020204" pitchFamily="34" charset="0"/>
              </a:rPr>
              <a:t> </a:t>
            </a:r>
            <a:r>
              <a:rPr lang="lv-LV" sz="1800" b="1" dirty="0">
                <a:solidFill>
                  <a:srgbClr val="4A773C"/>
                </a:solidFill>
                <a:latin typeface="Arial" panose="020B0604020202020204" pitchFamily="34" charset="0"/>
                <a:cs typeface="Arial" panose="020B0604020202020204" pitchFamily="34" charset="0"/>
              </a:rPr>
              <a:t>0,5% apmērā no vidējiem IIN un NĪN </a:t>
            </a:r>
            <a:r>
              <a:rPr lang="lv-LV" sz="1800" dirty="0">
                <a:latin typeface="Arial" panose="020B0604020202020204" pitchFamily="34" charset="0"/>
                <a:cs typeface="Arial" panose="020B0604020202020204" pitchFamily="34" charset="0"/>
              </a:rPr>
              <a:t>ieņēmumiem,</a:t>
            </a:r>
            <a:r>
              <a:rPr lang="lv-LV" sz="1800" b="1" dirty="0">
                <a:latin typeface="Arial" panose="020B0604020202020204" pitchFamily="34" charset="0"/>
                <a:cs typeface="Arial" panose="020B0604020202020204" pitchFamily="34" charset="0"/>
              </a:rPr>
              <a:t> </a:t>
            </a:r>
            <a:r>
              <a:rPr lang="lv-LV" sz="1800" dirty="0">
                <a:latin typeface="Arial" panose="020B0604020202020204" pitchFamily="34" charset="0"/>
                <a:cs typeface="Arial" panose="020B0604020202020204" pitchFamily="34" charset="0"/>
              </a:rPr>
              <a:t>kas tiek aprēķināti par pēdējiem 3 gadiem.</a:t>
            </a:r>
          </a:p>
          <a:p>
            <a:pPr>
              <a:spcAft>
                <a:spcPts val="0"/>
              </a:spcAft>
            </a:pPr>
            <a:endParaRPr lang="lv-LV" sz="1800" b="1" dirty="0">
              <a:latin typeface="Arial" panose="020B0604020202020204" pitchFamily="34" charset="0"/>
              <a:cs typeface="Arial" panose="020B0604020202020204" pitchFamily="34" charset="0"/>
            </a:endParaRPr>
          </a:p>
          <a:p>
            <a:pPr>
              <a:spcAft>
                <a:spcPts val="0"/>
              </a:spcAft>
            </a:pPr>
            <a:r>
              <a:rPr lang="lv-LV" sz="1800" dirty="0">
                <a:latin typeface="Arial" panose="020B0604020202020204" pitchFamily="34" charset="0"/>
                <a:cs typeface="Arial" panose="020B0604020202020204" pitchFamily="34" charset="0"/>
              </a:rPr>
              <a:t>Izlieto </a:t>
            </a:r>
            <a:r>
              <a:rPr lang="lv-LV" sz="1800" b="1" dirty="0">
                <a:latin typeface="Arial" panose="020B0604020202020204" pitchFamily="34" charset="0"/>
                <a:cs typeface="Arial" panose="020B0604020202020204" pitchFamily="34" charset="0"/>
              </a:rPr>
              <a:t>sabiedrības ierosinātiem </a:t>
            </a:r>
            <a:r>
              <a:rPr lang="lv-LV" sz="1800" b="1" dirty="0">
                <a:solidFill>
                  <a:srgbClr val="4A773C"/>
                </a:solidFill>
                <a:latin typeface="Arial" panose="020B0604020202020204" pitchFamily="34" charset="0"/>
                <a:cs typeface="Arial" panose="020B0604020202020204" pitchFamily="34" charset="0"/>
              </a:rPr>
              <a:t>teritorijas attīstības projektiem</a:t>
            </a:r>
            <a:r>
              <a:rPr lang="lv-LV" sz="1800" dirty="0">
                <a:latin typeface="Arial" panose="020B0604020202020204" pitchFamily="34" charset="0"/>
                <a:cs typeface="Arial" panose="020B0604020202020204" pitchFamily="34" charset="0"/>
              </a:rPr>
              <a:t>, kas paredz:</a:t>
            </a:r>
          </a:p>
          <a:p>
            <a:pPr marL="285750" indent="-285750" algn="just">
              <a:buFont typeface="Wingdings" panose="05000000000000000000" pitchFamily="2" charset="2"/>
              <a:buChar char="Ø"/>
            </a:pPr>
            <a:r>
              <a:rPr lang="lv-LV" sz="1800" dirty="0">
                <a:solidFill>
                  <a:srgbClr val="4A773C"/>
                </a:solidFill>
                <a:latin typeface="Arial" panose="020B0604020202020204" pitchFamily="34" charset="0"/>
                <a:cs typeface="Arial" panose="020B0604020202020204" pitchFamily="34" charset="0"/>
              </a:rPr>
              <a:t>ieguldījumu pašvaldībai </a:t>
            </a:r>
            <a:r>
              <a:rPr lang="lv-LV" sz="1800" dirty="0">
                <a:latin typeface="Arial" panose="020B0604020202020204" pitchFamily="34" charset="0"/>
                <a:cs typeface="Arial" panose="020B0604020202020204" pitchFamily="34" charset="0"/>
              </a:rPr>
              <a:t>piederošā īpašumā</a:t>
            </a:r>
          </a:p>
          <a:p>
            <a:pPr marL="285750" indent="-285750" algn="just">
              <a:buFont typeface="Wingdings" panose="05000000000000000000" pitchFamily="2" charset="2"/>
              <a:buChar char="Ø"/>
            </a:pPr>
            <a:r>
              <a:rPr lang="lv-LV" sz="1800" dirty="0">
                <a:solidFill>
                  <a:srgbClr val="4A773C"/>
                </a:solidFill>
                <a:latin typeface="Arial" panose="020B0604020202020204" pitchFamily="34" charset="0"/>
                <a:cs typeface="Arial" panose="020B0604020202020204" pitchFamily="34" charset="0"/>
              </a:rPr>
              <a:t>ieguldījumu</a:t>
            </a:r>
            <a:r>
              <a:rPr lang="lv-LV" sz="1800" dirty="0">
                <a:latin typeface="Arial" panose="020B0604020202020204" pitchFamily="34" charset="0"/>
                <a:cs typeface="Arial" panose="020B0604020202020204" pitchFamily="34" charset="0"/>
              </a:rPr>
              <a:t> citai personai piederošā īpašumā, lai īstenotu pašvaldības autonomās </a:t>
            </a:r>
            <a:r>
              <a:rPr lang="lv-LV" sz="1800" dirty="0">
                <a:solidFill>
                  <a:srgbClr val="4A773C"/>
                </a:solidFill>
                <a:latin typeface="Arial" panose="020B0604020202020204" pitchFamily="34" charset="0"/>
                <a:cs typeface="Arial" panose="020B0604020202020204" pitchFamily="34" charset="0"/>
              </a:rPr>
              <a:t>funkcijas vai brīvprātīgās iniciatīvas</a:t>
            </a:r>
          </a:p>
          <a:p>
            <a:pPr marL="285750" indent="-285750" algn="just">
              <a:buFont typeface="Wingdings" panose="05000000000000000000" pitchFamily="2" charset="2"/>
              <a:buChar char="Ø"/>
            </a:pPr>
            <a:r>
              <a:rPr lang="lv-LV" sz="1800" dirty="0">
                <a:latin typeface="Arial" panose="020B0604020202020204" pitchFamily="34" charset="0"/>
                <a:cs typeface="Arial" panose="020B0604020202020204" pitchFamily="34" charset="0"/>
              </a:rPr>
              <a:t>citu pašvaldības </a:t>
            </a:r>
            <a:r>
              <a:rPr lang="lv-LV" sz="1800" dirty="0">
                <a:solidFill>
                  <a:srgbClr val="4A773C"/>
                </a:solidFill>
                <a:latin typeface="Arial" panose="020B0604020202020204" pitchFamily="34" charset="0"/>
                <a:cs typeface="Arial" panose="020B0604020202020204" pitchFamily="34" charset="0"/>
              </a:rPr>
              <a:t>rīcību</a:t>
            </a:r>
            <a:r>
              <a:rPr lang="lv-LV" sz="1800" dirty="0">
                <a:latin typeface="Arial" panose="020B0604020202020204" pitchFamily="34" charset="0"/>
                <a:cs typeface="Arial" panose="020B0604020202020204" pitchFamily="34" charset="0"/>
              </a:rPr>
              <a:t>, kuras rezultātā tiek </a:t>
            </a:r>
            <a:r>
              <a:rPr lang="lv-LV" sz="1800" dirty="0">
                <a:solidFill>
                  <a:srgbClr val="4A773C"/>
                </a:solidFill>
                <a:latin typeface="Arial" panose="020B0604020202020204" pitchFamily="34" charset="0"/>
                <a:cs typeface="Arial" panose="020B0604020202020204" pitchFamily="34" charset="0"/>
              </a:rPr>
              <a:t>uzlabota</a:t>
            </a:r>
            <a:r>
              <a:rPr lang="lv-LV" sz="1800" dirty="0">
                <a:latin typeface="Arial" panose="020B0604020202020204" pitchFamily="34" charset="0"/>
                <a:cs typeface="Arial" panose="020B0604020202020204" pitchFamily="34" charset="0"/>
              </a:rPr>
              <a:t> pašvaldības autonomo </a:t>
            </a:r>
            <a:r>
              <a:rPr lang="lv-LV" sz="1800" dirty="0">
                <a:solidFill>
                  <a:srgbClr val="4A773C"/>
                </a:solidFill>
                <a:latin typeface="Arial" panose="020B0604020202020204" pitchFamily="34" charset="0"/>
                <a:cs typeface="Arial" panose="020B0604020202020204" pitchFamily="34" charset="0"/>
              </a:rPr>
              <a:t>funkciju vai brīvprātīgo iniciatīvu </a:t>
            </a:r>
            <a:r>
              <a:rPr lang="lv-LV" sz="1800" dirty="0">
                <a:latin typeface="Arial" panose="020B0604020202020204" pitchFamily="34" charset="0"/>
                <a:cs typeface="Arial" panose="020B0604020202020204" pitchFamily="34" charset="0"/>
              </a:rPr>
              <a:t>īstenošana</a:t>
            </a:r>
          </a:p>
          <a:p>
            <a:pPr>
              <a:spcAft>
                <a:spcPts val="0"/>
              </a:spcAft>
            </a:pPr>
            <a:endParaRPr lang="lv-LV" sz="1800" b="1" dirty="0">
              <a:latin typeface="Arial" panose="020B0604020202020204" pitchFamily="34" charset="0"/>
              <a:cs typeface="Arial" panose="020B0604020202020204" pitchFamily="34" charset="0"/>
            </a:endParaRPr>
          </a:p>
          <a:p>
            <a:pPr>
              <a:spcAft>
                <a:spcPts val="0"/>
              </a:spcAft>
            </a:pPr>
            <a:r>
              <a:rPr lang="lv-LV" sz="1800" dirty="0">
                <a:latin typeface="Arial" panose="020B0604020202020204" pitchFamily="34" charset="0"/>
                <a:cs typeface="Arial" panose="020B0604020202020204" pitchFamily="34" charset="0"/>
              </a:rPr>
              <a:t>Līdzdalības budžetu </a:t>
            </a:r>
            <a:r>
              <a:rPr lang="lv-LV" sz="1800" b="1" dirty="0">
                <a:latin typeface="Arial" panose="020B0604020202020204" pitchFamily="34" charset="0"/>
                <a:cs typeface="Arial" panose="020B0604020202020204" pitchFamily="34" charset="0"/>
              </a:rPr>
              <a:t>iedala</a:t>
            </a:r>
            <a:r>
              <a:rPr lang="lv-LV" sz="1800" dirty="0">
                <a:latin typeface="Arial" panose="020B0604020202020204" pitchFamily="34" charset="0"/>
                <a:cs typeface="Arial" panose="020B0604020202020204" pitchFamily="34" charset="0"/>
              </a:rPr>
              <a:t> līdzdalības budžeta </a:t>
            </a:r>
            <a:r>
              <a:rPr lang="lv-LV" sz="1800" b="1" dirty="0">
                <a:latin typeface="Arial" panose="020B0604020202020204" pitchFamily="34" charset="0"/>
                <a:cs typeface="Arial" panose="020B0604020202020204" pitchFamily="34" charset="0"/>
              </a:rPr>
              <a:t>plānošanas vienībās </a:t>
            </a:r>
          </a:p>
          <a:p>
            <a:pPr marL="1165225" lvl="1" indent="-354013">
              <a:spcAft>
                <a:spcPts val="0"/>
              </a:spcAft>
              <a:buFont typeface="Wingdings" panose="05000000000000000000" pitchFamily="2" charset="2"/>
              <a:buChar char="à"/>
            </a:pPr>
            <a:r>
              <a:rPr lang="lv-LV" sz="1800" dirty="0">
                <a:latin typeface="Arial" panose="020B0604020202020204" pitchFamily="34" charset="0"/>
                <a:cs typeface="Arial" panose="020B0604020202020204" pitchFamily="34" charset="0"/>
              </a:rPr>
              <a:t>nosaka </a:t>
            </a:r>
            <a:r>
              <a:rPr lang="lv-LV" sz="1800" dirty="0">
                <a:solidFill>
                  <a:srgbClr val="4A773C"/>
                </a:solidFill>
                <a:latin typeface="Arial" panose="020B0604020202020204" pitchFamily="34" charset="0"/>
                <a:cs typeface="Arial" panose="020B0604020202020204" pitchFamily="34" charset="0"/>
              </a:rPr>
              <a:t>attīstības programmā </a:t>
            </a:r>
          </a:p>
          <a:p>
            <a:pPr marL="1165225" lvl="3" indent="-354013">
              <a:spcAft>
                <a:spcPts val="0"/>
              </a:spcAft>
              <a:buFont typeface="Wingdings" panose="05000000000000000000" pitchFamily="2" charset="2"/>
              <a:buChar char="à"/>
            </a:pPr>
            <a:r>
              <a:rPr lang="lv-LV" sz="1800" dirty="0">
                <a:latin typeface="Arial" panose="020B0604020202020204" pitchFamily="34" charset="0"/>
                <a:cs typeface="Arial" panose="020B0604020202020204" pitchFamily="34" charset="0"/>
              </a:rPr>
              <a:t>o</a:t>
            </a:r>
            <a:r>
              <a:rPr lang="lv-LV" sz="1800" b="0" i="0" dirty="0">
                <a:effectLst/>
                <a:latin typeface="Arial" panose="020B0604020202020204" pitchFamily="34" charset="0"/>
                <a:cs typeface="Arial" panose="020B0604020202020204" pitchFamily="34" charset="0"/>
              </a:rPr>
              <a:t>rganizē </a:t>
            </a:r>
            <a:r>
              <a:rPr lang="lv-LV" sz="1800" b="0" i="0" dirty="0">
                <a:solidFill>
                  <a:srgbClr val="4A773C"/>
                </a:solidFill>
                <a:effectLst/>
                <a:latin typeface="Arial" panose="020B0604020202020204" pitchFamily="34" charset="0"/>
                <a:cs typeface="Arial" panose="020B0604020202020204" pitchFamily="34" charset="0"/>
              </a:rPr>
              <a:t>projektu</a:t>
            </a:r>
            <a:r>
              <a:rPr lang="lv-LV" sz="1800" b="0" i="0" dirty="0">
                <a:effectLst/>
                <a:latin typeface="Arial" panose="020B0604020202020204" pitchFamily="34" charset="0"/>
                <a:cs typeface="Arial" panose="020B0604020202020204" pitchFamily="34" charset="0"/>
              </a:rPr>
              <a:t> iesniegšanu un </a:t>
            </a:r>
            <a:r>
              <a:rPr lang="lv-LV" sz="1800" b="0" i="0" dirty="0">
                <a:solidFill>
                  <a:srgbClr val="4A773C"/>
                </a:solidFill>
                <a:effectLst/>
                <a:latin typeface="Arial" panose="020B0604020202020204" pitchFamily="34" charset="0"/>
                <a:cs typeface="Arial" panose="020B0604020202020204" pitchFamily="34" charset="0"/>
              </a:rPr>
              <a:t>atlasi</a:t>
            </a:r>
            <a:endParaRPr lang="lv-LV" sz="1800" dirty="0">
              <a:solidFill>
                <a:srgbClr val="4A773C"/>
              </a:solidFill>
              <a:latin typeface="Arial" panose="020B0604020202020204" pitchFamily="34" charset="0"/>
              <a:cs typeface="Arial" panose="020B0604020202020204" pitchFamily="34" charset="0"/>
            </a:endParaRPr>
          </a:p>
          <a:p>
            <a:pPr>
              <a:spcAft>
                <a:spcPts val="0"/>
              </a:spcAft>
            </a:pPr>
            <a:endParaRPr lang="lv-LV" sz="1600" b="1" dirty="0">
              <a:latin typeface="Arial" panose="020B0604020202020204" pitchFamily="34" charset="0"/>
              <a:ea typeface="Verdana" panose="020B0604030504040204" pitchFamily="34" charset="0"/>
              <a:cs typeface="Arial" panose="020B0604020202020204" pitchFamily="34" charset="0"/>
            </a:endParaRPr>
          </a:p>
          <a:p>
            <a:pPr>
              <a:spcAft>
                <a:spcPts val="0"/>
              </a:spcAft>
            </a:pPr>
            <a:endParaRPr lang="lv-LV" sz="1600" b="1" dirty="0">
              <a:latin typeface="Arial" panose="020B0604020202020204" pitchFamily="34" charset="0"/>
              <a:ea typeface="Verdana" panose="020B060403050404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FE9F5D2B-4DC4-4328-AED9-4086E81A8A42}"/>
              </a:ext>
            </a:extLst>
          </p:cNvPr>
          <p:cNvSpPr>
            <a:spLocks noGrp="1"/>
          </p:cNvSpPr>
          <p:nvPr>
            <p:ph type="sldNum" sz="quarter" idx="13"/>
          </p:nvPr>
        </p:nvSpPr>
        <p:spPr/>
        <p:txBody>
          <a:bodyPr/>
          <a:lstStyle/>
          <a:p>
            <a:pPr>
              <a:defRPr/>
            </a:pPr>
            <a:fld id="{CA50152C-A5AE-4037-8E77-C398DB665690}" type="slidenum">
              <a:rPr lang="en-US" altLang="en-US" smtClean="0">
                <a:ea typeface="Verdana" panose="020B0604030504040204" pitchFamily="34" charset="0"/>
              </a:rPr>
              <a:pPr>
                <a:defRPr/>
              </a:pPr>
              <a:t>9</a:t>
            </a:fld>
            <a:endParaRPr lang="en-US" altLang="en-US">
              <a:ea typeface="Verdana" panose="020B0604030504040204" pitchFamily="34" charset="0"/>
            </a:endParaRPr>
          </a:p>
        </p:txBody>
      </p:sp>
      <p:sp>
        <p:nvSpPr>
          <p:cNvPr id="5" name="Graphic 9" descr="Coins outline">
            <a:extLst>
              <a:ext uri="{FF2B5EF4-FFF2-40B4-BE49-F238E27FC236}">
                <a16:creationId xmlns:a16="http://schemas.microsoft.com/office/drawing/2014/main" id="{39E5D003-EF46-4FFA-804F-937BEED00B07}"/>
              </a:ext>
            </a:extLst>
          </p:cNvPr>
          <p:cNvSpPr/>
          <p:nvPr/>
        </p:nvSpPr>
        <p:spPr>
          <a:xfrm>
            <a:off x="926365" y="2807563"/>
            <a:ext cx="1475872" cy="1235016"/>
          </a:xfrm>
          <a:custGeom>
            <a:avLst/>
            <a:gdLst>
              <a:gd name="connsiteX0" fmla="*/ 640730 w 682883"/>
              <a:gd name="connsiteY0" fmla="*/ 380223 h 581715"/>
              <a:gd name="connsiteX1" fmla="*/ 640730 w 682883"/>
              <a:gd name="connsiteY1" fmla="*/ 320365 h 581715"/>
              <a:gd name="connsiteX2" fmla="*/ 497409 w 682883"/>
              <a:gd name="connsiteY2" fmla="*/ 241960 h 581715"/>
              <a:gd name="connsiteX3" fmla="*/ 497409 w 682883"/>
              <a:gd name="connsiteY3" fmla="*/ 193905 h 581715"/>
              <a:gd name="connsiteX4" fmla="*/ 455255 w 682883"/>
              <a:gd name="connsiteY4" fmla="*/ 144164 h 581715"/>
              <a:gd name="connsiteX5" fmla="*/ 455255 w 682883"/>
              <a:gd name="connsiteY5" fmla="*/ 84307 h 581715"/>
              <a:gd name="connsiteX6" fmla="*/ 227628 w 682883"/>
              <a:gd name="connsiteY6" fmla="*/ 0 h 581715"/>
              <a:gd name="connsiteX7" fmla="*/ 0 w 682883"/>
              <a:gd name="connsiteY7" fmla="*/ 84307 h 581715"/>
              <a:gd name="connsiteX8" fmla="*/ 0 w 682883"/>
              <a:gd name="connsiteY8" fmla="*/ 151752 h 581715"/>
              <a:gd name="connsiteX9" fmla="*/ 42153 w 682883"/>
              <a:gd name="connsiteY9" fmla="*/ 202336 h 581715"/>
              <a:gd name="connsiteX10" fmla="*/ 42153 w 682883"/>
              <a:gd name="connsiteY10" fmla="*/ 261350 h 581715"/>
              <a:gd name="connsiteX11" fmla="*/ 42153 w 682883"/>
              <a:gd name="connsiteY11" fmla="*/ 262193 h 581715"/>
              <a:gd name="connsiteX12" fmla="*/ 0 w 682883"/>
              <a:gd name="connsiteY12" fmla="*/ 311934 h 581715"/>
              <a:gd name="connsiteX13" fmla="*/ 0 w 682883"/>
              <a:gd name="connsiteY13" fmla="*/ 379380 h 581715"/>
              <a:gd name="connsiteX14" fmla="*/ 227628 w 682883"/>
              <a:gd name="connsiteY14" fmla="*/ 463686 h 581715"/>
              <a:gd name="connsiteX15" fmla="*/ 227628 w 682883"/>
              <a:gd name="connsiteY15" fmla="*/ 497409 h 581715"/>
              <a:gd name="connsiteX16" fmla="*/ 455255 w 682883"/>
              <a:gd name="connsiteY16" fmla="*/ 581715 h 581715"/>
              <a:gd name="connsiteX17" fmla="*/ 682883 w 682883"/>
              <a:gd name="connsiteY17" fmla="*/ 497409 h 581715"/>
              <a:gd name="connsiteX18" fmla="*/ 682883 w 682883"/>
              <a:gd name="connsiteY18" fmla="*/ 429963 h 581715"/>
              <a:gd name="connsiteX19" fmla="*/ 640730 w 682883"/>
              <a:gd name="connsiteY19" fmla="*/ 380223 h 581715"/>
              <a:gd name="connsiteX20" fmla="*/ 666022 w 682883"/>
              <a:gd name="connsiteY20" fmla="*/ 430807 h 581715"/>
              <a:gd name="connsiteX21" fmla="*/ 455255 w 682883"/>
              <a:gd name="connsiteY21" fmla="*/ 498252 h 581715"/>
              <a:gd name="connsiteX22" fmla="*/ 254606 w 682883"/>
              <a:gd name="connsiteY22" fmla="*/ 450197 h 581715"/>
              <a:gd name="connsiteX23" fmla="*/ 254606 w 682883"/>
              <a:gd name="connsiteY23" fmla="*/ 450197 h 581715"/>
              <a:gd name="connsiteX24" fmla="*/ 412259 w 682883"/>
              <a:gd name="connsiteY24" fmla="*/ 472960 h 581715"/>
              <a:gd name="connsiteX25" fmla="*/ 638201 w 682883"/>
              <a:gd name="connsiteY25" fmla="*/ 399613 h 581715"/>
              <a:gd name="connsiteX26" fmla="*/ 666022 w 682883"/>
              <a:gd name="connsiteY26" fmla="*/ 430807 h 581715"/>
              <a:gd name="connsiteX27" fmla="*/ 522701 w 682883"/>
              <a:gd name="connsiteY27" fmla="*/ 510898 h 581715"/>
              <a:gd name="connsiteX28" fmla="*/ 522701 w 682883"/>
              <a:gd name="connsiteY28" fmla="*/ 561482 h 581715"/>
              <a:gd name="connsiteX29" fmla="*/ 488978 w 682883"/>
              <a:gd name="connsiteY29" fmla="*/ 564011 h 581715"/>
              <a:gd name="connsiteX30" fmla="*/ 488978 w 682883"/>
              <a:gd name="connsiteY30" fmla="*/ 513427 h 581715"/>
              <a:gd name="connsiteX31" fmla="*/ 522701 w 682883"/>
              <a:gd name="connsiteY31" fmla="*/ 510898 h 581715"/>
              <a:gd name="connsiteX32" fmla="*/ 539562 w 682883"/>
              <a:gd name="connsiteY32" fmla="*/ 509212 h 581715"/>
              <a:gd name="connsiteX33" fmla="*/ 573285 w 682883"/>
              <a:gd name="connsiteY33" fmla="*/ 503310 h 581715"/>
              <a:gd name="connsiteX34" fmla="*/ 573285 w 682883"/>
              <a:gd name="connsiteY34" fmla="*/ 553051 h 581715"/>
              <a:gd name="connsiteX35" fmla="*/ 539562 w 682883"/>
              <a:gd name="connsiteY35" fmla="*/ 558953 h 581715"/>
              <a:gd name="connsiteX36" fmla="*/ 539562 w 682883"/>
              <a:gd name="connsiteY36" fmla="*/ 509212 h 581715"/>
              <a:gd name="connsiteX37" fmla="*/ 590146 w 682883"/>
              <a:gd name="connsiteY37" fmla="*/ 499095 h 581715"/>
              <a:gd name="connsiteX38" fmla="*/ 623869 w 682883"/>
              <a:gd name="connsiteY38" fmla="*/ 488135 h 581715"/>
              <a:gd name="connsiteX39" fmla="*/ 623869 w 682883"/>
              <a:gd name="connsiteY39" fmla="*/ 537033 h 581715"/>
              <a:gd name="connsiteX40" fmla="*/ 590146 w 682883"/>
              <a:gd name="connsiteY40" fmla="*/ 548836 h 581715"/>
              <a:gd name="connsiteX41" fmla="*/ 590146 w 682883"/>
              <a:gd name="connsiteY41" fmla="*/ 499095 h 581715"/>
              <a:gd name="connsiteX42" fmla="*/ 320365 w 682883"/>
              <a:gd name="connsiteY42" fmla="*/ 548836 h 581715"/>
              <a:gd name="connsiteX43" fmla="*/ 286642 w 682883"/>
              <a:gd name="connsiteY43" fmla="*/ 537033 h 581715"/>
              <a:gd name="connsiteX44" fmla="*/ 286642 w 682883"/>
              <a:gd name="connsiteY44" fmla="*/ 488135 h 581715"/>
              <a:gd name="connsiteX45" fmla="*/ 320365 w 682883"/>
              <a:gd name="connsiteY45" fmla="*/ 499095 h 581715"/>
              <a:gd name="connsiteX46" fmla="*/ 320365 w 682883"/>
              <a:gd name="connsiteY46" fmla="*/ 548836 h 581715"/>
              <a:gd name="connsiteX47" fmla="*/ 337226 w 682883"/>
              <a:gd name="connsiteY47" fmla="*/ 503310 h 581715"/>
              <a:gd name="connsiteX48" fmla="*/ 370949 w 682883"/>
              <a:gd name="connsiteY48" fmla="*/ 509212 h 581715"/>
              <a:gd name="connsiteX49" fmla="*/ 370949 w 682883"/>
              <a:gd name="connsiteY49" fmla="*/ 559796 h 581715"/>
              <a:gd name="connsiteX50" fmla="*/ 337226 w 682883"/>
              <a:gd name="connsiteY50" fmla="*/ 553894 h 581715"/>
              <a:gd name="connsiteX51" fmla="*/ 337226 w 682883"/>
              <a:gd name="connsiteY51" fmla="*/ 503310 h 581715"/>
              <a:gd name="connsiteX52" fmla="*/ 387810 w 682883"/>
              <a:gd name="connsiteY52" fmla="*/ 510898 h 581715"/>
              <a:gd name="connsiteX53" fmla="*/ 421533 w 682883"/>
              <a:gd name="connsiteY53" fmla="*/ 513427 h 581715"/>
              <a:gd name="connsiteX54" fmla="*/ 421533 w 682883"/>
              <a:gd name="connsiteY54" fmla="*/ 564011 h 581715"/>
              <a:gd name="connsiteX55" fmla="*/ 387810 w 682883"/>
              <a:gd name="connsiteY55" fmla="*/ 561482 h 581715"/>
              <a:gd name="connsiteX56" fmla="*/ 387810 w 682883"/>
              <a:gd name="connsiteY56" fmla="*/ 510898 h 581715"/>
              <a:gd name="connsiteX57" fmla="*/ 185474 w 682883"/>
              <a:gd name="connsiteY57" fmla="*/ 321208 h 581715"/>
              <a:gd name="connsiteX58" fmla="*/ 185474 w 682883"/>
              <a:gd name="connsiteY58" fmla="*/ 323737 h 581715"/>
              <a:gd name="connsiteX59" fmla="*/ 151752 w 682883"/>
              <a:gd name="connsiteY59" fmla="*/ 317836 h 581715"/>
              <a:gd name="connsiteX60" fmla="*/ 151752 w 682883"/>
              <a:gd name="connsiteY60" fmla="*/ 268095 h 581715"/>
              <a:gd name="connsiteX61" fmla="*/ 185474 w 682883"/>
              <a:gd name="connsiteY61" fmla="*/ 273996 h 581715"/>
              <a:gd name="connsiteX62" fmla="*/ 185474 w 682883"/>
              <a:gd name="connsiteY62" fmla="*/ 321208 h 581715"/>
              <a:gd name="connsiteX63" fmla="*/ 202336 w 682883"/>
              <a:gd name="connsiteY63" fmla="*/ 388653 h 581715"/>
              <a:gd name="connsiteX64" fmla="*/ 202336 w 682883"/>
              <a:gd name="connsiteY64" fmla="*/ 354931 h 581715"/>
              <a:gd name="connsiteX65" fmla="*/ 227628 w 682883"/>
              <a:gd name="connsiteY65" fmla="*/ 371792 h 581715"/>
              <a:gd name="connsiteX66" fmla="*/ 227628 w 682883"/>
              <a:gd name="connsiteY66" fmla="*/ 419847 h 581715"/>
              <a:gd name="connsiteX67" fmla="*/ 202336 w 682883"/>
              <a:gd name="connsiteY67" fmla="*/ 388653 h 581715"/>
              <a:gd name="connsiteX68" fmla="*/ 202336 w 682883"/>
              <a:gd name="connsiteY68" fmla="*/ 388653 h 581715"/>
              <a:gd name="connsiteX69" fmla="*/ 623869 w 682883"/>
              <a:gd name="connsiteY69" fmla="*/ 388653 h 581715"/>
              <a:gd name="connsiteX70" fmla="*/ 598577 w 682883"/>
              <a:gd name="connsiteY70" fmla="*/ 419004 h 581715"/>
              <a:gd name="connsiteX71" fmla="*/ 598577 w 682883"/>
              <a:gd name="connsiteY71" fmla="*/ 370949 h 581715"/>
              <a:gd name="connsiteX72" fmla="*/ 623869 w 682883"/>
              <a:gd name="connsiteY72" fmla="*/ 354088 h 581715"/>
              <a:gd name="connsiteX73" fmla="*/ 623869 w 682883"/>
              <a:gd name="connsiteY73" fmla="*/ 388653 h 581715"/>
              <a:gd name="connsiteX74" fmla="*/ 581715 w 682883"/>
              <a:gd name="connsiteY74" fmla="*/ 427434 h 581715"/>
              <a:gd name="connsiteX75" fmla="*/ 547993 w 682883"/>
              <a:gd name="connsiteY75" fmla="*/ 439237 h 581715"/>
              <a:gd name="connsiteX76" fmla="*/ 547993 w 682883"/>
              <a:gd name="connsiteY76" fmla="*/ 389496 h 581715"/>
              <a:gd name="connsiteX77" fmla="*/ 581715 w 682883"/>
              <a:gd name="connsiteY77" fmla="*/ 378536 h 581715"/>
              <a:gd name="connsiteX78" fmla="*/ 581715 w 682883"/>
              <a:gd name="connsiteY78" fmla="*/ 427434 h 581715"/>
              <a:gd name="connsiteX79" fmla="*/ 531131 w 682883"/>
              <a:gd name="connsiteY79" fmla="*/ 443453 h 581715"/>
              <a:gd name="connsiteX80" fmla="*/ 497409 w 682883"/>
              <a:gd name="connsiteY80" fmla="*/ 449354 h 581715"/>
              <a:gd name="connsiteX81" fmla="*/ 497409 w 682883"/>
              <a:gd name="connsiteY81" fmla="*/ 398770 h 581715"/>
              <a:gd name="connsiteX82" fmla="*/ 531131 w 682883"/>
              <a:gd name="connsiteY82" fmla="*/ 392869 h 581715"/>
              <a:gd name="connsiteX83" fmla="*/ 531131 w 682883"/>
              <a:gd name="connsiteY83" fmla="*/ 443453 h 581715"/>
              <a:gd name="connsiteX84" fmla="*/ 480547 w 682883"/>
              <a:gd name="connsiteY84" fmla="*/ 451883 h 581715"/>
              <a:gd name="connsiteX85" fmla="*/ 446825 w 682883"/>
              <a:gd name="connsiteY85" fmla="*/ 454412 h 581715"/>
              <a:gd name="connsiteX86" fmla="*/ 446825 w 682883"/>
              <a:gd name="connsiteY86" fmla="*/ 403828 h 581715"/>
              <a:gd name="connsiteX87" fmla="*/ 480547 w 682883"/>
              <a:gd name="connsiteY87" fmla="*/ 401299 h 581715"/>
              <a:gd name="connsiteX88" fmla="*/ 480547 w 682883"/>
              <a:gd name="connsiteY88" fmla="*/ 451883 h 581715"/>
              <a:gd name="connsiteX89" fmla="*/ 429964 w 682883"/>
              <a:gd name="connsiteY89" fmla="*/ 455255 h 581715"/>
              <a:gd name="connsiteX90" fmla="*/ 413102 w 682883"/>
              <a:gd name="connsiteY90" fmla="*/ 455255 h 581715"/>
              <a:gd name="connsiteX91" fmla="*/ 396241 w 682883"/>
              <a:gd name="connsiteY91" fmla="*/ 455255 h 581715"/>
              <a:gd name="connsiteX92" fmla="*/ 396241 w 682883"/>
              <a:gd name="connsiteY92" fmla="*/ 404671 h 581715"/>
              <a:gd name="connsiteX93" fmla="*/ 413102 w 682883"/>
              <a:gd name="connsiteY93" fmla="*/ 404671 h 581715"/>
              <a:gd name="connsiteX94" fmla="*/ 429964 w 682883"/>
              <a:gd name="connsiteY94" fmla="*/ 404671 h 581715"/>
              <a:gd name="connsiteX95" fmla="*/ 429964 w 682883"/>
              <a:gd name="connsiteY95" fmla="*/ 455255 h 581715"/>
              <a:gd name="connsiteX96" fmla="*/ 379380 w 682883"/>
              <a:gd name="connsiteY96" fmla="*/ 455255 h 581715"/>
              <a:gd name="connsiteX97" fmla="*/ 345657 w 682883"/>
              <a:gd name="connsiteY97" fmla="*/ 452726 h 581715"/>
              <a:gd name="connsiteX98" fmla="*/ 345657 w 682883"/>
              <a:gd name="connsiteY98" fmla="*/ 402142 h 581715"/>
              <a:gd name="connsiteX99" fmla="*/ 379380 w 682883"/>
              <a:gd name="connsiteY99" fmla="*/ 404671 h 581715"/>
              <a:gd name="connsiteX100" fmla="*/ 379380 w 682883"/>
              <a:gd name="connsiteY100" fmla="*/ 455255 h 581715"/>
              <a:gd name="connsiteX101" fmla="*/ 328796 w 682883"/>
              <a:gd name="connsiteY101" fmla="*/ 450197 h 581715"/>
              <a:gd name="connsiteX102" fmla="*/ 295073 w 682883"/>
              <a:gd name="connsiteY102" fmla="*/ 444296 h 581715"/>
              <a:gd name="connsiteX103" fmla="*/ 295073 w 682883"/>
              <a:gd name="connsiteY103" fmla="*/ 394555 h 581715"/>
              <a:gd name="connsiteX104" fmla="*/ 328796 w 682883"/>
              <a:gd name="connsiteY104" fmla="*/ 400456 h 581715"/>
              <a:gd name="connsiteX105" fmla="*/ 328796 w 682883"/>
              <a:gd name="connsiteY105" fmla="*/ 450197 h 581715"/>
              <a:gd name="connsiteX106" fmla="*/ 278212 w 682883"/>
              <a:gd name="connsiteY106" fmla="*/ 439237 h 581715"/>
              <a:gd name="connsiteX107" fmla="*/ 244489 w 682883"/>
              <a:gd name="connsiteY107" fmla="*/ 427434 h 581715"/>
              <a:gd name="connsiteX108" fmla="*/ 244489 w 682883"/>
              <a:gd name="connsiteY108" fmla="*/ 378536 h 581715"/>
              <a:gd name="connsiteX109" fmla="*/ 278212 w 682883"/>
              <a:gd name="connsiteY109" fmla="*/ 389496 h 581715"/>
              <a:gd name="connsiteX110" fmla="*/ 278212 w 682883"/>
              <a:gd name="connsiteY110" fmla="*/ 439237 h 581715"/>
              <a:gd name="connsiteX111" fmla="*/ 623869 w 682883"/>
              <a:gd name="connsiteY111" fmla="*/ 321208 h 581715"/>
              <a:gd name="connsiteX112" fmla="*/ 413102 w 682883"/>
              <a:gd name="connsiteY112" fmla="*/ 388653 h 581715"/>
              <a:gd name="connsiteX113" fmla="*/ 202336 w 682883"/>
              <a:gd name="connsiteY113" fmla="*/ 321208 h 581715"/>
              <a:gd name="connsiteX114" fmla="*/ 413102 w 682883"/>
              <a:gd name="connsiteY114" fmla="*/ 253763 h 581715"/>
              <a:gd name="connsiteX115" fmla="*/ 623869 w 682883"/>
              <a:gd name="connsiteY115" fmla="*/ 321208 h 581715"/>
              <a:gd name="connsiteX116" fmla="*/ 202336 w 682883"/>
              <a:gd name="connsiteY116" fmla="*/ 287485 h 581715"/>
              <a:gd name="connsiteX117" fmla="*/ 202336 w 682883"/>
              <a:gd name="connsiteY117" fmla="*/ 274839 h 581715"/>
              <a:gd name="connsiteX118" fmla="*/ 217511 w 682883"/>
              <a:gd name="connsiteY118" fmla="*/ 276526 h 581715"/>
              <a:gd name="connsiteX119" fmla="*/ 202336 w 682883"/>
              <a:gd name="connsiteY119" fmla="*/ 287485 h 581715"/>
              <a:gd name="connsiteX120" fmla="*/ 466215 w 682883"/>
              <a:gd name="connsiteY120" fmla="*/ 238588 h 581715"/>
              <a:gd name="connsiteX121" fmla="*/ 481390 w 682883"/>
              <a:gd name="connsiteY121" fmla="*/ 227628 h 581715"/>
              <a:gd name="connsiteX122" fmla="*/ 481390 w 682883"/>
              <a:gd name="connsiteY122" fmla="*/ 240274 h 581715"/>
              <a:gd name="connsiteX123" fmla="*/ 466215 w 682883"/>
              <a:gd name="connsiteY123" fmla="*/ 238588 h 581715"/>
              <a:gd name="connsiteX124" fmla="*/ 453569 w 682883"/>
              <a:gd name="connsiteY124" fmla="*/ 162712 h 581715"/>
              <a:gd name="connsiteX125" fmla="*/ 480547 w 682883"/>
              <a:gd name="connsiteY125" fmla="*/ 193905 h 581715"/>
              <a:gd name="connsiteX126" fmla="*/ 430807 w 682883"/>
              <a:gd name="connsiteY126" fmla="*/ 236058 h 581715"/>
              <a:gd name="connsiteX127" fmla="*/ 413102 w 682883"/>
              <a:gd name="connsiteY127" fmla="*/ 236058 h 581715"/>
              <a:gd name="connsiteX128" fmla="*/ 248704 w 682883"/>
              <a:gd name="connsiteY128" fmla="*/ 261350 h 581715"/>
              <a:gd name="connsiteX129" fmla="*/ 69974 w 682883"/>
              <a:gd name="connsiteY129" fmla="*/ 214139 h 581715"/>
              <a:gd name="connsiteX130" fmla="*/ 69974 w 682883"/>
              <a:gd name="connsiteY130" fmla="*/ 214139 h 581715"/>
              <a:gd name="connsiteX131" fmla="*/ 227628 w 682883"/>
              <a:gd name="connsiteY131" fmla="*/ 236901 h 581715"/>
              <a:gd name="connsiteX132" fmla="*/ 453569 w 682883"/>
              <a:gd name="connsiteY132" fmla="*/ 162712 h 581715"/>
              <a:gd name="connsiteX133" fmla="*/ 134891 w 682883"/>
              <a:gd name="connsiteY133" fmla="*/ 263036 h 581715"/>
              <a:gd name="connsiteX134" fmla="*/ 134891 w 682883"/>
              <a:gd name="connsiteY134" fmla="*/ 312777 h 581715"/>
              <a:gd name="connsiteX135" fmla="*/ 101168 w 682883"/>
              <a:gd name="connsiteY135" fmla="*/ 300974 h 581715"/>
              <a:gd name="connsiteX136" fmla="*/ 101168 w 682883"/>
              <a:gd name="connsiteY136" fmla="*/ 252077 h 581715"/>
              <a:gd name="connsiteX137" fmla="*/ 134891 w 682883"/>
              <a:gd name="connsiteY137" fmla="*/ 263036 h 581715"/>
              <a:gd name="connsiteX138" fmla="*/ 84307 w 682883"/>
              <a:gd name="connsiteY138" fmla="*/ 244489 h 581715"/>
              <a:gd name="connsiteX139" fmla="*/ 84307 w 682883"/>
              <a:gd name="connsiteY139" fmla="*/ 292544 h 581715"/>
              <a:gd name="connsiteX140" fmla="*/ 59015 w 682883"/>
              <a:gd name="connsiteY140" fmla="*/ 262193 h 581715"/>
              <a:gd name="connsiteX141" fmla="*/ 59015 w 682883"/>
              <a:gd name="connsiteY141" fmla="*/ 228471 h 581715"/>
              <a:gd name="connsiteX142" fmla="*/ 84307 w 682883"/>
              <a:gd name="connsiteY142" fmla="*/ 244489 h 581715"/>
              <a:gd name="connsiteX143" fmla="*/ 59015 w 682883"/>
              <a:gd name="connsiteY143" fmla="*/ 191376 h 581715"/>
              <a:gd name="connsiteX144" fmla="*/ 59015 w 682883"/>
              <a:gd name="connsiteY144" fmla="*/ 142478 h 581715"/>
              <a:gd name="connsiteX145" fmla="*/ 92737 w 682883"/>
              <a:gd name="connsiteY145" fmla="*/ 153438 h 581715"/>
              <a:gd name="connsiteX146" fmla="*/ 92737 w 682883"/>
              <a:gd name="connsiteY146" fmla="*/ 203179 h 581715"/>
              <a:gd name="connsiteX147" fmla="*/ 59015 w 682883"/>
              <a:gd name="connsiteY147" fmla="*/ 191376 h 581715"/>
              <a:gd name="connsiteX148" fmla="*/ 109599 w 682883"/>
              <a:gd name="connsiteY148" fmla="*/ 207394 h 581715"/>
              <a:gd name="connsiteX149" fmla="*/ 109599 w 682883"/>
              <a:gd name="connsiteY149" fmla="*/ 157653 h 581715"/>
              <a:gd name="connsiteX150" fmla="*/ 143321 w 682883"/>
              <a:gd name="connsiteY150" fmla="*/ 163555 h 581715"/>
              <a:gd name="connsiteX151" fmla="*/ 143321 w 682883"/>
              <a:gd name="connsiteY151" fmla="*/ 214139 h 581715"/>
              <a:gd name="connsiteX152" fmla="*/ 109599 w 682883"/>
              <a:gd name="connsiteY152" fmla="*/ 207394 h 581715"/>
              <a:gd name="connsiteX153" fmla="*/ 160182 w 682883"/>
              <a:gd name="connsiteY153" fmla="*/ 215825 h 581715"/>
              <a:gd name="connsiteX154" fmla="*/ 160182 w 682883"/>
              <a:gd name="connsiteY154" fmla="*/ 165241 h 581715"/>
              <a:gd name="connsiteX155" fmla="*/ 193905 w 682883"/>
              <a:gd name="connsiteY155" fmla="*/ 167770 h 581715"/>
              <a:gd name="connsiteX156" fmla="*/ 193905 w 682883"/>
              <a:gd name="connsiteY156" fmla="*/ 218354 h 581715"/>
              <a:gd name="connsiteX157" fmla="*/ 160182 w 682883"/>
              <a:gd name="connsiteY157" fmla="*/ 215825 h 581715"/>
              <a:gd name="connsiteX158" fmla="*/ 210766 w 682883"/>
              <a:gd name="connsiteY158" fmla="*/ 219197 h 581715"/>
              <a:gd name="connsiteX159" fmla="*/ 210766 w 682883"/>
              <a:gd name="connsiteY159" fmla="*/ 168613 h 581715"/>
              <a:gd name="connsiteX160" fmla="*/ 227628 w 682883"/>
              <a:gd name="connsiteY160" fmla="*/ 168613 h 581715"/>
              <a:gd name="connsiteX161" fmla="*/ 244489 w 682883"/>
              <a:gd name="connsiteY161" fmla="*/ 168613 h 581715"/>
              <a:gd name="connsiteX162" fmla="*/ 244489 w 682883"/>
              <a:gd name="connsiteY162" fmla="*/ 219197 h 581715"/>
              <a:gd name="connsiteX163" fmla="*/ 227628 w 682883"/>
              <a:gd name="connsiteY163" fmla="*/ 219197 h 581715"/>
              <a:gd name="connsiteX164" fmla="*/ 210766 w 682883"/>
              <a:gd name="connsiteY164" fmla="*/ 219197 h 581715"/>
              <a:gd name="connsiteX165" fmla="*/ 261350 w 682883"/>
              <a:gd name="connsiteY165" fmla="*/ 219197 h 581715"/>
              <a:gd name="connsiteX166" fmla="*/ 261350 w 682883"/>
              <a:gd name="connsiteY166" fmla="*/ 168613 h 581715"/>
              <a:gd name="connsiteX167" fmla="*/ 295073 w 682883"/>
              <a:gd name="connsiteY167" fmla="*/ 166084 h 581715"/>
              <a:gd name="connsiteX168" fmla="*/ 295073 w 682883"/>
              <a:gd name="connsiteY168" fmla="*/ 216668 h 581715"/>
              <a:gd name="connsiteX169" fmla="*/ 261350 w 682883"/>
              <a:gd name="connsiteY169" fmla="*/ 219197 h 581715"/>
              <a:gd name="connsiteX170" fmla="*/ 311934 w 682883"/>
              <a:gd name="connsiteY170" fmla="*/ 214139 h 581715"/>
              <a:gd name="connsiteX171" fmla="*/ 311934 w 682883"/>
              <a:gd name="connsiteY171" fmla="*/ 163555 h 581715"/>
              <a:gd name="connsiteX172" fmla="*/ 345657 w 682883"/>
              <a:gd name="connsiteY172" fmla="*/ 157653 h 581715"/>
              <a:gd name="connsiteX173" fmla="*/ 345657 w 682883"/>
              <a:gd name="connsiteY173" fmla="*/ 207394 h 581715"/>
              <a:gd name="connsiteX174" fmla="*/ 311934 w 682883"/>
              <a:gd name="connsiteY174" fmla="*/ 214139 h 581715"/>
              <a:gd name="connsiteX175" fmla="*/ 362518 w 682883"/>
              <a:gd name="connsiteY175" fmla="*/ 203179 h 581715"/>
              <a:gd name="connsiteX176" fmla="*/ 362518 w 682883"/>
              <a:gd name="connsiteY176" fmla="*/ 153438 h 581715"/>
              <a:gd name="connsiteX177" fmla="*/ 396241 w 682883"/>
              <a:gd name="connsiteY177" fmla="*/ 142478 h 581715"/>
              <a:gd name="connsiteX178" fmla="*/ 396241 w 682883"/>
              <a:gd name="connsiteY178" fmla="*/ 191376 h 581715"/>
              <a:gd name="connsiteX179" fmla="*/ 362518 w 682883"/>
              <a:gd name="connsiteY179" fmla="*/ 203179 h 581715"/>
              <a:gd name="connsiteX180" fmla="*/ 413102 w 682883"/>
              <a:gd name="connsiteY180" fmla="*/ 182945 h 581715"/>
              <a:gd name="connsiteX181" fmla="*/ 413102 w 682883"/>
              <a:gd name="connsiteY181" fmla="*/ 134891 h 581715"/>
              <a:gd name="connsiteX182" fmla="*/ 438394 w 682883"/>
              <a:gd name="connsiteY182" fmla="*/ 118029 h 581715"/>
              <a:gd name="connsiteX183" fmla="*/ 438394 w 682883"/>
              <a:gd name="connsiteY183" fmla="*/ 151752 h 581715"/>
              <a:gd name="connsiteX184" fmla="*/ 413102 w 682883"/>
              <a:gd name="connsiteY184" fmla="*/ 182945 h 581715"/>
              <a:gd name="connsiteX185" fmla="*/ 42153 w 682883"/>
              <a:gd name="connsiteY185" fmla="*/ 182945 h 581715"/>
              <a:gd name="connsiteX186" fmla="*/ 16861 w 682883"/>
              <a:gd name="connsiteY186" fmla="*/ 152595 h 581715"/>
              <a:gd name="connsiteX187" fmla="*/ 16861 w 682883"/>
              <a:gd name="connsiteY187" fmla="*/ 118872 h 581715"/>
              <a:gd name="connsiteX188" fmla="*/ 42153 w 682883"/>
              <a:gd name="connsiteY188" fmla="*/ 135734 h 581715"/>
              <a:gd name="connsiteX189" fmla="*/ 42153 w 682883"/>
              <a:gd name="connsiteY189" fmla="*/ 182945 h 581715"/>
              <a:gd name="connsiteX190" fmla="*/ 16861 w 682883"/>
              <a:gd name="connsiteY190" fmla="*/ 85150 h 581715"/>
              <a:gd name="connsiteX191" fmla="*/ 227628 w 682883"/>
              <a:gd name="connsiteY191" fmla="*/ 17704 h 581715"/>
              <a:gd name="connsiteX192" fmla="*/ 438394 w 682883"/>
              <a:gd name="connsiteY192" fmla="*/ 85150 h 581715"/>
              <a:gd name="connsiteX193" fmla="*/ 227628 w 682883"/>
              <a:gd name="connsiteY193" fmla="*/ 152595 h 581715"/>
              <a:gd name="connsiteX194" fmla="*/ 16861 w 682883"/>
              <a:gd name="connsiteY194" fmla="*/ 85150 h 581715"/>
              <a:gd name="connsiteX195" fmla="*/ 46369 w 682883"/>
              <a:gd name="connsiteY195" fmla="*/ 279055 h 581715"/>
              <a:gd name="connsiteX196" fmla="*/ 185474 w 682883"/>
              <a:gd name="connsiteY196" fmla="*/ 339755 h 581715"/>
              <a:gd name="connsiteX197" fmla="*/ 185474 w 682883"/>
              <a:gd name="connsiteY197" fmla="*/ 377693 h 581715"/>
              <a:gd name="connsiteX198" fmla="*/ 16861 w 682883"/>
              <a:gd name="connsiteY198" fmla="*/ 311934 h 581715"/>
              <a:gd name="connsiteX199" fmla="*/ 46369 w 682883"/>
              <a:gd name="connsiteY199" fmla="*/ 279055 h 581715"/>
              <a:gd name="connsiteX200" fmla="*/ 42153 w 682883"/>
              <a:gd name="connsiteY200" fmla="*/ 410573 h 581715"/>
              <a:gd name="connsiteX201" fmla="*/ 16861 w 682883"/>
              <a:gd name="connsiteY201" fmla="*/ 380223 h 581715"/>
              <a:gd name="connsiteX202" fmla="*/ 16861 w 682883"/>
              <a:gd name="connsiteY202" fmla="*/ 346500 h 581715"/>
              <a:gd name="connsiteX203" fmla="*/ 42153 w 682883"/>
              <a:gd name="connsiteY203" fmla="*/ 363361 h 581715"/>
              <a:gd name="connsiteX204" fmla="*/ 42153 w 682883"/>
              <a:gd name="connsiteY204" fmla="*/ 410573 h 581715"/>
              <a:gd name="connsiteX205" fmla="*/ 92737 w 682883"/>
              <a:gd name="connsiteY205" fmla="*/ 430807 h 581715"/>
              <a:gd name="connsiteX206" fmla="*/ 59015 w 682883"/>
              <a:gd name="connsiteY206" fmla="*/ 419004 h 581715"/>
              <a:gd name="connsiteX207" fmla="*/ 59015 w 682883"/>
              <a:gd name="connsiteY207" fmla="*/ 370106 h 581715"/>
              <a:gd name="connsiteX208" fmla="*/ 92737 w 682883"/>
              <a:gd name="connsiteY208" fmla="*/ 381066 h 581715"/>
              <a:gd name="connsiteX209" fmla="*/ 92737 w 682883"/>
              <a:gd name="connsiteY209" fmla="*/ 430807 h 581715"/>
              <a:gd name="connsiteX210" fmla="*/ 143321 w 682883"/>
              <a:gd name="connsiteY210" fmla="*/ 441766 h 581715"/>
              <a:gd name="connsiteX211" fmla="*/ 109599 w 682883"/>
              <a:gd name="connsiteY211" fmla="*/ 435865 h 581715"/>
              <a:gd name="connsiteX212" fmla="*/ 109599 w 682883"/>
              <a:gd name="connsiteY212" fmla="*/ 386124 h 581715"/>
              <a:gd name="connsiteX213" fmla="*/ 143321 w 682883"/>
              <a:gd name="connsiteY213" fmla="*/ 392026 h 581715"/>
              <a:gd name="connsiteX214" fmla="*/ 143321 w 682883"/>
              <a:gd name="connsiteY214" fmla="*/ 441766 h 581715"/>
              <a:gd name="connsiteX215" fmla="*/ 160182 w 682883"/>
              <a:gd name="connsiteY215" fmla="*/ 392869 h 581715"/>
              <a:gd name="connsiteX216" fmla="*/ 186318 w 682883"/>
              <a:gd name="connsiteY216" fmla="*/ 395398 h 581715"/>
              <a:gd name="connsiteX217" fmla="*/ 193905 w 682883"/>
              <a:gd name="connsiteY217" fmla="*/ 413102 h 581715"/>
              <a:gd name="connsiteX218" fmla="*/ 193905 w 682883"/>
              <a:gd name="connsiteY218" fmla="*/ 446825 h 581715"/>
              <a:gd name="connsiteX219" fmla="*/ 160182 w 682883"/>
              <a:gd name="connsiteY219" fmla="*/ 444296 h 581715"/>
              <a:gd name="connsiteX220" fmla="*/ 160182 w 682883"/>
              <a:gd name="connsiteY220" fmla="*/ 392869 h 581715"/>
              <a:gd name="connsiteX221" fmla="*/ 210766 w 682883"/>
              <a:gd name="connsiteY221" fmla="*/ 428277 h 581715"/>
              <a:gd name="connsiteX222" fmla="*/ 227628 w 682883"/>
              <a:gd name="connsiteY222" fmla="*/ 438394 h 581715"/>
              <a:gd name="connsiteX223" fmla="*/ 227628 w 682883"/>
              <a:gd name="connsiteY223" fmla="*/ 446825 h 581715"/>
              <a:gd name="connsiteX224" fmla="*/ 210766 w 682883"/>
              <a:gd name="connsiteY224" fmla="*/ 446825 h 581715"/>
              <a:gd name="connsiteX225" fmla="*/ 210766 w 682883"/>
              <a:gd name="connsiteY225" fmla="*/ 428277 h 581715"/>
              <a:gd name="connsiteX226" fmla="*/ 244489 w 682883"/>
              <a:gd name="connsiteY226" fmla="*/ 498252 h 581715"/>
              <a:gd name="connsiteX227" fmla="*/ 244489 w 682883"/>
              <a:gd name="connsiteY227" fmla="*/ 464529 h 581715"/>
              <a:gd name="connsiteX228" fmla="*/ 269781 w 682883"/>
              <a:gd name="connsiteY228" fmla="*/ 481390 h 581715"/>
              <a:gd name="connsiteX229" fmla="*/ 269781 w 682883"/>
              <a:gd name="connsiteY229" fmla="*/ 529445 h 581715"/>
              <a:gd name="connsiteX230" fmla="*/ 244489 w 682883"/>
              <a:gd name="connsiteY230" fmla="*/ 498252 h 581715"/>
              <a:gd name="connsiteX231" fmla="*/ 244489 w 682883"/>
              <a:gd name="connsiteY231" fmla="*/ 498252 h 581715"/>
              <a:gd name="connsiteX232" fmla="*/ 438394 w 682883"/>
              <a:gd name="connsiteY232" fmla="*/ 514270 h 581715"/>
              <a:gd name="connsiteX233" fmla="*/ 455255 w 682883"/>
              <a:gd name="connsiteY233" fmla="*/ 514270 h 581715"/>
              <a:gd name="connsiteX234" fmla="*/ 472117 w 682883"/>
              <a:gd name="connsiteY234" fmla="*/ 514270 h 581715"/>
              <a:gd name="connsiteX235" fmla="*/ 472117 w 682883"/>
              <a:gd name="connsiteY235" fmla="*/ 564854 h 581715"/>
              <a:gd name="connsiteX236" fmla="*/ 455255 w 682883"/>
              <a:gd name="connsiteY236" fmla="*/ 564854 h 581715"/>
              <a:gd name="connsiteX237" fmla="*/ 438394 w 682883"/>
              <a:gd name="connsiteY237" fmla="*/ 564854 h 581715"/>
              <a:gd name="connsiteX238" fmla="*/ 438394 w 682883"/>
              <a:gd name="connsiteY238" fmla="*/ 514270 h 581715"/>
              <a:gd name="connsiteX239" fmla="*/ 640730 w 682883"/>
              <a:gd name="connsiteY239" fmla="*/ 480547 h 581715"/>
              <a:gd name="connsiteX240" fmla="*/ 666022 w 682883"/>
              <a:gd name="connsiteY240" fmla="*/ 463686 h 581715"/>
              <a:gd name="connsiteX241" fmla="*/ 666022 w 682883"/>
              <a:gd name="connsiteY241" fmla="*/ 497409 h 581715"/>
              <a:gd name="connsiteX242" fmla="*/ 640730 w 682883"/>
              <a:gd name="connsiteY242" fmla="*/ 527759 h 581715"/>
              <a:gd name="connsiteX243" fmla="*/ 640730 w 682883"/>
              <a:gd name="connsiteY243" fmla="*/ 480547 h 58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682883" h="581715">
                <a:moveTo>
                  <a:pt x="640730" y="380223"/>
                </a:moveTo>
                <a:lnTo>
                  <a:pt x="640730" y="320365"/>
                </a:lnTo>
                <a:cubicBezTo>
                  <a:pt x="640730" y="279898"/>
                  <a:pt x="575814" y="252920"/>
                  <a:pt x="497409" y="241960"/>
                </a:cubicBezTo>
                <a:lnTo>
                  <a:pt x="497409" y="193905"/>
                </a:lnTo>
                <a:cubicBezTo>
                  <a:pt x="497409" y="180416"/>
                  <a:pt x="489821" y="161869"/>
                  <a:pt x="455255" y="144164"/>
                </a:cubicBezTo>
                <a:lnTo>
                  <a:pt x="455255" y="84307"/>
                </a:lnTo>
                <a:cubicBezTo>
                  <a:pt x="455255" y="29507"/>
                  <a:pt x="338069" y="0"/>
                  <a:pt x="227628" y="0"/>
                </a:cubicBezTo>
                <a:cubicBezTo>
                  <a:pt x="117186" y="0"/>
                  <a:pt x="0" y="29507"/>
                  <a:pt x="0" y="84307"/>
                </a:cubicBezTo>
                <a:lnTo>
                  <a:pt x="0" y="151752"/>
                </a:lnTo>
                <a:cubicBezTo>
                  <a:pt x="0" y="171985"/>
                  <a:pt x="16018" y="188847"/>
                  <a:pt x="42153" y="202336"/>
                </a:cubicBezTo>
                <a:lnTo>
                  <a:pt x="42153" y="261350"/>
                </a:lnTo>
                <a:cubicBezTo>
                  <a:pt x="42153" y="261350"/>
                  <a:pt x="42153" y="261350"/>
                  <a:pt x="42153" y="262193"/>
                </a:cubicBezTo>
                <a:cubicBezTo>
                  <a:pt x="7588" y="279898"/>
                  <a:pt x="0" y="299288"/>
                  <a:pt x="0" y="311934"/>
                </a:cubicBezTo>
                <a:lnTo>
                  <a:pt x="0" y="379380"/>
                </a:lnTo>
                <a:cubicBezTo>
                  <a:pt x="0" y="434179"/>
                  <a:pt x="117186" y="463686"/>
                  <a:pt x="227628" y="463686"/>
                </a:cubicBezTo>
                <a:lnTo>
                  <a:pt x="227628" y="497409"/>
                </a:lnTo>
                <a:cubicBezTo>
                  <a:pt x="227628" y="552208"/>
                  <a:pt x="344814" y="581715"/>
                  <a:pt x="455255" y="581715"/>
                </a:cubicBezTo>
                <a:cubicBezTo>
                  <a:pt x="565697" y="581715"/>
                  <a:pt x="682883" y="552208"/>
                  <a:pt x="682883" y="497409"/>
                </a:cubicBezTo>
                <a:lnTo>
                  <a:pt x="682883" y="429963"/>
                </a:lnTo>
                <a:cubicBezTo>
                  <a:pt x="682883" y="417317"/>
                  <a:pt x="675296" y="397927"/>
                  <a:pt x="640730" y="380223"/>
                </a:cubicBezTo>
                <a:close/>
                <a:moveTo>
                  <a:pt x="666022" y="430807"/>
                </a:moveTo>
                <a:cubicBezTo>
                  <a:pt x="666022" y="462843"/>
                  <a:pt x="579186" y="498252"/>
                  <a:pt x="455255" y="498252"/>
                </a:cubicBezTo>
                <a:cubicBezTo>
                  <a:pt x="356617" y="498252"/>
                  <a:pt x="281584" y="475489"/>
                  <a:pt x="254606" y="450197"/>
                </a:cubicBezTo>
                <a:cubicBezTo>
                  <a:pt x="254606" y="450197"/>
                  <a:pt x="254606" y="450197"/>
                  <a:pt x="254606" y="450197"/>
                </a:cubicBezTo>
                <a:cubicBezTo>
                  <a:pt x="306033" y="466215"/>
                  <a:pt x="359146" y="473803"/>
                  <a:pt x="412259" y="472960"/>
                </a:cubicBezTo>
                <a:cubicBezTo>
                  <a:pt x="515113" y="472960"/>
                  <a:pt x="624712" y="446825"/>
                  <a:pt x="638201" y="399613"/>
                </a:cubicBezTo>
                <a:cubicBezTo>
                  <a:pt x="656748" y="408887"/>
                  <a:pt x="666022" y="419847"/>
                  <a:pt x="666022" y="430807"/>
                </a:cubicBezTo>
                <a:close/>
                <a:moveTo>
                  <a:pt x="522701" y="510898"/>
                </a:moveTo>
                <a:lnTo>
                  <a:pt x="522701" y="561482"/>
                </a:lnTo>
                <a:cubicBezTo>
                  <a:pt x="511741" y="562325"/>
                  <a:pt x="500781" y="564011"/>
                  <a:pt x="488978" y="564011"/>
                </a:cubicBezTo>
                <a:lnTo>
                  <a:pt x="488978" y="513427"/>
                </a:lnTo>
                <a:cubicBezTo>
                  <a:pt x="500781" y="513427"/>
                  <a:pt x="511741" y="512584"/>
                  <a:pt x="522701" y="510898"/>
                </a:cubicBezTo>
                <a:close/>
                <a:moveTo>
                  <a:pt x="539562" y="509212"/>
                </a:moveTo>
                <a:cubicBezTo>
                  <a:pt x="551365" y="507526"/>
                  <a:pt x="562325" y="505839"/>
                  <a:pt x="573285" y="503310"/>
                </a:cubicBezTo>
                <a:lnTo>
                  <a:pt x="573285" y="553051"/>
                </a:lnTo>
                <a:cubicBezTo>
                  <a:pt x="563168" y="555580"/>
                  <a:pt x="551365" y="557266"/>
                  <a:pt x="539562" y="558953"/>
                </a:cubicBezTo>
                <a:lnTo>
                  <a:pt x="539562" y="509212"/>
                </a:lnTo>
                <a:close/>
                <a:moveTo>
                  <a:pt x="590146" y="499095"/>
                </a:moveTo>
                <a:cubicBezTo>
                  <a:pt x="601949" y="496566"/>
                  <a:pt x="612909" y="492350"/>
                  <a:pt x="623869" y="488135"/>
                </a:cubicBezTo>
                <a:lnTo>
                  <a:pt x="623869" y="537033"/>
                </a:lnTo>
                <a:cubicBezTo>
                  <a:pt x="612909" y="542091"/>
                  <a:pt x="601949" y="545464"/>
                  <a:pt x="590146" y="548836"/>
                </a:cubicBezTo>
                <a:lnTo>
                  <a:pt x="590146" y="499095"/>
                </a:lnTo>
                <a:close/>
                <a:moveTo>
                  <a:pt x="320365" y="548836"/>
                </a:moveTo>
                <a:cubicBezTo>
                  <a:pt x="308562" y="545464"/>
                  <a:pt x="297602" y="542091"/>
                  <a:pt x="286642" y="537033"/>
                </a:cubicBezTo>
                <a:lnTo>
                  <a:pt x="286642" y="488135"/>
                </a:lnTo>
                <a:cubicBezTo>
                  <a:pt x="297602" y="492350"/>
                  <a:pt x="308562" y="495723"/>
                  <a:pt x="320365" y="499095"/>
                </a:cubicBezTo>
                <a:lnTo>
                  <a:pt x="320365" y="548836"/>
                </a:lnTo>
                <a:close/>
                <a:moveTo>
                  <a:pt x="337226" y="503310"/>
                </a:moveTo>
                <a:cubicBezTo>
                  <a:pt x="348186" y="505839"/>
                  <a:pt x="359146" y="507526"/>
                  <a:pt x="370949" y="509212"/>
                </a:cubicBezTo>
                <a:lnTo>
                  <a:pt x="370949" y="559796"/>
                </a:lnTo>
                <a:cubicBezTo>
                  <a:pt x="359146" y="558109"/>
                  <a:pt x="347343" y="555580"/>
                  <a:pt x="337226" y="553894"/>
                </a:cubicBezTo>
                <a:lnTo>
                  <a:pt x="337226" y="503310"/>
                </a:lnTo>
                <a:close/>
                <a:moveTo>
                  <a:pt x="387810" y="510898"/>
                </a:moveTo>
                <a:cubicBezTo>
                  <a:pt x="398770" y="511741"/>
                  <a:pt x="410573" y="513427"/>
                  <a:pt x="421533" y="513427"/>
                </a:cubicBezTo>
                <a:lnTo>
                  <a:pt x="421533" y="564011"/>
                </a:lnTo>
                <a:cubicBezTo>
                  <a:pt x="409730" y="563168"/>
                  <a:pt x="398770" y="562325"/>
                  <a:pt x="387810" y="561482"/>
                </a:cubicBezTo>
                <a:lnTo>
                  <a:pt x="387810" y="510898"/>
                </a:lnTo>
                <a:close/>
                <a:moveTo>
                  <a:pt x="185474" y="321208"/>
                </a:moveTo>
                <a:lnTo>
                  <a:pt x="185474" y="323737"/>
                </a:lnTo>
                <a:cubicBezTo>
                  <a:pt x="173672" y="322051"/>
                  <a:pt x="161869" y="319522"/>
                  <a:pt x="151752" y="317836"/>
                </a:cubicBezTo>
                <a:lnTo>
                  <a:pt x="151752" y="268095"/>
                </a:lnTo>
                <a:cubicBezTo>
                  <a:pt x="162712" y="270624"/>
                  <a:pt x="173672" y="272310"/>
                  <a:pt x="185474" y="273996"/>
                </a:cubicBezTo>
                <a:lnTo>
                  <a:pt x="185474" y="321208"/>
                </a:lnTo>
                <a:close/>
                <a:moveTo>
                  <a:pt x="202336" y="388653"/>
                </a:moveTo>
                <a:lnTo>
                  <a:pt x="202336" y="354931"/>
                </a:lnTo>
                <a:cubicBezTo>
                  <a:pt x="209923" y="361675"/>
                  <a:pt x="218354" y="367577"/>
                  <a:pt x="227628" y="371792"/>
                </a:cubicBezTo>
                <a:lnTo>
                  <a:pt x="227628" y="419847"/>
                </a:lnTo>
                <a:cubicBezTo>
                  <a:pt x="211609" y="408887"/>
                  <a:pt x="202336" y="398770"/>
                  <a:pt x="202336" y="388653"/>
                </a:cubicBezTo>
                <a:lnTo>
                  <a:pt x="202336" y="388653"/>
                </a:lnTo>
                <a:close/>
                <a:moveTo>
                  <a:pt x="623869" y="388653"/>
                </a:moveTo>
                <a:cubicBezTo>
                  <a:pt x="623869" y="398770"/>
                  <a:pt x="614595" y="409730"/>
                  <a:pt x="598577" y="419004"/>
                </a:cubicBezTo>
                <a:lnTo>
                  <a:pt x="598577" y="370949"/>
                </a:lnTo>
                <a:cubicBezTo>
                  <a:pt x="607850" y="366734"/>
                  <a:pt x="616281" y="360832"/>
                  <a:pt x="623869" y="354088"/>
                </a:cubicBezTo>
                <a:lnTo>
                  <a:pt x="623869" y="388653"/>
                </a:lnTo>
                <a:close/>
                <a:moveTo>
                  <a:pt x="581715" y="427434"/>
                </a:moveTo>
                <a:cubicBezTo>
                  <a:pt x="570755" y="432493"/>
                  <a:pt x="559796" y="435865"/>
                  <a:pt x="547993" y="439237"/>
                </a:cubicBezTo>
                <a:lnTo>
                  <a:pt x="547993" y="389496"/>
                </a:lnTo>
                <a:cubicBezTo>
                  <a:pt x="559796" y="386967"/>
                  <a:pt x="570755" y="382752"/>
                  <a:pt x="581715" y="378536"/>
                </a:cubicBezTo>
                <a:lnTo>
                  <a:pt x="581715" y="427434"/>
                </a:lnTo>
                <a:close/>
                <a:moveTo>
                  <a:pt x="531131" y="443453"/>
                </a:moveTo>
                <a:cubicBezTo>
                  <a:pt x="521015" y="445982"/>
                  <a:pt x="509212" y="447668"/>
                  <a:pt x="497409" y="449354"/>
                </a:cubicBezTo>
                <a:lnTo>
                  <a:pt x="497409" y="398770"/>
                </a:lnTo>
                <a:cubicBezTo>
                  <a:pt x="509212" y="397084"/>
                  <a:pt x="520171" y="395398"/>
                  <a:pt x="531131" y="392869"/>
                </a:cubicBezTo>
                <a:lnTo>
                  <a:pt x="531131" y="443453"/>
                </a:lnTo>
                <a:close/>
                <a:moveTo>
                  <a:pt x="480547" y="451883"/>
                </a:moveTo>
                <a:cubicBezTo>
                  <a:pt x="469588" y="452726"/>
                  <a:pt x="458628" y="454412"/>
                  <a:pt x="446825" y="454412"/>
                </a:cubicBezTo>
                <a:lnTo>
                  <a:pt x="446825" y="403828"/>
                </a:lnTo>
                <a:cubicBezTo>
                  <a:pt x="457785" y="402985"/>
                  <a:pt x="469588" y="402142"/>
                  <a:pt x="480547" y="401299"/>
                </a:cubicBezTo>
                <a:lnTo>
                  <a:pt x="480547" y="451883"/>
                </a:lnTo>
                <a:close/>
                <a:moveTo>
                  <a:pt x="429964" y="455255"/>
                </a:moveTo>
                <a:cubicBezTo>
                  <a:pt x="424062" y="455255"/>
                  <a:pt x="419004" y="455255"/>
                  <a:pt x="413102" y="455255"/>
                </a:cubicBezTo>
                <a:cubicBezTo>
                  <a:pt x="407201" y="455255"/>
                  <a:pt x="402142" y="455255"/>
                  <a:pt x="396241" y="455255"/>
                </a:cubicBezTo>
                <a:lnTo>
                  <a:pt x="396241" y="404671"/>
                </a:lnTo>
                <a:cubicBezTo>
                  <a:pt x="402142" y="404671"/>
                  <a:pt x="407201" y="404671"/>
                  <a:pt x="413102" y="404671"/>
                </a:cubicBezTo>
                <a:cubicBezTo>
                  <a:pt x="419004" y="404671"/>
                  <a:pt x="424062" y="404671"/>
                  <a:pt x="429964" y="404671"/>
                </a:cubicBezTo>
                <a:lnTo>
                  <a:pt x="429964" y="455255"/>
                </a:lnTo>
                <a:close/>
                <a:moveTo>
                  <a:pt x="379380" y="455255"/>
                </a:moveTo>
                <a:cubicBezTo>
                  <a:pt x="367577" y="454412"/>
                  <a:pt x="356617" y="453569"/>
                  <a:pt x="345657" y="452726"/>
                </a:cubicBezTo>
                <a:lnTo>
                  <a:pt x="345657" y="402142"/>
                </a:lnTo>
                <a:cubicBezTo>
                  <a:pt x="356617" y="402985"/>
                  <a:pt x="368420" y="404671"/>
                  <a:pt x="379380" y="404671"/>
                </a:cubicBezTo>
                <a:lnTo>
                  <a:pt x="379380" y="455255"/>
                </a:lnTo>
                <a:close/>
                <a:moveTo>
                  <a:pt x="328796" y="450197"/>
                </a:moveTo>
                <a:cubicBezTo>
                  <a:pt x="316993" y="448511"/>
                  <a:pt x="305190" y="445982"/>
                  <a:pt x="295073" y="444296"/>
                </a:cubicBezTo>
                <a:lnTo>
                  <a:pt x="295073" y="394555"/>
                </a:lnTo>
                <a:cubicBezTo>
                  <a:pt x="306033" y="397084"/>
                  <a:pt x="316993" y="398770"/>
                  <a:pt x="328796" y="400456"/>
                </a:cubicBezTo>
                <a:lnTo>
                  <a:pt x="328796" y="450197"/>
                </a:lnTo>
                <a:close/>
                <a:moveTo>
                  <a:pt x="278212" y="439237"/>
                </a:moveTo>
                <a:cubicBezTo>
                  <a:pt x="266409" y="435865"/>
                  <a:pt x="255449" y="432493"/>
                  <a:pt x="244489" y="427434"/>
                </a:cubicBezTo>
                <a:lnTo>
                  <a:pt x="244489" y="378536"/>
                </a:lnTo>
                <a:cubicBezTo>
                  <a:pt x="255449" y="382752"/>
                  <a:pt x="266409" y="386124"/>
                  <a:pt x="278212" y="389496"/>
                </a:cubicBezTo>
                <a:lnTo>
                  <a:pt x="278212" y="439237"/>
                </a:lnTo>
                <a:close/>
                <a:moveTo>
                  <a:pt x="623869" y="321208"/>
                </a:moveTo>
                <a:cubicBezTo>
                  <a:pt x="623869" y="353245"/>
                  <a:pt x="537033" y="388653"/>
                  <a:pt x="413102" y="388653"/>
                </a:cubicBezTo>
                <a:cubicBezTo>
                  <a:pt x="289172" y="388653"/>
                  <a:pt x="202336" y="353245"/>
                  <a:pt x="202336" y="321208"/>
                </a:cubicBezTo>
                <a:cubicBezTo>
                  <a:pt x="202336" y="289172"/>
                  <a:pt x="289172" y="253763"/>
                  <a:pt x="413102" y="253763"/>
                </a:cubicBezTo>
                <a:cubicBezTo>
                  <a:pt x="537033" y="253763"/>
                  <a:pt x="623869" y="289172"/>
                  <a:pt x="623869" y="321208"/>
                </a:cubicBezTo>
                <a:close/>
                <a:moveTo>
                  <a:pt x="202336" y="287485"/>
                </a:moveTo>
                <a:lnTo>
                  <a:pt x="202336" y="274839"/>
                </a:lnTo>
                <a:cubicBezTo>
                  <a:pt x="207394" y="275682"/>
                  <a:pt x="212453" y="275682"/>
                  <a:pt x="217511" y="276526"/>
                </a:cubicBezTo>
                <a:cubicBezTo>
                  <a:pt x="212453" y="279898"/>
                  <a:pt x="207394" y="283270"/>
                  <a:pt x="202336" y="287485"/>
                </a:cubicBezTo>
                <a:close/>
                <a:moveTo>
                  <a:pt x="466215" y="238588"/>
                </a:moveTo>
                <a:cubicBezTo>
                  <a:pt x="471274" y="235215"/>
                  <a:pt x="476332" y="231843"/>
                  <a:pt x="481390" y="227628"/>
                </a:cubicBezTo>
                <a:lnTo>
                  <a:pt x="481390" y="240274"/>
                </a:lnTo>
                <a:cubicBezTo>
                  <a:pt x="475489" y="239431"/>
                  <a:pt x="471274" y="239431"/>
                  <a:pt x="466215" y="238588"/>
                </a:cubicBezTo>
                <a:close/>
                <a:moveTo>
                  <a:pt x="453569" y="162712"/>
                </a:moveTo>
                <a:cubicBezTo>
                  <a:pt x="471274" y="172828"/>
                  <a:pt x="480547" y="183788"/>
                  <a:pt x="480547" y="193905"/>
                </a:cubicBezTo>
                <a:cubicBezTo>
                  <a:pt x="480547" y="208237"/>
                  <a:pt x="462000" y="224255"/>
                  <a:pt x="430807" y="236058"/>
                </a:cubicBezTo>
                <a:cubicBezTo>
                  <a:pt x="424905" y="236058"/>
                  <a:pt x="419004" y="236058"/>
                  <a:pt x="413102" y="236058"/>
                </a:cubicBezTo>
                <a:cubicBezTo>
                  <a:pt x="354088" y="236058"/>
                  <a:pt x="292544" y="244489"/>
                  <a:pt x="248704" y="261350"/>
                </a:cubicBezTo>
                <a:cubicBezTo>
                  <a:pt x="160182" y="258821"/>
                  <a:pt x="94423" y="237745"/>
                  <a:pt x="69974" y="214139"/>
                </a:cubicBezTo>
                <a:cubicBezTo>
                  <a:pt x="69974" y="214139"/>
                  <a:pt x="69974" y="214139"/>
                  <a:pt x="69974" y="214139"/>
                </a:cubicBezTo>
                <a:cubicBezTo>
                  <a:pt x="121401" y="230157"/>
                  <a:pt x="174515" y="237745"/>
                  <a:pt x="227628" y="236901"/>
                </a:cubicBezTo>
                <a:cubicBezTo>
                  <a:pt x="330482" y="236901"/>
                  <a:pt x="440080" y="210766"/>
                  <a:pt x="453569" y="162712"/>
                </a:cubicBezTo>
                <a:close/>
                <a:moveTo>
                  <a:pt x="134891" y="263036"/>
                </a:moveTo>
                <a:lnTo>
                  <a:pt x="134891" y="312777"/>
                </a:lnTo>
                <a:cubicBezTo>
                  <a:pt x="123088" y="309405"/>
                  <a:pt x="112128" y="306033"/>
                  <a:pt x="101168" y="300974"/>
                </a:cubicBezTo>
                <a:lnTo>
                  <a:pt x="101168" y="252077"/>
                </a:lnTo>
                <a:cubicBezTo>
                  <a:pt x="112128" y="256292"/>
                  <a:pt x="123931" y="260507"/>
                  <a:pt x="134891" y="263036"/>
                </a:cubicBezTo>
                <a:close/>
                <a:moveTo>
                  <a:pt x="84307" y="244489"/>
                </a:moveTo>
                <a:lnTo>
                  <a:pt x="84307" y="292544"/>
                </a:lnTo>
                <a:cubicBezTo>
                  <a:pt x="68288" y="282427"/>
                  <a:pt x="59015" y="272310"/>
                  <a:pt x="59015" y="262193"/>
                </a:cubicBezTo>
                <a:lnTo>
                  <a:pt x="59015" y="228471"/>
                </a:lnTo>
                <a:cubicBezTo>
                  <a:pt x="66602" y="234372"/>
                  <a:pt x="75033" y="240274"/>
                  <a:pt x="84307" y="244489"/>
                </a:cubicBezTo>
                <a:close/>
                <a:moveTo>
                  <a:pt x="59015" y="191376"/>
                </a:moveTo>
                <a:lnTo>
                  <a:pt x="59015" y="142478"/>
                </a:lnTo>
                <a:cubicBezTo>
                  <a:pt x="69974" y="146693"/>
                  <a:pt x="80934" y="150066"/>
                  <a:pt x="92737" y="153438"/>
                </a:cubicBezTo>
                <a:lnTo>
                  <a:pt x="92737" y="203179"/>
                </a:lnTo>
                <a:cubicBezTo>
                  <a:pt x="81777" y="199807"/>
                  <a:pt x="69974" y="196434"/>
                  <a:pt x="59015" y="191376"/>
                </a:cubicBezTo>
                <a:close/>
                <a:moveTo>
                  <a:pt x="109599" y="207394"/>
                </a:moveTo>
                <a:lnTo>
                  <a:pt x="109599" y="157653"/>
                </a:lnTo>
                <a:cubicBezTo>
                  <a:pt x="120558" y="160182"/>
                  <a:pt x="131518" y="161869"/>
                  <a:pt x="143321" y="163555"/>
                </a:cubicBezTo>
                <a:lnTo>
                  <a:pt x="143321" y="214139"/>
                </a:lnTo>
                <a:cubicBezTo>
                  <a:pt x="131518" y="212453"/>
                  <a:pt x="120558" y="209923"/>
                  <a:pt x="109599" y="207394"/>
                </a:cubicBezTo>
                <a:close/>
                <a:moveTo>
                  <a:pt x="160182" y="215825"/>
                </a:moveTo>
                <a:lnTo>
                  <a:pt x="160182" y="165241"/>
                </a:lnTo>
                <a:cubicBezTo>
                  <a:pt x="171142" y="166084"/>
                  <a:pt x="182945" y="167770"/>
                  <a:pt x="193905" y="167770"/>
                </a:cubicBezTo>
                <a:lnTo>
                  <a:pt x="193905" y="218354"/>
                </a:lnTo>
                <a:cubicBezTo>
                  <a:pt x="182102" y="218354"/>
                  <a:pt x="171142" y="217511"/>
                  <a:pt x="160182" y="215825"/>
                </a:cubicBezTo>
                <a:close/>
                <a:moveTo>
                  <a:pt x="210766" y="219197"/>
                </a:moveTo>
                <a:lnTo>
                  <a:pt x="210766" y="168613"/>
                </a:lnTo>
                <a:cubicBezTo>
                  <a:pt x="216668" y="168613"/>
                  <a:pt x="221726" y="168613"/>
                  <a:pt x="227628" y="168613"/>
                </a:cubicBezTo>
                <a:cubicBezTo>
                  <a:pt x="233529" y="168613"/>
                  <a:pt x="238588" y="168613"/>
                  <a:pt x="244489" y="168613"/>
                </a:cubicBezTo>
                <a:lnTo>
                  <a:pt x="244489" y="219197"/>
                </a:lnTo>
                <a:cubicBezTo>
                  <a:pt x="238588" y="219197"/>
                  <a:pt x="233529" y="219197"/>
                  <a:pt x="227628" y="219197"/>
                </a:cubicBezTo>
                <a:cubicBezTo>
                  <a:pt x="221726" y="219197"/>
                  <a:pt x="216668" y="220040"/>
                  <a:pt x="210766" y="219197"/>
                </a:cubicBezTo>
                <a:close/>
                <a:moveTo>
                  <a:pt x="261350" y="219197"/>
                </a:moveTo>
                <a:lnTo>
                  <a:pt x="261350" y="168613"/>
                </a:lnTo>
                <a:cubicBezTo>
                  <a:pt x="272310" y="167770"/>
                  <a:pt x="284113" y="166927"/>
                  <a:pt x="295073" y="166084"/>
                </a:cubicBezTo>
                <a:lnTo>
                  <a:pt x="295073" y="216668"/>
                </a:lnTo>
                <a:cubicBezTo>
                  <a:pt x="284113" y="217511"/>
                  <a:pt x="273153" y="218354"/>
                  <a:pt x="261350" y="219197"/>
                </a:cubicBezTo>
                <a:close/>
                <a:moveTo>
                  <a:pt x="311934" y="214139"/>
                </a:moveTo>
                <a:lnTo>
                  <a:pt x="311934" y="163555"/>
                </a:lnTo>
                <a:cubicBezTo>
                  <a:pt x="323737" y="161869"/>
                  <a:pt x="334697" y="160182"/>
                  <a:pt x="345657" y="157653"/>
                </a:cubicBezTo>
                <a:lnTo>
                  <a:pt x="345657" y="207394"/>
                </a:lnTo>
                <a:cubicBezTo>
                  <a:pt x="335540" y="209923"/>
                  <a:pt x="323737" y="212453"/>
                  <a:pt x="311934" y="214139"/>
                </a:cubicBezTo>
                <a:close/>
                <a:moveTo>
                  <a:pt x="362518" y="203179"/>
                </a:moveTo>
                <a:lnTo>
                  <a:pt x="362518" y="153438"/>
                </a:lnTo>
                <a:cubicBezTo>
                  <a:pt x="374321" y="150909"/>
                  <a:pt x="385281" y="146693"/>
                  <a:pt x="396241" y="142478"/>
                </a:cubicBezTo>
                <a:lnTo>
                  <a:pt x="396241" y="191376"/>
                </a:lnTo>
                <a:cubicBezTo>
                  <a:pt x="385281" y="196434"/>
                  <a:pt x="374321" y="199807"/>
                  <a:pt x="362518" y="203179"/>
                </a:cubicBezTo>
                <a:close/>
                <a:moveTo>
                  <a:pt x="413102" y="182945"/>
                </a:moveTo>
                <a:lnTo>
                  <a:pt x="413102" y="134891"/>
                </a:lnTo>
                <a:cubicBezTo>
                  <a:pt x="422376" y="130675"/>
                  <a:pt x="430807" y="124774"/>
                  <a:pt x="438394" y="118029"/>
                </a:cubicBezTo>
                <a:lnTo>
                  <a:pt x="438394" y="151752"/>
                </a:lnTo>
                <a:cubicBezTo>
                  <a:pt x="438394" y="162712"/>
                  <a:pt x="429964" y="172828"/>
                  <a:pt x="413102" y="182945"/>
                </a:cubicBezTo>
                <a:close/>
                <a:moveTo>
                  <a:pt x="42153" y="182945"/>
                </a:moveTo>
                <a:cubicBezTo>
                  <a:pt x="26135" y="172828"/>
                  <a:pt x="16861" y="162712"/>
                  <a:pt x="16861" y="152595"/>
                </a:cubicBezTo>
                <a:lnTo>
                  <a:pt x="16861" y="118872"/>
                </a:lnTo>
                <a:cubicBezTo>
                  <a:pt x="24449" y="125617"/>
                  <a:pt x="32880" y="131518"/>
                  <a:pt x="42153" y="135734"/>
                </a:cubicBezTo>
                <a:lnTo>
                  <a:pt x="42153" y="182945"/>
                </a:lnTo>
                <a:close/>
                <a:moveTo>
                  <a:pt x="16861" y="85150"/>
                </a:moveTo>
                <a:cubicBezTo>
                  <a:pt x="16861" y="53113"/>
                  <a:pt x="103697" y="17704"/>
                  <a:pt x="227628" y="17704"/>
                </a:cubicBezTo>
                <a:cubicBezTo>
                  <a:pt x="351558" y="17704"/>
                  <a:pt x="438394" y="53113"/>
                  <a:pt x="438394" y="85150"/>
                </a:cubicBezTo>
                <a:cubicBezTo>
                  <a:pt x="438394" y="117186"/>
                  <a:pt x="351558" y="152595"/>
                  <a:pt x="227628" y="152595"/>
                </a:cubicBezTo>
                <a:cubicBezTo>
                  <a:pt x="103697" y="152595"/>
                  <a:pt x="16861" y="116343"/>
                  <a:pt x="16861" y="85150"/>
                </a:cubicBezTo>
                <a:close/>
                <a:moveTo>
                  <a:pt x="46369" y="279055"/>
                </a:moveTo>
                <a:cubicBezTo>
                  <a:pt x="61544" y="310248"/>
                  <a:pt x="118872" y="330482"/>
                  <a:pt x="185474" y="339755"/>
                </a:cubicBezTo>
                <a:lnTo>
                  <a:pt x="185474" y="377693"/>
                </a:lnTo>
                <a:cubicBezTo>
                  <a:pt x="84307" y="370949"/>
                  <a:pt x="16861" y="339755"/>
                  <a:pt x="16861" y="311934"/>
                </a:cubicBezTo>
                <a:cubicBezTo>
                  <a:pt x="16861" y="300974"/>
                  <a:pt x="27821" y="290015"/>
                  <a:pt x="46369" y="279055"/>
                </a:cubicBezTo>
                <a:close/>
                <a:moveTo>
                  <a:pt x="42153" y="410573"/>
                </a:moveTo>
                <a:cubicBezTo>
                  <a:pt x="26135" y="400456"/>
                  <a:pt x="16861" y="390339"/>
                  <a:pt x="16861" y="380223"/>
                </a:cubicBezTo>
                <a:lnTo>
                  <a:pt x="16861" y="346500"/>
                </a:lnTo>
                <a:cubicBezTo>
                  <a:pt x="24449" y="353245"/>
                  <a:pt x="32880" y="359146"/>
                  <a:pt x="42153" y="363361"/>
                </a:cubicBezTo>
                <a:lnTo>
                  <a:pt x="42153" y="410573"/>
                </a:lnTo>
                <a:close/>
                <a:moveTo>
                  <a:pt x="92737" y="430807"/>
                </a:moveTo>
                <a:cubicBezTo>
                  <a:pt x="80934" y="427434"/>
                  <a:pt x="69974" y="424062"/>
                  <a:pt x="59015" y="419004"/>
                </a:cubicBezTo>
                <a:lnTo>
                  <a:pt x="59015" y="370106"/>
                </a:lnTo>
                <a:cubicBezTo>
                  <a:pt x="69974" y="374321"/>
                  <a:pt x="80934" y="377693"/>
                  <a:pt x="92737" y="381066"/>
                </a:cubicBezTo>
                <a:lnTo>
                  <a:pt x="92737" y="430807"/>
                </a:lnTo>
                <a:close/>
                <a:moveTo>
                  <a:pt x="143321" y="441766"/>
                </a:moveTo>
                <a:cubicBezTo>
                  <a:pt x="131518" y="440080"/>
                  <a:pt x="119715" y="437551"/>
                  <a:pt x="109599" y="435865"/>
                </a:cubicBezTo>
                <a:lnTo>
                  <a:pt x="109599" y="386124"/>
                </a:lnTo>
                <a:cubicBezTo>
                  <a:pt x="120558" y="388653"/>
                  <a:pt x="131518" y="390339"/>
                  <a:pt x="143321" y="392026"/>
                </a:cubicBezTo>
                <a:lnTo>
                  <a:pt x="143321" y="441766"/>
                </a:lnTo>
                <a:close/>
                <a:moveTo>
                  <a:pt x="160182" y="392869"/>
                </a:moveTo>
                <a:cubicBezTo>
                  <a:pt x="168613" y="393712"/>
                  <a:pt x="177044" y="394555"/>
                  <a:pt x="186318" y="395398"/>
                </a:cubicBezTo>
                <a:cubicBezTo>
                  <a:pt x="187161" y="401299"/>
                  <a:pt x="190533" y="407201"/>
                  <a:pt x="193905" y="413102"/>
                </a:cubicBezTo>
                <a:lnTo>
                  <a:pt x="193905" y="446825"/>
                </a:lnTo>
                <a:cubicBezTo>
                  <a:pt x="182102" y="445982"/>
                  <a:pt x="171142" y="445139"/>
                  <a:pt x="160182" y="444296"/>
                </a:cubicBezTo>
                <a:lnTo>
                  <a:pt x="160182" y="392869"/>
                </a:lnTo>
                <a:close/>
                <a:moveTo>
                  <a:pt x="210766" y="428277"/>
                </a:moveTo>
                <a:cubicBezTo>
                  <a:pt x="215825" y="431650"/>
                  <a:pt x="221726" y="435022"/>
                  <a:pt x="227628" y="438394"/>
                </a:cubicBezTo>
                <a:lnTo>
                  <a:pt x="227628" y="446825"/>
                </a:lnTo>
                <a:cubicBezTo>
                  <a:pt x="221726" y="446825"/>
                  <a:pt x="216668" y="446825"/>
                  <a:pt x="210766" y="446825"/>
                </a:cubicBezTo>
                <a:lnTo>
                  <a:pt x="210766" y="428277"/>
                </a:lnTo>
                <a:close/>
                <a:moveTo>
                  <a:pt x="244489" y="498252"/>
                </a:moveTo>
                <a:lnTo>
                  <a:pt x="244489" y="464529"/>
                </a:lnTo>
                <a:cubicBezTo>
                  <a:pt x="252077" y="471274"/>
                  <a:pt x="260507" y="477175"/>
                  <a:pt x="269781" y="481390"/>
                </a:cubicBezTo>
                <a:lnTo>
                  <a:pt x="269781" y="529445"/>
                </a:lnTo>
                <a:cubicBezTo>
                  <a:pt x="253763" y="518485"/>
                  <a:pt x="244489" y="508369"/>
                  <a:pt x="244489" y="498252"/>
                </a:cubicBezTo>
                <a:lnTo>
                  <a:pt x="244489" y="498252"/>
                </a:lnTo>
                <a:close/>
                <a:moveTo>
                  <a:pt x="438394" y="514270"/>
                </a:moveTo>
                <a:cubicBezTo>
                  <a:pt x="444296" y="514270"/>
                  <a:pt x="449354" y="514270"/>
                  <a:pt x="455255" y="514270"/>
                </a:cubicBezTo>
                <a:cubicBezTo>
                  <a:pt x="461157" y="514270"/>
                  <a:pt x="466215" y="514270"/>
                  <a:pt x="472117" y="514270"/>
                </a:cubicBezTo>
                <a:lnTo>
                  <a:pt x="472117" y="564854"/>
                </a:lnTo>
                <a:cubicBezTo>
                  <a:pt x="466215" y="564854"/>
                  <a:pt x="461157" y="564854"/>
                  <a:pt x="455255" y="564854"/>
                </a:cubicBezTo>
                <a:cubicBezTo>
                  <a:pt x="449354" y="564854"/>
                  <a:pt x="444296" y="564854"/>
                  <a:pt x="438394" y="564854"/>
                </a:cubicBezTo>
                <a:lnTo>
                  <a:pt x="438394" y="514270"/>
                </a:lnTo>
                <a:close/>
                <a:moveTo>
                  <a:pt x="640730" y="480547"/>
                </a:moveTo>
                <a:cubicBezTo>
                  <a:pt x="650004" y="476332"/>
                  <a:pt x="658434" y="470431"/>
                  <a:pt x="666022" y="463686"/>
                </a:cubicBezTo>
                <a:lnTo>
                  <a:pt x="666022" y="497409"/>
                </a:lnTo>
                <a:cubicBezTo>
                  <a:pt x="666022" y="507526"/>
                  <a:pt x="656748" y="518485"/>
                  <a:pt x="640730" y="527759"/>
                </a:cubicBezTo>
                <a:lnTo>
                  <a:pt x="640730" y="480547"/>
                </a:lnTo>
                <a:close/>
              </a:path>
            </a:pathLst>
          </a:custGeom>
          <a:solidFill>
            <a:srgbClr val="4A773C"/>
          </a:solidFill>
          <a:ln>
            <a:solidFill>
              <a:srgbClr val="4A773C"/>
            </a:solidFill>
          </a:ln>
        </p:spPr>
        <p:style>
          <a:lnRef idx="2">
            <a:schemeClr val="dk1"/>
          </a:lnRef>
          <a:fillRef idx="1">
            <a:schemeClr val="lt1"/>
          </a:fillRef>
          <a:effectRef idx="0">
            <a:schemeClr val="dk1"/>
          </a:effectRef>
          <a:fontRef idx="minor">
            <a:schemeClr val="dk1"/>
          </a:fontRef>
        </p:style>
        <p:txBody>
          <a:bodyPr rtlCol="0" anchor="ctr"/>
          <a:lstStyle/>
          <a:p>
            <a:endParaRPr lang="lv-LV"/>
          </a:p>
        </p:txBody>
      </p:sp>
    </p:spTree>
    <p:extLst>
      <p:ext uri="{BB962C8B-B14F-4D97-AF65-F5344CB8AC3E}">
        <p14:creationId xmlns:p14="http://schemas.microsoft.com/office/powerpoint/2010/main" val="3747781932"/>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89_Prezentacija_templateLV</Template>
  <TotalTime>2116</TotalTime>
  <Words>961</Words>
  <Application>Microsoft Office PowerPoint</Application>
  <PresentationFormat>Widescreen</PresentationFormat>
  <Paragraphs>135</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Times New Roman</vt:lpstr>
      <vt:lpstr>Verdana</vt:lpstr>
      <vt:lpstr>Wingdings</vt:lpstr>
      <vt:lpstr>89_Prezentacija_templateLV</vt:lpstr>
      <vt:lpstr> </vt:lpstr>
      <vt:lpstr>Pašvaldību likums   instruments labai pārvaldībai</vt:lpstr>
      <vt:lpstr>Pašvaldības darba atklātums Konsultācijas ar sabiedrību</vt:lpstr>
      <vt:lpstr>Pašvaldības darba atklātums Domes un komitejas sēde</vt:lpstr>
      <vt:lpstr>Pašvaldības darba atklātums Saistošo noteikumu paskaidrojuma raksts</vt:lpstr>
      <vt:lpstr>Pašvaldības darba atklātums Sabiedrības viedoklis par saistošo noteikumu projektu</vt:lpstr>
      <vt:lpstr>Sabiedrības iesaistes rīki Iedzīvotāju padome</vt:lpstr>
      <vt:lpstr>Sabiedrības iesaistes rīki Kolektīvais iesniegums</vt:lpstr>
      <vt:lpstr>Sabiedrības iesaistes rīki Līdzdalības budžets</vt:lpstr>
      <vt:lpstr>Sabiedrības iesaistes rīki Publiskā apspriešana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Marta.Bergmane@varam.gov.lv</dc:creator>
  <cp:lastModifiedBy>Agnese Frīdenberga</cp:lastModifiedBy>
  <cp:revision>41</cp:revision>
  <dcterms:created xsi:type="dcterms:W3CDTF">2014-11-20T14:46:47Z</dcterms:created>
  <dcterms:modified xsi:type="dcterms:W3CDTF">2023-05-30T09:59:27Z</dcterms:modified>
</cp:coreProperties>
</file>