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4880" r:id="rId5"/>
    <p:sldId id="4873" r:id="rId6"/>
    <p:sldId id="4882" r:id="rId7"/>
    <p:sldId id="4885" r:id="rId8"/>
    <p:sldId id="4850" r:id="rId9"/>
    <p:sldId id="4849" r:id="rId10"/>
    <p:sldId id="4848" r:id="rId11"/>
    <p:sldId id="4851" r:id="rId12"/>
    <p:sldId id="4886" r:id="rId13"/>
    <p:sldId id="4888" r:id="rId14"/>
    <p:sldId id="4887" r:id="rId15"/>
    <p:sldId id="4890" r:id="rId16"/>
    <p:sldId id="4862" r:id="rId17"/>
    <p:sldId id="4866" r:id="rId18"/>
    <p:sldId id="4884" r:id="rId19"/>
    <p:sldId id="4891" r:id="rId20"/>
    <p:sldId id="4859" r:id="rId21"/>
    <p:sldId id="4860" r:id="rId22"/>
    <p:sldId id="4864" r:id="rId23"/>
    <p:sldId id="264" r:id="rId24"/>
  </p:sldIdLst>
  <p:sldSz cx="12192000" cy="6858000"/>
  <p:notesSz cx="6669088" cy="9926638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31" userDrawn="1">
          <p15:clr>
            <a:srgbClr val="A4A3A4"/>
          </p15:clr>
        </p15:guide>
        <p15:guide id="2" pos="7355" userDrawn="1">
          <p15:clr>
            <a:srgbClr val="A4A3A4"/>
          </p15:clr>
        </p15:guide>
        <p15:guide id="3" pos="43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F4303C-4C3E-1F65-9B61-F8E24361A7DF}" name="Dāvis Melnalksnis" initials="DM" userId="S::DavisM@varam.gov.lv::0b1f69c5-1f02-406c-83f6-05411a8d2cce" providerId="AD"/>
  <p188:author id="{EEA84C8A-2680-D817-7AF1-45B1E0DE1A8F}" name="Ilze Oša" initials="IO" userId="S::Ilze.Osa@varam.gov.lv::7902fdec-94f7-4744-a248-a4af5607cbb6" providerId="AD"/>
  <p188:author id="{A11C14A6-A5D0-C327-2BBC-8A62DBD69BF2}" name="Dāvis Melnalksnis" initials="DM" userId="Dāvis Melnalksnis" providerId="None"/>
  <p188:author id="{12A499CF-86F0-0CFC-B030-6E64619940F0}" name="Raivis Bremšmits" initials="RB" userId="S::RaivisBremsmits@varam.gov.lv::830fae8d-48c1-4551-9ea9-e3e200a97ec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īns Skudra" initials="AS" lastIdx="1" clrIdx="0">
    <p:extLst>
      <p:ext uri="{19B8F6BF-5375-455C-9EA6-DF929625EA0E}">
        <p15:presenceInfo xmlns:p15="http://schemas.microsoft.com/office/powerpoint/2012/main" userId="Armīns Skud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7735"/>
    <a:srgbClr val="FFFFFF"/>
    <a:srgbClr val="4A773C"/>
    <a:srgbClr val="4A773B"/>
    <a:srgbClr val="7F0000"/>
    <a:srgbClr val="0000FF"/>
    <a:srgbClr val="E6E6E6"/>
    <a:srgbClr val="404040"/>
    <a:srgbClr val="09F5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F9C36B-7188-4BFD-AE2C-01AC9DE2775F}" v="588" dt="2023-05-23T12:41:32.478"/>
    <p1510:client id="{20A43F1D-DA8E-4119-8FF7-CFBBD90D8016}" v="515" dt="2023-05-24T08:40:42.627"/>
    <p1510:client id="{36216068-6BD1-4FEC-8217-5CEC859B9BFB}" v="13" dt="2023-05-24T08:44:31.031"/>
    <p1510:client id="{4A6773C1-B74B-4331-8719-DB693F2F6DA7}" v="2" vWet="4" dt="2023-05-23T09:50:13.454"/>
    <p1510:client id="{9AEB09A3-3978-48A1-9508-3CF392FDD43F}" v="1908" vWet="1910" dt="2023-05-23T12:00:50.0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731"/>
        <p:guide pos="7355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vide.sharepoint.com/sites/Dep.plns/Koplietojamie%20dokumenti/General/prezent&#257;cijas%20un%20t&#275;zes/IKP_dati_pa&#353;vald&#299;bas%20p&#275;c%20ATR_2019_20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zegoba\Desktop\Anketu%20uzskait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lv-LV" sz="1400" b="1"/>
              <a:t>Ekonomika un iedzīvotāji plānošanas reģionos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015177656260601"/>
          <c:y val="0.10745786152144926"/>
          <c:w val="0.72019645529872411"/>
          <c:h val="0.65429446537811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Sheet2!$B$77</c:f>
              <c:strCache>
                <c:ptCount val="1"/>
                <c:pt idx="0">
                  <c:v>IKP uz 1 iedzīvotāju 2020.g., euro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rgbClr val="00B05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Sheet2!$A$78:$A$82</c:f>
              <c:strCache>
                <c:ptCount val="5"/>
                <c:pt idx="0">
                  <c:v>Rīgas reģions</c:v>
                </c:pt>
                <c:pt idx="1">
                  <c:v>Kurzemes reģions</c:v>
                </c:pt>
                <c:pt idx="2">
                  <c:v>Zemgales reģions</c:v>
                </c:pt>
                <c:pt idx="3">
                  <c:v>Vidzemes reģions</c:v>
                </c:pt>
                <c:pt idx="4">
                  <c:v>Latgales reģions</c:v>
                </c:pt>
              </c:strCache>
            </c:strRef>
          </c:cat>
          <c:val>
            <c:numRef>
              <c:f>Sheet2!$B$78:$B$82</c:f>
              <c:numCache>
                <c:formatCode>#,##0</c:formatCode>
                <c:ptCount val="5"/>
                <c:pt idx="0">
                  <c:v>22799.15911768761</c:v>
                </c:pt>
                <c:pt idx="1">
                  <c:v>11174.596582398</c:v>
                </c:pt>
                <c:pt idx="2">
                  <c:v>10765.476148781172</c:v>
                </c:pt>
                <c:pt idx="3">
                  <c:v>10381.918097337033</c:v>
                </c:pt>
                <c:pt idx="4">
                  <c:v>8103.3436670484798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D1-4B88-A737-2F4E27C8C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5603248"/>
        <c:axId val="675592088"/>
      </c:barChart>
      <c:lineChart>
        <c:grouping val="standard"/>
        <c:varyColors val="0"/>
        <c:ser>
          <c:idx val="1"/>
          <c:order val="1"/>
          <c:tx>
            <c:strRef>
              <c:f>Sheet2!$C$77</c:f>
              <c:strCache>
                <c:ptCount val="1"/>
                <c:pt idx="0">
                  <c:v>Iedzīvotāju skaita SAMAZINĀJUMS pēdējos 10 gados, %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D1-4B88-A737-2F4E27C8C2B7}"/>
                </c:ext>
              </c:extLst>
            </c:dLbl>
            <c:dLbl>
              <c:idx val="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D1-4B88-A737-2F4E27C8C2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rgbClr val="C00000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Sheet2!$A$78:$A$82</c:f>
              <c:strCache>
                <c:ptCount val="5"/>
                <c:pt idx="0">
                  <c:v>Rīgas reģions</c:v>
                </c:pt>
                <c:pt idx="1">
                  <c:v>Kurzemes reģions</c:v>
                </c:pt>
                <c:pt idx="2">
                  <c:v>Zemgales reģions</c:v>
                </c:pt>
                <c:pt idx="3">
                  <c:v>Vidzemes reģions</c:v>
                </c:pt>
                <c:pt idx="4">
                  <c:v>Latgales reģions</c:v>
                </c:pt>
              </c:strCache>
            </c:strRef>
          </c:cat>
          <c:val>
            <c:numRef>
              <c:f>Sheet2!$C$78:$C$82</c:f>
              <c:numCache>
                <c:formatCode>0%</c:formatCode>
                <c:ptCount val="5"/>
                <c:pt idx="0">
                  <c:v>2.3535653138489043E-2</c:v>
                </c:pt>
                <c:pt idx="1">
                  <c:v>0.12141876618827063</c:v>
                </c:pt>
                <c:pt idx="2">
                  <c:v>0.10528241118113679</c:v>
                </c:pt>
                <c:pt idx="3">
                  <c:v>0.10628302424368008</c:v>
                </c:pt>
                <c:pt idx="4">
                  <c:v>0.17089235887529508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AD1-4B88-A737-2F4E27C8C2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7695080"/>
        <c:axId val="667698680"/>
      </c:lineChart>
      <c:catAx>
        <c:axId val="67560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675592088"/>
        <c:crosses val="autoZero"/>
        <c:auto val="1"/>
        <c:lblAlgn val="ctr"/>
        <c:lblOffset val="100"/>
        <c:noMultiLvlLbl val="0"/>
      </c:catAx>
      <c:valAx>
        <c:axId val="675592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lv-LV"/>
                  <a:t>IKP uz 1 iedzīvotāju, euro</a:t>
                </a:r>
              </a:p>
            </c:rich>
          </c:tx>
          <c:layout>
            <c:manualLayout>
              <c:xMode val="edge"/>
              <c:yMode val="edge"/>
              <c:x val="1.5421115605394902E-2"/>
              <c:y val="0.22216187379183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675603248"/>
        <c:crosses val="autoZero"/>
        <c:crossBetween val="between"/>
      </c:valAx>
      <c:valAx>
        <c:axId val="66769868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r>
                  <a:rPr lang="lv-LV"/>
                  <a:t>Iedzīvotāju skaita samazinājums, %</a:t>
                </a:r>
              </a:p>
            </c:rich>
          </c:tx>
          <c:layout>
            <c:manualLayout>
              <c:xMode val="edge"/>
              <c:yMode val="edge"/>
              <c:x val="0.96035656811305481"/>
              <c:y val="0.145110194862338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667695080"/>
        <c:crosses val="max"/>
        <c:crossBetween val="between"/>
      </c:valAx>
      <c:catAx>
        <c:axId val="6676950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6769868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13009126944550831"/>
          <c:y val="0.88321456537796073"/>
          <c:w val="0.73606999055202493"/>
          <c:h val="9.96833876955485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lv-LV" b="1"/>
              <a:t>Pieprasījuma apjoms ar 3 projektu ierobežojumu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1.6666666666666666E-2"/>
                  <c:y val="-2.121889068003332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EB-4542-8C4F-1AA5C8B0BA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Apkopojums!$A$126:$A$132</c:f>
              <c:strCache>
                <c:ptCount val="7"/>
                <c:pt idx="0">
                  <c:v>Uzņēmējdarbības infrastruktūra</c:v>
                </c:pt>
                <c:pt idx="1">
                  <c:v>Tiešs atbalsts uzņēmējiem</c:v>
                </c:pt>
                <c:pt idx="2">
                  <c:v>Energoefektivitāte</c:v>
                </c:pt>
                <c:pt idx="3">
                  <c:v>Daba/tūrisms un kultūra</c:v>
                </c:pt>
                <c:pt idx="4">
                  <c:v>Publiskā ārtelpa un ielas</c:v>
                </c:pt>
                <c:pt idx="5">
                  <c:v>Pašvaldību ceļi</c:v>
                </c:pt>
                <c:pt idx="6">
                  <c:v>Cita veida atbalsts</c:v>
                </c:pt>
              </c:strCache>
            </c:strRef>
          </c:cat>
          <c:val>
            <c:numRef>
              <c:f>Apkopojums!$B$126:$B$132</c:f>
              <c:numCache>
                <c:formatCode>#,##0</c:formatCode>
                <c:ptCount val="7"/>
                <c:pt idx="0">
                  <c:v>595937226.60000002</c:v>
                </c:pt>
                <c:pt idx="1">
                  <c:v>212546000</c:v>
                </c:pt>
                <c:pt idx="2">
                  <c:v>320180950</c:v>
                </c:pt>
                <c:pt idx="3">
                  <c:v>367427345.32999998</c:v>
                </c:pt>
                <c:pt idx="4">
                  <c:v>429815743</c:v>
                </c:pt>
                <c:pt idx="5">
                  <c:v>657651171.26312852</c:v>
                </c:pt>
                <c:pt idx="6">
                  <c:v>620707382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EB-4542-8C4F-1AA5C8B0BA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004928"/>
        <c:axId val="197004536"/>
      </c:barChart>
      <c:catAx>
        <c:axId val="19700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97004536"/>
        <c:crosses val="autoZero"/>
        <c:auto val="1"/>
        <c:lblAlgn val="ctr"/>
        <c:lblOffset val="100"/>
        <c:noMultiLvlLbl val="0"/>
      </c:catAx>
      <c:valAx>
        <c:axId val="197004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/>
          </a:p>
        </c:txPr>
        <c:crossAx val="197004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4BCA3-6CC5-4D2A-9B4C-094C436D9294}" type="datetimeFigureOut">
              <a:rPr lang="en-GB" smtClean="0"/>
              <a:t>30/05/2023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DF32FE-3984-4924-AA5A-C1ED6D73A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6727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07527C-8F5A-4B28-B60E-1889F73D37BE}" type="datetimeFigureOut">
              <a:rPr lang="lv-LV"/>
              <a:pPr>
                <a:defRPr/>
              </a:pPr>
              <a:t>30.05.2023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0B52196F-9F40-48C0-B5B2-FF33452523F5}" type="slidenum">
              <a:rPr lang="lv-LV" altLang="en-US"/>
              <a:pPr>
                <a:defRPr/>
              </a:pPr>
              <a:t>‹#›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33580599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Šobrīd RAIM ir pieejami vairāk nekā 150 rādītāji, bet nākotnē plānots tos papildināt ar vēl plašāku rādītāju klāstu, turklāt pēc iespējas detalizētākā (vismaz pagastu un pilsētu) līmenī.</a:t>
            </a:r>
          </a:p>
          <a:p>
            <a:pPr marL="0" marR="0" lvl="0" indent="0" algn="l" defTabSz="938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No pašvaldībām apkopoti vairāk nekā 800 rādītāji, no kuriem 500 rādītāji ir tādi, kur datu avots/datu sniedzējs ir pašvaldība vai pašvaldības iestāde. Tie ir </a:t>
            </a:r>
            <a:r>
              <a:rPr lang="lv-LV" sz="11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rādītāji (dati), kas iekļauti pašvaldību un plānošanas reģionu AP un IAS.</a:t>
            </a:r>
            <a:endParaRPr lang="lv-LV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52196F-9F40-48C0-B5B2-FF33452523F5}" type="slidenum">
              <a:rPr lang="lv-LV" altLang="en-US" smtClean="0"/>
              <a:pPr>
                <a:defRPr/>
              </a:pPr>
              <a:t>12</a:t>
            </a:fld>
            <a:endParaRPr lang="lv-LV" altLang="en-US"/>
          </a:p>
        </p:txBody>
      </p:sp>
    </p:spTree>
    <p:extLst>
      <p:ext uri="{BB962C8B-B14F-4D97-AF65-F5344CB8AC3E}">
        <p14:creationId xmlns:p14="http://schemas.microsoft.com/office/powerpoint/2010/main" val="237577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933" y="0"/>
            <a:ext cx="3778135" cy="416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262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A3679E-CA31-490C-A155-50B43F97381E}" type="datetime1">
              <a:rPr lang="en-US" smtClean="0"/>
              <a:pPr>
                <a:defRPr/>
              </a:pPr>
              <a:t>5/30/2023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ECC33B-8BD0-45F6-ADD9-420434D36A7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0150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385341-009F-6603-0968-74154A7E972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52B706-197F-DBB4-56DC-FB7D532FA08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8D5A6-67CD-4610-A30E-9598C0DA6D1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289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1762298" cy="195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6C3CA202-D565-4603-8F75-B6EF6253BC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86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657601"/>
            <a:ext cx="8128000" cy="1384295"/>
          </a:xfrm>
        </p:spPr>
        <p:txBody>
          <a:bodyPr anchor="t">
            <a:normAutofit/>
          </a:bodyPr>
          <a:lstStyle>
            <a:lvl1pPr algn="l">
              <a:defRPr sz="2400" b="1" cap="none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381000"/>
            <a:ext cx="8128000" cy="3276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B7C76CB8-2F75-45FF-93F2-03578DB061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1762298" cy="195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8547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1752601"/>
            <a:ext cx="3860800" cy="437356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1752601"/>
            <a:ext cx="3962400" cy="437357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A34AC055-9AD5-41D4-9C55-D230182115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1762298" cy="195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680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3454400" y="2386941"/>
            <a:ext cx="3860800" cy="3739225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7620000" y="2386941"/>
            <a:ext cx="3962400" cy="3739233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3454400" y="1852614"/>
            <a:ext cx="38608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7620000" y="1851954"/>
            <a:ext cx="3962400" cy="534987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22"/>
          <p:cNvSpPr>
            <a:spLocks noGrp="1"/>
          </p:cNvSpPr>
          <p:nvPr>
            <p:ph type="sldNum" sz="quarter" idx="18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E8D75792-8A94-4A28-9A46-4D0284BD46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1762298" cy="195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236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3454400" y="304802"/>
            <a:ext cx="8128000" cy="1066799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54A1D887-A0FE-420F-BA96-FF4ECB8AC5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1762298" cy="195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8605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70300F0A-BBF7-4106-8E80-1DF0D3AC58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1762298" cy="195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488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2976"/>
            <a:ext cx="3668035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6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1435120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54C679D4-6F36-4695-9A1E-AE80BC2991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1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1762298" cy="1957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12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1463"/>
            <a:ext cx="12192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933" y="0"/>
            <a:ext cx="3778135" cy="416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336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text styles</a:t>
            </a:r>
          </a:p>
          <a:p>
            <a:pPr lvl="1"/>
            <a:r>
              <a:rPr lang="en-US" altLang="lv-LV"/>
              <a:t>Second level</a:t>
            </a:r>
          </a:p>
          <a:p>
            <a:pPr lvl="2"/>
            <a:r>
              <a:rPr lang="en-US" altLang="lv-LV"/>
              <a:t>Third level</a:t>
            </a:r>
          </a:p>
          <a:p>
            <a:pPr lvl="3"/>
            <a:r>
              <a:rPr lang="en-US" altLang="lv-LV"/>
              <a:t>Fourth level</a:t>
            </a:r>
          </a:p>
          <a:p>
            <a:pPr lvl="4"/>
            <a:r>
              <a:rPr lang="en-US" altLang="lv-LV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A3679E-CA31-490C-A155-50B43F97381E}" type="datetime1">
              <a:rPr lang="en-US"/>
              <a:pPr>
                <a:defRPr/>
              </a:pPr>
              <a:t>5/30/2023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3ECC33B-8BD0-45F6-ADD9-420434D36A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3" r:id="rId10"/>
    <p:sldLayoutId id="2147483985" r:id="rId11"/>
  </p:sldLayoutIdLst>
  <p:hf hdr="0" ftr="0" dt="0"/>
  <p:txStyles>
    <p:titleStyle>
      <a:lvl1pPr algn="ctr" defTabSz="938213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2pPr>
      <a:lvl3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3pPr>
      <a:lvl4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4pPr>
      <a:lvl5pPr algn="ctr" defTabSz="938213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5pPr>
      <a:lvl6pPr marL="4572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4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6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800" algn="ctr" defTabSz="938213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8" indent="-350838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2000" indent="-292100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31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30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2963" indent="-233363" algn="l" defTabSz="9382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lrvk.gov.lv/uploads/files/Dokumenti/Pasvaldibas/Pasvaldibu_rokasgramata_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screenshot of a website&#10;&#10;Description automatically generated with low confidence">
            <a:extLst>
              <a:ext uri="{FF2B5EF4-FFF2-40B4-BE49-F238E27FC236}">
                <a16:creationId xmlns:a16="http://schemas.microsoft.com/office/drawing/2014/main" id="{A6CC2030-CE10-DE2E-7230-569BC46D6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55459260-3EC9-E767-EF38-2D9A5D5B7FF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79200" y="6324600"/>
            <a:ext cx="406400" cy="304800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6C3CA202-D565-4603-8F75-B6EF6253BC4F}" type="slidenum">
              <a:rPr lang="en-US" altLang="en-US" smtClean="0"/>
              <a:pPr>
                <a:spcAft>
                  <a:spcPts val="600"/>
                </a:spcAft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44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C9D9DD-7DC9-FA5C-8A34-77C0BBC970B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E8D75792-8A94-4A28-9A46-4D0284BD4688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15B153E-40B2-6C0B-C950-554DE0B35753}"/>
              </a:ext>
            </a:extLst>
          </p:cNvPr>
          <p:cNvSpPr txBox="1">
            <a:spLocks/>
          </p:cNvSpPr>
          <p:nvPr/>
        </p:nvSpPr>
        <p:spPr>
          <a:xfrm>
            <a:off x="2595418" y="253431"/>
            <a:ext cx="8986982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800" b="1" cap="none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4500"/>
            </a:lvl2pPr>
            <a:lvl3pPr algn="ctr">
              <a:defRPr sz="4500"/>
            </a:lvl3pPr>
            <a:lvl4pPr algn="ctr">
              <a:defRPr sz="4500"/>
            </a:lvl4pPr>
            <a:lvl5pPr algn="ctr">
              <a:defRPr sz="4500"/>
            </a:lvl5pPr>
            <a:lvl6pPr marL="457200" algn="ctr" defTabSz="938213" fontAlgn="base">
              <a:spcBef>
                <a:spcPct val="0"/>
              </a:spcBef>
              <a:spcAft>
                <a:spcPct val="0"/>
              </a:spcAft>
              <a:defRPr sz="4500"/>
            </a:lvl6pPr>
            <a:lvl7pPr marL="914400" algn="ctr" defTabSz="938213" fontAlgn="base">
              <a:spcBef>
                <a:spcPct val="0"/>
              </a:spcBef>
              <a:spcAft>
                <a:spcPct val="0"/>
              </a:spcAft>
              <a:defRPr sz="4500"/>
            </a:lvl7pPr>
            <a:lvl8pPr marL="1371600" algn="ctr" defTabSz="938213" fontAlgn="base">
              <a:spcBef>
                <a:spcPct val="0"/>
              </a:spcBef>
              <a:spcAft>
                <a:spcPct val="0"/>
              </a:spcAft>
              <a:defRPr sz="4500"/>
            </a:lvl8pPr>
            <a:lvl9pPr marL="1828800" algn="ctr" defTabSz="938213" fontAlgn="base">
              <a:spcBef>
                <a:spcPct val="0"/>
              </a:spcBef>
              <a:spcAft>
                <a:spcPct val="0"/>
              </a:spcAft>
              <a:defRPr sz="4500"/>
            </a:lvl9pPr>
          </a:lstStyle>
          <a:p>
            <a:r>
              <a:rPr lang="lv-LV">
                <a:solidFill>
                  <a:srgbClr val="4A773C"/>
                </a:solidFill>
              </a:rPr>
              <a:t>Attīstības programmas un līdzsvars starp vajadzībām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50A9E699-D773-5997-F9B4-F24C06E99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592" y="2404090"/>
            <a:ext cx="8572392" cy="4072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tabLst>
                <a:tab pos="809625" algn="l"/>
              </a:tabLs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>
              <a:tabLst>
                <a:tab pos="809625" algn="l"/>
              </a:tabLs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>
              <a:tabLst>
                <a:tab pos="809625" algn="l"/>
              </a:tabLs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>
              <a:tabLst>
                <a:tab pos="809625" algn="l"/>
              </a:tabLs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>
              <a:tabLst>
                <a:tab pos="809625" algn="l"/>
              </a:tabLs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335213" indent="-49213" defTabSz="938213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792413" indent="-49213" defTabSz="938213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249613" indent="-49213" defTabSz="938213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706813" indent="-49213" defTabSz="938213" eaLnBrk="0" fontAlgn="base" hangingPunct="0">
              <a:spcBef>
                <a:spcPct val="0"/>
              </a:spcBef>
              <a:spcAft>
                <a:spcPct val="0"/>
              </a:spcAft>
              <a:tabLst>
                <a:tab pos="809625" algn="l"/>
              </a:tabLst>
              <a:defRPr sz="17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200"/>
              </a:spcBef>
              <a:buFont typeface="Times New Roman" panose="02020603050405020304" pitchFamily="18" charset="0"/>
              <a:buAutoNum type="arabicPeriod"/>
            </a:pPr>
            <a:r>
              <a:rPr lang="lv-LV" altLang="lv-LV" sz="11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Izglītība (vispārējā, profesionālā, pieaugušo un augstākā izglītība)</a:t>
            </a:r>
          </a:p>
          <a:p>
            <a:pPr algn="just">
              <a:spcBef>
                <a:spcPts val="200"/>
              </a:spcBef>
              <a:buFont typeface="Times New Roman" panose="02020603050405020304" pitchFamily="18" charset="0"/>
              <a:buAutoNum type="arabicPeriod"/>
            </a:pPr>
            <a:r>
              <a:rPr lang="lv-LV" altLang="lv-LV" sz="11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Kultūra (kultūras centri, bibliotēkas, muzeji, kultūrizglītības iestādes)</a:t>
            </a:r>
          </a:p>
          <a:p>
            <a:pPr algn="just">
              <a:spcBef>
                <a:spcPts val="200"/>
              </a:spcBef>
              <a:buFont typeface="Times New Roman" panose="02020603050405020304" pitchFamily="18" charset="0"/>
              <a:buAutoNum type="arabicPeriod"/>
            </a:pPr>
            <a:r>
              <a:rPr lang="lv-LV" altLang="lv-LV" sz="11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Sociālā aizsardzība</a:t>
            </a:r>
          </a:p>
          <a:p>
            <a:pPr algn="just">
              <a:spcBef>
                <a:spcPts val="200"/>
              </a:spcBef>
              <a:buFont typeface="Times New Roman" panose="02020603050405020304" pitchFamily="18" charset="0"/>
              <a:buAutoNum type="arabicPeriod"/>
            </a:pPr>
            <a:r>
              <a:rPr lang="lv-LV" altLang="lv-LV" sz="11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Satiksme un sakari</a:t>
            </a:r>
          </a:p>
          <a:p>
            <a:pPr algn="just">
              <a:spcBef>
                <a:spcPts val="200"/>
              </a:spcBef>
              <a:buFont typeface="Times New Roman" panose="02020603050405020304" pitchFamily="18" charset="0"/>
              <a:buAutoNum type="arabicPeriod"/>
            </a:pPr>
            <a:r>
              <a:rPr lang="lv-LV" altLang="lv-LV" sz="1100" b="1" u="sng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Uzņēmējdarbības attīstība</a:t>
            </a:r>
          </a:p>
          <a:p>
            <a:pPr algn="just">
              <a:spcBef>
                <a:spcPts val="200"/>
              </a:spcBef>
              <a:buFont typeface="Times New Roman" panose="02020603050405020304" pitchFamily="18" charset="0"/>
              <a:buAutoNum type="arabicPeriod"/>
            </a:pPr>
            <a:r>
              <a:rPr lang="lv-LV" altLang="lv-LV" sz="11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Tūrisms</a:t>
            </a:r>
          </a:p>
          <a:p>
            <a:pPr algn="just">
              <a:spcBef>
                <a:spcPts val="200"/>
              </a:spcBef>
              <a:buFont typeface="Times New Roman" panose="02020603050405020304" pitchFamily="18" charset="0"/>
              <a:buAutoNum type="arabicPeriod"/>
            </a:pPr>
            <a:r>
              <a:rPr lang="lv-LV" altLang="lv-LV" sz="11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Nodarbinātība</a:t>
            </a:r>
          </a:p>
          <a:p>
            <a:pPr algn="just">
              <a:spcBef>
                <a:spcPts val="200"/>
              </a:spcBef>
              <a:buFont typeface="Times New Roman" panose="02020603050405020304" pitchFamily="18" charset="0"/>
              <a:buAutoNum type="arabicPeriod"/>
            </a:pPr>
            <a:r>
              <a:rPr lang="lv-LV" altLang="lv-LV" sz="11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Sports</a:t>
            </a:r>
          </a:p>
          <a:p>
            <a:pPr algn="just">
              <a:spcBef>
                <a:spcPts val="200"/>
              </a:spcBef>
              <a:buFont typeface="Times New Roman" panose="02020603050405020304" pitchFamily="18" charset="0"/>
              <a:buAutoNum type="arabicPeriod"/>
            </a:pPr>
            <a:r>
              <a:rPr lang="lv-LV" altLang="lv-LV" sz="11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Veselības aprūpe un veselības veicināšana</a:t>
            </a:r>
          </a:p>
          <a:p>
            <a:pPr algn="just">
              <a:spcBef>
                <a:spcPts val="200"/>
              </a:spcBef>
              <a:buFont typeface="Times New Roman" panose="02020603050405020304" pitchFamily="18" charset="0"/>
              <a:buAutoNum type="arabicPeriod"/>
            </a:pPr>
            <a:r>
              <a:rPr lang="lv-LV" altLang="lv-LV" sz="11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Bērnu un ģimenes politika</a:t>
            </a:r>
          </a:p>
          <a:p>
            <a:pPr algn="just">
              <a:spcBef>
                <a:spcPts val="200"/>
              </a:spcBef>
              <a:buFont typeface="Times New Roman" panose="02020603050405020304" pitchFamily="18" charset="0"/>
              <a:buAutoNum type="arabicPeriod"/>
            </a:pPr>
            <a:r>
              <a:rPr lang="lv-LV" altLang="lv-LV" sz="11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Jaunatnes politika</a:t>
            </a:r>
          </a:p>
          <a:p>
            <a:pPr algn="just">
              <a:spcBef>
                <a:spcPts val="200"/>
              </a:spcBef>
              <a:buFont typeface="Times New Roman" panose="02020603050405020304" pitchFamily="18" charset="0"/>
              <a:buAutoNum type="arabicPeriod"/>
            </a:pPr>
            <a:r>
              <a:rPr lang="lv-LV" altLang="lv-LV" sz="11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Sabiedriskā kārtība un drošība</a:t>
            </a:r>
          </a:p>
          <a:p>
            <a:pPr algn="just">
              <a:spcBef>
                <a:spcPts val="200"/>
              </a:spcBef>
              <a:buFont typeface="Times New Roman" panose="02020603050405020304" pitchFamily="18" charset="0"/>
              <a:buAutoNum type="arabicPeriod"/>
            </a:pPr>
            <a:r>
              <a:rPr lang="lv-LV" altLang="lv-LV" sz="11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Enerģētika un energoefektivitāte</a:t>
            </a:r>
          </a:p>
          <a:p>
            <a:pPr algn="just">
              <a:spcBef>
                <a:spcPts val="200"/>
              </a:spcBef>
              <a:buFont typeface="Times New Roman" panose="02020603050405020304" pitchFamily="18" charset="0"/>
              <a:buAutoNum type="arabicPeriod"/>
            </a:pPr>
            <a:r>
              <a:rPr lang="lv-LV" altLang="lv-LV" sz="11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Meža apsaimniekošana un zemes pārvaldība</a:t>
            </a:r>
          </a:p>
          <a:p>
            <a:pPr algn="just">
              <a:spcBef>
                <a:spcPts val="200"/>
              </a:spcBef>
              <a:buFont typeface="Times New Roman" panose="02020603050405020304" pitchFamily="18" charset="0"/>
              <a:buAutoNum type="arabicPeriod"/>
            </a:pPr>
            <a:r>
              <a:rPr lang="lv-LV" altLang="lv-LV" sz="11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Lauku attīstība un lauksaimniecība</a:t>
            </a:r>
          </a:p>
          <a:p>
            <a:pPr algn="just">
              <a:spcBef>
                <a:spcPts val="200"/>
              </a:spcBef>
              <a:buFont typeface="Times New Roman" panose="02020603050405020304" pitchFamily="18" charset="0"/>
              <a:buAutoNum type="arabicPeriod"/>
            </a:pPr>
            <a:r>
              <a:rPr lang="lv-LV" altLang="lv-LV" sz="11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Vides un dabas aizsardzība</a:t>
            </a:r>
          </a:p>
          <a:p>
            <a:pPr algn="just">
              <a:spcBef>
                <a:spcPts val="200"/>
              </a:spcBef>
              <a:buFont typeface="Times New Roman" panose="02020603050405020304" pitchFamily="18" charset="0"/>
              <a:buAutoNum type="arabicPeriod"/>
            </a:pPr>
            <a:r>
              <a:rPr lang="lv-LV" altLang="lv-LV" sz="11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Klimata pārmaiņu politika</a:t>
            </a:r>
          </a:p>
          <a:p>
            <a:pPr algn="just">
              <a:spcBef>
                <a:spcPts val="200"/>
              </a:spcBef>
              <a:buFont typeface="Times New Roman" panose="02020603050405020304" pitchFamily="18" charset="0"/>
              <a:buAutoNum type="arabicPeriod"/>
            </a:pPr>
            <a:r>
              <a:rPr lang="lv-LV" altLang="lv-LV" sz="11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Informācijas un komunikāciju tehnoloģijas (IKT)</a:t>
            </a:r>
          </a:p>
          <a:p>
            <a:pPr algn="just">
              <a:spcBef>
                <a:spcPts val="200"/>
              </a:spcBef>
              <a:buFont typeface="Times New Roman" panose="02020603050405020304" pitchFamily="18" charset="0"/>
              <a:buAutoNum type="arabicPeriod"/>
            </a:pPr>
            <a:r>
              <a:rPr lang="lv-LV" altLang="lv-LV" sz="11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Vienas pieturas aģentūras principa ieviešana pakalpojumu sniegšanā</a:t>
            </a:r>
          </a:p>
          <a:p>
            <a:pPr algn="just">
              <a:spcBef>
                <a:spcPts val="200"/>
              </a:spcBef>
              <a:buFont typeface="Times New Roman" panose="02020603050405020304" pitchFamily="18" charset="0"/>
              <a:buAutoNum type="arabicPeriod"/>
            </a:pPr>
            <a:r>
              <a:rPr lang="lv-LV" altLang="lv-LV" sz="110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Vienlīdzīgu iespēju politika (personas ar invaliditāti, dzimumu līdztiesība)</a:t>
            </a:r>
            <a:endParaRPr lang="lv-LV" altLang="lv-LV" sz="2000">
              <a:latin typeface="Calibri" panose="020F050202020403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991AC0-D3A1-FB9D-D99E-116F6EC593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4" t="17996" r="8403" b="4428"/>
          <a:stretch/>
        </p:blipFill>
        <p:spPr bwMode="auto">
          <a:xfrm>
            <a:off x="6668123" y="2404090"/>
            <a:ext cx="5117477" cy="34531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2C811C4-63E9-33A1-911F-B5532966FD66}"/>
              </a:ext>
            </a:extLst>
          </p:cNvPr>
          <p:cNvSpPr txBox="1"/>
          <p:nvPr/>
        </p:nvSpPr>
        <p:spPr>
          <a:xfrm>
            <a:off x="1963838" y="1958559"/>
            <a:ext cx="535907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/>
              <a:t>Attīstības programmas tvērums</a:t>
            </a:r>
          </a:p>
        </p:txBody>
      </p:sp>
    </p:spTree>
    <p:extLst>
      <p:ext uri="{BB962C8B-B14F-4D97-AF65-F5344CB8AC3E}">
        <p14:creationId xmlns:p14="http://schemas.microsoft.com/office/powerpoint/2010/main" val="3114370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C9D9DD-7DC9-FA5C-8A34-77C0BBC970B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E8D75792-8A94-4A28-9A46-4D0284BD4688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15B153E-40B2-6C0B-C950-554DE0B35753}"/>
              </a:ext>
            </a:extLst>
          </p:cNvPr>
          <p:cNvSpPr txBox="1">
            <a:spLocks/>
          </p:cNvSpPr>
          <p:nvPr/>
        </p:nvSpPr>
        <p:spPr>
          <a:xfrm>
            <a:off x="2595418" y="253431"/>
            <a:ext cx="8986982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800" b="1" cap="none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4500"/>
            </a:lvl2pPr>
            <a:lvl3pPr algn="ctr">
              <a:defRPr sz="4500"/>
            </a:lvl3pPr>
            <a:lvl4pPr algn="ctr">
              <a:defRPr sz="4500"/>
            </a:lvl4pPr>
            <a:lvl5pPr algn="ctr">
              <a:defRPr sz="4500"/>
            </a:lvl5pPr>
            <a:lvl6pPr marL="457200" algn="ctr" defTabSz="938213" fontAlgn="base">
              <a:spcBef>
                <a:spcPct val="0"/>
              </a:spcBef>
              <a:spcAft>
                <a:spcPct val="0"/>
              </a:spcAft>
              <a:defRPr sz="4500"/>
            </a:lvl6pPr>
            <a:lvl7pPr marL="914400" algn="ctr" defTabSz="938213" fontAlgn="base">
              <a:spcBef>
                <a:spcPct val="0"/>
              </a:spcBef>
              <a:spcAft>
                <a:spcPct val="0"/>
              </a:spcAft>
              <a:defRPr sz="4500"/>
            </a:lvl7pPr>
            <a:lvl8pPr marL="1371600" algn="ctr" defTabSz="938213" fontAlgn="base">
              <a:spcBef>
                <a:spcPct val="0"/>
              </a:spcBef>
              <a:spcAft>
                <a:spcPct val="0"/>
              </a:spcAft>
              <a:defRPr sz="4500"/>
            </a:lvl8pPr>
            <a:lvl9pPr marL="1828800" algn="ctr" defTabSz="938213" fontAlgn="base">
              <a:spcBef>
                <a:spcPct val="0"/>
              </a:spcBef>
              <a:spcAft>
                <a:spcPct val="0"/>
              </a:spcAft>
              <a:defRPr sz="4500"/>
            </a:lvl9pPr>
          </a:lstStyle>
          <a:p>
            <a:r>
              <a:rPr lang="lv-LV">
                <a:solidFill>
                  <a:srgbClr val="4A773C"/>
                </a:solidFill>
              </a:rPr>
              <a:t>Ieteikumi pašvaldībām budžeta un attīstības plānošanā</a:t>
            </a:r>
          </a:p>
        </p:txBody>
      </p:sp>
      <p:pic>
        <p:nvPicPr>
          <p:cNvPr id="2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52DF4065-9111-9B57-3762-2A70353E9A8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" t="1858" r="1639" b="5573"/>
          <a:stretch/>
        </p:blipFill>
        <p:spPr bwMode="auto">
          <a:xfrm>
            <a:off x="1342663" y="1873951"/>
            <a:ext cx="5476340" cy="36168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7CC69C4-035B-5641-AF69-B7797586C5B0}"/>
              </a:ext>
            </a:extLst>
          </p:cNvPr>
          <p:cNvSpPr txBox="1">
            <a:spLocks/>
          </p:cNvSpPr>
          <p:nvPr/>
        </p:nvSpPr>
        <p:spPr bwMode="auto">
          <a:xfrm>
            <a:off x="2743551" y="6044565"/>
            <a:ext cx="6561394" cy="56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  <a:normAutofit/>
          </a:bodyPr>
          <a:lstStyle>
            <a:lvl1pPr marL="0" indent="0" algn="r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0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lv-LV"/>
              <a:t>Pašvaldību rokasgrāmata, Valsts kontrole 2021.gada jūlijs</a:t>
            </a:r>
          </a:p>
          <a:p>
            <a:pPr algn="l"/>
            <a:r>
              <a:rPr lang="en-US">
                <a:hlinkClick r:id="rId3"/>
              </a:rPr>
              <a:t>https://lrvk.gov.lv/uploads/files/Dokumenti/Pasvaldibas/Pasvaldibu_rokasgramata_.pdf</a:t>
            </a:r>
            <a:r>
              <a:rPr lang="lv-LV"/>
              <a:t> </a:t>
            </a:r>
            <a:endParaRPr lang="en-US"/>
          </a:p>
        </p:txBody>
      </p:sp>
      <p:pic>
        <p:nvPicPr>
          <p:cNvPr id="5" name="Picture 4" descr="Pipette diffusing dyes in flasks">
            <a:extLst>
              <a:ext uri="{FF2B5EF4-FFF2-40B4-BE49-F238E27FC236}">
                <a16:creationId xmlns:a16="http://schemas.microsoft.com/office/drawing/2014/main" id="{F83D38F0-A9B4-27A3-E657-6974E00F69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236" y="2379567"/>
            <a:ext cx="4266764" cy="26669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70E324-5C65-EBA2-3C76-DC24F29E7FC7}"/>
              </a:ext>
            </a:extLst>
          </p:cNvPr>
          <p:cNvSpPr txBox="1"/>
          <p:nvPr/>
        </p:nvSpPr>
        <p:spPr>
          <a:xfrm>
            <a:off x="8013539" y="5331637"/>
            <a:ext cx="417846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/>
              <a:t>Mērķis – īstermiņš, vidējais un ilgtermiņš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88EB63-04F2-9D5C-0DAB-D5C83DFAEAA2}"/>
              </a:ext>
            </a:extLst>
          </p:cNvPr>
          <p:cNvSpPr/>
          <p:nvPr/>
        </p:nvSpPr>
        <p:spPr>
          <a:xfrm>
            <a:off x="5379448" y="1172420"/>
            <a:ext cx="2634091" cy="1739494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4800"/>
              <a:t>Dati ?</a:t>
            </a:r>
          </a:p>
        </p:txBody>
      </p:sp>
    </p:spTree>
    <p:extLst>
      <p:ext uri="{BB962C8B-B14F-4D97-AF65-F5344CB8AC3E}">
        <p14:creationId xmlns:p14="http://schemas.microsoft.com/office/powerpoint/2010/main" val="149460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C9D9DD-7DC9-FA5C-8A34-77C0BBC970B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E8D75792-8A94-4A28-9A46-4D0284BD4688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15B153E-40B2-6C0B-C950-554DE0B35753}"/>
              </a:ext>
            </a:extLst>
          </p:cNvPr>
          <p:cNvSpPr txBox="1">
            <a:spLocks/>
          </p:cNvSpPr>
          <p:nvPr/>
        </p:nvSpPr>
        <p:spPr>
          <a:xfrm>
            <a:off x="2595418" y="253431"/>
            <a:ext cx="8986982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800" b="1" cap="none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4500"/>
            </a:lvl2pPr>
            <a:lvl3pPr algn="ctr">
              <a:defRPr sz="4500"/>
            </a:lvl3pPr>
            <a:lvl4pPr algn="ctr">
              <a:defRPr sz="4500"/>
            </a:lvl4pPr>
            <a:lvl5pPr algn="ctr">
              <a:defRPr sz="4500"/>
            </a:lvl5pPr>
            <a:lvl6pPr marL="457200" algn="ctr" defTabSz="938213" fontAlgn="base">
              <a:spcBef>
                <a:spcPct val="0"/>
              </a:spcBef>
              <a:spcAft>
                <a:spcPct val="0"/>
              </a:spcAft>
              <a:defRPr sz="4500"/>
            </a:lvl6pPr>
            <a:lvl7pPr marL="914400" algn="ctr" defTabSz="938213" fontAlgn="base">
              <a:spcBef>
                <a:spcPct val="0"/>
              </a:spcBef>
              <a:spcAft>
                <a:spcPct val="0"/>
              </a:spcAft>
              <a:defRPr sz="4500"/>
            </a:lvl7pPr>
            <a:lvl8pPr marL="1371600" algn="ctr" defTabSz="938213" fontAlgn="base">
              <a:spcBef>
                <a:spcPct val="0"/>
              </a:spcBef>
              <a:spcAft>
                <a:spcPct val="0"/>
              </a:spcAft>
              <a:defRPr sz="4500"/>
            </a:lvl8pPr>
            <a:lvl9pPr marL="1828800" algn="ctr" defTabSz="938213" fontAlgn="base">
              <a:spcBef>
                <a:spcPct val="0"/>
              </a:spcBef>
              <a:spcAft>
                <a:spcPct val="0"/>
              </a:spcAft>
              <a:defRPr sz="4500"/>
            </a:lvl9pPr>
          </a:lstStyle>
          <a:p>
            <a:r>
              <a:rPr lang="lv-LV">
                <a:solidFill>
                  <a:srgbClr val="4A773C"/>
                </a:solidFill>
              </a:rPr>
              <a:t>Plānošanas un datu IT atbalsts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38D228-2CFC-0373-12D6-3C51E198D23D}"/>
              </a:ext>
            </a:extLst>
          </p:cNvPr>
          <p:cNvSpPr txBox="1"/>
          <p:nvPr/>
        </p:nvSpPr>
        <p:spPr>
          <a:xfrm>
            <a:off x="1647623" y="4066490"/>
            <a:ext cx="3583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b="1">
                <a:latin typeface="Verdana" panose="020B0604030504040204" pitchFamily="34" charset="0"/>
                <a:ea typeface="Verdana" panose="020B0604030504040204" pitchFamily="34" charset="0"/>
              </a:rPr>
              <a:t>TAPIS</a:t>
            </a:r>
          </a:p>
          <a:p>
            <a:pPr algn="ctr"/>
            <a:r>
              <a:rPr lang="lv-LV" sz="1600">
                <a:latin typeface="Verdana" panose="020B0604030504040204" pitchFamily="34" charset="0"/>
                <a:ea typeface="Verdana" panose="020B0604030504040204" pitchFamily="34" charset="0"/>
              </a:rPr>
              <a:t>Teritorijas attīstības plānošanas informācijas sistēma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AA0691-4F88-F5C6-E989-124625A74FFC}"/>
              </a:ext>
            </a:extLst>
          </p:cNvPr>
          <p:cNvSpPr txBox="1"/>
          <p:nvPr/>
        </p:nvSpPr>
        <p:spPr>
          <a:xfrm>
            <a:off x="7079671" y="4066489"/>
            <a:ext cx="3583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600" b="1">
                <a:latin typeface="Verdana" panose="020B0604030504040204" pitchFamily="34" charset="0"/>
                <a:ea typeface="Verdana" panose="020B0604030504040204" pitchFamily="34" charset="0"/>
              </a:rPr>
              <a:t>RAIM</a:t>
            </a:r>
          </a:p>
          <a:p>
            <a:pPr algn="ctr"/>
            <a:r>
              <a:rPr lang="lv-LV" sz="1600">
                <a:latin typeface="Verdana" panose="020B0604030504040204" pitchFamily="34" charset="0"/>
                <a:ea typeface="Verdana" panose="020B0604030504040204" pitchFamily="34" charset="0"/>
              </a:rPr>
              <a:t>Reģionālās attīstības indikatoru modulis</a:t>
            </a:r>
          </a:p>
        </p:txBody>
      </p:sp>
      <p:pic>
        <p:nvPicPr>
          <p:cNvPr id="7" name="Picture 6" descr="A picture containing text, logo, font, screenshot&#10;&#10;Description automatically generated">
            <a:extLst>
              <a:ext uri="{FF2B5EF4-FFF2-40B4-BE49-F238E27FC236}">
                <a16:creationId xmlns:a16="http://schemas.microsoft.com/office/drawing/2014/main" id="{6E869743-4ED1-FFF3-F5FE-1677D6C20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78" y="2382177"/>
            <a:ext cx="4876801" cy="16843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50823A-BA34-EE57-C0AD-BECA8E60A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042" y="2702825"/>
            <a:ext cx="4390968" cy="104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08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C9D9DD-7DC9-FA5C-8A34-77C0BBC970B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E8D75792-8A94-4A28-9A46-4D0284BD4688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13258E-469C-E84E-3950-D684778F5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7" y="2118079"/>
            <a:ext cx="933009" cy="9330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EBA49C-B402-A86E-51CE-005F3C9A48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7" y="3632111"/>
            <a:ext cx="933009" cy="9330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C30768-B67C-18D9-1672-C32ACFD70B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7" y="5146143"/>
            <a:ext cx="933009" cy="93300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444009B-99E1-12FF-B8A8-DAF15B88DB05}"/>
              </a:ext>
            </a:extLst>
          </p:cNvPr>
          <p:cNvSpPr/>
          <p:nvPr/>
        </p:nvSpPr>
        <p:spPr>
          <a:xfrm>
            <a:off x="1440874" y="3566656"/>
            <a:ext cx="10141526" cy="10639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spcAft>
                <a:spcPts val="0"/>
              </a:spcAft>
            </a:pPr>
            <a:r>
              <a:rPr lang="lv-LV" sz="16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Reģionu un pašvaldību līmenī –</a:t>
            </a:r>
            <a:r>
              <a:rPr lang="lv-LV" sz="160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nodrošina rādītāju kopumu, kas izmantojams reģionāla un pašvaldību mēroga </a:t>
            </a:r>
            <a:r>
              <a:rPr lang="lv-LV" sz="1600" u="sng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Ilgtspējīgas attīstības stratēģiju (IAS)</a:t>
            </a:r>
            <a:r>
              <a:rPr lang="lv-LV" sz="160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un </a:t>
            </a:r>
            <a:r>
              <a:rPr lang="lv-LV" sz="1600" u="sng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Attīstības programmu (AP)</a:t>
            </a:r>
            <a:r>
              <a:rPr lang="lv-LV" sz="160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lv-LV" sz="16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strukturētai izstrādei</a:t>
            </a:r>
            <a:r>
              <a:rPr lang="lv-LV" sz="160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lv-LV" sz="1600" i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esošajai situācijai</a:t>
            </a:r>
            <a:r>
              <a:rPr lang="lv-LV" sz="160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 un ieviešanai (</a:t>
            </a:r>
            <a:r>
              <a:rPr lang="lv-LV" sz="1600" i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rezultātu noteikšanai un uzraudzībai</a:t>
            </a:r>
            <a:r>
              <a:rPr lang="lv-LV" sz="160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32E4F2-525A-6165-D472-0337CEB6D80A}"/>
              </a:ext>
            </a:extLst>
          </p:cNvPr>
          <p:cNvSpPr/>
          <p:nvPr/>
        </p:nvSpPr>
        <p:spPr>
          <a:xfrm>
            <a:off x="1440874" y="2052625"/>
            <a:ext cx="10141526" cy="10639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1800"/>
              </a:spcAft>
              <a:buClr>
                <a:srgbClr val="4A773C"/>
              </a:buClr>
              <a:buSzPct val="100000"/>
            </a:pPr>
            <a:r>
              <a:rPr lang="lv-LV" altLang="lv-LV" sz="1600" b="1">
                <a:latin typeface="Verdana"/>
                <a:ea typeface="Verdana"/>
              </a:rPr>
              <a:t>Datos balstīta plānošana </a:t>
            </a:r>
            <a:r>
              <a:rPr lang="lv-LV"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lv-LV" sz="1600" b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RAIM un TAPIS </a:t>
            </a:r>
            <a:r>
              <a:rPr lang="lv-LV"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– ir </a:t>
            </a:r>
            <a:r>
              <a:rPr lang="lv-LV" sz="1600" b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rīku komplekts reģionālās attīstības plānošanai</a:t>
            </a:r>
            <a:endParaRPr lang="lv-LV" sz="1600" u="sng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A60CBC9-0408-1386-4028-6984EB40C13D}"/>
              </a:ext>
            </a:extLst>
          </p:cNvPr>
          <p:cNvSpPr/>
          <p:nvPr/>
        </p:nvSpPr>
        <p:spPr>
          <a:xfrm>
            <a:off x="1440874" y="5080688"/>
            <a:ext cx="10141526" cy="106392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spcAft>
                <a:spcPts val="0"/>
              </a:spcAft>
            </a:pPr>
            <a:r>
              <a:rPr lang="lv-LV" sz="16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Rīks </a:t>
            </a:r>
            <a:r>
              <a:rPr lang="lv-LV" sz="1600" b="1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rīcībpolitikas</a:t>
            </a:r>
            <a:r>
              <a:rPr lang="lv-LV" sz="1600" b="1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izstrādei </a:t>
            </a:r>
            <a:r>
              <a:rPr lang="lv-LV" sz="160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 uzraudzībai, t.sk.: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lphaLcPeriod"/>
            </a:pPr>
            <a:r>
              <a:rPr lang="lv-LV" sz="160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rīks investīciju koordinācijai (pakalpojumu grozs un nozaru investīcijas un to rezultāti);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lphaLcPeriod"/>
            </a:pPr>
            <a:r>
              <a:rPr lang="lv-LV" sz="160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jaunu datu izveidei vai publicēšanai;</a:t>
            </a:r>
          </a:p>
          <a:p>
            <a:pPr marL="742950" lvl="1" indent="-285750" algn="just">
              <a:spcAft>
                <a:spcPts val="0"/>
              </a:spcAft>
              <a:buFont typeface="+mj-lt"/>
              <a:buAutoNum type="alphaLcPeriod"/>
            </a:pPr>
            <a:r>
              <a:rPr lang="lv-LV" sz="1600"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interaktīva karte un citi digitālie risinājumi plānošanai.</a:t>
            </a:r>
            <a:endParaRPr lang="lv-LV" sz="160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443EB3-5AC7-8DB3-9A25-ED6F2EEFE257}"/>
              </a:ext>
            </a:extLst>
          </p:cNvPr>
          <p:cNvSpPr txBox="1">
            <a:spLocks/>
          </p:cNvSpPr>
          <p:nvPr/>
        </p:nvSpPr>
        <p:spPr>
          <a:xfrm>
            <a:off x="2657002" y="228600"/>
            <a:ext cx="8811491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800" b="1" cap="none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4500"/>
            </a:lvl2pPr>
            <a:lvl3pPr algn="ctr">
              <a:defRPr sz="4500"/>
            </a:lvl3pPr>
            <a:lvl4pPr algn="ctr">
              <a:defRPr sz="4500"/>
            </a:lvl4pPr>
            <a:lvl5pPr algn="ctr">
              <a:defRPr sz="4500"/>
            </a:lvl5pPr>
            <a:lvl6pPr marL="457200" algn="ctr" defTabSz="938213" fontAlgn="base">
              <a:spcBef>
                <a:spcPct val="0"/>
              </a:spcBef>
              <a:spcAft>
                <a:spcPct val="0"/>
              </a:spcAft>
              <a:defRPr sz="4500"/>
            </a:lvl6pPr>
            <a:lvl7pPr marL="914400" algn="ctr" defTabSz="938213" fontAlgn="base">
              <a:spcBef>
                <a:spcPct val="0"/>
              </a:spcBef>
              <a:spcAft>
                <a:spcPct val="0"/>
              </a:spcAft>
              <a:defRPr sz="4500"/>
            </a:lvl7pPr>
            <a:lvl8pPr marL="1371600" algn="ctr" defTabSz="938213" fontAlgn="base">
              <a:spcBef>
                <a:spcPct val="0"/>
              </a:spcBef>
              <a:spcAft>
                <a:spcPct val="0"/>
              </a:spcAft>
              <a:defRPr sz="4500"/>
            </a:lvl8pPr>
            <a:lvl9pPr marL="1828800" algn="ctr" defTabSz="938213" fontAlgn="base">
              <a:spcBef>
                <a:spcPct val="0"/>
              </a:spcBef>
              <a:spcAft>
                <a:spcPct val="0"/>
              </a:spcAft>
              <a:defRPr sz="4500"/>
            </a:lvl9pPr>
          </a:lstStyle>
          <a:p>
            <a:r>
              <a:rPr lang="lv-LV">
                <a:solidFill>
                  <a:srgbClr val="4A773C"/>
                </a:solidFill>
              </a:rPr>
              <a:t>Pašvaldību attīstības programma – nākotne (1)</a:t>
            </a:r>
          </a:p>
        </p:txBody>
      </p:sp>
    </p:spTree>
    <p:extLst>
      <p:ext uri="{BB962C8B-B14F-4D97-AF65-F5344CB8AC3E}">
        <p14:creationId xmlns:p14="http://schemas.microsoft.com/office/powerpoint/2010/main" val="973188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C9D9DD-7DC9-FA5C-8A34-77C0BBC970B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E8D75792-8A94-4A28-9A46-4D0284BD4688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1F3C5E-03E1-11D6-3A5F-E65BC9722C5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5"/>
          <a:stretch/>
        </p:blipFill>
        <p:spPr bwMode="auto">
          <a:xfrm>
            <a:off x="977426" y="2293279"/>
            <a:ext cx="5793764" cy="376879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EEA369-8572-8A0C-B14C-51928F015F8D}"/>
              </a:ext>
            </a:extLst>
          </p:cNvPr>
          <p:cNvSpPr txBox="1"/>
          <p:nvPr/>
        </p:nvSpPr>
        <p:spPr>
          <a:xfrm>
            <a:off x="7442522" y="2173506"/>
            <a:ext cx="46489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4A773C"/>
              </a:buClr>
              <a:buSzPct val="100000"/>
            </a:pPr>
            <a:r>
              <a:rPr lang="lv-LV" sz="2000" b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Ieguvumi:</a:t>
            </a:r>
          </a:p>
          <a:p>
            <a:pPr marL="360000" indent="-360000">
              <a:spcAft>
                <a:spcPts val="1800"/>
              </a:spcAft>
              <a:buClr>
                <a:srgbClr val="4A773C"/>
              </a:buClr>
              <a:buSzPct val="100000"/>
              <a:buFont typeface="Arial" panose="020B0604020202020204" pitchFamily="34" charset="0"/>
              <a:buChar char="●"/>
            </a:pPr>
            <a:r>
              <a:rPr lang="lv-LV" sz="18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Vienota platforma attīstības plānošanai</a:t>
            </a:r>
          </a:p>
          <a:p>
            <a:pPr marL="360000" indent="-360000">
              <a:spcAft>
                <a:spcPts val="1800"/>
              </a:spcAft>
              <a:buClr>
                <a:srgbClr val="4A773C"/>
              </a:buClr>
              <a:buSzPct val="100000"/>
              <a:buFont typeface="Arial" panose="020B0604020202020204" pitchFamily="34" charset="0"/>
              <a:buChar char="●"/>
            </a:pPr>
            <a:r>
              <a:rPr lang="lv-LV" sz="18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Iespēja interaktīvi sekot līdzi paredzētajām rīcībām un to izpildei</a:t>
            </a:r>
          </a:p>
          <a:p>
            <a:pPr marL="360000" indent="-360000">
              <a:spcAft>
                <a:spcPts val="1800"/>
              </a:spcAft>
              <a:buClr>
                <a:srgbClr val="4A773C"/>
              </a:buClr>
              <a:buSzPct val="100000"/>
              <a:buFont typeface="Arial" panose="020B0604020202020204" pitchFamily="34" charset="0"/>
              <a:buChar char="●"/>
            </a:pPr>
            <a:r>
              <a:rPr lang="lv-LV" sz="1800" u="sng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Vairāk laika un resursu</a:t>
            </a:r>
            <a:r>
              <a:rPr lang="lv-LV" sz="18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828313" lvl="1" indent="-360000">
              <a:spcAft>
                <a:spcPts val="1800"/>
              </a:spcAft>
              <a:buClr>
                <a:srgbClr val="4A773C"/>
              </a:buClr>
              <a:buSzPct val="100000"/>
              <a:buFont typeface="Arial" panose="020B0604020202020204" pitchFamily="34" charset="0"/>
              <a:buChar char="●"/>
            </a:pPr>
            <a:r>
              <a:rPr lang="lv-LV"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Plānošanai (ne datu sagatavošanai)</a:t>
            </a:r>
          </a:p>
          <a:p>
            <a:pPr marL="828313" lvl="1" indent="-360000">
              <a:spcAft>
                <a:spcPts val="1800"/>
              </a:spcAft>
              <a:buClr>
                <a:srgbClr val="4A773C"/>
              </a:buClr>
              <a:buSzPct val="100000"/>
              <a:buFont typeface="Arial" panose="020B0604020202020204" pitchFamily="34" charset="0"/>
              <a:buChar char="●"/>
            </a:pPr>
            <a:r>
              <a:rPr lang="lv-LV" sz="160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Virzībai uz mērķi</a:t>
            </a:r>
          </a:p>
          <a:p>
            <a:pPr marL="360000" indent="-360000">
              <a:spcAft>
                <a:spcPts val="1800"/>
              </a:spcAft>
              <a:buClr>
                <a:srgbClr val="4A773C"/>
              </a:buClr>
              <a:buSzPct val="100000"/>
              <a:buFont typeface="Arial" panose="020B0604020202020204" pitchFamily="34" charset="0"/>
              <a:buChar char="●"/>
            </a:pPr>
            <a:endParaRPr lang="lv-LV" sz="160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AE4C44-687D-0E84-31BE-E490F886B037}"/>
              </a:ext>
            </a:extLst>
          </p:cNvPr>
          <p:cNvSpPr/>
          <p:nvPr/>
        </p:nvSpPr>
        <p:spPr>
          <a:xfrm>
            <a:off x="811514" y="1650286"/>
            <a:ext cx="6098572" cy="523220"/>
          </a:xfrm>
          <a:prstGeom prst="rect">
            <a:avLst/>
          </a:prstGeom>
          <a:solidFill>
            <a:srgbClr val="4A773C"/>
          </a:solidFill>
        </p:spPr>
        <p:txBody>
          <a:bodyPr wrap="square">
            <a:spAutoFit/>
          </a:bodyPr>
          <a:lstStyle/>
          <a:p>
            <a:pPr algn="ctr"/>
            <a:r>
              <a:rPr lang="lv-LV" sz="1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TAPIS un RAIM – </a:t>
            </a:r>
            <a:r>
              <a:rPr lang="lv-LV" sz="14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strukturētu attīstības programmu </a:t>
            </a:r>
            <a:r>
              <a:rPr lang="lv-LV" sz="1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izstrādei un attīstības monitoringam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197E9B3-FE7B-8BA9-B0F2-EA6AE811D4D3}"/>
              </a:ext>
            </a:extLst>
          </p:cNvPr>
          <p:cNvSpPr txBox="1">
            <a:spLocks/>
          </p:cNvSpPr>
          <p:nvPr/>
        </p:nvSpPr>
        <p:spPr>
          <a:xfrm>
            <a:off x="2657002" y="228600"/>
            <a:ext cx="8811491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800" b="1" cap="none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4500"/>
            </a:lvl2pPr>
            <a:lvl3pPr algn="ctr">
              <a:defRPr sz="4500"/>
            </a:lvl3pPr>
            <a:lvl4pPr algn="ctr">
              <a:defRPr sz="4500"/>
            </a:lvl4pPr>
            <a:lvl5pPr algn="ctr">
              <a:defRPr sz="4500"/>
            </a:lvl5pPr>
            <a:lvl6pPr marL="457200" algn="ctr" defTabSz="938213" fontAlgn="base">
              <a:spcBef>
                <a:spcPct val="0"/>
              </a:spcBef>
              <a:spcAft>
                <a:spcPct val="0"/>
              </a:spcAft>
              <a:defRPr sz="4500"/>
            </a:lvl6pPr>
            <a:lvl7pPr marL="914400" algn="ctr" defTabSz="938213" fontAlgn="base">
              <a:spcBef>
                <a:spcPct val="0"/>
              </a:spcBef>
              <a:spcAft>
                <a:spcPct val="0"/>
              </a:spcAft>
              <a:defRPr sz="4500"/>
            </a:lvl7pPr>
            <a:lvl8pPr marL="1371600" algn="ctr" defTabSz="938213" fontAlgn="base">
              <a:spcBef>
                <a:spcPct val="0"/>
              </a:spcBef>
              <a:spcAft>
                <a:spcPct val="0"/>
              </a:spcAft>
              <a:defRPr sz="4500"/>
            </a:lvl8pPr>
            <a:lvl9pPr marL="1828800" algn="ctr" defTabSz="938213" fontAlgn="base">
              <a:spcBef>
                <a:spcPct val="0"/>
              </a:spcBef>
              <a:spcAft>
                <a:spcPct val="0"/>
              </a:spcAft>
              <a:defRPr sz="4500"/>
            </a:lvl9pPr>
          </a:lstStyle>
          <a:p>
            <a:r>
              <a:rPr lang="lv-LV">
                <a:solidFill>
                  <a:srgbClr val="4A773C"/>
                </a:solidFill>
              </a:rPr>
              <a:t>Pašvaldību attīstības programma – nākotne (2)</a:t>
            </a:r>
          </a:p>
        </p:txBody>
      </p:sp>
    </p:spTree>
    <p:extLst>
      <p:ext uri="{BB962C8B-B14F-4D97-AF65-F5344CB8AC3E}">
        <p14:creationId xmlns:p14="http://schemas.microsoft.com/office/powerpoint/2010/main" val="2172145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Stick figure families holding hands">
            <a:extLst>
              <a:ext uri="{FF2B5EF4-FFF2-40B4-BE49-F238E27FC236}">
                <a16:creationId xmlns:a16="http://schemas.microsoft.com/office/drawing/2014/main" id="{70BD0CF2-D384-734A-7D24-5E4051B42F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18" y="2391449"/>
            <a:ext cx="3860800" cy="2573866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09A54-C060-FACF-7B20-AD25C81E0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7673" y="2585367"/>
            <a:ext cx="3962400" cy="3739233"/>
          </a:xfrm>
        </p:spPr>
        <p:txBody>
          <a:bodyPr/>
          <a:lstStyle/>
          <a:p>
            <a:r>
              <a:rPr lang="lv-LV"/>
              <a:t>Dati – labākai sabiedrības aprakstīšanai</a:t>
            </a:r>
          </a:p>
          <a:p>
            <a:endParaRPr lang="lv-LV"/>
          </a:p>
          <a:p>
            <a:r>
              <a:rPr lang="lv-LV"/>
              <a:t>Sabiedrībai pašai dot iespēju izlemt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5E8DCF-2B87-73BE-6860-689385E8AA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AB23E9-ACF5-A792-3932-3F6D73A798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0CF713-4516-7C63-AB2A-D5CC726A891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E8D75792-8A94-4A28-9A46-4D0284BD4688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3C9AD86-51C1-C401-3F69-888282F022D5}"/>
              </a:ext>
            </a:extLst>
          </p:cNvPr>
          <p:cNvSpPr txBox="1">
            <a:spLocks/>
          </p:cNvSpPr>
          <p:nvPr/>
        </p:nvSpPr>
        <p:spPr>
          <a:xfrm>
            <a:off x="2425890" y="225722"/>
            <a:ext cx="9069424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800" b="1" cap="none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4500"/>
            </a:lvl2pPr>
            <a:lvl3pPr algn="ctr">
              <a:defRPr sz="4500"/>
            </a:lvl3pPr>
            <a:lvl4pPr algn="ctr">
              <a:defRPr sz="4500"/>
            </a:lvl4pPr>
            <a:lvl5pPr algn="ctr">
              <a:defRPr sz="4500"/>
            </a:lvl5pPr>
            <a:lvl6pPr marL="457200" algn="ctr" defTabSz="938213" fontAlgn="base">
              <a:spcBef>
                <a:spcPct val="0"/>
              </a:spcBef>
              <a:spcAft>
                <a:spcPct val="0"/>
              </a:spcAft>
              <a:defRPr sz="4500"/>
            </a:lvl6pPr>
            <a:lvl7pPr marL="914400" algn="ctr" defTabSz="938213" fontAlgn="base">
              <a:spcBef>
                <a:spcPct val="0"/>
              </a:spcBef>
              <a:spcAft>
                <a:spcPct val="0"/>
              </a:spcAft>
              <a:defRPr sz="4500"/>
            </a:lvl7pPr>
            <a:lvl8pPr marL="1371600" algn="ctr" defTabSz="938213" fontAlgn="base">
              <a:spcBef>
                <a:spcPct val="0"/>
              </a:spcBef>
              <a:spcAft>
                <a:spcPct val="0"/>
              </a:spcAft>
              <a:defRPr sz="4500"/>
            </a:lvl8pPr>
            <a:lvl9pPr marL="1828800" algn="ctr" defTabSz="938213" fontAlgn="base">
              <a:spcBef>
                <a:spcPct val="0"/>
              </a:spcBef>
              <a:spcAft>
                <a:spcPct val="0"/>
              </a:spcAft>
              <a:defRPr sz="4500"/>
            </a:lvl9pPr>
          </a:lstStyle>
          <a:p>
            <a:r>
              <a:rPr lang="lv-LV" sz="2800">
                <a:solidFill>
                  <a:srgbClr val="4A773C"/>
                </a:solidFill>
              </a:rPr>
              <a:t>Plānošana un sabiedrība</a:t>
            </a:r>
            <a:endParaRPr lang="lv-LV">
              <a:solidFill>
                <a:srgbClr val="4A77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056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07DF8-1CC3-2A0D-E289-17DF21633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540" y="533400"/>
            <a:ext cx="8128000" cy="1066799"/>
          </a:xfrm>
        </p:spPr>
        <p:txBody>
          <a:bodyPr/>
          <a:lstStyle/>
          <a:p>
            <a:pPr algn="ctr"/>
            <a:r>
              <a:rPr lang="lv-LV" sz="2800">
                <a:solidFill>
                  <a:srgbClr val="4A773C"/>
                </a:solidFill>
              </a:rPr>
              <a:t>Līdzdalības budžets</a:t>
            </a:r>
          </a:p>
        </p:txBody>
      </p:sp>
      <p:pic>
        <p:nvPicPr>
          <p:cNvPr id="11" name="Content Placeholder 10" descr="Smiley face sticky notes">
            <a:extLst>
              <a:ext uri="{FF2B5EF4-FFF2-40B4-BE49-F238E27FC236}">
                <a16:creationId xmlns:a16="http://schemas.microsoft.com/office/drawing/2014/main" id="{52880F58-F21D-E2A8-53A3-E4F38270275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01" y="2054379"/>
            <a:ext cx="2498304" cy="1578257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DEA01-E186-70BC-51DE-AA5A47E9C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61294" y="2737767"/>
            <a:ext cx="5425309" cy="3739233"/>
          </a:xfrm>
        </p:spPr>
        <p:txBody>
          <a:bodyPr>
            <a:normAutofit/>
          </a:bodyPr>
          <a:lstStyle/>
          <a:p>
            <a:r>
              <a:rPr lang="lv-LV" sz="2400"/>
              <a:t>Iedzīvotāju pieteikti projekti</a:t>
            </a:r>
          </a:p>
          <a:p>
            <a:endParaRPr lang="lv-LV" sz="2400"/>
          </a:p>
          <a:p>
            <a:r>
              <a:rPr lang="lv-LV" sz="2400"/>
              <a:t>Iedzīvotāju izvēlēti projekti (balsojot)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BD60114-A24C-9715-6767-B5371D0146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DA9896A-7AF1-ABE6-DC1A-DE2C217EDE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453B80-66E4-E053-BD2C-CBF4A43AB53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E8D75792-8A94-4A28-9A46-4D0284BD4688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12" name="Picture 11" descr="Firemen in a huddle">
            <a:extLst>
              <a:ext uri="{FF2B5EF4-FFF2-40B4-BE49-F238E27FC236}">
                <a16:creationId xmlns:a16="http://schemas.microsoft.com/office/drawing/2014/main" id="{7054DC22-087C-F313-1F9B-557F08184D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001" y="4204055"/>
            <a:ext cx="2498304" cy="166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352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C9D9DD-7DC9-FA5C-8A34-77C0BBC970B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E8D75792-8A94-4A28-9A46-4D0284BD4688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3F5902-4CA2-2EB9-C250-F3FFEBCFE585}"/>
              </a:ext>
            </a:extLst>
          </p:cNvPr>
          <p:cNvSpPr txBox="1">
            <a:spLocks/>
          </p:cNvSpPr>
          <p:nvPr/>
        </p:nvSpPr>
        <p:spPr>
          <a:xfrm>
            <a:off x="2336800" y="253431"/>
            <a:ext cx="9245600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800" b="1" cap="none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4500"/>
            </a:lvl2pPr>
            <a:lvl3pPr algn="ctr">
              <a:defRPr sz="4500"/>
            </a:lvl3pPr>
            <a:lvl4pPr algn="ctr">
              <a:defRPr sz="4500"/>
            </a:lvl4pPr>
            <a:lvl5pPr algn="ctr">
              <a:defRPr sz="4500"/>
            </a:lvl5pPr>
            <a:lvl6pPr marL="457200" algn="ctr" defTabSz="938213" fontAlgn="base">
              <a:spcBef>
                <a:spcPct val="0"/>
              </a:spcBef>
              <a:spcAft>
                <a:spcPct val="0"/>
              </a:spcAft>
              <a:defRPr sz="4500"/>
            </a:lvl6pPr>
            <a:lvl7pPr marL="914400" algn="ctr" defTabSz="938213" fontAlgn="base">
              <a:spcBef>
                <a:spcPct val="0"/>
              </a:spcBef>
              <a:spcAft>
                <a:spcPct val="0"/>
              </a:spcAft>
              <a:defRPr sz="4500"/>
            </a:lvl7pPr>
            <a:lvl8pPr marL="1371600" algn="ctr" defTabSz="938213" fontAlgn="base">
              <a:spcBef>
                <a:spcPct val="0"/>
              </a:spcBef>
              <a:spcAft>
                <a:spcPct val="0"/>
              </a:spcAft>
              <a:defRPr sz="4500"/>
            </a:lvl8pPr>
            <a:lvl9pPr marL="1828800" algn="ctr" defTabSz="938213" fontAlgn="base">
              <a:spcBef>
                <a:spcPct val="0"/>
              </a:spcBef>
              <a:spcAft>
                <a:spcPct val="0"/>
              </a:spcAft>
              <a:defRPr sz="4500"/>
            </a:lvl9pPr>
          </a:lstStyle>
          <a:p>
            <a:r>
              <a:rPr lang="lv-LV">
                <a:solidFill>
                  <a:srgbClr val="4A773C"/>
                </a:solidFill>
              </a:rPr>
              <a:t>Līdzdalības budžets (</a:t>
            </a:r>
            <a:r>
              <a:rPr lang="lv-LV" i="1">
                <a:solidFill>
                  <a:srgbClr val="4A773C"/>
                </a:solidFill>
              </a:rPr>
              <a:t>no 2025.gada</a:t>
            </a:r>
            <a:r>
              <a:rPr lang="lv-LV">
                <a:solidFill>
                  <a:srgbClr val="4A773C"/>
                </a:solidFill>
              </a:rPr>
              <a:t>) (1)</a:t>
            </a:r>
            <a:endParaRPr lang="lv-LV" altLang="lv-LV">
              <a:solidFill>
                <a:srgbClr val="4A773C"/>
              </a:solidFill>
            </a:endParaRPr>
          </a:p>
        </p:txBody>
      </p:sp>
      <p:grpSp>
        <p:nvGrpSpPr>
          <p:cNvPr id="15" name="Graphic 3" descr="Circle with left arrow outline">
            <a:extLst>
              <a:ext uri="{FF2B5EF4-FFF2-40B4-BE49-F238E27FC236}">
                <a16:creationId xmlns:a16="http://schemas.microsoft.com/office/drawing/2014/main" id="{D4FFF4BD-7586-5AD9-4180-414DCC2D0A7E}"/>
              </a:ext>
            </a:extLst>
          </p:cNvPr>
          <p:cNvGrpSpPr/>
          <p:nvPr/>
        </p:nvGrpSpPr>
        <p:grpSpPr>
          <a:xfrm>
            <a:off x="281090" y="5490856"/>
            <a:ext cx="682706" cy="682706"/>
            <a:chOff x="2003438" y="5616497"/>
            <a:chExt cx="682706" cy="682706"/>
          </a:xfrm>
          <a:solidFill>
            <a:srgbClr val="4A773C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8EFC0DE-06DB-49E8-05FC-446A39AA5855}"/>
                </a:ext>
              </a:extLst>
            </p:cNvPr>
            <p:cNvSpPr/>
            <p:nvPr/>
          </p:nvSpPr>
          <p:spPr>
            <a:xfrm>
              <a:off x="2003438" y="5616497"/>
              <a:ext cx="682706" cy="682706"/>
            </a:xfrm>
            <a:custGeom>
              <a:avLst/>
              <a:gdLst>
                <a:gd name="connsiteX0" fmla="*/ 341353 w 682706"/>
                <a:gd name="connsiteY0" fmla="*/ 17966 h 682706"/>
                <a:gd name="connsiteX1" fmla="*/ 664740 w 682706"/>
                <a:gd name="connsiteY1" fmla="*/ 341353 h 682706"/>
                <a:gd name="connsiteX2" fmla="*/ 341353 w 682706"/>
                <a:gd name="connsiteY2" fmla="*/ 664740 h 682706"/>
                <a:gd name="connsiteX3" fmla="*/ 17966 w 682706"/>
                <a:gd name="connsiteY3" fmla="*/ 341353 h 682706"/>
                <a:gd name="connsiteX4" fmla="*/ 341353 w 682706"/>
                <a:gd name="connsiteY4" fmla="*/ 17966 h 682706"/>
                <a:gd name="connsiteX5" fmla="*/ 341353 w 682706"/>
                <a:gd name="connsiteY5" fmla="*/ 0 h 682706"/>
                <a:gd name="connsiteX6" fmla="*/ 0 w 682706"/>
                <a:gd name="connsiteY6" fmla="*/ 341353 h 682706"/>
                <a:gd name="connsiteX7" fmla="*/ 341353 w 682706"/>
                <a:gd name="connsiteY7" fmla="*/ 682706 h 682706"/>
                <a:gd name="connsiteX8" fmla="*/ 682706 w 682706"/>
                <a:gd name="connsiteY8" fmla="*/ 341353 h 682706"/>
                <a:gd name="connsiteX9" fmla="*/ 341353 w 682706"/>
                <a:gd name="connsiteY9" fmla="*/ 0 h 682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2706" h="682706">
                  <a:moveTo>
                    <a:pt x="341353" y="17966"/>
                  </a:moveTo>
                  <a:cubicBezTo>
                    <a:pt x="519955" y="17966"/>
                    <a:pt x="664740" y="162751"/>
                    <a:pt x="664740" y="341353"/>
                  </a:cubicBezTo>
                  <a:cubicBezTo>
                    <a:pt x="664740" y="519955"/>
                    <a:pt x="519955" y="664740"/>
                    <a:pt x="341353" y="664740"/>
                  </a:cubicBezTo>
                  <a:cubicBezTo>
                    <a:pt x="162751" y="664740"/>
                    <a:pt x="17966" y="519955"/>
                    <a:pt x="17966" y="341353"/>
                  </a:cubicBezTo>
                  <a:cubicBezTo>
                    <a:pt x="18154" y="162829"/>
                    <a:pt x="162829" y="18154"/>
                    <a:pt x="341353" y="17966"/>
                  </a:cubicBezTo>
                  <a:moveTo>
                    <a:pt x="341353" y="0"/>
                  </a:moveTo>
                  <a:cubicBezTo>
                    <a:pt x="152829" y="0"/>
                    <a:pt x="0" y="152829"/>
                    <a:pt x="0" y="341353"/>
                  </a:cubicBezTo>
                  <a:cubicBezTo>
                    <a:pt x="0" y="529877"/>
                    <a:pt x="152829" y="682706"/>
                    <a:pt x="341353" y="682706"/>
                  </a:cubicBezTo>
                  <a:cubicBezTo>
                    <a:pt x="529877" y="682706"/>
                    <a:pt x="682706" y="529877"/>
                    <a:pt x="682706" y="341353"/>
                  </a:cubicBezTo>
                  <a:cubicBezTo>
                    <a:pt x="682706" y="152829"/>
                    <a:pt x="529877" y="0"/>
                    <a:pt x="341353" y="0"/>
                  </a:cubicBezTo>
                  <a:close/>
                </a:path>
              </a:pathLst>
            </a:custGeom>
            <a:grpFill/>
            <a:ln w="12700">
              <a:solidFill>
                <a:srgbClr val="4A773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lv-LV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6DA0290-F6F3-4B3D-6C9B-C8B1627F8B6E}"/>
                </a:ext>
              </a:extLst>
            </p:cNvPr>
            <p:cNvSpPr/>
            <p:nvPr/>
          </p:nvSpPr>
          <p:spPr>
            <a:xfrm>
              <a:off x="2114234" y="5814233"/>
              <a:ext cx="455138" cy="287455"/>
            </a:xfrm>
            <a:custGeom>
              <a:avLst/>
              <a:gdLst>
                <a:gd name="connsiteX0" fmla="*/ 452509 w 455138"/>
                <a:gd name="connsiteY0" fmla="*/ 137266 h 287455"/>
                <a:gd name="connsiteX1" fmla="*/ 317764 w 455138"/>
                <a:gd name="connsiteY1" fmla="*/ 2522 h 287455"/>
                <a:gd name="connsiteX2" fmla="*/ 305062 w 455138"/>
                <a:gd name="connsiteY2" fmla="*/ 2743 h 287455"/>
                <a:gd name="connsiteX3" fmla="*/ 305062 w 455138"/>
                <a:gd name="connsiteY3" fmla="*/ 15224 h 287455"/>
                <a:gd name="connsiteX4" fmla="*/ 424320 w 455138"/>
                <a:gd name="connsiteY4" fmla="*/ 134482 h 287455"/>
                <a:gd name="connsiteX5" fmla="*/ 424257 w 455138"/>
                <a:gd name="connsiteY5" fmla="*/ 134634 h 287455"/>
                <a:gd name="connsiteX6" fmla="*/ 8983 w 455138"/>
                <a:gd name="connsiteY6" fmla="*/ 134634 h 287455"/>
                <a:gd name="connsiteX7" fmla="*/ 0 w 455138"/>
                <a:gd name="connsiteY7" fmla="*/ 143617 h 287455"/>
                <a:gd name="connsiteX8" fmla="*/ 8983 w 455138"/>
                <a:gd name="connsiteY8" fmla="*/ 152600 h 287455"/>
                <a:gd name="connsiteX9" fmla="*/ 424257 w 455138"/>
                <a:gd name="connsiteY9" fmla="*/ 152600 h 287455"/>
                <a:gd name="connsiteX10" fmla="*/ 424346 w 455138"/>
                <a:gd name="connsiteY10" fmla="*/ 152691 h 287455"/>
                <a:gd name="connsiteX11" fmla="*/ 424320 w 455138"/>
                <a:gd name="connsiteY11" fmla="*/ 152753 h 287455"/>
                <a:gd name="connsiteX12" fmla="*/ 305062 w 455138"/>
                <a:gd name="connsiteY12" fmla="*/ 272011 h 287455"/>
                <a:gd name="connsiteX13" fmla="*/ 304841 w 455138"/>
                <a:gd name="connsiteY13" fmla="*/ 284713 h 287455"/>
                <a:gd name="connsiteX14" fmla="*/ 317543 w 455138"/>
                <a:gd name="connsiteY14" fmla="*/ 284934 h 287455"/>
                <a:gd name="connsiteX15" fmla="*/ 317764 w 455138"/>
                <a:gd name="connsiteY15" fmla="*/ 284713 h 287455"/>
                <a:gd name="connsiteX16" fmla="*/ 452509 w 455138"/>
                <a:gd name="connsiteY16" fmla="*/ 149968 h 287455"/>
                <a:gd name="connsiteX17" fmla="*/ 452509 w 455138"/>
                <a:gd name="connsiteY17" fmla="*/ 137266 h 287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55138" h="287455">
                  <a:moveTo>
                    <a:pt x="452509" y="137266"/>
                  </a:moveTo>
                  <a:lnTo>
                    <a:pt x="317764" y="2522"/>
                  </a:lnTo>
                  <a:cubicBezTo>
                    <a:pt x="314195" y="-925"/>
                    <a:pt x="308509" y="-826"/>
                    <a:pt x="305062" y="2743"/>
                  </a:cubicBezTo>
                  <a:cubicBezTo>
                    <a:pt x="301700" y="6224"/>
                    <a:pt x="301700" y="11743"/>
                    <a:pt x="305062" y="15224"/>
                  </a:cubicBezTo>
                  <a:lnTo>
                    <a:pt x="424320" y="134482"/>
                  </a:lnTo>
                  <a:cubicBezTo>
                    <a:pt x="424401" y="134563"/>
                    <a:pt x="424374" y="134634"/>
                    <a:pt x="424257" y="134634"/>
                  </a:cubicBezTo>
                  <a:lnTo>
                    <a:pt x="8983" y="134634"/>
                  </a:lnTo>
                  <a:cubicBezTo>
                    <a:pt x="4022" y="134634"/>
                    <a:pt x="0" y="138656"/>
                    <a:pt x="0" y="143617"/>
                  </a:cubicBezTo>
                  <a:cubicBezTo>
                    <a:pt x="0" y="148579"/>
                    <a:pt x="4022" y="152600"/>
                    <a:pt x="8983" y="152600"/>
                  </a:cubicBezTo>
                  <a:lnTo>
                    <a:pt x="424257" y="152600"/>
                  </a:lnTo>
                  <a:cubicBezTo>
                    <a:pt x="424307" y="152601"/>
                    <a:pt x="424346" y="152642"/>
                    <a:pt x="424346" y="152691"/>
                  </a:cubicBezTo>
                  <a:cubicBezTo>
                    <a:pt x="424345" y="152714"/>
                    <a:pt x="424336" y="152737"/>
                    <a:pt x="424320" y="152753"/>
                  </a:cubicBezTo>
                  <a:lnTo>
                    <a:pt x="305062" y="272011"/>
                  </a:lnTo>
                  <a:cubicBezTo>
                    <a:pt x="301493" y="275458"/>
                    <a:pt x="301394" y="281144"/>
                    <a:pt x="304841" y="284713"/>
                  </a:cubicBezTo>
                  <a:cubicBezTo>
                    <a:pt x="308288" y="288282"/>
                    <a:pt x="313975" y="288381"/>
                    <a:pt x="317543" y="284934"/>
                  </a:cubicBezTo>
                  <a:cubicBezTo>
                    <a:pt x="317618" y="284861"/>
                    <a:pt x="317692" y="284788"/>
                    <a:pt x="317764" y="284713"/>
                  </a:cubicBezTo>
                  <a:lnTo>
                    <a:pt x="452509" y="149968"/>
                  </a:lnTo>
                  <a:cubicBezTo>
                    <a:pt x="456016" y="146461"/>
                    <a:pt x="456016" y="140774"/>
                    <a:pt x="452509" y="137266"/>
                  </a:cubicBezTo>
                  <a:close/>
                </a:path>
              </a:pathLst>
            </a:custGeom>
            <a:grpFill/>
            <a:ln w="12700">
              <a:solidFill>
                <a:srgbClr val="4A773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lv-LV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1998B20-E0A6-4508-2C7C-F7758F8C43F0}"/>
              </a:ext>
            </a:extLst>
          </p:cNvPr>
          <p:cNvGrpSpPr/>
          <p:nvPr/>
        </p:nvGrpSpPr>
        <p:grpSpPr>
          <a:xfrm>
            <a:off x="281090" y="4385740"/>
            <a:ext cx="730804" cy="557163"/>
            <a:chOff x="2002324" y="4225206"/>
            <a:chExt cx="730804" cy="557163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4402C1C-E3D6-6813-EFBD-EF373375D8F4}"/>
                </a:ext>
              </a:extLst>
            </p:cNvPr>
            <p:cNvSpPr/>
            <p:nvPr/>
          </p:nvSpPr>
          <p:spPr>
            <a:xfrm>
              <a:off x="2491451" y="4383156"/>
              <a:ext cx="216765" cy="155165"/>
            </a:xfrm>
            <a:custGeom>
              <a:avLst/>
              <a:gdLst>
                <a:gd name="connsiteX0" fmla="*/ 16623 w 216765"/>
                <a:gd name="connsiteY0" fmla="*/ 58002 h 155165"/>
                <a:gd name="connsiteX1" fmla="*/ 23266 w 216765"/>
                <a:gd name="connsiteY1" fmla="*/ 40563 h 155165"/>
                <a:gd name="connsiteX2" fmla="*/ 39942 w 216765"/>
                <a:gd name="connsiteY2" fmla="*/ 31535 h 155165"/>
                <a:gd name="connsiteX3" fmla="*/ 179343 w 216765"/>
                <a:gd name="connsiteY3" fmla="*/ 32366 h 155165"/>
                <a:gd name="connsiteX4" fmla="*/ 192630 w 216765"/>
                <a:gd name="connsiteY4" fmla="*/ 39790 h 155165"/>
                <a:gd name="connsiteX5" fmla="*/ 200154 w 216765"/>
                <a:gd name="connsiteY5" fmla="*/ 58002 h 155165"/>
                <a:gd name="connsiteX6" fmla="*/ 200154 w 216765"/>
                <a:gd name="connsiteY6" fmla="*/ 141414 h 155165"/>
                <a:gd name="connsiteX7" fmla="*/ 216763 w 216765"/>
                <a:gd name="connsiteY7" fmla="*/ 155166 h 155165"/>
                <a:gd name="connsiteX8" fmla="*/ 216763 w 216765"/>
                <a:gd name="connsiteY8" fmla="*/ 58002 h 155165"/>
                <a:gd name="connsiteX9" fmla="*/ 204365 w 216765"/>
                <a:gd name="connsiteY9" fmla="*/ 28039 h 155165"/>
                <a:gd name="connsiteX10" fmla="*/ 186269 w 216765"/>
                <a:gd name="connsiteY10" fmla="*/ 17243 h 155165"/>
                <a:gd name="connsiteX11" fmla="*/ 33464 w 216765"/>
                <a:gd name="connsiteY11" fmla="*/ 16205 h 155165"/>
                <a:gd name="connsiteX12" fmla="*/ 12811 w 216765"/>
                <a:gd name="connsiteY12" fmla="*/ 27632 h 155165"/>
                <a:gd name="connsiteX13" fmla="*/ 14 w 216765"/>
                <a:gd name="connsiteY13" fmla="*/ 58002 h 155165"/>
                <a:gd name="connsiteX14" fmla="*/ 14 w 216765"/>
                <a:gd name="connsiteY14" fmla="*/ 68009 h 155165"/>
                <a:gd name="connsiteX15" fmla="*/ 16623 w 216765"/>
                <a:gd name="connsiteY15" fmla="*/ 70791 h 155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6765" h="155165">
                  <a:moveTo>
                    <a:pt x="16623" y="58002"/>
                  </a:moveTo>
                  <a:cubicBezTo>
                    <a:pt x="16370" y="51527"/>
                    <a:pt x="18769" y="45228"/>
                    <a:pt x="23266" y="40563"/>
                  </a:cubicBezTo>
                  <a:cubicBezTo>
                    <a:pt x="28438" y="36889"/>
                    <a:pt x="34038" y="33857"/>
                    <a:pt x="39942" y="31535"/>
                  </a:cubicBezTo>
                  <a:cubicBezTo>
                    <a:pt x="84361" y="11727"/>
                    <a:pt x="135163" y="12030"/>
                    <a:pt x="179343" y="32366"/>
                  </a:cubicBezTo>
                  <a:cubicBezTo>
                    <a:pt x="184096" y="34210"/>
                    <a:pt x="188568" y="36709"/>
                    <a:pt x="192630" y="39790"/>
                  </a:cubicBezTo>
                  <a:cubicBezTo>
                    <a:pt x="197337" y="44700"/>
                    <a:pt x="200024" y="51202"/>
                    <a:pt x="200154" y="58002"/>
                  </a:cubicBezTo>
                  <a:lnTo>
                    <a:pt x="200154" y="141414"/>
                  </a:lnTo>
                  <a:cubicBezTo>
                    <a:pt x="205925" y="145707"/>
                    <a:pt x="211468" y="150298"/>
                    <a:pt x="216763" y="155166"/>
                  </a:cubicBezTo>
                  <a:lnTo>
                    <a:pt x="216763" y="58002"/>
                  </a:lnTo>
                  <a:cubicBezTo>
                    <a:pt x="216873" y="46744"/>
                    <a:pt x="212397" y="35928"/>
                    <a:pt x="204365" y="28039"/>
                  </a:cubicBezTo>
                  <a:cubicBezTo>
                    <a:pt x="198937" y="23513"/>
                    <a:pt x="192830" y="19870"/>
                    <a:pt x="186269" y="17243"/>
                  </a:cubicBezTo>
                  <a:cubicBezTo>
                    <a:pt x="137925" y="-5379"/>
                    <a:pt x="82111" y="-5759"/>
                    <a:pt x="33464" y="16205"/>
                  </a:cubicBezTo>
                  <a:cubicBezTo>
                    <a:pt x="26112" y="19098"/>
                    <a:pt x="19168" y="22939"/>
                    <a:pt x="12811" y="27632"/>
                  </a:cubicBezTo>
                  <a:cubicBezTo>
                    <a:pt x="4377" y="35444"/>
                    <a:pt x="-285" y="46509"/>
                    <a:pt x="14" y="58002"/>
                  </a:cubicBezTo>
                  <a:lnTo>
                    <a:pt x="14" y="68009"/>
                  </a:lnTo>
                  <a:cubicBezTo>
                    <a:pt x="5622" y="68879"/>
                    <a:pt x="11158" y="69805"/>
                    <a:pt x="16623" y="70791"/>
                  </a:cubicBezTo>
                  <a:close/>
                </a:path>
              </a:pathLst>
            </a:custGeom>
            <a:solidFill>
              <a:srgbClr val="4A773C"/>
            </a:solidFill>
            <a:ln w="12700">
              <a:solidFill>
                <a:srgbClr val="4A773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lv-LV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23867BE-2A9E-CBC1-BBAD-6EE02D1049EC}"/>
                </a:ext>
              </a:extLst>
            </p:cNvPr>
            <p:cNvSpPr/>
            <p:nvPr/>
          </p:nvSpPr>
          <p:spPr>
            <a:xfrm>
              <a:off x="2541739" y="4258441"/>
              <a:ext cx="116265" cy="116265"/>
            </a:xfrm>
            <a:custGeom>
              <a:avLst/>
              <a:gdLst>
                <a:gd name="connsiteX0" fmla="*/ 58133 w 116265"/>
                <a:gd name="connsiteY0" fmla="*/ 116264 h 116265"/>
                <a:gd name="connsiteX1" fmla="*/ 116265 w 116265"/>
                <a:gd name="connsiteY1" fmla="*/ 58132 h 116265"/>
                <a:gd name="connsiteX2" fmla="*/ 58133 w 116265"/>
                <a:gd name="connsiteY2" fmla="*/ 0 h 116265"/>
                <a:gd name="connsiteX3" fmla="*/ 1 w 116265"/>
                <a:gd name="connsiteY3" fmla="*/ 58132 h 116265"/>
                <a:gd name="connsiteX4" fmla="*/ 57434 w 116265"/>
                <a:gd name="connsiteY4" fmla="*/ 116264 h 116265"/>
                <a:gd name="connsiteX5" fmla="*/ 58133 w 116265"/>
                <a:gd name="connsiteY5" fmla="*/ 116264 h 116265"/>
                <a:gd name="connsiteX6" fmla="*/ 58133 w 116265"/>
                <a:gd name="connsiteY6" fmla="*/ 16609 h 116265"/>
                <a:gd name="connsiteX7" fmla="*/ 99656 w 116265"/>
                <a:gd name="connsiteY7" fmla="*/ 58132 h 116265"/>
                <a:gd name="connsiteX8" fmla="*/ 58133 w 116265"/>
                <a:gd name="connsiteY8" fmla="*/ 99655 h 116265"/>
                <a:gd name="connsiteX9" fmla="*/ 16610 w 116265"/>
                <a:gd name="connsiteY9" fmla="*/ 58132 h 116265"/>
                <a:gd name="connsiteX10" fmla="*/ 58133 w 116265"/>
                <a:gd name="connsiteY10" fmla="*/ 16609 h 11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265" h="116265">
                  <a:moveTo>
                    <a:pt x="58133" y="116264"/>
                  </a:moveTo>
                  <a:cubicBezTo>
                    <a:pt x="90239" y="116264"/>
                    <a:pt x="116265" y="90238"/>
                    <a:pt x="116265" y="58132"/>
                  </a:cubicBezTo>
                  <a:cubicBezTo>
                    <a:pt x="116265" y="26027"/>
                    <a:pt x="90239" y="0"/>
                    <a:pt x="58133" y="0"/>
                  </a:cubicBezTo>
                  <a:cubicBezTo>
                    <a:pt x="26028" y="0"/>
                    <a:pt x="1" y="26027"/>
                    <a:pt x="1" y="58132"/>
                  </a:cubicBezTo>
                  <a:cubicBezTo>
                    <a:pt x="-192" y="90044"/>
                    <a:pt x="25521" y="116071"/>
                    <a:pt x="57434" y="116264"/>
                  </a:cubicBezTo>
                  <a:cubicBezTo>
                    <a:pt x="57666" y="116266"/>
                    <a:pt x="57900" y="116266"/>
                    <a:pt x="58133" y="116264"/>
                  </a:cubicBezTo>
                  <a:close/>
                  <a:moveTo>
                    <a:pt x="58133" y="16609"/>
                  </a:moveTo>
                  <a:cubicBezTo>
                    <a:pt x="81052" y="16642"/>
                    <a:pt x="99624" y="35213"/>
                    <a:pt x="99656" y="58132"/>
                  </a:cubicBezTo>
                  <a:cubicBezTo>
                    <a:pt x="99656" y="81064"/>
                    <a:pt x="81066" y="99655"/>
                    <a:pt x="58133" y="99655"/>
                  </a:cubicBezTo>
                  <a:cubicBezTo>
                    <a:pt x="35201" y="99655"/>
                    <a:pt x="16610" y="81064"/>
                    <a:pt x="16610" y="58132"/>
                  </a:cubicBezTo>
                  <a:cubicBezTo>
                    <a:pt x="16610" y="35200"/>
                    <a:pt x="35201" y="16609"/>
                    <a:pt x="58133" y="16609"/>
                  </a:cubicBezTo>
                  <a:close/>
                </a:path>
              </a:pathLst>
            </a:custGeom>
            <a:solidFill>
              <a:srgbClr val="4A773C"/>
            </a:solidFill>
            <a:ln w="12700">
              <a:solidFill>
                <a:srgbClr val="4A773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lv-LV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9EC18F8-B745-04E7-AB69-B72209E06E7D}"/>
                </a:ext>
              </a:extLst>
            </p:cNvPr>
            <p:cNvSpPr/>
            <p:nvPr/>
          </p:nvSpPr>
          <p:spPr>
            <a:xfrm>
              <a:off x="2027222" y="4383164"/>
              <a:ext cx="215935" cy="155157"/>
            </a:xfrm>
            <a:custGeom>
              <a:avLst/>
              <a:gdLst>
                <a:gd name="connsiteX0" fmla="*/ 16625 w 215935"/>
                <a:gd name="connsiteY0" fmla="*/ 57994 h 155157"/>
                <a:gd name="connsiteX1" fmla="*/ 18842 w 215935"/>
                <a:gd name="connsiteY1" fmla="*/ 47505 h 155157"/>
                <a:gd name="connsiteX2" fmla="*/ 28534 w 215935"/>
                <a:gd name="connsiteY2" fmla="*/ 36626 h 155157"/>
                <a:gd name="connsiteX3" fmla="*/ 39122 w 215935"/>
                <a:gd name="connsiteY3" fmla="*/ 31519 h 155157"/>
                <a:gd name="connsiteX4" fmla="*/ 178523 w 215935"/>
                <a:gd name="connsiteY4" fmla="*/ 32349 h 155157"/>
                <a:gd name="connsiteX5" fmla="*/ 191810 w 215935"/>
                <a:gd name="connsiteY5" fmla="*/ 39774 h 155157"/>
                <a:gd name="connsiteX6" fmla="*/ 199326 w 215935"/>
                <a:gd name="connsiteY6" fmla="*/ 57994 h 155157"/>
                <a:gd name="connsiteX7" fmla="*/ 199326 w 215935"/>
                <a:gd name="connsiteY7" fmla="*/ 70924 h 155157"/>
                <a:gd name="connsiteX8" fmla="*/ 215935 w 215935"/>
                <a:gd name="connsiteY8" fmla="*/ 68125 h 155157"/>
                <a:gd name="connsiteX9" fmla="*/ 215935 w 215935"/>
                <a:gd name="connsiteY9" fmla="*/ 57994 h 155157"/>
                <a:gd name="connsiteX10" fmla="*/ 203545 w 215935"/>
                <a:gd name="connsiteY10" fmla="*/ 28039 h 155157"/>
                <a:gd name="connsiteX11" fmla="*/ 185433 w 215935"/>
                <a:gd name="connsiteY11" fmla="*/ 17243 h 155157"/>
                <a:gd name="connsiteX12" fmla="*/ 32628 w 215935"/>
                <a:gd name="connsiteY12" fmla="*/ 16205 h 155157"/>
                <a:gd name="connsiteX13" fmla="*/ 12473 w 215935"/>
                <a:gd name="connsiteY13" fmla="*/ 27267 h 155157"/>
                <a:gd name="connsiteX14" fmla="*/ 11161 w 215935"/>
                <a:gd name="connsiteY14" fmla="*/ 28496 h 155157"/>
                <a:gd name="connsiteX15" fmla="*/ 16 w 215935"/>
                <a:gd name="connsiteY15" fmla="*/ 57994 h 155157"/>
                <a:gd name="connsiteX16" fmla="*/ 16 w 215935"/>
                <a:gd name="connsiteY16" fmla="*/ 155158 h 155157"/>
                <a:gd name="connsiteX17" fmla="*/ 16625 w 215935"/>
                <a:gd name="connsiteY17" fmla="*/ 141414 h 15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5935" h="155157">
                  <a:moveTo>
                    <a:pt x="16625" y="57994"/>
                  </a:moveTo>
                  <a:cubicBezTo>
                    <a:pt x="16672" y="54386"/>
                    <a:pt x="17426" y="50823"/>
                    <a:pt x="18842" y="47505"/>
                  </a:cubicBezTo>
                  <a:cubicBezTo>
                    <a:pt x="20772" y="42901"/>
                    <a:pt x="24182" y="39073"/>
                    <a:pt x="28534" y="36626"/>
                  </a:cubicBezTo>
                  <a:cubicBezTo>
                    <a:pt x="31945" y="34688"/>
                    <a:pt x="35482" y="32981"/>
                    <a:pt x="39122" y="31519"/>
                  </a:cubicBezTo>
                  <a:cubicBezTo>
                    <a:pt x="83542" y="11716"/>
                    <a:pt x="134342" y="12018"/>
                    <a:pt x="178523" y="32349"/>
                  </a:cubicBezTo>
                  <a:cubicBezTo>
                    <a:pt x="183277" y="34192"/>
                    <a:pt x="187749" y="36691"/>
                    <a:pt x="191810" y="39774"/>
                  </a:cubicBezTo>
                  <a:cubicBezTo>
                    <a:pt x="196517" y="44687"/>
                    <a:pt x="199200" y="51192"/>
                    <a:pt x="199326" y="57994"/>
                  </a:cubicBezTo>
                  <a:lnTo>
                    <a:pt x="199326" y="70924"/>
                  </a:lnTo>
                  <a:cubicBezTo>
                    <a:pt x="204801" y="69938"/>
                    <a:pt x="210338" y="69006"/>
                    <a:pt x="215935" y="68125"/>
                  </a:cubicBezTo>
                  <a:lnTo>
                    <a:pt x="215935" y="57994"/>
                  </a:lnTo>
                  <a:cubicBezTo>
                    <a:pt x="215783" y="46793"/>
                    <a:pt x="211349" y="36075"/>
                    <a:pt x="203545" y="28039"/>
                  </a:cubicBezTo>
                  <a:cubicBezTo>
                    <a:pt x="198146" y="23463"/>
                    <a:pt x="192026" y="19815"/>
                    <a:pt x="185433" y="17243"/>
                  </a:cubicBezTo>
                  <a:cubicBezTo>
                    <a:pt x="137088" y="-5379"/>
                    <a:pt x="81275" y="-5759"/>
                    <a:pt x="32628" y="16205"/>
                  </a:cubicBezTo>
                  <a:cubicBezTo>
                    <a:pt x="25470" y="19029"/>
                    <a:pt x="18699" y="22746"/>
                    <a:pt x="12473" y="27267"/>
                  </a:cubicBezTo>
                  <a:lnTo>
                    <a:pt x="11161" y="28496"/>
                  </a:lnTo>
                  <a:cubicBezTo>
                    <a:pt x="3718" y="36484"/>
                    <a:pt x="-285" y="47079"/>
                    <a:pt x="16" y="57994"/>
                  </a:cubicBezTo>
                  <a:lnTo>
                    <a:pt x="16" y="155158"/>
                  </a:lnTo>
                  <a:cubicBezTo>
                    <a:pt x="5311" y="150292"/>
                    <a:pt x="10855" y="145705"/>
                    <a:pt x="16625" y="141414"/>
                  </a:cubicBezTo>
                  <a:close/>
                </a:path>
              </a:pathLst>
            </a:custGeom>
            <a:solidFill>
              <a:srgbClr val="4A773C"/>
            </a:solidFill>
            <a:ln w="12700">
              <a:solidFill>
                <a:srgbClr val="4A773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lv-LV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63710B7-E1BA-5EFF-95D4-5A9641E28618}"/>
                </a:ext>
              </a:extLst>
            </p:cNvPr>
            <p:cNvSpPr/>
            <p:nvPr/>
          </p:nvSpPr>
          <p:spPr>
            <a:xfrm>
              <a:off x="2309593" y="4225206"/>
              <a:ext cx="116265" cy="116265"/>
            </a:xfrm>
            <a:custGeom>
              <a:avLst/>
              <a:gdLst>
                <a:gd name="connsiteX0" fmla="*/ 58133 w 116265"/>
                <a:gd name="connsiteY0" fmla="*/ 116264 h 116265"/>
                <a:gd name="connsiteX1" fmla="*/ 116265 w 116265"/>
                <a:gd name="connsiteY1" fmla="*/ 58132 h 116265"/>
                <a:gd name="connsiteX2" fmla="*/ 58133 w 116265"/>
                <a:gd name="connsiteY2" fmla="*/ 0 h 116265"/>
                <a:gd name="connsiteX3" fmla="*/ 1 w 116265"/>
                <a:gd name="connsiteY3" fmla="*/ 58132 h 116265"/>
                <a:gd name="connsiteX4" fmla="*/ 57433 w 116265"/>
                <a:gd name="connsiteY4" fmla="*/ 116264 h 116265"/>
                <a:gd name="connsiteX5" fmla="*/ 58133 w 116265"/>
                <a:gd name="connsiteY5" fmla="*/ 116264 h 116265"/>
                <a:gd name="connsiteX6" fmla="*/ 58133 w 116265"/>
                <a:gd name="connsiteY6" fmla="*/ 16609 h 116265"/>
                <a:gd name="connsiteX7" fmla="*/ 99656 w 116265"/>
                <a:gd name="connsiteY7" fmla="*/ 58132 h 116265"/>
                <a:gd name="connsiteX8" fmla="*/ 58133 w 116265"/>
                <a:gd name="connsiteY8" fmla="*/ 99655 h 116265"/>
                <a:gd name="connsiteX9" fmla="*/ 16610 w 116265"/>
                <a:gd name="connsiteY9" fmla="*/ 58132 h 116265"/>
                <a:gd name="connsiteX10" fmla="*/ 58133 w 116265"/>
                <a:gd name="connsiteY10" fmla="*/ 16609 h 11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265" h="116265">
                  <a:moveTo>
                    <a:pt x="58133" y="116264"/>
                  </a:moveTo>
                  <a:cubicBezTo>
                    <a:pt x="90239" y="116264"/>
                    <a:pt x="116265" y="90238"/>
                    <a:pt x="116265" y="58132"/>
                  </a:cubicBezTo>
                  <a:cubicBezTo>
                    <a:pt x="116265" y="26027"/>
                    <a:pt x="90239" y="0"/>
                    <a:pt x="58133" y="0"/>
                  </a:cubicBezTo>
                  <a:cubicBezTo>
                    <a:pt x="26028" y="0"/>
                    <a:pt x="1" y="26027"/>
                    <a:pt x="1" y="58132"/>
                  </a:cubicBezTo>
                  <a:cubicBezTo>
                    <a:pt x="-192" y="90044"/>
                    <a:pt x="25521" y="116071"/>
                    <a:pt x="57433" y="116264"/>
                  </a:cubicBezTo>
                  <a:cubicBezTo>
                    <a:pt x="57667" y="116266"/>
                    <a:pt x="57900" y="116266"/>
                    <a:pt x="58133" y="116264"/>
                  </a:cubicBezTo>
                  <a:close/>
                  <a:moveTo>
                    <a:pt x="58133" y="16609"/>
                  </a:moveTo>
                  <a:cubicBezTo>
                    <a:pt x="81055" y="16637"/>
                    <a:pt x="99629" y="35211"/>
                    <a:pt x="99656" y="58132"/>
                  </a:cubicBezTo>
                  <a:cubicBezTo>
                    <a:pt x="99656" y="81064"/>
                    <a:pt x="81066" y="99655"/>
                    <a:pt x="58133" y="99655"/>
                  </a:cubicBezTo>
                  <a:cubicBezTo>
                    <a:pt x="35201" y="99655"/>
                    <a:pt x="16610" y="81064"/>
                    <a:pt x="16610" y="58132"/>
                  </a:cubicBezTo>
                  <a:cubicBezTo>
                    <a:pt x="16610" y="35200"/>
                    <a:pt x="35201" y="16609"/>
                    <a:pt x="58133" y="16609"/>
                  </a:cubicBezTo>
                  <a:close/>
                </a:path>
              </a:pathLst>
            </a:custGeom>
            <a:solidFill>
              <a:srgbClr val="4A773C"/>
            </a:solidFill>
            <a:ln w="12700">
              <a:solidFill>
                <a:srgbClr val="4A773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lv-LV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A0FCD9-53E5-FE23-BEF8-5AD84DF0C892}"/>
                </a:ext>
              </a:extLst>
            </p:cNvPr>
            <p:cNvSpPr/>
            <p:nvPr/>
          </p:nvSpPr>
          <p:spPr>
            <a:xfrm>
              <a:off x="2077064" y="4258441"/>
              <a:ext cx="116265" cy="116265"/>
            </a:xfrm>
            <a:custGeom>
              <a:avLst/>
              <a:gdLst>
                <a:gd name="connsiteX0" fmla="*/ 58133 w 116265"/>
                <a:gd name="connsiteY0" fmla="*/ 116264 h 116265"/>
                <a:gd name="connsiteX1" fmla="*/ 116265 w 116265"/>
                <a:gd name="connsiteY1" fmla="*/ 58132 h 116265"/>
                <a:gd name="connsiteX2" fmla="*/ 58133 w 116265"/>
                <a:gd name="connsiteY2" fmla="*/ 0 h 116265"/>
                <a:gd name="connsiteX3" fmla="*/ 1 w 116265"/>
                <a:gd name="connsiteY3" fmla="*/ 58132 h 116265"/>
                <a:gd name="connsiteX4" fmla="*/ 57433 w 116265"/>
                <a:gd name="connsiteY4" fmla="*/ 116264 h 116265"/>
                <a:gd name="connsiteX5" fmla="*/ 58133 w 116265"/>
                <a:gd name="connsiteY5" fmla="*/ 116264 h 116265"/>
                <a:gd name="connsiteX6" fmla="*/ 58133 w 116265"/>
                <a:gd name="connsiteY6" fmla="*/ 16609 h 116265"/>
                <a:gd name="connsiteX7" fmla="*/ 99656 w 116265"/>
                <a:gd name="connsiteY7" fmla="*/ 58132 h 116265"/>
                <a:gd name="connsiteX8" fmla="*/ 58133 w 116265"/>
                <a:gd name="connsiteY8" fmla="*/ 99655 h 116265"/>
                <a:gd name="connsiteX9" fmla="*/ 16610 w 116265"/>
                <a:gd name="connsiteY9" fmla="*/ 58132 h 116265"/>
                <a:gd name="connsiteX10" fmla="*/ 58133 w 116265"/>
                <a:gd name="connsiteY10" fmla="*/ 16609 h 11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6265" h="116265">
                  <a:moveTo>
                    <a:pt x="58133" y="116264"/>
                  </a:moveTo>
                  <a:cubicBezTo>
                    <a:pt x="90239" y="116264"/>
                    <a:pt x="116265" y="90238"/>
                    <a:pt x="116265" y="58132"/>
                  </a:cubicBezTo>
                  <a:cubicBezTo>
                    <a:pt x="116265" y="26027"/>
                    <a:pt x="90239" y="0"/>
                    <a:pt x="58133" y="0"/>
                  </a:cubicBezTo>
                  <a:cubicBezTo>
                    <a:pt x="26028" y="0"/>
                    <a:pt x="1" y="26027"/>
                    <a:pt x="1" y="58132"/>
                  </a:cubicBezTo>
                  <a:cubicBezTo>
                    <a:pt x="-192" y="90044"/>
                    <a:pt x="25521" y="116071"/>
                    <a:pt x="57433" y="116264"/>
                  </a:cubicBezTo>
                  <a:cubicBezTo>
                    <a:pt x="57667" y="116266"/>
                    <a:pt x="57900" y="116266"/>
                    <a:pt x="58133" y="116264"/>
                  </a:cubicBezTo>
                  <a:close/>
                  <a:moveTo>
                    <a:pt x="58133" y="16609"/>
                  </a:moveTo>
                  <a:cubicBezTo>
                    <a:pt x="81052" y="16642"/>
                    <a:pt x="99624" y="35213"/>
                    <a:pt x="99656" y="58132"/>
                  </a:cubicBezTo>
                  <a:cubicBezTo>
                    <a:pt x="99656" y="81064"/>
                    <a:pt x="81066" y="99655"/>
                    <a:pt x="58133" y="99655"/>
                  </a:cubicBezTo>
                  <a:cubicBezTo>
                    <a:pt x="35201" y="99655"/>
                    <a:pt x="16610" y="81064"/>
                    <a:pt x="16610" y="58132"/>
                  </a:cubicBezTo>
                  <a:cubicBezTo>
                    <a:pt x="16610" y="35200"/>
                    <a:pt x="35201" y="16609"/>
                    <a:pt x="58133" y="16609"/>
                  </a:cubicBezTo>
                  <a:close/>
                </a:path>
              </a:pathLst>
            </a:custGeom>
            <a:solidFill>
              <a:srgbClr val="4A773C"/>
            </a:solidFill>
            <a:ln w="12700">
              <a:solidFill>
                <a:srgbClr val="4A773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lv-LV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AE06A41-6601-1FF0-9E7C-1367645F4291}"/>
                </a:ext>
              </a:extLst>
            </p:cNvPr>
            <p:cNvSpPr/>
            <p:nvPr/>
          </p:nvSpPr>
          <p:spPr>
            <a:xfrm>
              <a:off x="2258922" y="4349895"/>
              <a:ext cx="216764" cy="99103"/>
            </a:xfrm>
            <a:custGeom>
              <a:avLst/>
              <a:gdLst>
                <a:gd name="connsiteX0" fmla="*/ 16623 w 216764"/>
                <a:gd name="connsiteY0" fmla="*/ 58037 h 99103"/>
                <a:gd name="connsiteX1" fmla="*/ 23267 w 216764"/>
                <a:gd name="connsiteY1" fmla="*/ 40597 h 99103"/>
                <a:gd name="connsiteX2" fmla="*/ 39943 w 216764"/>
                <a:gd name="connsiteY2" fmla="*/ 31570 h 99103"/>
                <a:gd name="connsiteX3" fmla="*/ 179352 w 216764"/>
                <a:gd name="connsiteY3" fmla="*/ 32401 h 99103"/>
                <a:gd name="connsiteX4" fmla="*/ 192639 w 216764"/>
                <a:gd name="connsiteY4" fmla="*/ 39817 h 99103"/>
                <a:gd name="connsiteX5" fmla="*/ 200155 w 216764"/>
                <a:gd name="connsiteY5" fmla="*/ 58037 h 99103"/>
                <a:gd name="connsiteX6" fmla="*/ 200155 w 216764"/>
                <a:gd name="connsiteY6" fmla="*/ 96969 h 99103"/>
                <a:gd name="connsiteX7" fmla="*/ 216764 w 216764"/>
                <a:gd name="connsiteY7" fmla="*/ 98995 h 99103"/>
                <a:gd name="connsiteX8" fmla="*/ 216764 w 216764"/>
                <a:gd name="connsiteY8" fmla="*/ 58037 h 99103"/>
                <a:gd name="connsiteX9" fmla="*/ 204390 w 216764"/>
                <a:gd name="connsiteY9" fmla="*/ 28041 h 99103"/>
                <a:gd name="connsiteX10" fmla="*/ 186286 w 216764"/>
                <a:gd name="connsiteY10" fmla="*/ 17245 h 99103"/>
                <a:gd name="connsiteX11" fmla="*/ 33482 w 216764"/>
                <a:gd name="connsiteY11" fmla="*/ 16207 h 99103"/>
                <a:gd name="connsiteX12" fmla="*/ 12812 w 216764"/>
                <a:gd name="connsiteY12" fmla="*/ 27634 h 99103"/>
                <a:gd name="connsiteX13" fmla="*/ 14 w 216764"/>
                <a:gd name="connsiteY13" fmla="*/ 58037 h 99103"/>
                <a:gd name="connsiteX14" fmla="*/ 14 w 216764"/>
                <a:gd name="connsiteY14" fmla="*/ 99103 h 99103"/>
                <a:gd name="connsiteX15" fmla="*/ 16623 w 216764"/>
                <a:gd name="connsiteY15" fmla="*/ 97052 h 99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6764" h="99103">
                  <a:moveTo>
                    <a:pt x="16623" y="58037"/>
                  </a:moveTo>
                  <a:cubicBezTo>
                    <a:pt x="16374" y="51562"/>
                    <a:pt x="18773" y="45265"/>
                    <a:pt x="23267" y="40597"/>
                  </a:cubicBezTo>
                  <a:cubicBezTo>
                    <a:pt x="28437" y="36920"/>
                    <a:pt x="34037" y="33889"/>
                    <a:pt x="39943" y="31570"/>
                  </a:cubicBezTo>
                  <a:cubicBezTo>
                    <a:pt x="84364" y="11758"/>
                    <a:pt x="135170" y="12060"/>
                    <a:pt x="179352" y="32401"/>
                  </a:cubicBezTo>
                  <a:cubicBezTo>
                    <a:pt x="184107" y="34237"/>
                    <a:pt x="188580" y="36733"/>
                    <a:pt x="192639" y="39817"/>
                  </a:cubicBezTo>
                  <a:cubicBezTo>
                    <a:pt x="197344" y="44730"/>
                    <a:pt x="200027" y="51235"/>
                    <a:pt x="200155" y="58037"/>
                  </a:cubicBezTo>
                  <a:lnTo>
                    <a:pt x="200155" y="96969"/>
                  </a:lnTo>
                  <a:cubicBezTo>
                    <a:pt x="205746" y="97589"/>
                    <a:pt x="211283" y="98264"/>
                    <a:pt x="216764" y="98995"/>
                  </a:cubicBezTo>
                  <a:lnTo>
                    <a:pt x="216764" y="58037"/>
                  </a:lnTo>
                  <a:cubicBezTo>
                    <a:pt x="216627" y="46824"/>
                    <a:pt x="212199" y="36090"/>
                    <a:pt x="204390" y="28041"/>
                  </a:cubicBezTo>
                  <a:cubicBezTo>
                    <a:pt x="198997" y="23462"/>
                    <a:pt x="192878" y="19813"/>
                    <a:pt x="186286" y="17245"/>
                  </a:cubicBezTo>
                  <a:cubicBezTo>
                    <a:pt x="137943" y="-5380"/>
                    <a:pt x="82128" y="-5759"/>
                    <a:pt x="33482" y="16207"/>
                  </a:cubicBezTo>
                  <a:cubicBezTo>
                    <a:pt x="26125" y="19102"/>
                    <a:pt x="19175" y="22943"/>
                    <a:pt x="12812" y="27634"/>
                  </a:cubicBezTo>
                  <a:cubicBezTo>
                    <a:pt x="4372" y="35456"/>
                    <a:pt x="-291" y="46533"/>
                    <a:pt x="14" y="58037"/>
                  </a:cubicBezTo>
                  <a:lnTo>
                    <a:pt x="14" y="99103"/>
                  </a:lnTo>
                  <a:cubicBezTo>
                    <a:pt x="5501" y="98367"/>
                    <a:pt x="11037" y="97683"/>
                    <a:pt x="16623" y="97052"/>
                  </a:cubicBezTo>
                  <a:close/>
                </a:path>
              </a:pathLst>
            </a:custGeom>
            <a:solidFill>
              <a:srgbClr val="4A773C"/>
            </a:solidFill>
            <a:ln w="12700">
              <a:solidFill>
                <a:srgbClr val="4A773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lv-LV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7E6A576-F2AB-9948-C33F-3043679942B0}"/>
                </a:ext>
              </a:extLst>
            </p:cNvPr>
            <p:cNvSpPr/>
            <p:nvPr/>
          </p:nvSpPr>
          <p:spPr>
            <a:xfrm>
              <a:off x="2002324" y="4458490"/>
              <a:ext cx="730804" cy="323879"/>
            </a:xfrm>
            <a:custGeom>
              <a:avLst/>
              <a:gdLst>
                <a:gd name="connsiteX0" fmla="*/ 365402 w 730804"/>
                <a:gd name="connsiteY0" fmla="*/ 0 h 323879"/>
                <a:gd name="connsiteX1" fmla="*/ 0 w 730804"/>
                <a:gd name="connsiteY1" fmla="*/ 161940 h 323879"/>
                <a:gd name="connsiteX2" fmla="*/ 365402 w 730804"/>
                <a:gd name="connsiteY2" fmla="*/ 323879 h 323879"/>
                <a:gd name="connsiteX3" fmla="*/ 730804 w 730804"/>
                <a:gd name="connsiteY3" fmla="*/ 161940 h 323879"/>
                <a:gd name="connsiteX4" fmla="*/ 365402 w 730804"/>
                <a:gd name="connsiteY4" fmla="*/ 0 h 323879"/>
                <a:gd name="connsiteX5" fmla="*/ 365402 w 730804"/>
                <a:gd name="connsiteY5" fmla="*/ 307270 h 323879"/>
                <a:gd name="connsiteX6" fmla="*/ 16609 w 730804"/>
                <a:gd name="connsiteY6" fmla="*/ 161940 h 323879"/>
                <a:gd name="connsiteX7" fmla="*/ 365402 w 730804"/>
                <a:gd name="connsiteY7" fmla="*/ 16609 h 323879"/>
                <a:gd name="connsiteX8" fmla="*/ 714195 w 730804"/>
                <a:gd name="connsiteY8" fmla="*/ 161940 h 323879"/>
                <a:gd name="connsiteX9" fmla="*/ 365402 w 730804"/>
                <a:gd name="connsiteY9" fmla="*/ 307270 h 323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0804" h="323879">
                  <a:moveTo>
                    <a:pt x="365402" y="0"/>
                  </a:moveTo>
                  <a:cubicBezTo>
                    <a:pt x="160503" y="0"/>
                    <a:pt x="0" y="71129"/>
                    <a:pt x="0" y="161940"/>
                  </a:cubicBezTo>
                  <a:cubicBezTo>
                    <a:pt x="0" y="252750"/>
                    <a:pt x="160503" y="323879"/>
                    <a:pt x="365402" y="323879"/>
                  </a:cubicBezTo>
                  <a:cubicBezTo>
                    <a:pt x="570301" y="323879"/>
                    <a:pt x="730804" y="252750"/>
                    <a:pt x="730804" y="161940"/>
                  </a:cubicBezTo>
                  <a:cubicBezTo>
                    <a:pt x="730804" y="71129"/>
                    <a:pt x="570301" y="0"/>
                    <a:pt x="365402" y="0"/>
                  </a:cubicBezTo>
                  <a:close/>
                  <a:moveTo>
                    <a:pt x="365402" y="307270"/>
                  </a:moveTo>
                  <a:cubicBezTo>
                    <a:pt x="176331" y="307270"/>
                    <a:pt x="16609" y="240717"/>
                    <a:pt x="16609" y="161940"/>
                  </a:cubicBezTo>
                  <a:cubicBezTo>
                    <a:pt x="16609" y="83162"/>
                    <a:pt x="176331" y="16609"/>
                    <a:pt x="365402" y="16609"/>
                  </a:cubicBezTo>
                  <a:cubicBezTo>
                    <a:pt x="554473" y="16609"/>
                    <a:pt x="714195" y="83162"/>
                    <a:pt x="714195" y="161940"/>
                  </a:cubicBezTo>
                  <a:cubicBezTo>
                    <a:pt x="714195" y="240717"/>
                    <a:pt x="554473" y="307270"/>
                    <a:pt x="365402" y="307270"/>
                  </a:cubicBezTo>
                  <a:close/>
                </a:path>
              </a:pathLst>
            </a:custGeom>
            <a:solidFill>
              <a:srgbClr val="4A773C"/>
            </a:solidFill>
            <a:ln w="12700">
              <a:solidFill>
                <a:srgbClr val="4A773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lv-LV"/>
            </a:p>
          </p:txBody>
        </p:sp>
      </p:grpSp>
      <p:grpSp>
        <p:nvGrpSpPr>
          <p:cNvPr id="25" name="Graphic 7" descr="Map with pin outline">
            <a:extLst>
              <a:ext uri="{FF2B5EF4-FFF2-40B4-BE49-F238E27FC236}">
                <a16:creationId xmlns:a16="http://schemas.microsoft.com/office/drawing/2014/main" id="{23E35D20-7467-E8FB-4603-03AC202E19F0}"/>
              </a:ext>
            </a:extLst>
          </p:cNvPr>
          <p:cNvGrpSpPr/>
          <p:nvPr/>
        </p:nvGrpSpPr>
        <p:grpSpPr>
          <a:xfrm>
            <a:off x="306570" y="3152638"/>
            <a:ext cx="680412" cy="552724"/>
            <a:chOff x="2027521" y="2811157"/>
            <a:chExt cx="680412" cy="552724"/>
          </a:xfrm>
          <a:solidFill>
            <a:srgbClr val="4A773C"/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07780450-AC29-E7FF-50AB-37160A2FB6F8}"/>
                </a:ext>
              </a:extLst>
            </p:cNvPr>
            <p:cNvSpPr/>
            <p:nvPr/>
          </p:nvSpPr>
          <p:spPr>
            <a:xfrm>
              <a:off x="2027521" y="2887593"/>
              <a:ext cx="680412" cy="476288"/>
            </a:xfrm>
            <a:custGeom>
              <a:avLst/>
              <a:gdLst>
                <a:gd name="connsiteX0" fmla="*/ 615654 w 680412"/>
                <a:gd name="connsiteY0" fmla="*/ 52681 h 476288"/>
                <a:gd name="connsiteX1" fmla="*/ 608637 w 680412"/>
                <a:gd name="connsiteY1" fmla="*/ 68186 h 476288"/>
                <a:gd name="connsiteX2" fmla="*/ 663402 w 680412"/>
                <a:gd name="connsiteY2" fmla="*/ 95564 h 476288"/>
                <a:gd name="connsiteX3" fmla="*/ 663402 w 680412"/>
                <a:gd name="connsiteY3" fmla="*/ 448766 h 476288"/>
                <a:gd name="connsiteX4" fmla="*/ 518815 w 680412"/>
                <a:gd name="connsiteY4" fmla="*/ 376472 h 476288"/>
                <a:gd name="connsiteX5" fmla="*/ 518815 w 680412"/>
                <a:gd name="connsiteY5" fmla="*/ 233892 h 476288"/>
                <a:gd name="connsiteX6" fmla="*/ 501804 w 680412"/>
                <a:gd name="connsiteY6" fmla="*/ 233892 h 476288"/>
                <a:gd name="connsiteX7" fmla="*/ 501804 w 680412"/>
                <a:gd name="connsiteY7" fmla="*/ 376472 h 476288"/>
                <a:gd name="connsiteX8" fmla="*/ 348711 w 680412"/>
                <a:gd name="connsiteY8" fmla="*/ 453019 h 476288"/>
                <a:gd name="connsiteX9" fmla="*/ 348711 w 680412"/>
                <a:gd name="connsiteY9" fmla="*/ 99817 h 476288"/>
                <a:gd name="connsiteX10" fmla="*/ 411479 w 680412"/>
                <a:gd name="connsiteY10" fmla="*/ 68433 h 476288"/>
                <a:gd name="connsiteX11" fmla="*/ 404454 w 680412"/>
                <a:gd name="connsiteY11" fmla="*/ 52928 h 476288"/>
                <a:gd name="connsiteX12" fmla="*/ 340206 w 680412"/>
                <a:gd name="connsiteY12" fmla="*/ 85052 h 476288"/>
                <a:gd name="connsiteX13" fmla="*/ 170103 w 680412"/>
                <a:gd name="connsiteY13" fmla="*/ 0 h 476288"/>
                <a:gd name="connsiteX14" fmla="*/ 0 w 680412"/>
                <a:gd name="connsiteY14" fmla="*/ 85052 h 476288"/>
                <a:gd name="connsiteX15" fmla="*/ 0 w 680412"/>
                <a:gd name="connsiteY15" fmla="*/ 476289 h 476288"/>
                <a:gd name="connsiteX16" fmla="*/ 170103 w 680412"/>
                <a:gd name="connsiteY16" fmla="*/ 391237 h 476288"/>
                <a:gd name="connsiteX17" fmla="*/ 340206 w 680412"/>
                <a:gd name="connsiteY17" fmla="*/ 476289 h 476288"/>
                <a:gd name="connsiteX18" fmla="*/ 510309 w 680412"/>
                <a:gd name="connsiteY18" fmla="*/ 391237 h 476288"/>
                <a:gd name="connsiteX19" fmla="*/ 680413 w 680412"/>
                <a:gd name="connsiteY19" fmla="*/ 476289 h 476288"/>
                <a:gd name="connsiteX20" fmla="*/ 680413 w 680412"/>
                <a:gd name="connsiteY20" fmla="*/ 85052 h 476288"/>
                <a:gd name="connsiteX21" fmla="*/ 161598 w 680412"/>
                <a:gd name="connsiteY21" fmla="*/ 376472 h 476288"/>
                <a:gd name="connsiteX22" fmla="*/ 17010 w 680412"/>
                <a:gd name="connsiteY22" fmla="*/ 448766 h 476288"/>
                <a:gd name="connsiteX23" fmla="*/ 17010 w 680412"/>
                <a:gd name="connsiteY23" fmla="*/ 95564 h 476288"/>
                <a:gd name="connsiteX24" fmla="*/ 161598 w 680412"/>
                <a:gd name="connsiteY24" fmla="*/ 23270 h 476288"/>
                <a:gd name="connsiteX25" fmla="*/ 331701 w 680412"/>
                <a:gd name="connsiteY25" fmla="*/ 453019 h 476288"/>
                <a:gd name="connsiteX26" fmla="*/ 178608 w 680412"/>
                <a:gd name="connsiteY26" fmla="*/ 376472 h 476288"/>
                <a:gd name="connsiteX27" fmla="*/ 178608 w 680412"/>
                <a:gd name="connsiteY27" fmla="*/ 23270 h 476288"/>
                <a:gd name="connsiteX28" fmla="*/ 331701 w 680412"/>
                <a:gd name="connsiteY28" fmla="*/ 99817 h 476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80412" h="476288">
                  <a:moveTo>
                    <a:pt x="615654" y="52681"/>
                  </a:moveTo>
                  <a:lnTo>
                    <a:pt x="608637" y="68186"/>
                  </a:lnTo>
                  <a:lnTo>
                    <a:pt x="663402" y="95564"/>
                  </a:lnTo>
                  <a:lnTo>
                    <a:pt x="663402" y="448766"/>
                  </a:lnTo>
                  <a:lnTo>
                    <a:pt x="518815" y="376472"/>
                  </a:lnTo>
                  <a:lnTo>
                    <a:pt x="518815" y="233892"/>
                  </a:lnTo>
                  <a:lnTo>
                    <a:pt x="501804" y="233892"/>
                  </a:lnTo>
                  <a:lnTo>
                    <a:pt x="501804" y="376472"/>
                  </a:lnTo>
                  <a:lnTo>
                    <a:pt x="348711" y="453019"/>
                  </a:lnTo>
                  <a:lnTo>
                    <a:pt x="348711" y="99817"/>
                  </a:lnTo>
                  <a:lnTo>
                    <a:pt x="411479" y="68433"/>
                  </a:lnTo>
                  <a:lnTo>
                    <a:pt x="404454" y="52928"/>
                  </a:lnTo>
                  <a:lnTo>
                    <a:pt x="340206" y="85052"/>
                  </a:lnTo>
                  <a:lnTo>
                    <a:pt x="170103" y="0"/>
                  </a:lnTo>
                  <a:lnTo>
                    <a:pt x="0" y="85052"/>
                  </a:lnTo>
                  <a:lnTo>
                    <a:pt x="0" y="476289"/>
                  </a:lnTo>
                  <a:lnTo>
                    <a:pt x="170103" y="391237"/>
                  </a:lnTo>
                  <a:lnTo>
                    <a:pt x="340206" y="476289"/>
                  </a:lnTo>
                  <a:lnTo>
                    <a:pt x="510309" y="391237"/>
                  </a:lnTo>
                  <a:lnTo>
                    <a:pt x="680413" y="476289"/>
                  </a:lnTo>
                  <a:lnTo>
                    <a:pt x="680413" y="85052"/>
                  </a:lnTo>
                  <a:close/>
                  <a:moveTo>
                    <a:pt x="161598" y="376472"/>
                  </a:moveTo>
                  <a:lnTo>
                    <a:pt x="17010" y="448766"/>
                  </a:lnTo>
                  <a:lnTo>
                    <a:pt x="17010" y="95564"/>
                  </a:lnTo>
                  <a:lnTo>
                    <a:pt x="161598" y="23270"/>
                  </a:lnTo>
                  <a:close/>
                  <a:moveTo>
                    <a:pt x="331701" y="453019"/>
                  </a:moveTo>
                  <a:lnTo>
                    <a:pt x="178608" y="376472"/>
                  </a:lnTo>
                  <a:lnTo>
                    <a:pt x="178608" y="23270"/>
                  </a:lnTo>
                  <a:lnTo>
                    <a:pt x="331701" y="99817"/>
                  </a:lnTo>
                  <a:close/>
                </a:path>
              </a:pathLst>
            </a:custGeom>
            <a:grpFill/>
            <a:ln w="12700">
              <a:solidFill>
                <a:srgbClr val="4A773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lv-LV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764A60B-925D-1EEF-2791-3C706799A629}"/>
                </a:ext>
              </a:extLst>
            </p:cNvPr>
            <p:cNvSpPr/>
            <p:nvPr/>
          </p:nvSpPr>
          <p:spPr>
            <a:xfrm>
              <a:off x="2449877" y="2811157"/>
              <a:ext cx="175364" cy="284748"/>
            </a:xfrm>
            <a:custGeom>
              <a:avLst/>
              <a:gdLst>
                <a:gd name="connsiteX0" fmla="*/ 87638 w 175364"/>
                <a:gd name="connsiteY0" fmla="*/ 17010 h 284748"/>
                <a:gd name="connsiteX1" fmla="*/ 146060 w 175364"/>
                <a:gd name="connsiteY1" fmla="*/ 48139 h 284748"/>
                <a:gd name="connsiteX2" fmla="*/ 153604 w 175364"/>
                <a:gd name="connsiteY2" fmla="*/ 113629 h 284748"/>
                <a:gd name="connsiteX3" fmla="*/ 114166 w 175364"/>
                <a:gd name="connsiteY3" fmla="*/ 200807 h 284748"/>
                <a:gd name="connsiteX4" fmla="*/ 87638 w 175364"/>
                <a:gd name="connsiteY4" fmla="*/ 256490 h 284748"/>
                <a:gd name="connsiteX5" fmla="*/ 61272 w 175364"/>
                <a:gd name="connsiteY5" fmla="*/ 201156 h 284748"/>
                <a:gd name="connsiteX6" fmla="*/ 21681 w 175364"/>
                <a:gd name="connsiteY6" fmla="*/ 113663 h 284748"/>
                <a:gd name="connsiteX7" fmla="*/ 29335 w 175364"/>
                <a:gd name="connsiteY7" fmla="*/ 48029 h 284748"/>
                <a:gd name="connsiteX8" fmla="*/ 87681 w 175364"/>
                <a:gd name="connsiteY8" fmla="*/ 17010 h 284748"/>
                <a:gd name="connsiteX9" fmla="*/ 87681 w 175364"/>
                <a:gd name="connsiteY9" fmla="*/ 0 h 284748"/>
                <a:gd name="connsiteX10" fmla="*/ 15225 w 175364"/>
                <a:gd name="connsiteY10" fmla="*/ 38537 h 284748"/>
                <a:gd name="connsiteX11" fmla="*/ 6006 w 175364"/>
                <a:gd name="connsiteY11" fmla="*/ 120186 h 284748"/>
                <a:gd name="connsiteX12" fmla="*/ 45801 w 175364"/>
                <a:gd name="connsiteY12" fmla="*/ 208147 h 284748"/>
                <a:gd name="connsiteX13" fmla="*/ 80145 w 175364"/>
                <a:gd name="connsiteY13" fmla="*/ 280185 h 284748"/>
                <a:gd name="connsiteX14" fmla="*/ 91624 w 175364"/>
                <a:gd name="connsiteY14" fmla="*/ 283777 h 284748"/>
                <a:gd name="connsiteX15" fmla="*/ 95216 w 175364"/>
                <a:gd name="connsiteY15" fmla="*/ 280185 h 284748"/>
                <a:gd name="connsiteX16" fmla="*/ 129568 w 175364"/>
                <a:gd name="connsiteY16" fmla="*/ 208147 h 284748"/>
                <a:gd name="connsiteX17" fmla="*/ 169356 w 175364"/>
                <a:gd name="connsiteY17" fmla="*/ 120186 h 284748"/>
                <a:gd name="connsiteX18" fmla="*/ 160144 w 175364"/>
                <a:gd name="connsiteY18" fmla="*/ 38537 h 284748"/>
                <a:gd name="connsiteX19" fmla="*/ 87681 w 175364"/>
                <a:gd name="connsiteY19" fmla="*/ 0 h 284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75364" h="284748">
                  <a:moveTo>
                    <a:pt x="87638" y="17010"/>
                  </a:moveTo>
                  <a:cubicBezTo>
                    <a:pt x="111088" y="16983"/>
                    <a:pt x="133004" y="28661"/>
                    <a:pt x="146060" y="48139"/>
                  </a:cubicBezTo>
                  <a:cubicBezTo>
                    <a:pt x="159110" y="67431"/>
                    <a:pt x="161926" y="91876"/>
                    <a:pt x="153604" y="113629"/>
                  </a:cubicBezTo>
                  <a:lnTo>
                    <a:pt x="114166" y="200807"/>
                  </a:lnTo>
                  <a:lnTo>
                    <a:pt x="87638" y="256490"/>
                  </a:lnTo>
                  <a:lnTo>
                    <a:pt x="61272" y="201156"/>
                  </a:lnTo>
                  <a:lnTo>
                    <a:pt x="21681" y="113663"/>
                  </a:lnTo>
                  <a:cubicBezTo>
                    <a:pt x="13353" y="91849"/>
                    <a:pt x="16211" y="67341"/>
                    <a:pt x="29335" y="48029"/>
                  </a:cubicBezTo>
                  <a:cubicBezTo>
                    <a:pt x="42393" y="28605"/>
                    <a:pt x="64276" y="16972"/>
                    <a:pt x="87681" y="17010"/>
                  </a:cubicBezTo>
                  <a:moveTo>
                    <a:pt x="87681" y="0"/>
                  </a:moveTo>
                  <a:cubicBezTo>
                    <a:pt x="58616" y="-31"/>
                    <a:pt x="31447" y="14421"/>
                    <a:pt x="15225" y="38537"/>
                  </a:cubicBezTo>
                  <a:cubicBezTo>
                    <a:pt x="-1070" y="62588"/>
                    <a:pt x="-4516" y="93108"/>
                    <a:pt x="6006" y="120186"/>
                  </a:cubicBezTo>
                  <a:lnTo>
                    <a:pt x="45801" y="208147"/>
                  </a:lnTo>
                  <a:lnTo>
                    <a:pt x="80145" y="280185"/>
                  </a:lnTo>
                  <a:cubicBezTo>
                    <a:pt x="82323" y="284347"/>
                    <a:pt x="87463" y="285955"/>
                    <a:pt x="91624" y="283777"/>
                  </a:cubicBezTo>
                  <a:cubicBezTo>
                    <a:pt x="93160" y="282973"/>
                    <a:pt x="94412" y="281721"/>
                    <a:pt x="95216" y="280185"/>
                  </a:cubicBezTo>
                  <a:lnTo>
                    <a:pt x="129568" y="208147"/>
                  </a:lnTo>
                  <a:lnTo>
                    <a:pt x="169356" y="120186"/>
                  </a:lnTo>
                  <a:cubicBezTo>
                    <a:pt x="179880" y="93109"/>
                    <a:pt x="176437" y="62589"/>
                    <a:pt x="160144" y="38537"/>
                  </a:cubicBezTo>
                  <a:cubicBezTo>
                    <a:pt x="143918" y="14421"/>
                    <a:pt x="116747" y="-29"/>
                    <a:pt x="87681" y="0"/>
                  </a:cubicBezTo>
                  <a:close/>
                </a:path>
              </a:pathLst>
            </a:custGeom>
            <a:grpFill/>
            <a:ln w="12700">
              <a:solidFill>
                <a:srgbClr val="4A773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lv-LV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1BDF7BF7-2229-BEFC-21D5-EEC6EFF9E649}"/>
                </a:ext>
              </a:extLst>
            </p:cNvPr>
            <p:cNvSpPr/>
            <p:nvPr/>
          </p:nvSpPr>
          <p:spPr>
            <a:xfrm>
              <a:off x="2499863" y="2861422"/>
              <a:ext cx="75390" cy="75390"/>
            </a:xfrm>
            <a:custGeom>
              <a:avLst/>
              <a:gdLst>
                <a:gd name="connsiteX0" fmla="*/ 37652 w 75390"/>
                <a:gd name="connsiteY0" fmla="*/ 17011 h 75390"/>
                <a:gd name="connsiteX1" fmla="*/ 58337 w 75390"/>
                <a:gd name="connsiteY1" fmla="*/ 37695 h 75390"/>
                <a:gd name="connsiteX2" fmla="*/ 37652 w 75390"/>
                <a:gd name="connsiteY2" fmla="*/ 58380 h 75390"/>
                <a:gd name="connsiteX3" fmla="*/ 16968 w 75390"/>
                <a:gd name="connsiteY3" fmla="*/ 37695 h 75390"/>
                <a:gd name="connsiteX4" fmla="*/ 37208 w 75390"/>
                <a:gd name="connsiteY4" fmla="*/ 17011 h 75390"/>
                <a:gd name="connsiteX5" fmla="*/ 37652 w 75390"/>
                <a:gd name="connsiteY5" fmla="*/ 17011 h 75390"/>
                <a:gd name="connsiteX6" fmla="*/ 37652 w 75390"/>
                <a:gd name="connsiteY6" fmla="*/ 1 h 75390"/>
                <a:gd name="connsiteX7" fmla="*/ 0 w 75390"/>
                <a:gd name="connsiteY7" fmla="*/ 37738 h 75390"/>
                <a:gd name="connsiteX8" fmla="*/ 37737 w 75390"/>
                <a:gd name="connsiteY8" fmla="*/ 75390 h 75390"/>
                <a:gd name="connsiteX9" fmla="*/ 75390 w 75390"/>
                <a:gd name="connsiteY9" fmla="*/ 37695 h 75390"/>
                <a:gd name="connsiteX10" fmla="*/ 38019 w 75390"/>
                <a:gd name="connsiteY10" fmla="*/ 1 h 75390"/>
                <a:gd name="connsiteX11" fmla="*/ 37695 w 75390"/>
                <a:gd name="connsiteY11" fmla="*/ 1 h 75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5390" h="75390">
                  <a:moveTo>
                    <a:pt x="37652" y="17011"/>
                  </a:moveTo>
                  <a:cubicBezTo>
                    <a:pt x="49076" y="17011"/>
                    <a:pt x="58337" y="26271"/>
                    <a:pt x="58337" y="37695"/>
                  </a:cubicBezTo>
                  <a:cubicBezTo>
                    <a:pt x="58337" y="49120"/>
                    <a:pt x="49076" y="58380"/>
                    <a:pt x="37652" y="58380"/>
                  </a:cubicBezTo>
                  <a:cubicBezTo>
                    <a:pt x="26228" y="58380"/>
                    <a:pt x="16968" y="49120"/>
                    <a:pt x="16968" y="37695"/>
                  </a:cubicBezTo>
                  <a:cubicBezTo>
                    <a:pt x="16845" y="26395"/>
                    <a:pt x="25907" y="17133"/>
                    <a:pt x="37208" y="17011"/>
                  </a:cubicBezTo>
                  <a:cubicBezTo>
                    <a:pt x="37356" y="17009"/>
                    <a:pt x="37504" y="17009"/>
                    <a:pt x="37652" y="17011"/>
                  </a:cubicBezTo>
                  <a:moveTo>
                    <a:pt x="37652" y="1"/>
                  </a:moveTo>
                  <a:cubicBezTo>
                    <a:pt x="16834" y="24"/>
                    <a:pt x="-24" y="16920"/>
                    <a:pt x="0" y="37738"/>
                  </a:cubicBezTo>
                  <a:cubicBezTo>
                    <a:pt x="24" y="58556"/>
                    <a:pt x="16919" y="75414"/>
                    <a:pt x="37737" y="75390"/>
                  </a:cubicBezTo>
                  <a:cubicBezTo>
                    <a:pt x="58539" y="75367"/>
                    <a:pt x="75390" y="58497"/>
                    <a:pt x="75390" y="37695"/>
                  </a:cubicBezTo>
                  <a:cubicBezTo>
                    <a:pt x="75479" y="16967"/>
                    <a:pt x="58748" y="90"/>
                    <a:pt x="38019" y="1"/>
                  </a:cubicBezTo>
                  <a:cubicBezTo>
                    <a:pt x="37911" y="0"/>
                    <a:pt x="37803" y="0"/>
                    <a:pt x="37695" y="1"/>
                  </a:cubicBezTo>
                  <a:close/>
                </a:path>
              </a:pathLst>
            </a:custGeom>
            <a:grpFill/>
            <a:ln w="12700">
              <a:solidFill>
                <a:srgbClr val="4A773C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lv-LV"/>
            </a:p>
          </p:txBody>
        </p:sp>
      </p:grpSp>
      <p:sp>
        <p:nvSpPr>
          <p:cNvPr id="29" name="Graphic 9" descr="Coins outline">
            <a:extLst>
              <a:ext uri="{FF2B5EF4-FFF2-40B4-BE49-F238E27FC236}">
                <a16:creationId xmlns:a16="http://schemas.microsoft.com/office/drawing/2014/main" id="{5CB3EB5F-528B-A5F2-D49F-A2771CEE6C02}"/>
              </a:ext>
            </a:extLst>
          </p:cNvPr>
          <p:cNvSpPr/>
          <p:nvPr/>
        </p:nvSpPr>
        <p:spPr>
          <a:xfrm>
            <a:off x="305988" y="2008699"/>
            <a:ext cx="682883" cy="581715"/>
          </a:xfrm>
          <a:custGeom>
            <a:avLst/>
            <a:gdLst>
              <a:gd name="connsiteX0" fmla="*/ 640730 w 682883"/>
              <a:gd name="connsiteY0" fmla="*/ 380223 h 581715"/>
              <a:gd name="connsiteX1" fmla="*/ 640730 w 682883"/>
              <a:gd name="connsiteY1" fmla="*/ 320365 h 581715"/>
              <a:gd name="connsiteX2" fmla="*/ 497409 w 682883"/>
              <a:gd name="connsiteY2" fmla="*/ 241960 h 581715"/>
              <a:gd name="connsiteX3" fmla="*/ 497409 w 682883"/>
              <a:gd name="connsiteY3" fmla="*/ 193905 h 581715"/>
              <a:gd name="connsiteX4" fmla="*/ 455255 w 682883"/>
              <a:gd name="connsiteY4" fmla="*/ 144164 h 581715"/>
              <a:gd name="connsiteX5" fmla="*/ 455255 w 682883"/>
              <a:gd name="connsiteY5" fmla="*/ 84307 h 581715"/>
              <a:gd name="connsiteX6" fmla="*/ 227628 w 682883"/>
              <a:gd name="connsiteY6" fmla="*/ 0 h 581715"/>
              <a:gd name="connsiteX7" fmla="*/ 0 w 682883"/>
              <a:gd name="connsiteY7" fmla="*/ 84307 h 581715"/>
              <a:gd name="connsiteX8" fmla="*/ 0 w 682883"/>
              <a:gd name="connsiteY8" fmla="*/ 151752 h 581715"/>
              <a:gd name="connsiteX9" fmla="*/ 42153 w 682883"/>
              <a:gd name="connsiteY9" fmla="*/ 202336 h 581715"/>
              <a:gd name="connsiteX10" fmla="*/ 42153 w 682883"/>
              <a:gd name="connsiteY10" fmla="*/ 261350 h 581715"/>
              <a:gd name="connsiteX11" fmla="*/ 42153 w 682883"/>
              <a:gd name="connsiteY11" fmla="*/ 262193 h 581715"/>
              <a:gd name="connsiteX12" fmla="*/ 0 w 682883"/>
              <a:gd name="connsiteY12" fmla="*/ 311934 h 581715"/>
              <a:gd name="connsiteX13" fmla="*/ 0 w 682883"/>
              <a:gd name="connsiteY13" fmla="*/ 379380 h 581715"/>
              <a:gd name="connsiteX14" fmla="*/ 227628 w 682883"/>
              <a:gd name="connsiteY14" fmla="*/ 463686 h 581715"/>
              <a:gd name="connsiteX15" fmla="*/ 227628 w 682883"/>
              <a:gd name="connsiteY15" fmla="*/ 497409 h 581715"/>
              <a:gd name="connsiteX16" fmla="*/ 455255 w 682883"/>
              <a:gd name="connsiteY16" fmla="*/ 581715 h 581715"/>
              <a:gd name="connsiteX17" fmla="*/ 682883 w 682883"/>
              <a:gd name="connsiteY17" fmla="*/ 497409 h 581715"/>
              <a:gd name="connsiteX18" fmla="*/ 682883 w 682883"/>
              <a:gd name="connsiteY18" fmla="*/ 429963 h 581715"/>
              <a:gd name="connsiteX19" fmla="*/ 640730 w 682883"/>
              <a:gd name="connsiteY19" fmla="*/ 380223 h 581715"/>
              <a:gd name="connsiteX20" fmla="*/ 666022 w 682883"/>
              <a:gd name="connsiteY20" fmla="*/ 430807 h 581715"/>
              <a:gd name="connsiteX21" fmla="*/ 455255 w 682883"/>
              <a:gd name="connsiteY21" fmla="*/ 498252 h 581715"/>
              <a:gd name="connsiteX22" fmla="*/ 254606 w 682883"/>
              <a:gd name="connsiteY22" fmla="*/ 450197 h 581715"/>
              <a:gd name="connsiteX23" fmla="*/ 254606 w 682883"/>
              <a:gd name="connsiteY23" fmla="*/ 450197 h 581715"/>
              <a:gd name="connsiteX24" fmla="*/ 412259 w 682883"/>
              <a:gd name="connsiteY24" fmla="*/ 472960 h 581715"/>
              <a:gd name="connsiteX25" fmla="*/ 638201 w 682883"/>
              <a:gd name="connsiteY25" fmla="*/ 399613 h 581715"/>
              <a:gd name="connsiteX26" fmla="*/ 666022 w 682883"/>
              <a:gd name="connsiteY26" fmla="*/ 430807 h 581715"/>
              <a:gd name="connsiteX27" fmla="*/ 522701 w 682883"/>
              <a:gd name="connsiteY27" fmla="*/ 510898 h 581715"/>
              <a:gd name="connsiteX28" fmla="*/ 522701 w 682883"/>
              <a:gd name="connsiteY28" fmla="*/ 561482 h 581715"/>
              <a:gd name="connsiteX29" fmla="*/ 488978 w 682883"/>
              <a:gd name="connsiteY29" fmla="*/ 564011 h 581715"/>
              <a:gd name="connsiteX30" fmla="*/ 488978 w 682883"/>
              <a:gd name="connsiteY30" fmla="*/ 513427 h 581715"/>
              <a:gd name="connsiteX31" fmla="*/ 522701 w 682883"/>
              <a:gd name="connsiteY31" fmla="*/ 510898 h 581715"/>
              <a:gd name="connsiteX32" fmla="*/ 539562 w 682883"/>
              <a:gd name="connsiteY32" fmla="*/ 509212 h 581715"/>
              <a:gd name="connsiteX33" fmla="*/ 573285 w 682883"/>
              <a:gd name="connsiteY33" fmla="*/ 503310 h 581715"/>
              <a:gd name="connsiteX34" fmla="*/ 573285 w 682883"/>
              <a:gd name="connsiteY34" fmla="*/ 553051 h 581715"/>
              <a:gd name="connsiteX35" fmla="*/ 539562 w 682883"/>
              <a:gd name="connsiteY35" fmla="*/ 558953 h 581715"/>
              <a:gd name="connsiteX36" fmla="*/ 539562 w 682883"/>
              <a:gd name="connsiteY36" fmla="*/ 509212 h 581715"/>
              <a:gd name="connsiteX37" fmla="*/ 590146 w 682883"/>
              <a:gd name="connsiteY37" fmla="*/ 499095 h 581715"/>
              <a:gd name="connsiteX38" fmla="*/ 623869 w 682883"/>
              <a:gd name="connsiteY38" fmla="*/ 488135 h 581715"/>
              <a:gd name="connsiteX39" fmla="*/ 623869 w 682883"/>
              <a:gd name="connsiteY39" fmla="*/ 537033 h 581715"/>
              <a:gd name="connsiteX40" fmla="*/ 590146 w 682883"/>
              <a:gd name="connsiteY40" fmla="*/ 548836 h 581715"/>
              <a:gd name="connsiteX41" fmla="*/ 590146 w 682883"/>
              <a:gd name="connsiteY41" fmla="*/ 499095 h 581715"/>
              <a:gd name="connsiteX42" fmla="*/ 320365 w 682883"/>
              <a:gd name="connsiteY42" fmla="*/ 548836 h 581715"/>
              <a:gd name="connsiteX43" fmla="*/ 286642 w 682883"/>
              <a:gd name="connsiteY43" fmla="*/ 537033 h 581715"/>
              <a:gd name="connsiteX44" fmla="*/ 286642 w 682883"/>
              <a:gd name="connsiteY44" fmla="*/ 488135 h 581715"/>
              <a:gd name="connsiteX45" fmla="*/ 320365 w 682883"/>
              <a:gd name="connsiteY45" fmla="*/ 499095 h 581715"/>
              <a:gd name="connsiteX46" fmla="*/ 320365 w 682883"/>
              <a:gd name="connsiteY46" fmla="*/ 548836 h 581715"/>
              <a:gd name="connsiteX47" fmla="*/ 337226 w 682883"/>
              <a:gd name="connsiteY47" fmla="*/ 503310 h 581715"/>
              <a:gd name="connsiteX48" fmla="*/ 370949 w 682883"/>
              <a:gd name="connsiteY48" fmla="*/ 509212 h 581715"/>
              <a:gd name="connsiteX49" fmla="*/ 370949 w 682883"/>
              <a:gd name="connsiteY49" fmla="*/ 559796 h 581715"/>
              <a:gd name="connsiteX50" fmla="*/ 337226 w 682883"/>
              <a:gd name="connsiteY50" fmla="*/ 553894 h 581715"/>
              <a:gd name="connsiteX51" fmla="*/ 337226 w 682883"/>
              <a:gd name="connsiteY51" fmla="*/ 503310 h 581715"/>
              <a:gd name="connsiteX52" fmla="*/ 387810 w 682883"/>
              <a:gd name="connsiteY52" fmla="*/ 510898 h 581715"/>
              <a:gd name="connsiteX53" fmla="*/ 421533 w 682883"/>
              <a:gd name="connsiteY53" fmla="*/ 513427 h 581715"/>
              <a:gd name="connsiteX54" fmla="*/ 421533 w 682883"/>
              <a:gd name="connsiteY54" fmla="*/ 564011 h 581715"/>
              <a:gd name="connsiteX55" fmla="*/ 387810 w 682883"/>
              <a:gd name="connsiteY55" fmla="*/ 561482 h 581715"/>
              <a:gd name="connsiteX56" fmla="*/ 387810 w 682883"/>
              <a:gd name="connsiteY56" fmla="*/ 510898 h 581715"/>
              <a:gd name="connsiteX57" fmla="*/ 185474 w 682883"/>
              <a:gd name="connsiteY57" fmla="*/ 321208 h 581715"/>
              <a:gd name="connsiteX58" fmla="*/ 185474 w 682883"/>
              <a:gd name="connsiteY58" fmla="*/ 323737 h 581715"/>
              <a:gd name="connsiteX59" fmla="*/ 151752 w 682883"/>
              <a:gd name="connsiteY59" fmla="*/ 317836 h 581715"/>
              <a:gd name="connsiteX60" fmla="*/ 151752 w 682883"/>
              <a:gd name="connsiteY60" fmla="*/ 268095 h 581715"/>
              <a:gd name="connsiteX61" fmla="*/ 185474 w 682883"/>
              <a:gd name="connsiteY61" fmla="*/ 273996 h 581715"/>
              <a:gd name="connsiteX62" fmla="*/ 185474 w 682883"/>
              <a:gd name="connsiteY62" fmla="*/ 321208 h 581715"/>
              <a:gd name="connsiteX63" fmla="*/ 202336 w 682883"/>
              <a:gd name="connsiteY63" fmla="*/ 388653 h 581715"/>
              <a:gd name="connsiteX64" fmla="*/ 202336 w 682883"/>
              <a:gd name="connsiteY64" fmla="*/ 354931 h 581715"/>
              <a:gd name="connsiteX65" fmla="*/ 227628 w 682883"/>
              <a:gd name="connsiteY65" fmla="*/ 371792 h 581715"/>
              <a:gd name="connsiteX66" fmla="*/ 227628 w 682883"/>
              <a:gd name="connsiteY66" fmla="*/ 419847 h 581715"/>
              <a:gd name="connsiteX67" fmla="*/ 202336 w 682883"/>
              <a:gd name="connsiteY67" fmla="*/ 388653 h 581715"/>
              <a:gd name="connsiteX68" fmla="*/ 202336 w 682883"/>
              <a:gd name="connsiteY68" fmla="*/ 388653 h 581715"/>
              <a:gd name="connsiteX69" fmla="*/ 623869 w 682883"/>
              <a:gd name="connsiteY69" fmla="*/ 388653 h 581715"/>
              <a:gd name="connsiteX70" fmla="*/ 598577 w 682883"/>
              <a:gd name="connsiteY70" fmla="*/ 419004 h 581715"/>
              <a:gd name="connsiteX71" fmla="*/ 598577 w 682883"/>
              <a:gd name="connsiteY71" fmla="*/ 370949 h 581715"/>
              <a:gd name="connsiteX72" fmla="*/ 623869 w 682883"/>
              <a:gd name="connsiteY72" fmla="*/ 354088 h 581715"/>
              <a:gd name="connsiteX73" fmla="*/ 623869 w 682883"/>
              <a:gd name="connsiteY73" fmla="*/ 388653 h 581715"/>
              <a:gd name="connsiteX74" fmla="*/ 581715 w 682883"/>
              <a:gd name="connsiteY74" fmla="*/ 427434 h 581715"/>
              <a:gd name="connsiteX75" fmla="*/ 547993 w 682883"/>
              <a:gd name="connsiteY75" fmla="*/ 439237 h 581715"/>
              <a:gd name="connsiteX76" fmla="*/ 547993 w 682883"/>
              <a:gd name="connsiteY76" fmla="*/ 389496 h 581715"/>
              <a:gd name="connsiteX77" fmla="*/ 581715 w 682883"/>
              <a:gd name="connsiteY77" fmla="*/ 378536 h 581715"/>
              <a:gd name="connsiteX78" fmla="*/ 581715 w 682883"/>
              <a:gd name="connsiteY78" fmla="*/ 427434 h 581715"/>
              <a:gd name="connsiteX79" fmla="*/ 531131 w 682883"/>
              <a:gd name="connsiteY79" fmla="*/ 443453 h 581715"/>
              <a:gd name="connsiteX80" fmla="*/ 497409 w 682883"/>
              <a:gd name="connsiteY80" fmla="*/ 449354 h 581715"/>
              <a:gd name="connsiteX81" fmla="*/ 497409 w 682883"/>
              <a:gd name="connsiteY81" fmla="*/ 398770 h 581715"/>
              <a:gd name="connsiteX82" fmla="*/ 531131 w 682883"/>
              <a:gd name="connsiteY82" fmla="*/ 392869 h 581715"/>
              <a:gd name="connsiteX83" fmla="*/ 531131 w 682883"/>
              <a:gd name="connsiteY83" fmla="*/ 443453 h 581715"/>
              <a:gd name="connsiteX84" fmla="*/ 480547 w 682883"/>
              <a:gd name="connsiteY84" fmla="*/ 451883 h 581715"/>
              <a:gd name="connsiteX85" fmla="*/ 446825 w 682883"/>
              <a:gd name="connsiteY85" fmla="*/ 454412 h 581715"/>
              <a:gd name="connsiteX86" fmla="*/ 446825 w 682883"/>
              <a:gd name="connsiteY86" fmla="*/ 403828 h 581715"/>
              <a:gd name="connsiteX87" fmla="*/ 480547 w 682883"/>
              <a:gd name="connsiteY87" fmla="*/ 401299 h 581715"/>
              <a:gd name="connsiteX88" fmla="*/ 480547 w 682883"/>
              <a:gd name="connsiteY88" fmla="*/ 451883 h 581715"/>
              <a:gd name="connsiteX89" fmla="*/ 429964 w 682883"/>
              <a:gd name="connsiteY89" fmla="*/ 455255 h 581715"/>
              <a:gd name="connsiteX90" fmla="*/ 413102 w 682883"/>
              <a:gd name="connsiteY90" fmla="*/ 455255 h 581715"/>
              <a:gd name="connsiteX91" fmla="*/ 396241 w 682883"/>
              <a:gd name="connsiteY91" fmla="*/ 455255 h 581715"/>
              <a:gd name="connsiteX92" fmla="*/ 396241 w 682883"/>
              <a:gd name="connsiteY92" fmla="*/ 404671 h 581715"/>
              <a:gd name="connsiteX93" fmla="*/ 413102 w 682883"/>
              <a:gd name="connsiteY93" fmla="*/ 404671 h 581715"/>
              <a:gd name="connsiteX94" fmla="*/ 429964 w 682883"/>
              <a:gd name="connsiteY94" fmla="*/ 404671 h 581715"/>
              <a:gd name="connsiteX95" fmla="*/ 429964 w 682883"/>
              <a:gd name="connsiteY95" fmla="*/ 455255 h 581715"/>
              <a:gd name="connsiteX96" fmla="*/ 379380 w 682883"/>
              <a:gd name="connsiteY96" fmla="*/ 455255 h 581715"/>
              <a:gd name="connsiteX97" fmla="*/ 345657 w 682883"/>
              <a:gd name="connsiteY97" fmla="*/ 452726 h 581715"/>
              <a:gd name="connsiteX98" fmla="*/ 345657 w 682883"/>
              <a:gd name="connsiteY98" fmla="*/ 402142 h 581715"/>
              <a:gd name="connsiteX99" fmla="*/ 379380 w 682883"/>
              <a:gd name="connsiteY99" fmla="*/ 404671 h 581715"/>
              <a:gd name="connsiteX100" fmla="*/ 379380 w 682883"/>
              <a:gd name="connsiteY100" fmla="*/ 455255 h 581715"/>
              <a:gd name="connsiteX101" fmla="*/ 328796 w 682883"/>
              <a:gd name="connsiteY101" fmla="*/ 450197 h 581715"/>
              <a:gd name="connsiteX102" fmla="*/ 295073 w 682883"/>
              <a:gd name="connsiteY102" fmla="*/ 444296 h 581715"/>
              <a:gd name="connsiteX103" fmla="*/ 295073 w 682883"/>
              <a:gd name="connsiteY103" fmla="*/ 394555 h 581715"/>
              <a:gd name="connsiteX104" fmla="*/ 328796 w 682883"/>
              <a:gd name="connsiteY104" fmla="*/ 400456 h 581715"/>
              <a:gd name="connsiteX105" fmla="*/ 328796 w 682883"/>
              <a:gd name="connsiteY105" fmla="*/ 450197 h 581715"/>
              <a:gd name="connsiteX106" fmla="*/ 278212 w 682883"/>
              <a:gd name="connsiteY106" fmla="*/ 439237 h 581715"/>
              <a:gd name="connsiteX107" fmla="*/ 244489 w 682883"/>
              <a:gd name="connsiteY107" fmla="*/ 427434 h 581715"/>
              <a:gd name="connsiteX108" fmla="*/ 244489 w 682883"/>
              <a:gd name="connsiteY108" fmla="*/ 378536 h 581715"/>
              <a:gd name="connsiteX109" fmla="*/ 278212 w 682883"/>
              <a:gd name="connsiteY109" fmla="*/ 389496 h 581715"/>
              <a:gd name="connsiteX110" fmla="*/ 278212 w 682883"/>
              <a:gd name="connsiteY110" fmla="*/ 439237 h 581715"/>
              <a:gd name="connsiteX111" fmla="*/ 623869 w 682883"/>
              <a:gd name="connsiteY111" fmla="*/ 321208 h 581715"/>
              <a:gd name="connsiteX112" fmla="*/ 413102 w 682883"/>
              <a:gd name="connsiteY112" fmla="*/ 388653 h 581715"/>
              <a:gd name="connsiteX113" fmla="*/ 202336 w 682883"/>
              <a:gd name="connsiteY113" fmla="*/ 321208 h 581715"/>
              <a:gd name="connsiteX114" fmla="*/ 413102 w 682883"/>
              <a:gd name="connsiteY114" fmla="*/ 253763 h 581715"/>
              <a:gd name="connsiteX115" fmla="*/ 623869 w 682883"/>
              <a:gd name="connsiteY115" fmla="*/ 321208 h 581715"/>
              <a:gd name="connsiteX116" fmla="*/ 202336 w 682883"/>
              <a:gd name="connsiteY116" fmla="*/ 287485 h 581715"/>
              <a:gd name="connsiteX117" fmla="*/ 202336 w 682883"/>
              <a:gd name="connsiteY117" fmla="*/ 274839 h 581715"/>
              <a:gd name="connsiteX118" fmla="*/ 217511 w 682883"/>
              <a:gd name="connsiteY118" fmla="*/ 276526 h 581715"/>
              <a:gd name="connsiteX119" fmla="*/ 202336 w 682883"/>
              <a:gd name="connsiteY119" fmla="*/ 287485 h 581715"/>
              <a:gd name="connsiteX120" fmla="*/ 466215 w 682883"/>
              <a:gd name="connsiteY120" fmla="*/ 238588 h 581715"/>
              <a:gd name="connsiteX121" fmla="*/ 481390 w 682883"/>
              <a:gd name="connsiteY121" fmla="*/ 227628 h 581715"/>
              <a:gd name="connsiteX122" fmla="*/ 481390 w 682883"/>
              <a:gd name="connsiteY122" fmla="*/ 240274 h 581715"/>
              <a:gd name="connsiteX123" fmla="*/ 466215 w 682883"/>
              <a:gd name="connsiteY123" fmla="*/ 238588 h 581715"/>
              <a:gd name="connsiteX124" fmla="*/ 453569 w 682883"/>
              <a:gd name="connsiteY124" fmla="*/ 162712 h 581715"/>
              <a:gd name="connsiteX125" fmla="*/ 480547 w 682883"/>
              <a:gd name="connsiteY125" fmla="*/ 193905 h 581715"/>
              <a:gd name="connsiteX126" fmla="*/ 430807 w 682883"/>
              <a:gd name="connsiteY126" fmla="*/ 236058 h 581715"/>
              <a:gd name="connsiteX127" fmla="*/ 413102 w 682883"/>
              <a:gd name="connsiteY127" fmla="*/ 236058 h 581715"/>
              <a:gd name="connsiteX128" fmla="*/ 248704 w 682883"/>
              <a:gd name="connsiteY128" fmla="*/ 261350 h 581715"/>
              <a:gd name="connsiteX129" fmla="*/ 69974 w 682883"/>
              <a:gd name="connsiteY129" fmla="*/ 214139 h 581715"/>
              <a:gd name="connsiteX130" fmla="*/ 69974 w 682883"/>
              <a:gd name="connsiteY130" fmla="*/ 214139 h 581715"/>
              <a:gd name="connsiteX131" fmla="*/ 227628 w 682883"/>
              <a:gd name="connsiteY131" fmla="*/ 236901 h 581715"/>
              <a:gd name="connsiteX132" fmla="*/ 453569 w 682883"/>
              <a:gd name="connsiteY132" fmla="*/ 162712 h 581715"/>
              <a:gd name="connsiteX133" fmla="*/ 134891 w 682883"/>
              <a:gd name="connsiteY133" fmla="*/ 263036 h 581715"/>
              <a:gd name="connsiteX134" fmla="*/ 134891 w 682883"/>
              <a:gd name="connsiteY134" fmla="*/ 312777 h 581715"/>
              <a:gd name="connsiteX135" fmla="*/ 101168 w 682883"/>
              <a:gd name="connsiteY135" fmla="*/ 300974 h 581715"/>
              <a:gd name="connsiteX136" fmla="*/ 101168 w 682883"/>
              <a:gd name="connsiteY136" fmla="*/ 252077 h 581715"/>
              <a:gd name="connsiteX137" fmla="*/ 134891 w 682883"/>
              <a:gd name="connsiteY137" fmla="*/ 263036 h 581715"/>
              <a:gd name="connsiteX138" fmla="*/ 84307 w 682883"/>
              <a:gd name="connsiteY138" fmla="*/ 244489 h 581715"/>
              <a:gd name="connsiteX139" fmla="*/ 84307 w 682883"/>
              <a:gd name="connsiteY139" fmla="*/ 292544 h 581715"/>
              <a:gd name="connsiteX140" fmla="*/ 59015 w 682883"/>
              <a:gd name="connsiteY140" fmla="*/ 262193 h 581715"/>
              <a:gd name="connsiteX141" fmla="*/ 59015 w 682883"/>
              <a:gd name="connsiteY141" fmla="*/ 228471 h 581715"/>
              <a:gd name="connsiteX142" fmla="*/ 84307 w 682883"/>
              <a:gd name="connsiteY142" fmla="*/ 244489 h 581715"/>
              <a:gd name="connsiteX143" fmla="*/ 59015 w 682883"/>
              <a:gd name="connsiteY143" fmla="*/ 191376 h 581715"/>
              <a:gd name="connsiteX144" fmla="*/ 59015 w 682883"/>
              <a:gd name="connsiteY144" fmla="*/ 142478 h 581715"/>
              <a:gd name="connsiteX145" fmla="*/ 92737 w 682883"/>
              <a:gd name="connsiteY145" fmla="*/ 153438 h 581715"/>
              <a:gd name="connsiteX146" fmla="*/ 92737 w 682883"/>
              <a:gd name="connsiteY146" fmla="*/ 203179 h 581715"/>
              <a:gd name="connsiteX147" fmla="*/ 59015 w 682883"/>
              <a:gd name="connsiteY147" fmla="*/ 191376 h 581715"/>
              <a:gd name="connsiteX148" fmla="*/ 109599 w 682883"/>
              <a:gd name="connsiteY148" fmla="*/ 207394 h 581715"/>
              <a:gd name="connsiteX149" fmla="*/ 109599 w 682883"/>
              <a:gd name="connsiteY149" fmla="*/ 157653 h 581715"/>
              <a:gd name="connsiteX150" fmla="*/ 143321 w 682883"/>
              <a:gd name="connsiteY150" fmla="*/ 163555 h 581715"/>
              <a:gd name="connsiteX151" fmla="*/ 143321 w 682883"/>
              <a:gd name="connsiteY151" fmla="*/ 214139 h 581715"/>
              <a:gd name="connsiteX152" fmla="*/ 109599 w 682883"/>
              <a:gd name="connsiteY152" fmla="*/ 207394 h 581715"/>
              <a:gd name="connsiteX153" fmla="*/ 160182 w 682883"/>
              <a:gd name="connsiteY153" fmla="*/ 215825 h 581715"/>
              <a:gd name="connsiteX154" fmla="*/ 160182 w 682883"/>
              <a:gd name="connsiteY154" fmla="*/ 165241 h 581715"/>
              <a:gd name="connsiteX155" fmla="*/ 193905 w 682883"/>
              <a:gd name="connsiteY155" fmla="*/ 167770 h 581715"/>
              <a:gd name="connsiteX156" fmla="*/ 193905 w 682883"/>
              <a:gd name="connsiteY156" fmla="*/ 218354 h 581715"/>
              <a:gd name="connsiteX157" fmla="*/ 160182 w 682883"/>
              <a:gd name="connsiteY157" fmla="*/ 215825 h 581715"/>
              <a:gd name="connsiteX158" fmla="*/ 210766 w 682883"/>
              <a:gd name="connsiteY158" fmla="*/ 219197 h 581715"/>
              <a:gd name="connsiteX159" fmla="*/ 210766 w 682883"/>
              <a:gd name="connsiteY159" fmla="*/ 168613 h 581715"/>
              <a:gd name="connsiteX160" fmla="*/ 227628 w 682883"/>
              <a:gd name="connsiteY160" fmla="*/ 168613 h 581715"/>
              <a:gd name="connsiteX161" fmla="*/ 244489 w 682883"/>
              <a:gd name="connsiteY161" fmla="*/ 168613 h 581715"/>
              <a:gd name="connsiteX162" fmla="*/ 244489 w 682883"/>
              <a:gd name="connsiteY162" fmla="*/ 219197 h 581715"/>
              <a:gd name="connsiteX163" fmla="*/ 227628 w 682883"/>
              <a:gd name="connsiteY163" fmla="*/ 219197 h 581715"/>
              <a:gd name="connsiteX164" fmla="*/ 210766 w 682883"/>
              <a:gd name="connsiteY164" fmla="*/ 219197 h 581715"/>
              <a:gd name="connsiteX165" fmla="*/ 261350 w 682883"/>
              <a:gd name="connsiteY165" fmla="*/ 219197 h 581715"/>
              <a:gd name="connsiteX166" fmla="*/ 261350 w 682883"/>
              <a:gd name="connsiteY166" fmla="*/ 168613 h 581715"/>
              <a:gd name="connsiteX167" fmla="*/ 295073 w 682883"/>
              <a:gd name="connsiteY167" fmla="*/ 166084 h 581715"/>
              <a:gd name="connsiteX168" fmla="*/ 295073 w 682883"/>
              <a:gd name="connsiteY168" fmla="*/ 216668 h 581715"/>
              <a:gd name="connsiteX169" fmla="*/ 261350 w 682883"/>
              <a:gd name="connsiteY169" fmla="*/ 219197 h 581715"/>
              <a:gd name="connsiteX170" fmla="*/ 311934 w 682883"/>
              <a:gd name="connsiteY170" fmla="*/ 214139 h 581715"/>
              <a:gd name="connsiteX171" fmla="*/ 311934 w 682883"/>
              <a:gd name="connsiteY171" fmla="*/ 163555 h 581715"/>
              <a:gd name="connsiteX172" fmla="*/ 345657 w 682883"/>
              <a:gd name="connsiteY172" fmla="*/ 157653 h 581715"/>
              <a:gd name="connsiteX173" fmla="*/ 345657 w 682883"/>
              <a:gd name="connsiteY173" fmla="*/ 207394 h 581715"/>
              <a:gd name="connsiteX174" fmla="*/ 311934 w 682883"/>
              <a:gd name="connsiteY174" fmla="*/ 214139 h 581715"/>
              <a:gd name="connsiteX175" fmla="*/ 362518 w 682883"/>
              <a:gd name="connsiteY175" fmla="*/ 203179 h 581715"/>
              <a:gd name="connsiteX176" fmla="*/ 362518 w 682883"/>
              <a:gd name="connsiteY176" fmla="*/ 153438 h 581715"/>
              <a:gd name="connsiteX177" fmla="*/ 396241 w 682883"/>
              <a:gd name="connsiteY177" fmla="*/ 142478 h 581715"/>
              <a:gd name="connsiteX178" fmla="*/ 396241 w 682883"/>
              <a:gd name="connsiteY178" fmla="*/ 191376 h 581715"/>
              <a:gd name="connsiteX179" fmla="*/ 362518 w 682883"/>
              <a:gd name="connsiteY179" fmla="*/ 203179 h 581715"/>
              <a:gd name="connsiteX180" fmla="*/ 413102 w 682883"/>
              <a:gd name="connsiteY180" fmla="*/ 182945 h 581715"/>
              <a:gd name="connsiteX181" fmla="*/ 413102 w 682883"/>
              <a:gd name="connsiteY181" fmla="*/ 134891 h 581715"/>
              <a:gd name="connsiteX182" fmla="*/ 438394 w 682883"/>
              <a:gd name="connsiteY182" fmla="*/ 118029 h 581715"/>
              <a:gd name="connsiteX183" fmla="*/ 438394 w 682883"/>
              <a:gd name="connsiteY183" fmla="*/ 151752 h 581715"/>
              <a:gd name="connsiteX184" fmla="*/ 413102 w 682883"/>
              <a:gd name="connsiteY184" fmla="*/ 182945 h 581715"/>
              <a:gd name="connsiteX185" fmla="*/ 42153 w 682883"/>
              <a:gd name="connsiteY185" fmla="*/ 182945 h 581715"/>
              <a:gd name="connsiteX186" fmla="*/ 16861 w 682883"/>
              <a:gd name="connsiteY186" fmla="*/ 152595 h 581715"/>
              <a:gd name="connsiteX187" fmla="*/ 16861 w 682883"/>
              <a:gd name="connsiteY187" fmla="*/ 118872 h 581715"/>
              <a:gd name="connsiteX188" fmla="*/ 42153 w 682883"/>
              <a:gd name="connsiteY188" fmla="*/ 135734 h 581715"/>
              <a:gd name="connsiteX189" fmla="*/ 42153 w 682883"/>
              <a:gd name="connsiteY189" fmla="*/ 182945 h 581715"/>
              <a:gd name="connsiteX190" fmla="*/ 16861 w 682883"/>
              <a:gd name="connsiteY190" fmla="*/ 85150 h 581715"/>
              <a:gd name="connsiteX191" fmla="*/ 227628 w 682883"/>
              <a:gd name="connsiteY191" fmla="*/ 17704 h 581715"/>
              <a:gd name="connsiteX192" fmla="*/ 438394 w 682883"/>
              <a:gd name="connsiteY192" fmla="*/ 85150 h 581715"/>
              <a:gd name="connsiteX193" fmla="*/ 227628 w 682883"/>
              <a:gd name="connsiteY193" fmla="*/ 152595 h 581715"/>
              <a:gd name="connsiteX194" fmla="*/ 16861 w 682883"/>
              <a:gd name="connsiteY194" fmla="*/ 85150 h 581715"/>
              <a:gd name="connsiteX195" fmla="*/ 46369 w 682883"/>
              <a:gd name="connsiteY195" fmla="*/ 279055 h 581715"/>
              <a:gd name="connsiteX196" fmla="*/ 185474 w 682883"/>
              <a:gd name="connsiteY196" fmla="*/ 339755 h 581715"/>
              <a:gd name="connsiteX197" fmla="*/ 185474 w 682883"/>
              <a:gd name="connsiteY197" fmla="*/ 377693 h 581715"/>
              <a:gd name="connsiteX198" fmla="*/ 16861 w 682883"/>
              <a:gd name="connsiteY198" fmla="*/ 311934 h 581715"/>
              <a:gd name="connsiteX199" fmla="*/ 46369 w 682883"/>
              <a:gd name="connsiteY199" fmla="*/ 279055 h 581715"/>
              <a:gd name="connsiteX200" fmla="*/ 42153 w 682883"/>
              <a:gd name="connsiteY200" fmla="*/ 410573 h 581715"/>
              <a:gd name="connsiteX201" fmla="*/ 16861 w 682883"/>
              <a:gd name="connsiteY201" fmla="*/ 380223 h 581715"/>
              <a:gd name="connsiteX202" fmla="*/ 16861 w 682883"/>
              <a:gd name="connsiteY202" fmla="*/ 346500 h 581715"/>
              <a:gd name="connsiteX203" fmla="*/ 42153 w 682883"/>
              <a:gd name="connsiteY203" fmla="*/ 363361 h 581715"/>
              <a:gd name="connsiteX204" fmla="*/ 42153 w 682883"/>
              <a:gd name="connsiteY204" fmla="*/ 410573 h 581715"/>
              <a:gd name="connsiteX205" fmla="*/ 92737 w 682883"/>
              <a:gd name="connsiteY205" fmla="*/ 430807 h 581715"/>
              <a:gd name="connsiteX206" fmla="*/ 59015 w 682883"/>
              <a:gd name="connsiteY206" fmla="*/ 419004 h 581715"/>
              <a:gd name="connsiteX207" fmla="*/ 59015 w 682883"/>
              <a:gd name="connsiteY207" fmla="*/ 370106 h 581715"/>
              <a:gd name="connsiteX208" fmla="*/ 92737 w 682883"/>
              <a:gd name="connsiteY208" fmla="*/ 381066 h 581715"/>
              <a:gd name="connsiteX209" fmla="*/ 92737 w 682883"/>
              <a:gd name="connsiteY209" fmla="*/ 430807 h 581715"/>
              <a:gd name="connsiteX210" fmla="*/ 143321 w 682883"/>
              <a:gd name="connsiteY210" fmla="*/ 441766 h 581715"/>
              <a:gd name="connsiteX211" fmla="*/ 109599 w 682883"/>
              <a:gd name="connsiteY211" fmla="*/ 435865 h 581715"/>
              <a:gd name="connsiteX212" fmla="*/ 109599 w 682883"/>
              <a:gd name="connsiteY212" fmla="*/ 386124 h 581715"/>
              <a:gd name="connsiteX213" fmla="*/ 143321 w 682883"/>
              <a:gd name="connsiteY213" fmla="*/ 392026 h 581715"/>
              <a:gd name="connsiteX214" fmla="*/ 143321 w 682883"/>
              <a:gd name="connsiteY214" fmla="*/ 441766 h 581715"/>
              <a:gd name="connsiteX215" fmla="*/ 160182 w 682883"/>
              <a:gd name="connsiteY215" fmla="*/ 392869 h 581715"/>
              <a:gd name="connsiteX216" fmla="*/ 186318 w 682883"/>
              <a:gd name="connsiteY216" fmla="*/ 395398 h 581715"/>
              <a:gd name="connsiteX217" fmla="*/ 193905 w 682883"/>
              <a:gd name="connsiteY217" fmla="*/ 413102 h 581715"/>
              <a:gd name="connsiteX218" fmla="*/ 193905 w 682883"/>
              <a:gd name="connsiteY218" fmla="*/ 446825 h 581715"/>
              <a:gd name="connsiteX219" fmla="*/ 160182 w 682883"/>
              <a:gd name="connsiteY219" fmla="*/ 444296 h 581715"/>
              <a:gd name="connsiteX220" fmla="*/ 160182 w 682883"/>
              <a:gd name="connsiteY220" fmla="*/ 392869 h 581715"/>
              <a:gd name="connsiteX221" fmla="*/ 210766 w 682883"/>
              <a:gd name="connsiteY221" fmla="*/ 428277 h 581715"/>
              <a:gd name="connsiteX222" fmla="*/ 227628 w 682883"/>
              <a:gd name="connsiteY222" fmla="*/ 438394 h 581715"/>
              <a:gd name="connsiteX223" fmla="*/ 227628 w 682883"/>
              <a:gd name="connsiteY223" fmla="*/ 446825 h 581715"/>
              <a:gd name="connsiteX224" fmla="*/ 210766 w 682883"/>
              <a:gd name="connsiteY224" fmla="*/ 446825 h 581715"/>
              <a:gd name="connsiteX225" fmla="*/ 210766 w 682883"/>
              <a:gd name="connsiteY225" fmla="*/ 428277 h 581715"/>
              <a:gd name="connsiteX226" fmla="*/ 244489 w 682883"/>
              <a:gd name="connsiteY226" fmla="*/ 498252 h 581715"/>
              <a:gd name="connsiteX227" fmla="*/ 244489 w 682883"/>
              <a:gd name="connsiteY227" fmla="*/ 464529 h 581715"/>
              <a:gd name="connsiteX228" fmla="*/ 269781 w 682883"/>
              <a:gd name="connsiteY228" fmla="*/ 481390 h 581715"/>
              <a:gd name="connsiteX229" fmla="*/ 269781 w 682883"/>
              <a:gd name="connsiteY229" fmla="*/ 529445 h 581715"/>
              <a:gd name="connsiteX230" fmla="*/ 244489 w 682883"/>
              <a:gd name="connsiteY230" fmla="*/ 498252 h 581715"/>
              <a:gd name="connsiteX231" fmla="*/ 244489 w 682883"/>
              <a:gd name="connsiteY231" fmla="*/ 498252 h 581715"/>
              <a:gd name="connsiteX232" fmla="*/ 438394 w 682883"/>
              <a:gd name="connsiteY232" fmla="*/ 514270 h 581715"/>
              <a:gd name="connsiteX233" fmla="*/ 455255 w 682883"/>
              <a:gd name="connsiteY233" fmla="*/ 514270 h 581715"/>
              <a:gd name="connsiteX234" fmla="*/ 472117 w 682883"/>
              <a:gd name="connsiteY234" fmla="*/ 514270 h 581715"/>
              <a:gd name="connsiteX235" fmla="*/ 472117 w 682883"/>
              <a:gd name="connsiteY235" fmla="*/ 564854 h 581715"/>
              <a:gd name="connsiteX236" fmla="*/ 455255 w 682883"/>
              <a:gd name="connsiteY236" fmla="*/ 564854 h 581715"/>
              <a:gd name="connsiteX237" fmla="*/ 438394 w 682883"/>
              <a:gd name="connsiteY237" fmla="*/ 564854 h 581715"/>
              <a:gd name="connsiteX238" fmla="*/ 438394 w 682883"/>
              <a:gd name="connsiteY238" fmla="*/ 514270 h 581715"/>
              <a:gd name="connsiteX239" fmla="*/ 640730 w 682883"/>
              <a:gd name="connsiteY239" fmla="*/ 480547 h 581715"/>
              <a:gd name="connsiteX240" fmla="*/ 666022 w 682883"/>
              <a:gd name="connsiteY240" fmla="*/ 463686 h 581715"/>
              <a:gd name="connsiteX241" fmla="*/ 666022 w 682883"/>
              <a:gd name="connsiteY241" fmla="*/ 497409 h 581715"/>
              <a:gd name="connsiteX242" fmla="*/ 640730 w 682883"/>
              <a:gd name="connsiteY242" fmla="*/ 527759 h 581715"/>
              <a:gd name="connsiteX243" fmla="*/ 640730 w 682883"/>
              <a:gd name="connsiteY243" fmla="*/ 480547 h 581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</a:cxnLst>
            <a:rect l="l" t="t" r="r" b="b"/>
            <a:pathLst>
              <a:path w="682883" h="581715">
                <a:moveTo>
                  <a:pt x="640730" y="380223"/>
                </a:moveTo>
                <a:lnTo>
                  <a:pt x="640730" y="320365"/>
                </a:lnTo>
                <a:cubicBezTo>
                  <a:pt x="640730" y="279898"/>
                  <a:pt x="575814" y="252920"/>
                  <a:pt x="497409" y="241960"/>
                </a:cubicBezTo>
                <a:lnTo>
                  <a:pt x="497409" y="193905"/>
                </a:lnTo>
                <a:cubicBezTo>
                  <a:pt x="497409" y="180416"/>
                  <a:pt x="489821" y="161869"/>
                  <a:pt x="455255" y="144164"/>
                </a:cubicBezTo>
                <a:lnTo>
                  <a:pt x="455255" y="84307"/>
                </a:lnTo>
                <a:cubicBezTo>
                  <a:pt x="455255" y="29507"/>
                  <a:pt x="338069" y="0"/>
                  <a:pt x="227628" y="0"/>
                </a:cubicBezTo>
                <a:cubicBezTo>
                  <a:pt x="117186" y="0"/>
                  <a:pt x="0" y="29507"/>
                  <a:pt x="0" y="84307"/>
                </a:cubicBezTo>
                <a:lnTo>
                  <a:pt x="0" y="151752"/>
                </a:lnTo>
                <a:cubicBezTo>
                  <a:pt x="0" y="171985"/>
                  <a:pt x="16018" y="188847"/>
                  <a:pt x="42153" y="202336"/>
                </a:cubicBezTo>
                <a:lnTo>
                  <a:pt x="42153" y="261350"/>
                </a:lnTo>
                <a:cubicBezTo>
                  <a:pt x="42153" y="261350"/>
                  <a:pt x="42153" y="261350"/>
                  <a:pt x="42153" y="262193"/>
                </a:cubicBezTo>
                <a:cubicBezTo>
                  <a:pt x="7588" y="279898"/>
                  <a:pt x="0" y="299288"/>
                  <a:pt x="0" y="311934"/>
                </a:cubicBezTo>
                <a:lnTo>
                  <a:pt x="0" y="379380"/>
                </a:lnTo>
                <a:cubicBezTo>
                  <a:pt x="0" y="434179"/>
                  <a:pt x="117186" y="463686"/>
                  <a:pt x="227628" y="463686"/>
                </a:cubicBezTo>
                <a:lnTo>
                  <a:pt x="227628" y="497409"/>
                </a:lnTo>
                <a:cubicBezTo>
                  <a:pt x="227628" y="552208"/>
                  <a:pt x="344814" y="581715"/>
                  <a:pt x="455255" y="581715"/>
                </a:cubicBezTo>
                <a:cubicBezTo>
                  <a:pt x="565697" y="581715"/>
                  <a:pt x="682883" y="552208"/>
                  <a:pt x="682883" y="497409"/>
                </a:cubicBezTo>
                <a:lnTo>
                  <a:pt x="682883" y="429963"/>
                </a:lnTo>
                <a:cubicBezTo>
                  <a:pt x="682883" y="417317"/>
                  <a:pt x="675296" y="397927"/>
                  <a:pt x="640730" y="380223"/>
                </a:cubicBezTo>
                <a:close/>
                <a:moveTo>
                  <a:pt x="666022" y="430807"/>
                </a:moveTo>
                <a:cubicBezTo>
                  <a:pt x="666022" y="462843"/>
                  <a:pt x="579186" y="498252"/>
                  <a:pt x="455255" y="498252"/>
                </a:cubicBezTo>
                <a:cubicBezTo>
                  <a:pt x="356617" y="498252"/>
                  <a:pt x="281584" y="475489"/>
                  <a:pt x="254606" y="450197"/>
                </a:cubicBezTo>
                <a:cubicBezTo>
                  <a:pt x="254606" y="450197"/>
                  <a:pt x="254606" y="450197"/>
                  <a:pt x="254606" y="450197"/>
                </a:cubicBezTo>
                <a:cubicBezTo>
                  <a:pt x="306033" y="466215"/>
                  <a:pt x="359146" y="473803"/>
                  <a:pt x="412259" y="472960"/>
                </a:cubicBezTo>
                <a:cubicBezTo>
                  <a:pt x="515113" y="472960"/>
                  <a:pt x="624712" y="446825"/>
                  <a:pt x="638201" y="399613"/>
                </a:cubicBezTo>
                <a:cubicBezTo>
                  <a:pt x="656748" y="408887"/>
                  <a:pt x="666022" y="419847"/>
                  <a:pt x="666022" y="430807"/>
                </a:cubicBezTo>
                <a:close/>
                <a:moveTo>
                  <a:pt x="522701" y="510898"/>
                </a:moveTo>
                <a:lnTo>
                  <a:pt x="522701" y="561482"/>
                </a:lnTo>
                <a:cubicBezTo>
                  <a:pt x="511741" y="562325"/>
                  <a:pt x="500781" y="564011"/>
                  <a:pt x="488978" y="564011"/>
                </a:cubicBezTo>
                <a:lnTo>
                  <a:pt x="488978" y="513427"/>
                </a:lnTo>
                <a:cubicBezTo>
                  <a:pt x="500781" y="513427"/>
                  <a:pt x="511741" y="512584"/>
                  <a:pt x="522701" y="510898"/>
                </a:cubicBezTo>
                <a:close/>
                <a:moveTo>
                  <a:pt x="539562" y="509212"/>
                </a:moveTo>
                <a:cubicBezTo>
                  <a:pt x="551365" y="507526"/>
                  <a:pt x="562325" y="505839"/>
                  <a:pt x="573285" y="503310"/>
                </a:cubicBezTo>
                <a:lnTo>
                  <a:pt x="573285" y="553051"/>
                </a:lnTo>
                <a:cubicBezTo>
                  <a:pt x="563168" y="555580"/>
                  <a:pt x="551365" y="557266"/>
                  <a:pt x="539562" y="558953"/>
                </a:cubicBezTo>
                <a:lnTo>
                  <a:pt x="539562" y="509212"/>
                </a:lnTo>
                <a:close/>
                <a:moveTo>
                  <a:pt x="590146" y="499095"/>
                </a:moveTo>
                <a:cubicBezTo>
                  <a:pt x="601949" y="496566"/>
                  <a:pt x="612909" y="492350"/>
                  <a:pt x="623869" y="488135"/>
                </a:cubicBezTo>
                <a:lnTo>
                  <a:pt x="623869" y="537033"/>
                </a:lnTo>
                <a:cubicBezTo>
                  <a:pt x="612909" y="542091"/>
                  <a:pt x="601949" y="545464"/>
                  <a:pt x="590146" y="548836"/>
                </a:cubicBezTo>
                <a:lnTo>
                  <a:pt x="590146" y="499095"/>
                </a:lnTo>
                <a:close/>
                <a:moveTo>
                  <a:pt x="320365" y="548836"/>
                </a:moveTo>
                <a:cubicBezTo>
                  <a:pt x="308562" y="545464"/>
                  <a:pt x="297602" y="542091"/>
                  <a:pt x="286642" y="537033"/>
                </a:cubicBezTo>
                <a:lnTo>
                  <a:pt x="286642" y="488135"/>
                </a:lnTo>
                <a:cubicBezTo>
                  <a:pt x="297602" y="492350"/>
                  <a:pt x="308562" y="495723"/>
                  <a:pt x="320365" y="499095"/>
                </a:cubicBezTo>
                <a:lnTo>
                  <a:pt x="320365" y="548836"/>
                </a:lnTo>
                <a:close/>
                <a:moveTo>
                  <a:pt x="337226" y="503310"/>
                </a:moveTo>
                <a:cubicBezTo>
                  <a:pt x="348186" y="505839"/>
                  <a:pt x="359146" y="507526"/>
                  <a:pt x="370949" y="509212"/>
                </a:cubicBezTo>
                <a:lnTo>
                  <a:pt x="370949" y="559796"/>
                </a:lnTo>
                <a:cubicBezTo>
                  <a:pt x="359146" y="558109"/>
                  <a:pt x="347343" y="555580"/>
                  <a:pt x="337226" y="553894"/>
                </a:cubicBezTo>
                <a:lnTo>
                  <a:pt x="337226" y="503310"/>
                </a:lnTo>
                <a:close/>
                <a:moveTo>
                  <a:pt x="387810" y="510898"/>
                </a:moveTo>
                <a:cubicBezTo>
                  <a:pt x="398770" y="511741"/>
                  <a:pt x="410573" y="513427"/>
                  <a:pt x="421533" y="513427"/>
                </a:cubicBezTo>
                <a:lnTo>
                  <a:pt x="421533" y="564011"/>
                </a:lnTo>
                <a:cubicBezTo>
                  <a:pt x="409730" y="563168"/>
                  <a:pt x="398770" y="562325"/>
                  <a:pt x="387810" y="561482"/>
                </a:cubicBezTo>
                <a:lnTo>
                  <a:pt x="387810" y="510898"/>
                </a:lnTo>
                <a:close/>
                <a:moveTo>
                  <a:pt x="185474" y="321208"/>
                </a:moveTo>
                <a:lnTo>
                  <a:pt x="185474" y="323737"/>
                </a:lnTo>
                <a:cubicBezTo>
                  <a:pt x="173672" y="322051"/>
                  <a:pt x="161869" y="319522"/>
                  <a:pt x="151752" y="317836"/>
                </a:cubicBezTo>
                <a:lnTo>
                  <a:pt x="151752" y="268095"/>
                </a:lnTo>
                <a:cubicBezTo>
                  <a:pt x="162712" y="270624"/>
                  <a:pt x="173672" y="272310"/>
                  <a:pt x="185474" y="273996"/>
                </a:cubicBezTo>
                <a:lnTo>
                  <a:pt x="185474" y="321208"/>
                </a:lnTo>
                <a:close/>
                <a:moveTo>
                  <a:pt x="202336" y="388653"/>
                </a:moveTo>
                <a:lnTo>
                  <a:pt x="202336" y="354931"/>
                </a:lnTo>
                <a:cubicBezTo>
                  <a:pt x="209923" y="361675"/>
                  <a:pt x="218354" y="367577"/>
                  <a:pt x="227628" y="371792"/>
                </a:cubicBezTo>
                <a:lnTo>
                  <a:pt x="227628" y="419847"/>
                </a:lnTo>
                <a:cubicBezTo>
                  <a:pt x="211609" y="408887"/>
                  <a:pt x="202336" y="398770"/>
                  <a:pt x="202336" y="388653"/>
                </a:cubicBezTo>
                <a:lnTo>
                  <a:pt x="202336" y="388653"/>
                </a:lnTo>
                <a:close/>
                <a:moveTo>
                  <a:pt x="623869" y="388653"/>
                </a:moveTo>
                <a:cubicBezTo>
                  <a:pt x="623869" y="398770"/>
                  <a:pt x="614595" y="409730"/>
                  <a:pt x="598577" y="419004"/>
                </a:cubicBezTo>
                <a:lnTo>
                  <a:pt x="598577" y="370949"/>
                </a:lnTo>
                <a:cubicBezTo>
                  <a:pt x="607850" y="366734"/>
                  <a:pt x="616281" y="360832"/>
                  <a:pt x="623869" y="354088"/>
                </a:cubicBezTo>
                <a:lnTo>
                  <a:pt x="623869" y="388653"/>
                </a:lnTo>
                <a:close/>
                <a:moveTo>
                  <a:pt x="581715" y="427434"/>
                </a:moveTo>
                <a:cubicBezTo>
                  <a:pt x="570755" y="432493"/>
                  <a:pt x="559796" y="435865"/>
                  <a:pt x="547993" y="439237"/>
                </a:cubicBezTo>
                <a:lnTo>
                  <a:pt x="547993" y="389496"/>
                </a:lnTo>
                <a:cubicBezTo>
                  <a:pt x="559796" y="386967"/>
                  <a:pt x="570755" y="382752"/>
                  <a:pt x="581715" y="378536"/>
                </a:cubicBezTo>
                <a:lnTo>
                  <a:pt x="581715" y="427434"/>
                </a:lnTo>
                <a:close/>
                <a:moveTo>
                  <a:pt x="531131" y="443453"/>
                </a:moveTo>
                <a:cubicBezTo>
                  <a:pt x="521015" y="445982"/>
                  <a:pt x="509212" y="447668"/>
                  <a:pt x="497409" y="449354"/>
                </a:cubicBezTo>
                <a:lnTo>
                  <a:pt x="497409" y="398770"/>
                </a:lnTo>
                <a:cubicBezTo>
                  <a:pt x="509212" y="397084"/>
                  <a:pt x="520171" y="395398"/>
                  <a:pt x="531131" y="392869"/>
                </a:cubicBezTo>
                <a:lnTo>
                  <a:pt x="531131" y="443453"/>
                </a:lnTo>
                <a:close/>
                <a:moveTo>
                  <a:pt x="480547" y="451883"/>
                </a:moveTo>
                <a:cubicBezTo>
                  <a:pt x="469588" y="452726"/>
                  <a:pt x="458628" y="454412"/>
                  <a:pt x="446825" y="454412"/>
                </a:cubicBezTo>
                <a:lnTo>
                  <a:pt x="446825" y="403828"/>
                </a:lnTo>
                <a:cubicBezTo>
                  <a:pt x="457785" y="402985"/>
                  <a:pt x="469588" y="402142"/>
                  <a:pt x="480547" y="401299"/>
                </a:cubicBezTo>
                <a:lnTo>
                  <a:pt x="480547" y="451883"/>
                </a:lnTo>
                <a:close/>
                <a:moveTo>
                  <a:pt x="429964" y="455255"/>
                </a:moveTo>
                <a:cubicBezTo>
                  <a:pt x="424062" y="455255"/>
                  <a:pt x="419004" y="455255"/>
                  <a:pt x="413102" y="455255"/>
                </a:cubicBezTo>
                <a:cubicBezTo>
                  <a:pt x="407201" y="455255"/>
                  <a:pt x="402142" y="455255"/>
                  <a:pt x="396241" y="455255"/>
                </a:cubicBezTo>
                <a:lnTo>
                  <a:pt x="396241" y="404671"/>
                </a:lnTo>
                <a:cubicBezTo>
                  <a:pt x="402142" y="404671"/>
                  <a:pt x="407201" y="404671"/>
                  <a:pt x="413102" y="404671"/>
                </a:cubicBezTo>
                <a:cubicBezTo>
                  <a:pt x="419004" y="404671"/>
                  <a:pt x="424062" y="404671"/>
                  <a:pt x="429964" y="404671"/>
                </a:cubicBezTo>
                <a:lnTo>
                  <a:pt x="429964" y="455255"/>
                </a:lnTo>
                <a:close/>
                <a:moveTo>
                  <a:pt x="379380" y="455255"/>
                </a:moveTo>
                <a:cubicBezTo>
                  <a:pt x="367577" y="454412"/>
                  <a:pt x="356617" y="453569"/>
                  <a:pt x="345657" y="452726"/>
                </a:cubicBezTo>
                <a:lnTo>
                  <a:pt x="345657" y="402142"/>
                </a:lnTo>
                <a:cubicBezTo>
                  <a:pt x="356617" y="402985"/>
                  <a:pt x="368420" y="404671"/>
                  <a:pt x="379380" y="404671"/>
                </a:cubicBezTo>
                <a:lnTo>
                  <a:pt x="379380" y="455255"/>
                </a:lnTo>
                <a:close/>
                <a:moveTo>
                  <a:pt x="328796" y="450197"/>
                </a:moveTo>
                <a:cubicBezTo>
                  <a:pt x="316993" y="448511"/>
                  <a:pt x="305190" y="445982"/>
                  <a:pt x="295073" y="444296"/>
                </a:cubicBezTo>
                <a:lnTo>
                  <a:pt x="295073" y="394555"/>
                </a:lnTo>
                <a:cubicBezTo>
                  <a:pt x="306033" y="397084"/>
                  <a:pt x="316993" y="398770"/>
                  <a:pt x="328796" y="400456"/>
                </a:cubicBezTo>
                <a:lnTo>
                  <a:pt x="328796" y="450197"/>
                </a:lnTo>
                <a:close/>
                <a:moveTo>
                  <a:pt x="278212" y="439237"/>
                </a:moveTo>
                <a:cubicBezTo>
                  <a:pt x="266409" y="435865"/>
                  <a:pt x="255449" y="432493"/>
                  <a:pt x="244489" y="427434"/>
                </a:cubicBezTo>
                <a:lnTo>
                  <a:pt x="244489" y="378536"/>
                </a:lnTo>
                <a:cubicBezTo>
                  <a:pt x="255449" y="382752"/>
                  <a:pt x="266409" y="386124"/>
                  <a:pt x="278212" y="389496"/>
                </a:cubicBezTo>
                <a:lnTo>
                  <a:pt x="278212" y="439237"/>
                </a:lnTo>
                <a:close/>
                <a:moveTo>
                  <a:pt x="623869" y="321208"/>
                </a:moveTo>
                <a:cubicBezTo>
                  <a:pt x="623869" y="353245"/>
                  <a:pt x="537033" y="388653"/>
                  <a:pt x="413102" y="388653"/>
                </a:cubicBezTo>
                <a:cubicBezTo>
                  <a:pt x="289172" y="388653"/>
                  <a:pt x="202336" y="353245"/>
                  <a:pt x="202336" y="321208"/>
                </a:cubicBezTo>
                <a:cubicBezTo>
                  <a:pt x="202336" y="289172"/>
                  <a:pt x="289172" y="253763"/>
                  <a:pt x="413102" y="253763"/>
                </a:cubicBezTo>
                <a:cubicBezTo>
                  <a:pt x="537033" y="253763"/>
                  <a:pt x="623869" y="289172"/>
                  <a:pt x="623869" y="321208"/>
                </a:cubicBezTo>
                <a:close/>
                <a:moveTo>
                  <a:pt x="202336" y="287485"/>
                </a:moveTo>
                <a:lnTo>
                  <a:pt x="202336" y="274839"/>
                </a:lnTo>
                <a:cubicBezTo>
                  <a:pt x="207394" y="275682"/>
                  <a:pt x="212453" y="275682"/>
                  <a:pt x="217511" y="276526"/>
                </a:cubicBezTo>
                <a:cubicBezTo>
                  <a:pt x="212453" y="279898"/>
                  <a:pt x="207394" y="283270"/>
                  <a:pt x="202336" y="287485"/>
                </a:cubicBezTo>
                <a:close/>
                <a:moveTo>
                  <a:pt x="466215" y="238588"/>
                </a:moveTo>
                <a:cubicBezTo>
                  <a:pt x="471274" y="235215"/>
                  <a:pt x="476332" y="231843"/>
                  <a:pt x="481390" y="227628"/>
                </a:cubicBezTo>
                <a:lnTo>
                  <a:pt x="481390" y="240274"/>
                </a:lnTo>
                <a:cubicBezTo>
                  <a:pt x="475489" y="239431"/>
                  <a:pt x="471274" y="239431"/>
                  <a:pt x="466215" y="238588"/>
                </a:cubicBezTo>
                <a:close/>
                <a:moveTo>
                  <a:pt x="453569" y="162712"/>
                </a:moveTo>
                <a:cubicBezTo>
                  <a:pt x="471274" y="172828"/>
                  <a:pt x="480547" y="183788"/>
                  <a:pt x="480547" y="193905"/>
                </a:cubicBezTo>
                <a:cubicBezTo>
                  <a:pt x="480547" y="208237"/>
                  <a:pt x="462000" y="224255"/>
                  <a:pt x="430807" y="236058"/>
                </a:cubicBezTo>
                <a:cubicBezTo>
                  <a:pt x="424905" y="236058"/>
                  <a:pt x="419004" y="236058"/>
                  <a:pt x="413102" y="236058"/>
                </a:cubicBezTo>
                <a:cubicBezTo>
                  <a:pt x="354088" y="236058"/>
                  <a:pt x="292544" y="244489"/>
                  <a:pt x="248704" y="261350"/>
                </a:cubicBezTo>
                <a:cubicBezTo>
                  <a:pt x="160182" y="258821"/>
                  <a:pt x="94423" y="237745"/>
                  <a:pt x="69974" y="214139"/>
                </a:cubicBezTo>
                <a:cubicBezTo>
                  <a:pt x="69974" y="214139"/>
                  <a:pt x="69974" y="214139"/>
                  <a:pt x="69974" y="214139"/>
                </a:cubicBezTo>
                <a:cubicBezTo>
                  <a:pt x="121401" y="230157"/>
                  <a:pt x="174515" y="237745"/>
                  <a:pt x="227628" y="236901"/>
                </a:cubicBezTo>
                <a:cubicBezTo>
                  <a:pt x="330482" y="236901"/>
                  <a:pt x="440080" y="210766"/>
                  <a:pt x="453569" y="162712"/>
                </a:cubicBezTo>
                <a:close/>
                <a:moveTo>
                  <a:pt x="134891" y="263036"/>
                </a:moveTo>
                <a:lnTo>
                  <a:pt x="134891" y="312777"/>
                </a:lnTo>
                <a:cubicBezTo>
                  <a:pt x="123088" y="309405"/>
                  <a:pt x="112128" y="306033"/>
                  <a:pt x="101168" y="300974"/>
                </a:cubicBezTo>
                <a:lnTo>
                  <a:pt x="101168" y="252077"/>
                </a:lnTo>
                <a:cubicBezTo>
                  <a:pt x="112128" y="256292"/>
                  <a:pt x="123931" y="260507"/>
                  <a:pt x="134891" y="263036"/>
                </a:cubicBezTo>
                <a:close/>
                <a:moveTo>
                  <a:pt x="84307" y="244489"/>
                </a:moveTo>
                <a:lnTo>
                  <a:pt x="84307" y="292544"/>
                </a:lnTo>
                <a:cubicBezTo>
                  <a:pt x="68288" y="282427"/>
                  <a:pt x="59015" y="272310"/>
                  <a:pt x="59015" y="262193"/>
                </a:cubicBezTo>
                <a:lnTo>
                  <a:pt x="59015" y="228471"/>
                </a:lnTo>
                <a:cubicBezTo>
                  <a:pt x="66602" y="234372"/>
                  <a:pt x="75033" y="240274"/>
                  <a:pt x="84307" y="244489"/>
                </a:cubicBezTo>
                <a:close/>
                <a:moveTo>
                  <a:pt x="59015" y="191376"/>
                </a:moveTo>
                <a:lnTo>
                  <a:pt x="59015" y="142478"/>
                </a:lnTo>
                <a:cubicBezTo>
                  <a:pt x="69974" y="146693"/>
                  <a:pt x="80934" y="150066"/>
                  <a:pt x="92737" y="153438"/>
                </a:cubicBezTo>
                <a:lnTo>
                  <a:pt x="92737" y="203179"/>
                </a:lnTo>
                <a:cubicBezTo>
                  <a:pt x="81777" y="199807"/>
                  <a:pt x="69974" y="196434"/>
                  <a:pt x="59015" y="191376"/>
                </a:cubicBezTo>
                <a:close/>
                <a:moveTo>
                  <a:pt x="109599" y="207394"/>
                </a:moveTo>
                <a:lnTo>
                  <a:pt x="109599" y="157653"/>
                </a:lnTo>
                <a:cubicBezTo>
                  <a:pt x="120558" y="160182"/>
                  <a:pt x="131518" y="161869"/>
                  <a:pt x="143321" y="163555"/>
                </a:cubicBezTo>
                <a:lnTo>
                  <a:pt x="143321" y="214139"/>
                </a:lnTo>
                <a:cubicBezTo>
                  <a:pt x="131518" y="212453"/>
                  <a:pt x="120558" y="209923"/>
                  <a:pt x="109599" y="207394"/>
                </a:cubicBezTo>
                <a:close/>
                <a:moveTo>
                  <a:pt x="160182" y="215825"/>
                </a:moveTo>
                <a:lnTo>
                  <a:pt x="160182" y="165241"/>
                </a:lnTo>
                <a:cubicBezTo>
                  <a:pt x="171142" y="166084"/>
                  <a:pt x="182945" y="167770"/>
                  <a:pt x="193905" y="167770"/>
                </a:cubicBezTo>
                <a:lnTo>
                  <a:pt x="193905" y="218354"/>
                </a:lnTo>
                <a:cubicBezTo>
                  <a:pt x="182102" y="218354"/>
                  <a:pt x="171142" y="217511"/>
                  <a:pt x="160182" y="215825"/>
                </a:cubicBezTo>
                <a:close/>
                <a:moveTo>
                  <a:pt x="210766" y="219197"/>
                </a:moveTo>
                <a:lnTo>
                  <a:pt x="210766" y="168613"/>
                </a:lnTo>
                <a:cubicBezTo>
                  <a:pt x="216668" y="168613"/>
                  <a:pt x="221726" y="168613"/>
                  <a:pt x="227628" y="168613"/>
                </a:cubicBezTo>
                <a:cubicBezTo>
                  <a:pt x="233529" y="168613"/>
                  <a:pt x="238588" y="168613"/>
                  <a:pt x="244489" y="168613"/>
                </a:cubicBezTo>
                <a:lnTo>
                  <a:pt x="244489" y="219197"/>
                </a:lnTo>
                <a:cubicBezTo>
                  <a:pt x="238588" y="219197"/>
                  <a:pt x="233529" y="219197"/>
                  <a:pt x="227628" y="219197"/>
                </a:cubicBezTo>
                <a:cubicBezTo>
                  <a:pt x="221726" y="219197"/>
                  <a:pt x="216668" y="220040"/>
                  <a:pt x="210766" y="219197"/>
                </a:cubicBezTo>
                <a:close/>
                <a:moveTo>
                  <a:pt x="261350" y="219197"/>
                </a:moveTo>
                <a:lnTo>
                  <a:pt x="261350" y="168613"/>
                </a:lnTo>
                <a:cubicBezTo>
                  <a:pt x="272310" y="167770"/>
                  <a:pt x="284113" y="166927"/>
                  <a:pt x="295073" y="166084"/>
                </a:cubicBezTo>
                <a:lnTo>
                  <a:pt x="295073" y="216668"/>
                </a:lnTo>
                <a:cubicBezTo>
                  <a:pt x="284113" y="217511"/>
                  <a:pt x="273153" y="218354"/>
                  <a:pt x="261350" y="219197"/>
                </a:cubicBezTo>
                <a:close/>
                <a:moveTo>
                  <a:pt x="311934" y="214139"/>
                </a:moveTo>
                <a:lnTo>
                  <a:pt x="311934" y="163555"/>
                </a:lnTo>
                <a:cubicBezTo>
                  <a:pt x="323737" y="161869"/>
                  <a:pt x="334697" y="160182"/>
                  <a:pt x="345657" y="157653"/>
                </a:cubicBezTo>
                <a:lnTo>
                  <a:pt x="345657" y="207394"/>
                </a:lnTo>
                <a:cubicBezTo>
                  <a:pt x="335540" y="209923"/>
                  <a:pt x="323737" y="212453"/>
                  <a:pt x="311934" y="214139"/>
                </a:cubicBezTo>
                <a:close/>
                <a:moveTo>
                  <a:pt x="362518" y="203179"/>
                </a:moveTo>
                <a:lnTo>
                  <a:pt x="362518" y="153438"/>
                </a:lnTo>
                <a:cubicBezTo>
                  <a:pt x="374321" y="150909"/>
                  <a:pt x="385281" y="146693"/>
                  <a:pt x="396241" y="142478"/>
                </a:cubicBezTo>
                <a:lnTo>
                  <a:pt x="396241" y="191376"/>
                </a:lnTo>
                <a:cubicBezTo>
                  <a:pt x="385281" y="196434"/>
                  <a:pt x="374321" y="199807"/>
                  <a:pt x="362518" y="203179"/>
                </a:cubicBezTo>
                <a:close/>
                <a:moveTo>
                  <a:pt x="413102" y="182945"/>
                </a:moveTo>
                <a:lnTo>
                  <a:pt x="413102" y="134891"/>
                </a:lnTo>
                <a:cubicBezTo>
                  <a:pt x="422376" y="130675"/>
                  <a:pt x="430807" y="124774"/>
                  <a:pt x="438394" y="118029"/>
                </a:cubicBezTo>
                <a:lnTo>
                  <a:pt x="438394" y="151752"/>
                </a:lnTo>
                <a:cubicBezTo>
                  <a:pt x="438394" y="162712"/>
                  <a:pt x="429964" y="172828"/>
                  <a:pt x="413102" y="182945"/>
                </a:cubicBezTo>
                <a:close/>
                <a:moveTo>
                  <a:pt x="42153" y="182945"/>
                </a:moveTo>
                <a:cubicBezTo>
                  <a:pt x="26135" y="172828"/>
                  <a:pt x="16861" y="162712"/>
                  <a:pt x="16861" y="152595"/>
                </a:cubicBezTo>
                <a:lnTo>
                  <a:pt x="16861" y="118872"/>
                </a:lnTo>
                <a:cubicBezTo>
                  <a:pt x="24449" y="125617"/>
                  <a:pt x="32880" y="131518"/>
                  <a:pt x="42153" y="135734"/>
                </a:cubicBezTo>
                <a:lnTo>
                  <a:pt x="42153" y="182945"/>
                </a:lnTo>
                <a:close/>
                <a:moveTo>
                  <a:pt x="16861" y="85150"/>
                </a:moveTo>
                <a:cubicBezTo>
                  <a:pt x="16861" y="53113"/>
                  <a:pt x="103697" y="17704"/>
                  <a:pt x="227628" y="17704"/>
                </a:cubicBezTo>
                <a:cubicBezTo>
                  <a:pt x="351558" y="17704"/>
                  <a:pt x="438394" y="53113"/>
                  <a:pt x="438394" y="85150"/>
                </a:cubicBezTo>
                <a:cubicBezTo>
                  <a:pt x="438394" y="117186"/>
                  <a:pt x="351558" y="152595"/>
                  <a:pt x="227628" y="152595"/>
                </a:cubicBezTo>
                <a:cubicBezTo>
                  <a:pt x="103697" y="152595"/>
                  <a:pt x="16861" y="116343"/>
                  <a:pt x="16861" y="85150"/>
                </a:cubicBezTo>
                <a:close/>
                <a:moveTo>
                  <a:pt x="46369" y="279055"/>
                </a:moveTo>
                <a:cubicBezTo>
                  <a:pt x="61544" y="310248"/>
                  <a:pt x="118872" y="330482"/>
                  <a:pt x="185474" y="339755"/>
                </a:cubicBezTo>
                <a:lnTo>
                  <a:pt x="185474" y="377693"/>
                </a:lnTo>
                <a:cubicBezTo>
                  <a:pt x="84307" y="370949"/>
                  <a:pt x="16861" y="339755"/>
                  <a:pt x="16861" y="311934"/>
                </a:cubicBezTo>
                <a:cubicBezTo>
                  <a:pt x="16861" y="300974"/>
                  <a:pt x="27821" y="290015"/>
                  <a:pt x="46369" y="279055"/>
                </a:cubicBezTo>
                <a:close/>
                <a:moveTo>
                  <a:pt x="42153" y="410573"/>
                </a:moveTo>
                <a:cubicBezTo>
                  <a:pt x="26135" y="400456"/>
                  <a:pt x="16861" y="390339"/>
                  <a:pt x="16861" y="380223"/>
                </a:cubicBezTo>
                <a:lnTo>
                  <a:pt x="16861" y="346500"/>
                </a:lnTo>
                <a:cubicBezTo>
                  <a:pt x="24449" y="353245"/>
                  <a:pt x="32880" y="359146"/>
                  <a:pt x="42153" y="363361"/>
                </a:cubicBezTo>
                <a:lnTo>
                  <a:pt x="42153" y="410573"/>
                </a:lnTo>
                <a:close/>
                <a:moveTo>
                  <a:pt x="92737" y="430807"/>
                </a:moveTo>
                <a:cubicBezTo>
                  <a:pt x="80934" y="427434"/>
                  <a:pt x="69974" y="424062"/>
                  <a:pt x="59015" y="419004"/>
                </a:cubicBezTo>
                <a:lnTo>
                  <a:pt x="59015" y="370106"/>
                </a:lnTo>
                <a:cubicBezTo>
                  <a:pt x="69974" y="374321"/>
                  <a:pt x="80934" y="377693"/>
                  <a:pt x="92737" y="381066"/>
                </a:cubicBezTo>
                <a:lnTo>
                  <a:pt x="92737" y="430807"/>
                </a:lnTo>
                <a:close/>
                <a:moveTo>
                  <a:pt x="143321" y="441766"/>
                </a:moveTo>
                <a:cubicBezTo>
                  <a:pt x="131518" y="440080"/>
                  <a:pt x="119715" y="437551"/>
                  <a:pt x="109599" y="435865"/>
                </a:cubicBezTo>
                <a:lnTo>
                  <a:pt x="109599" y="386124"/>
                </a:lnTo>
                <a:cubicBezTo>
                  <a:pt x="120558" y="388653"/>
                  <a:pt x="131518" y="390339"/>
                  <a:pt x="143321" y="392026"/>
                </a:cubicBezTo>
                <a:lnTo>
                  <a:pt x="143321" y="441766"/>
                </a:lnTo>
                <a:close/>
                <a:moveTo>
                  <a:pt x="160182" y="392869"/>
                </a:moveTo>
                <a:cubicBezTo>
                  <a:pt x="168613" y="393712"/>
                  <a:pt x="177044" y="394555"/>
                  <a:pt x="186318" y="395398"/>
                </a:cubicBezTo>
                <a:cubicBezTo>
                  <a:pt x="187161" y="401299"/>
                  <a:pt x="190533" y="407201"/>
                  <a:pt x="193905" y="413102"/>
                </a:cubicBezTo>
                <a:lnTo>
                  <a:pt x="193905" y="446825"/>
                </a:lnTo>
                <a:cubicBezTo>
                  <a:pt x="182102" y="445982"/>
                  <a:pt x="171142" y="445139"/>
                  <a:pt x="160182" y="444296"/>
                </a:cubicBezTo>
                <a:lnTo>
                  <a:pt x="160182" y="392869"/>
                </a:lnTo>
                <a:close/>
                <a:moveTo>
                  <a:pt x="210766" y="428277"/>
                </a:moveTo>
                <a:cubicBezTo>
                  <a:pt x="215825" y="431650"/>
                  <a:pt x="221726" y="435022"/>
                  <a:pt x="227628" y="438394"/>
                </a:cubicBezTo>
                <a:lnTo>
                  <a:pt x="227628" y="446825"/>
                </a:lnTo>
                <a:cubicBezTo>
                  <a:pt x="221726" y="446825"/>
                  <a:pt x="216668" y="446825"/>
                  <a:pt x="210766" y="446825"/>
                </a:cubicBezTo>
                <a:lnTo>
                  <a:pt x="210766" y="428277"/>
                </a:lnTo>
                <a:close/>
                <a:moveTo>
                  <a:pt x="244489" y="498252"/>
                </a:moveTo>
                <a:lnTo>
                  <a:pt x="244489" y="464529"/>
                </a:lnTo>
                <a:cubicBezTo>
                  <a:pt x="252077" y="471274"/>
                  <a:pt x="260507" y="477175"/>
                  <a:pt x="269781" y="481390"/>
                </a:cubicBezTo>
                <a:lnTo>
                  <a:pt x="269781" y="529445"/>
                </a:lnTo>
                <a:cubicBezTo>
                  <a:pt x="253763" y="518485"/>
                  <a:pt x="244489" y="508369"/>
                  <a:pt x="244489" y="498252"/>
                </a:cubicBezTo>
                <a:lnTo>
                  <a:pt x="244489" y="498252"/>
                </a:lnTo>
                <a:close/>
                <a:moveTo>
                  <a:pt x="438394" y="514270"/>
                </a:moveTo>
                <a:cubicBezTo>
                  <a:pt x="444296" y="514270"/>
                  <a:pt x="449354" y="514270"/>
                  <a:pt x="455255" y="514270"/>
                </a:cubicBezTo>
                <a:cubicBezTo>
                  <a:pt x="461157" y="514270"/>
                  <a:pt x="466215" y="514270"/>
                  <a:pt x="472117" y="514270"/>
                </a:cubicBezTo>
                <a:lnTo>
                  <a:pt x="472117" y="564854"/>
                </a:lnTo>
                <a:cubicBezTo>
                  <a:pt x="466215" y="564854"/>
                  <a:pt x="461157" y="564854"/>
                  <a:pt x="455255" y="564854"/>
                </a:cubicBezTo>
                <a:cubicBezTo>
                  <a:pt x="449354" y="564854"/>
                  <a:pt x="444296" y="564854"/>
                  <a:pt x="438394" y="564854"/>
                </a:cubicBezTo>
                <a:lnTo>
                  <a:pt x="438394" y="514270"/>
                </a:lnTo>
                <a:close/>
                <a:moveTo>
                  <a:pt x="640730" y="480547"/>
                </a:moveTo>
                <a:cubicBezTo>
                  <a:pt x="650004" y="476332"/>
                  <a:pt x="658434" y="470431"/>
                  <a:pt x="666022" y="463686"/>
                </a:cubicBezTo>
                <a:lnTo>
                  <a:pt x="666022" y="497409"/>
                </a:lnTo>
                <a:cubicBezTo>
                  <a:pt x="666022" y="507526"/>
                  <a:pt x="656748" y="518485"/>
                  <a:pt x="640730" y="527759"/>
                </a:cubicBezTo>
                <a:lnTo>
                  <a:pt x="640730" y="480547"/>
                </a:lnTo>
                <a:close/>
              </a:path>
            </a:pathLst>
          </a:custGeom>
          <a:solidFill>
            <a:srgbClr val="4A773C"/>
          </a:solidFill>
          <a:ln w="12700">
            <a:solidFill>
              <a:srgbClr val="4A773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lv-LV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F286E4-8B92-EDC2-ED35-D2B6246DE012}"/>
              </a:ext>
            </a:extLst>
          </p:cNvPr>
          <p:cNvSpPr/>
          <p:nvPr/>
        </p:nvSpPr>
        <p:spPr>
          <a:xfrm>
            <a:off x="1105286" y="1925998"/>
            <a:ext cx="10778789" cy="7944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lv-LV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Pašvaldības gadskārtējā budžetā paredz finansējumu </a:t>
            </a:r>
            <a:r>
              <a:rPr lang="lv-LV"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līdzdalības budžetam vismaz 0,5% apmērā no vidējiem IIN un NĪN ieņēmumiem, </a:t>
            </a:r>
            <a:r>
              <a:rPr lang="lv-LV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kas tiek aprēķināti par pēdējiem trīs gadiem</a:t>
            </a:r>
            <a:endParaRPr lang="lv-LV" sz="16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F5C2DE3-17E7-E179-2920-50475203F2D0}"/>
              </a:ext>
            </a:extLst>
          </p:cNvPr>
          <p:cNvSpPr/>
          <p:nvPr/>
        </p:nvSpPr>
        <p:spPr>
          <a:xfrm>
            <a:off x="1115530" y="3096558"/>
            <a:ext cx="10778789" cy="7944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lv-LV"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lv-LV" sz="1600" b="1">
                <a:latin typeface="Verdana" panose="020B0604030504040204" pitchFamily="34" charset="0"/>
                <a:ea typeface="Verdana" panose="020B0604030504040204" pitchFamily="34" charset="0"/>
              </a:rPr>
              <a:t>īdzdalības budžetu iedala līdzdalības budžeta plānošanas vienībās </a:t>
            </a:r>
            <a:r>
              <a:rPr lang="lv-LV" sz="1600">
                <a:latin typeface="Verdana" panose="020B0604030504040204" pitchFamily="34" charset="0"/>
                <a:ea typeface="Verdana" panose="020B0604030504040204" pitchFamily="34" charset="0"/>
              </a:rPr>
              <a:t>(nosaka pašvaldību attīstības programmās)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E39E3AA-4A1C-B44F-5E90-A2B04A745D9F}"/>
              </a:ext>
            </a:extLst>
          </p:cNvPr>
          <p:cNvSpPr/>
          <p:nvPr/>
        </p:nvSpPr>
        <p:spPr>
          <a:xfrm>
            <a:off x="1104501" y="4267118"/>
            <a:ext cx="10778790" cy="7944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lv-LV" sz="16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Finansējums tiek izlietots sabiedrības ierosinātiem teritorijas attīstības projektiem, </a:t>
            </a:r>
            <a:r>
              <a:rPr lang="lv-LV"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kas paredz ieguldījumu pašvaldības īpašumā vai, gadījumos, kad ir saņemts attiecīgs saskaņojums – citas personas īpašumā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E0154E7-CC93-7B0A-0E2E-759785107E47}"/>
              </a:ext>
            </a:extLst>
          </p:cNvPr>
          <p:cNvSpPr/>
          <p:nvPr/>
        </p:nvSpPr>
        <p:spPr>
          <a:xfrm>
            <a:off x="1104502" y="5435005"/>
            <a:ext cx="10778789" cy="7944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lv-LV" sz="1600" b="1">
                <a:latin typeface="Verdana" panose="020B0604030504040204" pitchFamily="34" charset="0"/>
                <a:ea typeface="Verdana" panose="020B0604030504040204" pitchFamily="34" charset="0"/>
              </a:rPr>
              <a:t>Projektu iesniegšanu, atlasi un īstenošanu organizē katra pašvaldība</a:t>
            </a:r>
          </a:p>
        </p:txBody>
      </p:sp>
    </p:spTree>
    <p:extLst>
      <p:ext uri="{BB962C8B-B14F-4D97-AF65-F5344CB8AC3E}">
        <p14:creationId xmlns:p14="http://schemas.microsoft.com/office/powerpoint/2010/main" val="3481409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C9D9DD-7DC9-FA5C-8A34-77C0BBC970B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E8D75792-8A94-4A28-9A46-4D0284BD4688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3F5902-4CA2-2EB9-C250-F3FFEBCFE585}"/>
              </a:ext>
            </a:extLst>
          </p:cNvPr>
          <p:cNvSpPr txBox="1">
            <a:spLocks/>
          </p:cNvSpPr>
          <p:nvPr/>
        </p:nvSpPr>
        <p:spPr>
          <a:xfrm>
            <a:off x="2336800" y="253431"/>
            <a:ext cx="9245600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800" b="1" cap="none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4500"/>
            </a:lvl2pPr>
            <a:lvl3pPr algn="ctr">
              <a:defRPr sz="4500"/>
            </a:lvl3pPr>
            <a:lvl4pPr algn="ctr">
              <a:defRPr sz="4500"/>
            </a:lvl4pPr>
            <a:lvl5pPr algn="ctr">
              <a:defRPr sz="4500"/>
            </a:lvl5pPr>
            <a:lvl6pPr marL="457200" algn="ctr" defTabSz="938213" fontAlgn="base">
              <a:spcBef>
                <a:spcPct val="0"/>
              </a:spcBef>
              <a:spcAft>
                <a:spcPct val="0"/>
              </a:spcAft>
              <a:defRPr sz="4500"/>
            </a:lvl6pPr>
            <a:lvl7pPr marL="914400" algn="ctr" defTabSz="938213" fontAlgn="base">
              <a:spcBef>
                <a:spcPct val="0"/>
              </a:spcBef>
              <a:spcAft>
                <a:spcPct val="0"/>
              </a:spcAft>
              <a:defRPr sz="4500"/>
            </a:lvl7pPr>
            <a:lvl8pPr marL="1371600" algn="ctr" defTabSz="938213" fontAlgn="base">
              <a:spcBef>
                <a:spcPct val="0"/>
              </a:spcBef>
              <a:spcAft>
                <a:spcPct val="0"/>
              </a:spcAft>
              <a:defRPr sz="4500"/>
            </a:lvl8pPr>
            <a:lvl9pPr marL="1828800" algn="ctr" defTabSz="938213" fontAlgn="base">
              <a:spcBef>
                <a:spcPct val="0"/>
              </a:spcBef>
              <a:spcAft>
                <a:spcPct val="0"/>
              </a:spcAft>
              <a:defRPr sz="4500"/>
            </a:lvl9pPr>
          </a:lstStyle>
          <a:p>
            <a:r>
              <a:rPr lang="lv-LV">
                <a:solidFill>
                  <a:srgbClr val="4A773C"/>
                </a:solidFill>
              </a:rPr>
              <a:t>Līdzdalības budžets (</a:t>
            </a:r>
            <a:r>
              <a:rPr lang="lv-LV" i="1">
                <a:solidFill>
                  <a:srgbClr val="4A773C"/>
                </a:solidFill>
              </a:rPr>
              <a:t>no 2025.gada</a:t>
            </a:r>
            <a:r>
              <a:rPr lang="lv-LV">
                <a:solidFill>
                  <a:srgbClr val="4A773C"/>
                </a:solidFill>
              </a:rPr>
              <a:t>) (2)</a:t>
            </a:r>
            <a:endParaRPr lang="lv-LV" altLang="lv-LV">
              <a:solidFill>
                <a:srgbClr val="4A773C"/>
              </a:solidFill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F286E4-8B92-EDC2-ED35-D2B6246DE012}"/>
              </a:ext>
            </a:extLst>
          </p:cNvPr>
          <p:cNvSpPr/>
          <p:nvPr/>
        </p:nvSpPr>
        <p:spPr>
          <a:xfrm>
            <a:off x="1105286" y="1925998"/>
            <a:ext cx="10778789" cy="7944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lv-LV"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Dalības kritēriji izvirzīti sabiedrības pārstāvjiem </a:t>
            </a:r>
            <a:r>
              <a:rPr lang="lv-LV"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lv-LV"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projekta iesniedzējs</a:t>
            </a:r>
            <a:r>
              <a:rPr lang="lv-LV"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ir</a:t>
            </a:r>
            <a:endParaRPr lang="lv-LV" sz="16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01118" lvl="1" indent="-361942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deklarēta fiziska persona no 16 gadu vecuma</a:t>
            </a:r>
          </a:p>
          <a:p>
            <a:pPr marL="601118" lvl="1" indent="-361942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lv-LV"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reģistrēta biedrība vai nodibinājums (bez pašvaldības dalības)</a:t>
            </a:r>
            <a:endParaRPr lang="lv-LV" sz="1600" u="sng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F5C2DE3-17E7-E179-2920-50475203F2D0}"/>
              </a:ext>
            </a:extLst>
          </p:cNvPr>
          <p:cNvSpPr/>
          <p:nvPr/>
        </p:nvSpPr>
        <p:spPr>
          <a:xfrm>
            <a:off x="1115530" y="3096558"/>
            <a:ext cx="10778789" cy="7944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lv-LV"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</a:t>
            </a:r>
            <a:r>
              <a:rPr lang="lv-LV"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ēmumu pieņemšana </a:t>
            </a:r>
            <a:r>
              <a:rPr lang="lv-LV"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lang="lv-LV"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balsojot pašvaldības administratīvajā teritorijā deklarētām fiziskām personām </a:t>
            </a:r>
            <a:r>
              <a:rPr lang="lv-LV"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 16 gadu vecuma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E39E3AA-4A1C-B44F-5E90-A2B04A745D9F}"/>
              </a:ext>
            </a:extLst>
          </p:cNvPr>
          <p:cNvSpPr/>
          <p:nvPr/>
        </p:nvSpPr>
        <p:spPr>
          <a:xfrm>
            <a:off x="1104501" y="4267118"/>
            <a:ext cx="10778790" cy="79440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lv-LV" sz="1600" b="1">
                <a:latin typeface="Verdana" panose="020B0604030504040204" pitchFamily="34" charset="0"/>
                <a:ea typeface="Verdana" panose="020B0604030504040204" pitchFamily="34" charset="0"/>
              </a:rPr>
              <a:t>Pašvaldības </a:t>
            </a:r>
            <a:r>
              <a:rPr lang="lv-LV"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rīcība </a:t>
            </a:r>
            <a:r>
              <a:rPr lang="lv-LV"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lang="lv-LV" sz="16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 mēnešu laikā pēc projektu konkursa rezultātu paziņošanas uzsāk projekta īstenošanu un īsteno 2 gadu laikā</a:t>
            </a:r>
            <a:endParaRPr lang="lv-LV" sz="160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E0154E7-CC93-7B0A-0E2E-759785107E47}"/>
              </a:ext>
            </a:extLst>
          </p:cNvPr>
          <p:cNvSpPr/>
          <p:nvPr/>
        </p:nvSpPr>
        <p:spPr>
          <a:xfrm>
            <a:off x="1104502" y="5435005"/>
            <a:ext cx="10778789" cy="7944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r>
              <a:rPr lang="lv-LV" sz="1600" b="1">
                <a:latin typeface="Verdana" panose="020B0604030504040204" pitchFamily="34" charset="0"/>
                <a:ea typeface="Verdana" panose="020B0604030504040204" pitchFamily="34" charset="0"/>
              </a:rPr>
              <a:t>Darbības ilgums </a:t>
            </a:r>
            <a:r>
              <a:rPr lang="lv-LV" sz="1600"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lang="lv-LV" sz="1600" b="1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1600">
                <a:latin typeface="Verdana" panose="020B0604030504040204" pitchFamily="34" charset="0"/>
                <a:ea typeface="Verdana" panose="020B0604030504040204" pitchFamily="34" charset="0"/>
              </a:rPr>
              <a:t>projektus var iesniegt katru gadu</a:t>
            </a:r>
            <a:endParaRPr lang="lv-LV" sz="1600" b="1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03BDE1-86B0-D87A-0747-4D5429007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77" y="5525514"/>
            <a:ext cx="690063" cy="6133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14405E-DDE1-8BDC-95A2-87611CC33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74" y="4359522"/>
            <a:ext cx="745067" cy="60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823E903-EB06-0E9E-2C21-578E29EF25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58" y="3180738"/>
            <a:ext cx="682883" cy="617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B884E5D-AE58-3EAC-C608-53D8C45D6D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839" y="2010463"/>
            <a:ext cx="589736" cy="62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44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C9D9DD-7DC9-FA5C-8A34-77C0BBC970B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E8D75792-8A94-4A28-9A46-4D0284BD4688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3F5902-4CA2-2EB9-C250-F3FFEBCFE585}"/>
              </a:ext>
            </a:extLst>
          </p:cNvPr>
          <p:cNvSpPr txBox="1">
            <a:spLocks/>
          </p:cNvSpPr>
          <p:nvPr/>
        </p:nvSpPr>
        <p:spPr>
          <a:xfrm>
            <a:off x="2336800" y="253431"/>
            <a:ext cx="9245600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800" b="1" cap="none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4500"/>
            </a:lvl2pPr>
            <a:lvl3pPr algn="ctr">
              <a:defRPr sz="4500"/>
            </a:lvl3pPr>
            <a:lvl4pPr algn="ctr">
              <a:defRPr sz="4500"/>
            </a:lvl4pPr>
            <a:lvl5pPr algn="ctr">
              <a:defRPr sz="4500"/>
            </a:lvl5pPr>
            <a:lvl6pPr marL="457200" algn="ctr" defTabSz="938213" fontAlgn="base">
              <a:spcBef>
                <a:spcPct val="0"/>
              </a:spcBef>
              <a:spcAft>
                <a:spcPct val="0"/>
              </a:spcAft>
              <a:defRPr sz="4500"/>
            </a:lvl6pPr>
            <a:lvl7pPr marL="914400" algn="ctr" defTabSz="938213" fontAlgn="base">
              <a:spcBef>
                <a:spcPct val="0"/>
              </a:spcBef>
              <a:spcAft>
                <a:spcPct val="0"/>
              </a:spcAft>
              <a:defRPr sz="4500"/>
            </a:lvl7pPr>
            <a:lvl8pPr marL="1371600" algn="ctr" defTabSz="938213" fontAlgn="base">
              <a:spcBef>
                <a:spcPct val="0"/>
              </a:spcBef>
              <a:spcAft>
                <a:spcPct val="0"/>
              </a:spcAft>
              <a:defRPr sz="4500"/>
            </a:lvl8pPr>
            <a:lvl9pPr marL="1828800" algn="ctr" defTabSz="938213" fontAlgn="base">
              <a:spcBef>
                <a:spcPct val="0"/>
              </a:spcBef>
              <a:spcAft>
                <a:spcPct val="0"/>
              </a:spcAft>
              <a:defRPr sz="4500"/>
            </a:lvl9pPr>
          </a:lstStyle>
          <a:p>
            <a:r>
              <a:rPr lang="lv-LV">
                <a:solidFill>
                  <a:srgbClr val="4A773C"/>
                </a:solidFill>
              </a:rPr>
              <a:t>Līdzdalības budžeta informācijas sistēma (TAPIS ietvaros)</a:t>
            </a:r>
            <a:endParaRPr lang="lv-LV" altLang="lv-LV">
              <a:solidFill>
                <a:srgbClr val="4A773C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DA98D8E-356D-3071-9B91-E42033320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9090" y="2472170"/>
            <a:ext cx="6263310" cy="4157230"/>
          </a:xfrm>
        </p:spPr>
        <p:txBody>
          <a:bodyPr>
            <a:normAutofit/>
          </a:bodyPr>
          <a:lstStyle/>
          <a:p>
            <a:pPr marL="342900" indent="-342900" algn="just">
              <a:spcAft>
                <a:spcPts val="600"/>
              </a:spcAft>
              <a:buClr>
                <a:srgbClr val="4A773C"/>
              </a:buClr>
              <a:buFont typeface="Calibri" panose="020F0502020204030204" pitchFamily="34" charset="0"/>
              <a:buChar char="→"/>
            </a:pPr>
            <a:r>
              <a:rPr lang="lv-LV" altLang="lv-LV" sz="1800" b="1"/>
              <a:t>Mērķis: </a:t>
            </a:r>
            <a:r>
              <a:rPr lang="lv-LV" altLang="lv-LV" sz="1800"/>
              <a:t>nodrošināt iespēju īstenot līdzdalības budžetu atbilstoši Pašvaldību likumam</a:t>
            </a:r>
          </a:p>
          <a:p>
            <a:pPr marL="754062" lvl="1" indent="-342900" algn="just">
              <a:spcAft>
                <a:spcPts val="600"/>
              </a:spcAft>
              <a:buClr>
                <a:srgbClr val="4A773C"/>
              </a:buClr>
              <a:buFont typeface="Calibri" panose="020F0502020204030204" pitchFamily="34" charset="0"/>
              <a:buChar char="→"/>
            </a:pPr>
            <a:r>
              <a:rPr lang="lv-LV" altLang="lv-LV" sz="1600" b="1"/>
              <a:t>Iedzīvotājiem</a:t>
            </a:r>
            <a:r>
              <a:rPr lang="lv-LV" altLang="lv-LV" sz="1600"/>
              <a:t> – iesniegt projektus un balsot par tiem</a:t>
            </a:r>
          </a:p>
          <a:p>
            <a:pPr marL="754062" lvl="1" indent="-342900" algn="just">
              <a:spcAft>
                <a:spcPts val="600"/>
              </a:spcAft>
              <a:buClr>
                <a:srgbClr val="4A773C"/>
              </a:buClr>
              <a:buFont typeface="Calibri" panose="020F0502020204030204" pitchFamily="34" charset="0"/>
              <a:buChar char="→"/>
            </a:pPr>
            <a:r>
              <a:rPr lang="lv-LV" altLang="lv-LV" sz="1600" b="1"/>
              <a:t>Pašvaldībām</a:t>
            </a:r>
            <a:r>
              <a:rPr lang="lv-LV" altLang="lv-LV" sz="1600"/>
              <a:t> – organizēt projektu ideju konkursus</a:t>
            </a:r>
          </a:p>
          <a:p>
            <a:pPr marL="411162" lvl="1" indent="0" algn="just">
              <a:spcAft>
                <a:spcPts val="600"/>
              </a:spcAft>
              <a:buClr>
                <a:srgbClr val="4A773C"/>
              </a:buClr>
              <a:buNone/>
            </a:pPr>
            <a:r>
              <a:rPr lang="lv-LV" altLang="lv-LV" sz="1600"/>
              <a:t> </a:t>
            </a:r>
          </a:p>
          <a:p>
            <a:pPr marL="342900" indent="-342900" algn="just">
              <a:spcAft>
                <a:spcPts val="600"/>
              </a:spcAft>
              <a:buClr>
                <a:srgbClr val="4A773C"/>
              </a:buClr>
              <a:buFont typeface="Calibri" panose="020F0502020204030204" pitchFamily="34" charset="0"/>
              <a:buChar char="→"/>
            </a:pPr>
            <a:r>
              <a:rPr lang="lv-LV" altLang="lv-LV" sz="1800"/>
              <a:t>LBIS iecerēts pabeigt </a:t>
            </a:r>
            <a:r>
              <a:rPr lang="lv-LV" altLang="lv-LV" sz="1800" b="1"/>
              <a:t>līdz 2024. gada IV. ceturkšņa beigām</a:t>
            </a:r>
          </a:p>
        </p:txBody>
      </p:sp>
      <p:pic>
        <p:nvPicPr>
          <p:cNvPr id="3" name="Picture 2" descr="Woman lifting barbell in gym">
            <a:extLst>
              <a:ext uri="{FF2B5EF4-FFF2-40B4-BE49-F238E27FC236}">
                <a16:creationId xmlns:a16="http://schemas.microsoft.com/office/drawing/2014/main" id="{C547BE93-73B6-80D9-93C8-1518786FEC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65" y="2319770"/>
            <a:ext cx="3496092" cy="1843710"/>
          </a:xfrm>
          <a:prstGeom prst="rect">
            <a:avLst/>
          </a:prstGeom>
        </p:spPr>
      </p:pic>
      <p:pic>
        <p:nvPicPr>
          <p:cNvPr id="10" name="Picture 9" descr="Person watching empty phone">
            <a:extLst>
              <a:ext uri="{FF2B5EF4-FFF2-40B4-BE49-F238E27FC236}">
                <a16:creationId xmlns:a16="http://schemas.microsoft.com/office/drawing/2014/main" id="{02666FB8-0AF1-3380-8AC4-B19892DDD5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65" y="4419074"/>
            <a:ext cx="3496092" cy="190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96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ity lights focused in magnifying glass">
            <a:extLst>
              <a:ext uri="{FF2B5EF4-FFF2-40B4-BE49-F238E27FC236}">
                <a16:creationId xmlns:a16="http://schemas.microsoft.com/office/drawing/2014/main" id="{3624E618-41F7-C5FF-FBCC-C6085935BE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6" r="20289" b="-2"/>
          <a:stretch/>
        </p:blipFill>
        <p:spPr>
          <a:xfrm>
            <a:off x="2142836" y="1752601"/>
            <a:ext cx="3860800" cy="4373565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B6ACB-FDD5-333D-255A-DE981CF9A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45944" y="2484427"/>
            <a:ext cx="3032165" cy="3641739"/>
          </a:xfrm>
        </p:spPr>
        <p:txBody>
          <a:bodyPr wrap="square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/>
              <a:t>Problēmas noteikšana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/>
              <a:t>Risinājums – ko darām, lai mainītu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lv-LV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lv-LV"/>
              <a:t>Rezultāts – kas mainās</a:t>
            </a:r>
          </a:p>
          <a:p>
            <a:pPr marL="0" indent="0">
              <a:buNone/>
            </a:pPr>
            <a:endParaRPr lang="lv-LV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A9E4D67C-FF5F-42FB-C228-D0E0A618DB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4D156209-1A23-F0C5-978C-3A8F35E2AB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385C9-9682-F48B-BBB9-862F6891D08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C3CA202-D565-4603-8F75-B6EF6253BC4F}" type="slidenum">
              <a:rPr lang="en-US" altLang="en-US" smtClean="0"/>
              <a:pPr>
                <a:spcAft>
                  <a:spcPts val="600"/>
                </a:spcAft>
                <a:defRPr/>
              </a:pPr>
              <a:t>2</a:t>
            </a:fld>
            <a:endParaRPr lang="en-US" alt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938AD98B-BD9C-29D1-6400-3ECCD9151139}"/>
              </a:ext>
            </a:extLst>
          </p:cNvPr>
          <p:cNvSpPr/>
          <p:nvPr/>
        </p:nvSpPr>
        <p:spPr>
          <a:xfrm>
            <a:off x="9275289" y="2347842"/>
            <a:ext cx="692727" cy="318308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B82803-25B3-91DB-C7F7-B2203013C441}"/>
              </a:ext>
            </a:extLst>
          </p:cNvPr>
          <p:cNvSpPr txBox="1"/>
          <p:nvPr/>
        </p:nvSpPr>
        <p:spPr>
          <a:xfrm>
            <a:off x="10095345" y="3585439"/>
            <a:ext cx="1487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b="1">
                <a:latin typeface="Verdana" panose="020B0604030504040204" pitchFamily="34" charset="0"/>
                <a:ea typeface="Verdana" panose="020B0604030504040204" pitchFamily="34" charset="0"/>
              </a:rPr>
              <a:t>Mērķis </a:t>
            </a:r>
          </a:p>
          <a:p>
            <a:pPr algn="ctr"/>
            <a:r>
              <a:rPr lang="lv-LV" sz="2000">
                <a:latin typeface="Verdana" panose="020B0604030504040204" pitchFamily="34" charset="0"/>
                <a:ea typeface="Verdana" panose="020B0604030504040204" pitchFamily="34" charset="0"/>
              </a:rPr>
              <a:t>(dati)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E8AB052-9BF4-28CC-BC78-E5A339ECB861}"/>
              </a:ext>
            </a:extLst>
          </p:cNvPr>
          <p:cNvSpPr txBox="1">
            <a:spLocks/>
          </p:cNvSpPr>
          <p:nvPr/>
        </p:nvSpPr>
        <p:spPr>
          <a:xfrm>
            <a:off x="2336800" y="253431"/>
            <a:ext cx="9245600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800" b="1" cap="none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4500"/>
            </a:lvl2pPr>
            <a:lvl3pPr algn="ctr">
              <a:defRPr sz="4500"/>
            </a:lvl3pPr>
            <a:lvl4pPr algn="ctr">
              <a:defRPr sz="4500"/>
            </a:lvl4pPr>
            <a:lvl5pPr algn="ctr">
              <a:defRPr sz="4500"/>
            </a:lvl5pPr>
            <a:lvl6pPr marL="457200" algn="ctr" defTabSz="938213" fontAlgn="base">
              <a:spcBef>
                <a:spcPct val="0"/>
              </a:spcBef>
              <a:spcAft>
                <a:spcPct val="0"/>
              </a:spcAft>
              <a:defRPr sz="4500"/>
            </a:lvl6pPr>
            <a:lvl7pPr marL="914400" algn="ctr" defTabSz="938213" fontAlgn="base">
              <a:spcBef>
                <a:spcPct val="0"/>
              </a:spcBef>
              <a:spcAft>
                <a:spcPct val="0"/>
              </a:spcAft>
              <a:defRPr sz="4500"/>
            </a:lvl7pPr>
            <a:lvl8pPr marL="1371600" algn="ctr" defTabSz="938213" fontAlgn="base">
              <a:spcBef>
                <a:spcPct val="0"/>
              </a:spcBef>
              <a:spcAft>
                <a:spcPct val="0"/>
              </a:spcAft>
              <a:defRPr sz="4500"/>
            </a:lvl8pPr>
            <a:lvl9pPr marL="1828800" algn="ctr" defTabSz="938213" fontAlgn="base">
              <a:spcBef>
                <a:spcPct val="0"/>
              </a:spcBef>
              <a:spcAft>
                <a:spcPct val="0"/>
              </a:spcAft>
              <a:defRPr sz="4500"/>
            </a:lvl9pPr>
          </a:lstStyle>
          <a:p>
            <a:r>
              <a:rPr lang="it-IT">
                <a:solidFill>
                  <a:srgbClr val="4A773C"/>
                </a:solidFill>
              </a:rPr>
              <a:t>Plānošana un dati – ar ko sākt?</a:t>
            </a:r>
            <a:endParaRPr lang="lv-LV">
              <a:solidFill>
                <a:srgbClr val="4A77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75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03CDD414-02B4-4EBA-BFD1-64F570290BCA}"/>
              </a:ext>
            </a:extLst>
          </p:cNvPr>
          <p:cNvSpPr txBox="1">
            <a:spLocks/>
          </p:cNvSpPr>
          <p:nvPr/>
        </p:nvSpPr>
        <p:spPr bwMode="auto">
          <a:xfrm>
            <a:off x="755342" y="3429000"/>
            <a:ext cx="10681316" cy="158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  <a:noAutofit/>
          </a:bodyPr>
          <a:lstStyle>
            <a:lvl1pPr algn="l" defTabSz="938213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 cap="none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2pPr>
            <a:lvl3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3pPr>
            <a:lvl4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4pPr>
            <a:lvl5pPr algn="ctr" defTabSz="938213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ctr" defTabSz="938213" rtl="0" eaLnBrk="1" fontAlgn="base" hangingPunct="1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lv-LV" sz="3600" cap="all">
                <a:solidFill>
                  <a:schemeClr val="tx1">
                    <a:lumMod val="85000"/>
                    <a:lumOff val="15000"/>
                  </a:schemeClr>
                </a:solidFill>
              </a:rPr>
              <a:t>Paldies!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Red running track with white lines">
            <a:extLst>
              <a:ext uri="{FF2B5EF4-FFF2-40B4-BE49-F238E27FC236}">
                <a16:creationId xmlns:a16="http://schemas.microsoft.com/office/drawing/2014/main" id="{0C2FFC05-8F68-63A8-1DE6-E145D791F6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2497441"/>
            <a:ext cx="3860800" cy="256984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3701F-F777-E0BC-C7DC-BF8D07ACDB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9800" y="2663616"/>
            <a:ext cx="3962400" cy="2257629"/>
          </a:xfrm>
        </p:spPr>
        <p:txBody>
          <a:bodyPr>
            <a:normAutofit/>
          </a:bodyPr>
          <a:lstStyle/>
          <a:p>
            <a:r>
              <a:rPr lang="lv-LV" b="1"/>
              <a:t>Vertikāla: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v-LV"/>
              <a:t>Termiņi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v-LV"/>
              <a:t>Institūcijas 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lv-LV"/>
          </a:p>
          <a:p>
            <a:r>
              <a:rPr lang="lv-LV" b="1"/>
              <a:t>Horizontāla: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lv-LV"/>
              <a:t>Institūcijas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92925A-5BE8-651D-0997-99233B68FC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04FB57D-CE55-D685-D59A-3361D94178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F26B5-449C-81C5-84D3-C15BA120C9D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34AC055-9AD5-41D4-9C55-D230182115F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013A5995-9723-14D4-FD14-F4982EFA21FE}"/>
              </a:ext>
            </a:extLst>
          </p:cNvPr>
          <p:cNvSpPr/>
          <p:nvPr/>
        </p:nvSpPr>
        <p:spPr>
          <a:xfrm>
            <a:off x="7823202" y="2347842"/>
            <a:ext cx="879434" cy="28891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87453A-3870-92A5-7708-A62799A499D7}"/>
              </a:ext>
            </a:extLst>
          </p:cNvPr>
          <p:cNvSpPr txBox="1"/>
          <p:nvPr/>
        </p:nvSpPr>
        <p:spPr>
          <a:xfrm>
            <a:off x="9094184" y="3289874"/>
            <a:ext cx="2081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000" b="1">
                <a:latin typeface="Verdana" panose="020B0604030504040204" pitchFamily="34" charset="0"/>
                <a:ea typeface="Verdana" panose="020B0604030504040204" pitchFamily="34" charset="0"/>
              </a:rPr>
              <a:t>Mērķis un virzība uz to </a:t>
            </a:r>
          </a:p>
          <a:p>
            <a:pPr algn="ctr"/>
            <a:r>
              <a:rPr lang="lv-LV" sz="2000">
                <a:latin typeface="Verdana" panose="020B0604030504040204" pitchFamily="34" charset="0"/>
                <a:ea typeface="Verdana" panose="020B0604030504040204" pitchFamily="34" charset="0"/>
              </a:rPr>
              <a:t>(dati)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D09DE1-FFE9-5D9A-272F-BE55D5F3F3E1}"/>
              </a:ext>
            </a:extLst>
          </p:cNvPr>
          <p:cNvSpPr txBox="1"/>
          <p:nvPr/>
        </p:nvSpPr>
        <p:spPr>
          <a:xfrm>
            <a:off x="205181" y="5415020"/>
            <a:ext cx="7011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>
                <a:latin typeface="Verdana" panose="020B0604030504040204" pitchFamily="34" charset="0"/>
                <a:ea typeface="Verdana" panose="020B0604030504040204" pitchFamily="34" charset="0"/>
              </a:rPr>
              <a:t>Pareiza plānošana – taupām laiku un resursu (virzāmies uz mērķi)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F202807-92E2-E6B0-1DD2-32572D0D7823}"/>
              </a:ext>
            </a:extLst>
          </p:cNvPr>
          <p:cNvSpPr txBox="1">
            <a:spLocks/>
          </p:cNvSpPr>
          <p:nvPr/>
        </p:nvSpPr>
        <p:spPr>
          <a:xfrm>
            <a:off x="2336800" y="253431"/>
            <a:ext cx="9245600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800" b="1" cap="none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4500"/>
            </a:lvl2pPr>
            <a:lvl3pPr algn="ctr">
              <a:defRPr sz="4500"/>
            </a:lvl3pPr>
            <a:lvl4pPr algn="ctr">
              <a:defRPr sz="4500"/>
            </a:lvl4pPr>
            <a:lvl5pPr algn="ctr">
              <a:defRPr sz="4500"/>
            </a:lvl5pPr>
            <a:lvl6pPr marL="457200" algn="ctr" defTabSz="938213" fontAlgn="base">
              <a:spcBef>
                <a:spcPct val="0"/>
              </a:spcBef>
              <a:spcAft>
                <a:spcPct val="0"/>
              </a:spcAft>
              <a:defRPr sz="4500"/>
            </a:lvl6pPr>
            <a:lvl7pPr marL="914400" algn="ctr" defTabSz="938213" fontAlgn="base">
              <a:spcBef>
                <a:spcPct val="0"/>
              </a:spcBef>
              <a:spcAft>
                <a:spcPct val="0"/>
              </a:spcAft>
              <a:defRPr sz="4500"/>
            </a:lvl7pPr>
            <a:lvl8pPr marL="1371600" algn="ctr" defTabSz="938213" fontAlgn="base">
              <a:spcBef>
                <a:spcPct val="0"/>
              </a:spcBef>
              <a:spcAft>
                <a:spcPct val="0"/>
              </a:spcAft>
              <a:defRPr sz="4500"/>
            </a:lvl8pPr>
            <a:lvl9pPr marL="1828800" algn="ctr" defTabSz="938213" fontAlgn="base">
              <a:spcBef>
                <a:spcPct val="0"/>
              </a:spcBef>
              <a:spcAft>
                <a:spcPct val="0"/>
              </a:spcAft>
              <a:defRPr sz="4500"/>
            </a:lvl9pPr>
          </a:lstStyle>
          <a:p>
            <a:r>
              <a:rPr lang="lv-LV">
                <a:solidFill>
                  <a:srgbClr val="4A773C"/>
                </a:solidFill>
              </a:rPr>
              <a:t>Plānošana – vairāku līmeņu</a:t>
            </a:r>
          </a:p>
        </p:txBody>
      </p:sp>
    </p:spTree>
    <p:extLst>
      <p:ext uri="{BB962C8B-B14F-4D97-AF65-F5344CB8AC3E}">
        <p14:creationId xmlns:p14="http://schemas.microsoft.com/office/powerpoint/2010/main" val="2112150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5B8F5-66A5-C071-11FD-4FE7CB19E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6781" y="108449"/>
            <a:ext cx="9134168" cy="1066799"/>
          </a:xfrm>
        </p:spPr>
        <p:txBody>
          <a:bodyPr anchor="ctr"/>
          <a:lstStyle/>
          <a:p>
            <a:pPr algn="ctr"/>
            <a:r>
              <a:rPr lang="lv-LV" sz="2800">
                <a:solidFill>
                  <a:srgbClr val="4A773C"/>
                </a:solidFill>
              </a:rPr>
              <a:t>Attīstības plānošanas līmeņi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9F26B5-449C-81C5-84D3-C15BA120C9D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A34AC055-9AD5-41D4-9C55-D230182115F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cxnSp>
        <p:nvCxnSpPr>
          <p:cNvPr id="13" name="AutoShape 1">
            <a:extLst>
              <a:ext uri="{FF2B5EF4-FFF2-40B4-BE49-F238E27FC236}">
                <a16:creationId xmlns:a16="http://schemas.microsoft.com/office/drawing/2014/main" id="{7BDF3FC8-74E9-A18D-3E55-86537177DC5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92313" y="6597650"/>
            <a:ext cx="571500" cy="1588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4" name="Text Box 2">
            <a:extLst>
              <a:ext uri="{FF2B5EF4-FFF2-40B4-BE49-F238E27FC236}">
                <a16:creationId xmlns:a16="http://schemas.microsoft.com/office/drawing/2014/main" id="{751521C8-8FE2-29A4-6A1F-5F1BC99BB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9" y="6453188"/>
            <a:ext cx="2205037" cy="256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buFont typeface="Calibri" panose="020F0502020204030204" pitchFamily="34" charset="0"/>
              <a:buNone/>
            </a:pPr>
            <a:r>
              <a:rPr lang="lv-LV" altLang="en-US" sz="105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Savstarpējā saskaņotība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E588DFBA-B164-8A5A-EAAF-3B6EE7FAC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1708649"/>
            <a:ext cx="2000250" cy="536575"/>
          </a:xfrm>
          <a:prstGeom prst="rect">
            <a:avLst/>
          </a:prstGeom>
          <a:solidFill>
            <a:srgbClr val="FFC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Tahoma" panose="020B0604030504040204" pitchFamily="34" charset="0"/>
              <a:buNone/>
            </a:pPr>
            <a:r>
              <a:rPr lang="lv-LV" altLang="en-US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Latvijas ilgtspējīgas attīstības stratēģija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F4C1FBC9-C7D5-4D6A-DC67-5F4C7C25E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7063" y="3062786"/>
            <a:ext cx="2000250" cy="487363"/>
          </a:xfrm>
          <a:prstGeom prst="rect">
            <a:avLst/>
          </a:prstGeom>
          <a:solidFill>
            <a:srgbClr val="FFC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Tahoma" panose="020B0604030504040204" pitchFamily="34" charset="0"/>
              <a:buNone/>
            </a:pPr>
            <a:r>
              <a:rPr lang="lv-LV" altLang="en-US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Latvijas Nacionālais </a:t>
            </a:r>
          </a:p>
          <a:p>
            <a:pPr algn="ctr" eaLnBrk="1" hangingPunct="1">
              <a:lnSpc>
                <a:spcPct val="100000"/>
              </a:lnSpc>
              <a:buFont typeface="Tahoma" panose="020B0604030504040204" pitchFamily="34" charset="0"/>
              <a:buNone/>
            </a:pPr>
            <a:r>
              <a:rPr lang="lv-LV" altLang="en-US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attīstības plāns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8A8C2AC3-3C3E-C323-FD60-B744A7ABE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6" y="3778748"/>
            <a:ext cx="1876425" cy="671512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Tahoma" panose="020B0604030504040204" pitchFamily="34" charset="0"/>
              <a:buNone/>
            </a:pPr>
            <a:r>
              <a:rPr lang="lv-LV" altLang="en-US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Nozaru politikas </a:t>
            </a:r>
          </a:p>
          <a:p>
            <a:pPr algn="ctr" eaLnBrk="1" hangingPunct="1">
              <a:lnSpc>
                <a:spcPct val="100000"/>
              </a:lnSpc>
              <a:buFont typeface="Tahoma" panose="020B0604030504040204" pitchFamily="34" charset="0"/>
              <a:buNone/>
            </a:pPr>
            <a:r>
              <a:rPr lang="lv-LV" altLang="en-US" sz="12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plānošanas dokumenti (pamatnostādnes, plāni)‏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8E7280DF-7A80-44D5-E4F8-A48F6944F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5147173"/>
            <a:ext cx="2000250" cy="355600"/>
          </a:xfrm>
          <a:prstGeom prst="rect">
            <a:avLst/>
          </a:prstGeom>
          <a:solidFill>
            <a:srgbClr val="92D05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Tahoma" panose="020B0604030504040204" pitchFamily="34" charset="0"/>
              <a:buNone/>
            </a:pPr>
            <a:r>
              <a:rPr lang="lv-LV" altLang="en-US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Institūciju vadības </a:t>
            </a:r>
          </a:p>
          <a:p>
            <a:pPr algn="ctr" eaLnBrk="1" hangingPunct="1">
              <a:lnSpc>
                <a:spcPct val="100000"/>
              </a:lnSpc>
              <a:buFont typeface="Tahoma" panose="020B0604030504040204" pitchFamily="34" charset="0"/>
              <a:buNone/>
            </a:pPr>
            <a:r>
              <a:rPr lang="lv-LV" altLang="en-US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dokumenti (IDS</a:t>
            </a:r>
            <a:r>
              <a:rPr lang="lv-LV" altLang="en-US" sz="105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)‏</a:t>
            </a: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AA93DBF8-8CFB-AEC9-4B0C-7C9E5DE124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75" y="2073774"/>
            <a:ext cx="2071688" cy="631825"/>
          </a:xfrm>
          <a:prstGeom prst="rect">
            <a:avLst/>
          </a:prstGeom>
          <a:solidFill>
            <a:srgbClr val="B9CDE5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Tahoma" panose="020B0604030504040204" pitchFamily="34" charset="0"/>
              <a:buNone/>
            </a:pPr>
            <a:r>
              <a:rPr lang="lv-LV" altLang="en-US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Plānošanas reģionu ilgtspējīgas attīstības stratēģijas</a:t>
            </a: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A7616868-2271-C81B-45B1-F4D6A8685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4813" y="2507161"/>
            <a:ext cx="2000250" cy="555625"/>
          </a:xfrm>
          <a:prstGeom prst="rect">
            <a:avLst/>
          </a:prstGeom>
          <a:solidFill>
            <a:srgbClr val="B9CDE5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Tahoma" panose="020B0604030504040204" pitchFamily="34" charset="0"/>
              <a:buNone/>
            </a:pPr>
            <a:r>
              <a:rPr lang="lv-LV" altLang="en-US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Pašvaldību attīstības stratēģijas un teritorijas plānojumi</a:t>
            </a:r>
          </a:p>
        </p:txBody>
      </p:sp>
      <p:sp>
        <p:nvSpPr>
          <p:cNvPr id="21" name="Rectangle 10">
            <a:extLst>
              <a:ext uri="{FF2B5EF4-FFF2-40B4-BE49-F238E27FC236}">
                <a16:creationId xmlns:a16="http://schemas.microsoft.com/office/drawing/2014/main" id="{584AAFC4-B136-7084-D8D2-9383CBAE3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7375" y="4210549"/>
            <a:ext cx="2071688" cy="460375"/>
          </a:xfrm>
          <a:prstGeom prst="rect">
            <a:avLst/>
          </a:prstGeom>
          <a:solidFill>
            <a:srgbClr val="B9CDE5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Tahoma" panose="020B0604030504040204" pitchFamily="34" charset="0"/>
              <a:buNone/>
            </a:pPr>
            <a:r>
              <a:rPr lang="lv-LV" altLang="en-US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Plānošanas reģionu attīstības programmas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4F433B2-DEC5-1542-8C4F-F9DBFD391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24813" y="4623299"/>
            <a:ext cx="2000250" cy="511175"/>
          </a:xfrm>
          <a:prstGeom prst="rect">
            <a:avLst/>
          </a:prstGeom>
          <a:solidFill>
            <a:srgbClr val="B9CDE5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Tahoma" panose="020B0604030504040204" pitchFamily="34" charset="0"/>
              <a:buNone/>
            </a:pPr>
            <a:r>
              <a:rPr lang="lv-LV" altLang="en-US" sz="14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Pašvaldību attīstības programmas</a:t>
            </a:r>
          </a:p>
        </p:txBody>
      </p:sp>
      <p:sp>
        <p:nvSpPr>
          <p:cNvPr id="23" name="AutoShape 12">
            <a:extLst>
              <a:ext uri="{FF2B5EF4-FFF2-40B4-BE49-F238E27FC236}">
                <a16:creationId xmlns:a16="http://schemas.microsoft.com/office/drawing/2014/main" id="{9C4FE2C0-210C-74A5-55BE-9B2FC642A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425" y="920616"/>
            <a:ext cx="6509204" cy="758826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Tahoma" panose="020B0604030504040204" pitchFamily="34" charset="0"/>
              <a:buNone/>
            </a:pPr>
            <a:r>
              <a:rPr lang="lv-LV" altLang="en-US" sz="1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Ilgtermiņa konceptuālais dokuments: </a:t>
            </a:r>
          </a:p>
          <a:p>
            <a:pPr algn="ctr" eaLnBrk="1" hangingPunct="1">
              <a:lnSpc>
                <a:spcPct val="100000"/>
              </a:lnSpc>
              <a:buFont typeface="Tahoma" panose="020B0604030504040204" pitchFamily="34" charset="0"/>
              <a:buNone/>
            </a:pPr>
            <a:r>
              <a:rPr lang="lv-LV" altLang="en-US" sz="1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“Latvijas izaugsmes modelis: </a:t>
            </a:r>
          </a:p>
          <a:p>
            <a:pPr algn="ctr" eaLnBrk="1" hangingPunct="1">
              <a:lnSpc>
                <a:spcPct val="100000"/>
              </a:lnSpc>
              <a:buFont typeface="Tahoma" panose="020B0604030504040204" pitchFamily="34" charset="0"/>
              <a:buNone/>
            </a:pPr>
            <a:r>
              <a:rPr lang="lv-LV" altLang="en-US" sz="1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Cilvēks pirmajā vietā”</a:t>
            </a:r>
            <a:endParaRPr lang="lv-LV" altLang="en-US" sz="140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Oval 13">
            <a:extLst>
              <a:ext uri="{FF2B5EF4-FFF2-40B4-BE49-F238E27FC236}">
                <a16:creationId xmlns:a16="http://schemas.microsoft.com/office/drawing/2014/main" id="{B6408FBE-AD37-E305-61EB-9FC2AB9498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688" y="5555161"/>
            <a:ext cx="3929062" cy="460375"/>
          </a:xfrm>
          <a:prstGeom prst="ellipse">
            <a:avLst/>
          </a:prstGeom>
          <a:solidFill>
            <a:srgbClr val="D7E4BD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Tahoma" panose="020B0604030504040204" pitchFamily="34" charset="0"/>
              <a:buNone/>
            </a:pPr>
            <a:r>
              <a:rPr lang="lv-LV" altLang="en-US" sz="16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Budžeta plānošana</a:t>
            </a:r>
          </a:p>
        </p:txBody>
      </p:sp>
      <p:cxnSp>
        <p:nvCxnSpPr>
          <p:cNvPr id="25" name="AutoShape 14">
            <a:extLst>
              <a:ext uri="{FF2B5EF4-FFF2-40B4-BE49-F238E27FC236}">
                <a16:creationId xmlns:a16="http://schemas.microsoft.com/office/drawing/2014/main" id="{2CACB762-F9BA-3836-F631-66337DFF46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00825" y="2723060"/>
            <a:ext cx="26988" cy="15113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6" name="AutoShape 15">
            <a:extLst>
              <a:ext uri="{FF2B5EF4-FFF2-40B4-BE49-F238E27FC236}">
                <a16:creationId xmlns:a16="http://schemas.microsoft.com/office/drawing/2014/main" id="{D248FEB7-CDB6-90E5-934B-D3E3F34C1EB9}"/>
              </a:ext>
            </a:extLst>
          </p:cNvPr>
          <p:cNvCxnSpPr>
            <a:cxnSpLocks noChangeShapeType="1"/>
            <a:stCxn id="20" idx="2"/>
            <a:endCxn id="22" idx="0"/>
          </p:cNvCxnSpPr>
          <p:nvPr/>
        </p:nvCxnSpPr>
        <p:spPr bwMode="auto">
          <a:xfrm>
            <a:off x="9024939" y="3062786"/>
            <a:ext cx="1587" cy="1560513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7" name="AutoShape 16">
            <a:extLst>
              <a:ext uri="{FF2B5EF4-FFF2-40B4-BE49-F238E27FC236}">
                <a16:creationId xmlns:a16="http://schemas.microsoft.com/office/drawing/2014/main" id="{46491037-2D28-4054-E6C3-E9F1BE8AEFD9}"/>
              </a:ext>
            </a:extLst>
          </p:cNvPr>
          <p:cNvCxnSpPr>
            <a:cxnSpLocks noChangeShapeType="1"/>
            <a:stCxn id="19" idx="2"/>
            <a:endCxn id="20" idx="1"/>
          </p:cNvCxnSpPr>
          <p:nvPr/>
        </p:nvCxnSpPr>
        <p:spPr bwMode="auto">
          <a:xfrm>
            <a:off x="6702425" y="2705599"/>
            <a:ext cx="1322388" cy="79375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8" name="AutoShape 17">
            <a:extLst>
              <a:ext uri="{FF2B5EF4-FFF2-40B4-BE49-F238E27FC236}">
                <a16:creationId xmlns:a16="http://schemas.microsoft.com/office/drawing/2014/main" id="{BBA50FC3-3EBE-6639-A715-4E025B21CABE}"/>
              </a:ext>
            </a:extLst>
          </p:cNvPr>
          <p:cNvCxnSpPr>
            <a:cxnSpLocks noChangeShapeType="1"/>
            <a:stCxn id="21" idx="2"/>
            <a:endCxn id="22" idx="1"/>
          </p:cNvCxnSpPr>
          <p:nvPr/>
        </p:nvCxnSpPr>
        <p:spPr bwMode="auto">
          <a:xfrm>
            <a:off x="6702425" y="4670923"/>
            <a:ext cx="1322388" cy="207962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29" name="AutoShape 18">
            <a:extLst>
              <a:ext uri="{FF2B5EF4-FFF2-40B4-BE49-F238E27FC236}">
                <a16:creationId xmlns:a16="http://schemas.microsoft.com/office/drawing/2014/main" id="{30924837-A2BD-94BD-19A0-40EFBAA3BA0B}"/>
              </a:ext>
            </a:extLst>
          </p:cNvPr>
          <p:cNvCxnSpPr>
            <a:cxnSpLocks noChangeShapeType="1"/>
            <a:stCxn id="16" idx="2"/>
            <a:endCxn id="21" idx="0"/>
          </p:cNvCxnSpPr>
          <p:nvPr/>
        </p:nvCxnSpPr>
        <p:spPr bwMode="auto">
          <a:xfrm>
            <a:off x="4167189" y="3550148"/>
            <a:ext cx="2536825" cy="6604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0" name="AutoShape 19">
            <a:extLst>
              <a:ext uri="{FF2B5EF4-FFF2-40B4-BE49-F238E27FC236}">
                <a16:creationId xmlns:a16="http://schemas.microsoft.com/office/drawing/2014/main" id="{64D0B670-BCEF-AB0E-9E65-9C7AB30F6770}"/>
              </a:ext>
            </a:extLst>
          </p:cNvPr>
          <p:cNvCxnSpPr>
            <a:cxnSpLocks noChangeShapeType="1"/>
            <a:stCxn id="15" idx="2"/>
            <a:endCxn id="16" idx="0"/>
          </p:cNvCxnSpPr>
          <p:nvPr/>
        </p:nvCxnSpPr>
        <p:spPr bwMode="auto">
          <a:xfrm>
            <a:off x="4167189" y="2245223"/>
            <a:ext cx="1587" cy="817562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1" name="AutoShape 20">
            <a:extLst>
              <a:ext uri="{FF2B5EF4-FFF2-40B4-BE49-F238E27FC236}">
                <a16:creationId xmlns:a16="http://schemas.microsoft.com/office/drawing/2014/main" id="{ABC091D6-6E81-AE58-9EAF-8B9B7AA6B77E}"/>
              </a:ext>
            </a:extLst>
          </p:cNvPr>
          <p:cNvCxnSpPr>
            <a:cxnSpLocks noChangeShapeType="1"/>
            <a:stCxn id="22" idx="2"/>
            <a:endCxn id="24" idx="7"/>
          </p:cNvCxnSpPr>
          <p:nvPr/>
        </p:nvCxnSpPr>
        <p:spPr bwMode="auto">
          <a:xfrm flipH="1">
            <a:off x="8093076" y="5134473"/>
            <a:ext cx="931863" cy="48895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2" name="AutoShape 21">
            <a:extLst>
              <a:ext uri="{FF2B5EF4-FFF2-40B4-BE49-F238E27FC236}">
                <a16:creationId xmlns:a16="http://schemas.microsoft.com/office/drawing/2014/main" id="{DCD06989-EBF3-33E2-B38A-3DD800850991}"/>
              </a:ext>
            </a:extLst>
          </p:cNvPr>
          <p:cNvCxnSpPr>
            <a:cxnSpLocks noChangeShapeType="1"/>
            <a:stCxn id="21" idx="2"/>
            <a:endCxn id="24" idx="0"/>
          </p:cNvCxnSpPr>
          <p:nvPr/>
        </p:nvCxnSpPr>
        <p:spPr bwMode="auto">
          <a:xfrm>
            <a:off x="6702425" y="4670924"/>
            <a:ext cx="1588" cy="884237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33" name="AutoShape 22">
            <a:extLst>
              <a:ext uri="{FF2B5EF4-FFF2-40B4-BE49-F238E27FC236}">
                <a16:creationId xmlns:a16="http://schemas.microsoft.com/office/drawing/2014/main" id="{FD46AA20-D864-C0BE-AF1C-EBB69F5043C1}"/>
              </a:ext>
            </a:extLst>
          </p:cNvPr>
          <p:cNvCxnSpPr>
            <a:cxnSpLocks noChangeShapeType="1"/>
            <a:stCxn id="18" idx="2"/>
          </p:cNvCxnSpPr>
          <p:nvPr/>
        </p:nvCxnSpPr>
        <p:spPr bwMode="auto">
          <a:xfrm>
            <a:off x="4146551" y="5502773"/>
            <a:ext cx="714375" cy="214312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34" name="Text Box 23">
            <a:extLst>
              <a:ext uri="{FF2B5EF4-FFF2-40B4-BE49-F238E27FC236}">
                <a16:creationId xmlns:a16="http://schemas.microsoft.com/office/drawing/2014/main" id="{C2A2410A-85CA-BAAA-0F6D-9E1273AA8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1705473"/>
            <a:ext cx="1428750" cy="41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Tahoma" panose="020B0604030504040204" pitchFamily="34" charset="0"/>
              <a:buNone/>
            </a:pPr>
            <a:r>
              <a:rPr lang="lv-LV" altLang="en-US" sz="105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Ilgtermiņa attīstības plānošanas dokuments</a:t>
            </a:r>
          </a:p>
        </p:txBody>
      </p:sp>
      <p:sp>
        <p:nvSpPr>
          <p:cNvPr id="35" name="Text Box 24">
            <a:extLst>
              <a:ext uri="{FF2B5EF4-FFF2-40B4-BE49-F238E27FC236}">
                <a16:creationId xmlns:a16="http://schemas.microsoft.com/office/drawing/2014/main" id="{817452AA-D931-B075-3B28-E892055D9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5439" y="3062786"/>
            <a:ext cx="1500187" cy="57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Tahoma" panose="020B0604030504040204" pitchFamily="34" charset="0"/>
              <a:buNone/>
            </a:pPr>
            <a:r>
              <a:rPr lang="lv-LV" altLang="en-US" sz="105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Vidēja termiņa attīstības plānošanas dokuments</a:t>
            </a:r>
          </a:p>
        </p:txBody>
      </p:sp>
      <p:sp>
        <p:nvSpPr>
          <p:cNvPr id="36" name="Text Box 25">
            <a:extLst>
              <a:ext uri="{FF2B5EF4-FFF2-40B4-BE49-F238E27FC236}">
                <a16:creationId xmlns:a16="http://schemas.microsoft.com/office/drawing/2014/main" id="{649297D4-4849-0A25-E805-552373081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34473"/>
            <a:ext cx="1500188" cy="41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Tahoma" panose="020B0604030504040204" pitchFamily="34" charset="0"/>
              <a:buNone/>
            </a:pPr>
            <a:r>
              <a:rPr lang="lv-LV" altLang="en-US" sz="105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Īstermiņa attīstības plānošanas dokuments</a:t>
            </a:r>
          </a:p>
        </p:txBody>
      </p:sp>
      <p:sp>
        <p:nvSpPr>
          <p:cNvPr id="37" name="Text Box 26">
            <a:extLst>
              <a:ext uri="{FF2B5EF4-FFF2-40B4-BE49-F238E27FC236}">
                <a16:creationId xmlns:a16="http://schemas.microsoft.com/office/drawing/2014/main" id="{9B864B5D-F5CC-F9DD-DC83-9E1C7255F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813" y="6055223"/>
            <a:ext cx="1714500" cy="41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Tahoma" panose="020B0604030504040204" pitchFamily="34" charset="0"/>
              <a:buNone/>
            </a:pPr>
            <a:r>
              <a:rPr lang="lv-LV" altLang="en-US" sz="105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Nacionāla līmeņa attīstības plānošanas dokumenti</a:t>
            </a:r>
          </a:p>
        </p:txBody>
      </p:sp>
      <p:sp>
        <p:nvSpPr>
          <p:cNvPr id="38" name="Text Box 27">
            <a:extLst>
              <a:ext uri="{FF2B5EF4-FFF2-40B4-BE49-F238E27FC236}">
                <a16:creationId xmlns:a16="http://schemas.microsoft.com/office/drawing/2014/main" id="{5B91FE6B-E497-D9B4-B54B-DF6D28842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3125" y="6055223"/>
            <a:ext cx="1714500" cy="41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Tahoma" panose="020B0604030504040204" pitchFamily="34" charset="0"/>
              <a:buNone/>
            </a:pPr>
            <a:r>
              <a:rPr lang="lv-LV" altLang="en-US" sz="105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Reģionāla līmeņa attīstības plānošanas dokumenti</a:t>
            </a:r>
          </a:p>
        </p:txBody>
      </p:sp>
      <p:sp>
        <p:nvSpPr>
          <p:cNvPr id="39" name="Text Box 28">
            <a:extLst>
              <a:ext uri="{FF2B5EF4-FFF2-40B4-BE49-F238E27FC236}">
                <a16:creationId xmlns:a16="http://schemas.microsoft.com/office/drawing/2014/main" id="{86E18541-A434-D525-7B0C-6C00084AF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1" y="6055223"/>
            <a:ext cx="1643063" cy="41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 typeface="Tahoma" panose="020B0604030504040204" pitchFamily="34" charset="0"/>
              <a:buNone/>
            </a:pPr>
            <a:r>
              <a:rPr lang="lv-LV" altLang="en-US" sz="105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Vietēja līmeņa attīstības plānošanas dokumenti</a:t>
            </a:r>
          </a:p>
        </p:txBody>
      </p:sp>
      <p:cxnSp>
        <p:nvCxnSpPr>
          <p:cNvPr id="40" name="AutoShape 29">
            <a:extLst>
              <a:ext uri="{FF2B5EF4-FFF2-40B4-BE49-F238E27FC236}">
                <a16:creationId xmlns:a16="http://schemas.microsoft.com/office/drawing/2014/main" id="{F5979343-F5DC-F117-44CC-CD76A2A94826}"/>
              </a:ext>
            </a:extLst>
          </p:cNvPr>
          <p:cNvCxnSpPr>
            <a:cxnSpLocks noChangeShapeType="1"/>
            <a:stCxn id="15" idx="2"/>
            <a:endCxn id="19" idx="1"/>
          </p:cNvCxnSpPr>
          <p:nvPr/>
        </p:nvCxnSpPr>
        <p:spPr bwMode="auto">
          <a:xfrm>
            <a:off x="4167189" y="2245223"/>
            <a:ext cx="1500187" cy="144462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" name="Line 30">
            <a:extLst>
              <a:ext uri="{FF2B5EF4-FFF2-40B4-BE49-F238E27FC236}">
                <a16:creationId xmlns:a16="http://schemas.microsoft.com/office/drawing/2014/main" id="{48437E41-4A02-B29D-9257-480D912B81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6426" y="3058023"/>
            <a:ext cx="6950075" cy="6350"/>
          </a:xfrm>
          <a:prstGeom prst="line">
            <a:avLst/>
          </a:prstGeom>
          <a:noFill/>
          <a:ln w="2556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Line 31">
            <a:extLst>
              <a:ext uri="{FF2B5EF4-FFF2-40B4-BE49-F238E27FC236}">
                <a16:creationId xmlns:a16="http://schemas.microsoft.com/office/drawing/2014/main" id="{F31FF31F-781D-9458-9767-358CB13E396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6426" y="5147174"/>
            <a:ext cx="6918325" cy="1587"/>
          </a:xfrm>
          <a:prstGeom prst="line">
            <a:avLst/>
          </a:prstGeom>
          <a:noFill/>
          <a:ln w="25560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Line 32">
            <a:extLst>
              <a:ext uri="{FF2B5EF4-FFF2-40B4-BE49-F238E27FC236}">
                <a16:creationId xmlns:a16="http://schemas.microsoft.com/office/drawing/2014/main" id="{A20D8D44-B78C-6203-95F9-55E4B7D679E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1089" y="2362698"/>
            <a:ext cx="1587" cy="6477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Line 33">
            <a:extLst>
              <a:ext uri="{FF2B5EF4-FFF2-40B4-BE49-F238E27FC236}">
                <a16:creationId xmlns:a16="http://schemas.microsoft.com/office/drawing/2014/main" id="{41BE6151-5909-C2B6-DE2E-D16063DFF7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1089" y="3766047"/>
            <a:ext cx="1587" cy="13684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Line 34">
            <a:extLst>
              <a:ext uri="{FF2B5EF4-FFF2-40B4-BE49-F238E27FC236}">
                <a16:creationId xmlns:a16="http://schemas.microsoft.com/office/drawing/2014/main" id="{2904D01F-777A-E003-4757-18CF440AB9A6}"/>
              </a:ext>
            </a:extLst>
          </p:cNvPr>
          <p:cNvSpPr>
            <a:spLocks noChangeShapeType="1"/>
          </p:cNvSpPr>
          <p:nvPr/>
        </p:nvSpPr>
        <p:spPr bwMode="auto">
          <a:xfrm>
            <a:off x="5087938" y="6250485"/>
            <a:ext cx="8636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Line 35">
            <a:extLst>
              <a:ext uri="{FF2B5EF4-FFF2-40B4-BE49-F238E27FC236}">
                <a16:creationId xmlns:a16="http://schemas.microsoft.com/office/drawing/2014/main" id="{79B112CE-5806-ACDD-6345-29F93657E9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80326" y="6250485"/>
            <a:ext cx="720725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lv-LV" sz="18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7" name="AutoShape 36">
            <a:extLst>
              <a:ext uri="{FF2B5EF4-FFF2-40B4-BE49-F238E27FC236}">
                <a16:creationId xmlns:a16="http://schemas.microsoft.com/office/drawing/2014/main" id="{BB2D8F5E-CAE1-187A-C378-A9E9D5C6F81F}"/>
              </a:ext>
            </a:extLst>
          </p:cNvPr>
          <p:cNvCxnSpPr>
            <a:cxnSpLocks noChangeShapeType="1"/>
            <a:stCxn id="17" idx="2"/>
            <a:endCxn id="18" idx="0"/>
          </p:cNvCxnSpPr>
          <p:nvPr/>
        </p:nvCxnSpPr>
        <p:spPr bwMode="auto">
          <a:xfrm flipH="1">
            <a:off x="4146550" y="4450261"/>
            <a:ext cx="7938" cy="696913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8" name="AutoShape 37">
            <a:extLst>
              <a:ext uri="{FF2B5EF4-FFF2-40B4-BE49-F238E27FC236}">
                <a16:creationId xmlns:a16="http://schemas.microsoft.com/office/drawing/2014/main" id="{4B628A93-3FDF-C433-0374-A0EBF18D27CD}"/>
              </a:ext>
            </a:extLst>
          </p:cNvPr>
          <p:cNvCxnSpPr>
            <a:cxnSpLocks noChangeShapeType="1"/>
            <a:stCxn id="16" idx="2"/>
            <a:endCxn id="17" idx="0"/>
          </p:cNvCxnSpPr>
          <p:nvPr/>
        </p:nvCxnSpPr>
        <p:spPr bwMode="auto">
          <a:xfrm flipH="1">
            <a:off x="4154488" y="3550148"/>
            <a:ext cx="12700" cy="22860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75800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C9D9DD-7DC9-FA5C-8A34-77C0BBC970B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E8D75792-8A94-4A28-9A46-4D0284BD4688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570D45-6B97-D571-9A1F-C1E4D838506D}"/>
              </a:ext>
            </a:extLst>
          </p:cNvPr>
          <p:cNvSpPr txBox="1">
            <a:spLocks/>
          </p:cNvSpPr>
          <p:nvPr/>
        </p:nvSpPr>
        <p:spPr>
          <a:xfrm>
            <a:off x="2336800" y="253431"/>
            <a:ext cx="9245600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800" b="1" cap="none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4500"/>
            </a:lvl2pPr>
            <a:lvl3pPr algn="ctr">
              <a:defRPr sz="4500"/>
            </a:lvl3pPr>
            <a:lvl4pPr algn="ctr">
              <a:defRPr sz="4500"/>
            </a:lvl4pPr>
            <a:lvl5pPr algn="ctr">
              <a:defRPr sz="4500"/>
            </a:lvl5pPr>
            <a:lvl6pPr marL="457200" algn="ctr" defTabSz="938213" fontAlgn="base">
              <a:spcBef>
                <a:spcPct val="0"/>
              </a:spcBef>
              <a:spcAft>
                <a:spcPct val="0"/>
              </a:spcAft>
              <a:defRPr sz="4500"/>
            </a:lvl6pPr>
            <a:lvl7pPr marL="914400" algn="ctr" defTabSz="938213" fontAlgn="base">
              <a:spcBef>
                <a:spcPct val="0"/>
              </a:spcBef>
              <a:spcAft>
                <a:spcPct val="0"/>
              </a:spcAft>
              <a:defRPr sz="4500"/>
            </a:lvl7pPr>
            <a:lvl8pPr marL="1371600" algn="ctr" defTabSz="938213" fontAlgn="base">
              <a:spcBef>
                <a:spcPct val="0"/>
              </a:spcBef>
              <a:spcAft>
                <a:spcPct val="0"/>
              </a:spcAft>
              <a:defRPr sz="4500"/>
            </a:lvl8pPr>
            <a:lvl9pPr marL="1828800" algn="ctr" defTabSz="938213" fontAlgn="base">
              <a:spcBef>
                <a:spcPct val="0"/>
              </a:spcBef>
              <a:spcAft>
                <a:spcPct val="0"/>
              </a:spcAft>
              <a:defRPr sz="4500"/>
            </a:lvl9pPr>
          </a:lstStyle>
          <a:p>
            <a:r>
              <a:rPr lang="lv-LV">
                <a:solidFill>
                  <a:srgbClr val="4A773C"/>
                </a:solidFill>
              </a:rPr>
              <a:t>Problēma – reģionālās attīstības atšķirības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67B3A2D-E0D5-0D12-B359-FEA8AAE3B8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652259"/>
              </p:ext>
            </p:extLst>
          </p:nvPr>
        </p:nvGraphicFramePr>
        <p:xfrm>
          <a:off x="406400" y="1868993"/>
          <a:ext cx="6778172" cy="4612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Up Arrow Callout 4">
            <a:extLst>
              <a:ext uri="{FF2B5EF4-FFF2-40B4-BE49-F238E27FC236}">
                <a16:creationId xmlns:a16="http://schemas.microsoft.com/office/drawing/2014/main" id="{0E536F25-68D8-BDAB-9AA0-26C965D4E4BE}"/>
              </a:ext>
            </a:extLst>
          </p:cNvPr>
          <p:cNvSpPr/>
          <p:nvPr/>
        </p:nvSpPr>
        <p:spPr>
          <a:xfrm>
            <a:off x="7634643" y="1868993"/>
            <a:ext cx="3947757" cy="19661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marL="361950" lvl="1" indent="-342900">
              <a:spcBef>
                <a:spcPts val="200"/>
              </a:spcBef>
              <a:spcAft>
                <a:spcPts val="200"/>
              </a:spcAft>
            </a:pPr>
            <a:r>
              <a:rPr lang="lv-LV" sz="2000" b="1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Atšķirības:</a:t>
            </a:r>
          </a:p>
          <a:p>
            <a:pPr marL="361950" lvl="1" indent="-342900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lv-LV"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2,8 reizes IKP uz vienu iedzīvotāju</a:t>
            </a:r>
            <a:r>
              <a:rPr lang="lv-LV" sz="1400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61950" lvl="1" indent="-342900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lv-LV"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2,5 reizes komersantu investīcijas (bruto kapitālieguldījumi)</a:t>
            </a:r>
          </a:p>
          <a:p>
            <a:pPr marL="361950" lvl="1" indent="-342900"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lv-LV" sz="14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1,6 reizes darba samaksa (jeb 10 līdz 5-6 gadu starpība)</a:t>
            </a:r>
          </a:p>
        </p:txBody>
      </p:sp>
      <p:sp>
        <p:nvSpPr>
          <p:cNvPr id="5" name="Up Arrow Callout 4">
            <a:extLst>
              <a:ext uri="{FF2B5EF4-FFF2-40B4-BE49-F238E27FC236}">
                <a16:creationId xmlns:a16="http://schemas.microsoft.com/office/drawing/2014/main" id="{ED91AAA5-F396-E0BD-09DB-EBA20497E4B7}"/>
              </a:ext>
            </a:extLst>
          </p:cNvPr>
          <p:cNvSpPr/>
          <p:nvPr/>
        </p:nvSpPr>
        <p:spPr>
          <a:xfrm>
            <a:off x="7634643" y="5182726"/>
            <a:ext cx="3947757" cy="9580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8016" tIns="128016" rIns="128016" bIns="128016" numCol="1" spcCol="1270" anchor="ctr" anchorCtr="0">
            <a:noAutofit/>
          </a:bodyPr>
          <a:lstStyle/>
          <a:p>
            <a:pPr marL="11113" lvl="1" algn="ctr">
              <a:spcBef>
                <a:spcPts val="600"/>
              </a:spcBef>
              <a:spcAft>
                <a:spcPts val="200"/>
              </a:spcAft>
            </a:pPr>
            <a:r>
              <a:rPr lang="lv-LV" sz="2000" b="1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Sekas</a:t>
            </a:r>
            <a:r>
              <a:rPr lang="lv-LV" sz="2400" b="1" i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16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negatīva ietekme uz iedzīvotāju skaitu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133681D6-3EBB-29C8-C911-B1DC2B39F8CE}"/>
              </a:ext>
            </a:extLst>
          </p:cNvPr>
          <p:cNvSpPr/>
          <p:nvPr/>
        </p:nvSpPr>
        <p:spPr>
          <a:xfrm>
            <a:off x="9146297" y="4029913"/>
            <a:ext cx="924448" cy="958088"/>
          </a:xfrm>
          <a:prstGeom prst="downArrow">
            <a:avLst/>
          </a:prstGeom>
          <a:solidFill>
            <a:srgbClr val="4A773B"/>
          </a:solidFill>
          <a:ln>
            <a:solidFill>
              <a:srgbClr val="4A773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56065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C9D9DD-7DC9-FA5C-8A34-77C0BBC970B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E8D75792-8A94-4A28-9A46-4D0284BD4688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B570D45-6B97-D571-9A1F-C1E4D838506D}"/>
              </a:ext>
            </a:extLst>
          </p:cNvPr>
          <p:cNvSpPr txBox="1">
            <a:spLocks/>
          </p:cNvSpPr>
          <p:nvPr/>
        </p:nvSpPr>
        <p:spPr>
          <a:xfrm>
            <a:off x="2336800" y="253431"/>
            <a:ext cx="9245600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800" b="1" cap="none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4500"/>
            </a:lvl2pPr>
            <a:lvl3pPr algn="ctr">
              <a:defRPr sz="4500"/>
            </a:lvl3pPr>
            <a:lvl4pPr algn="ctr">
              <a:defRPr sz="4500"/>
            </a:lvl4pPr>
            <a:lvl5pPr algn="ctr">
              <a:defRPr sz="4500"/>
            </a:lvl5pPr>
            <a:lvl6pPr marL="457200" algn="ctr" defTabSz="938213" fontAlgn="base">
              <a:spcBef>
                <a:spcPct val="0"/>
              </a:spcBef>
              <a:spcAft>
                <a:spcPct val="0"/>
              </a:spcAft>
              <a:defRPr sz="4500"/>
            </a:lvl6pPr>
            <a:lvl7pPr marL="914400" algn="ctr" defTabSz="938213" fontAlgn="base">
              <a:spcBef>
                <a:spcPct val="0"/>
              </a:spcBef>
              <a:spcAft>
                <a:spcPct val="0"/>
              </a:spcAft>
              <a:defRPr sz="4500"/>
            </a:lvl7pPr>
            <a:lvl8pPr marL="1371600" algn="ctr" defTabSz="938213" fontAlgn="base">
              <a:spcBef>
                <a:spcPct val="0"/>
              </a:spcBef>
              <a:spcAft>
                <a:spcPct val="0"/>
              </a:spcAft>
              <a:defRPr sz="4500"/>
            </a:lvl8pPr>
            <a:lvl9pPr marL="1828800" algn="ctr" defTabSz="938213" fontAlgn="base">
              <a:spcBef>
                <a:spcPct val="0"/>
              </a:spcBef>
              <a:spcAft>
                <a:spcPct val="0"/>
              </a:spcAft>
              <a:defRPr sz="4500"/>
            </a:lvl9pPr>
          </a:lstStyle>
          <a:p>
            <a:r>
              <a:rPr lang="lv-LV">
                <a:solidFill>
                  <a:srgbClr val="4A773C"/>
                </a:solidFill>
              </a:rPr>
              <a:t>Mērķis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9A37F5-5264-272C-72AD-8E3ED17EA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320" y="2382868"/>
            <a:ext cx="8941358" cy="394173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E9D8681-C383-83EB-5A6F-AE037361D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167" y="1618635"/>
            <a:ext cx="10479665" cy="82196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lv-LV" sz="1600" b="1">
                <a:cs typeface="Calibri" panose="020F0502020204030204" pitchFamily="34" charset="0"/>
              </a:rPr>
              <a:t>Samazināt IKP uz vienu iedzīvotāju atšķirības starp reģioniem uz pusi 20 gadu laikā </a:t>
            </a:r>
          </a:p>
          <a:p>
            <a:pPr marL="0" indent="0" algn="ctr">
              <a:buNone/>
            </a:pPr>
            <a:r>
              <a:rPr lang="lv-LV" sz="1600" b="1">
                <a:cs typeface="Calibri" panose="020F0502020204030204" pitchFamily="34" charset="0"/>
              </a:rPr>
              <a:t>(no 50% uz 75% no Latvijas vidējā)</a:t>
            </a:r>
          </a:p>
        </p:txBody>
      </p:sp>
    </p:spTree>
    <p:extLst>
      <p:ext uri="{BB962C8B-B14F-4D97-AF65-F5344CB8AC3E}">
        <p14:creationId xmlns:p14="http://schemas.microsoft.com/office/powerpoint/2010/main" val="1366214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C9D9DD-7DC9-FA5C-8A34-77C0BBC970B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E8D75792-8A94-4A28-9A46-4D0284BD468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4783C-3655-043E-8E79-08FE339A9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6107" y="2577936"/>
            <a:ext cx="1400168" cy="2108527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lv-LV" sz="1600"/>
              <a:t>1 </a:t>
            </a:r>
            <a:r>
              <a:rPr lang="lv-LV" sz="1600" i="1"/>
              <a:t>euro</a:t>
            </a:r>
            <a:r>
              <a:rPr lang="lv-LV" sz="1600"/>
              <a:t> darba algās rada 3 </a:t>
            </a:r>
            <a:r>
              <a:rPr lang="lv-LV" sz="1600" i="1" err="1"/>
              <a:t>euro</a:t>
            </a:r>
            <a:r>
              <a:rPr lang="lv-LV" sz="1600"/>
              <a:t> IKP</a:t>
            </a:r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EF91D574-76AB-9E43-5F7D-CEC99B3F86D0}"/>
              </a:ext>
            </a:extLst>
          </p:cNvPr>
          <p:cNvSpPr/>
          <p:nvPr/>
        </p:nvSpPr>
        <p:spPr>
          <a:xfrm>
            <a:off x="3061987" y="2051951"/>
            <a:ext cx="6568184" cy="4385152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40E2D0C-49BA-ACD4-2FA0-84BF6C8CFC2E}"/>
              </a:ext>
            </a:extLst>
          </p:cNvPr>
          <p:cNvSpPr/>
          <p:nvPr/>
        </p:nvSpPr>
        <p:spPr>
          <a:xfrm>
            <a:off x="5127739" y="1509469"/>
            <a:ext cx="2413543" cy="1619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>
                <a:latin typeface="Verdana" panose="020B0604030504040204" pitchFamily="34" charset="0"/>
                <a:ea typeface="Verdana" panose="020B0604030504040204" pitchFamily="34" charset="0"/>
              </a:rPr>
              <a:t>Iekšzemes kopprodukts reģionos</a:t>
            </a:r>
          </a:p>
          <a:p>
            <a:pPr algn="ctr"/>
            <a:r>
              <a:rPr lang="lv-LV" sz="1600" b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+ 1 657 milj. </a:t>
            </a:r>
            <a:r>
              <a:rPr lang="lv-LV" sz="1600" b="1" i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euro</a:t>
            </a:r>
          </a:p>
        </p:txBody>
      </p:sp>
      <p:sp>
        <p:nvSpPr>
          <p:cNvPr id="6" name="Up Arrow 13">
            <a:extLst>
              <a:ext uri="{FF2B5EF4-FFF2-40B4-BE49-F238E27FC236}">
                <a16:creationId xmlns:a16="http://schemas.microsoft.com/office/drawing/2014/main" id="{7DD84F5F-A53A-F0FB-B37A-64429FA03863}"/>
              </a:ext>
            </a:extLst>
          </p:cNvPr>
          <p:cNvSpPr/>
          <p:nvPr/>
        </p:nvSpPr>
        <p:spPr>
          <a:xfrm>
            <a:off x="3758575" y="4742610"/>
            <a:ext cx="2587504" cy="169449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>
                <a:latin typeface="Verdana" panose="020B0604030504040204" pitchFamily="34" charset="0"/>
                <a:ea typeface="Verdana" panose="020B0604030504040204" pitchFamily="34" charset="0"/>
              </a:rPr>
              <a:t>Darba spēks (darba  samaksa)</a:t>
            </a:r>
          </a:p>
          <a:p>
            <a:pPr algn="ctr"/>
            <a:r>
              <a:rPr lang="lv-LV" sz="1400" b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+ 729 milj.</a:t>
            </a:r>
            <a:r>
              <a:rPr lang="en-US" sz="1400" b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lv-LV" sz="1400" b="1" i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euro</a:t>
            </a:r>
          </a:p>
        </p:txBody>
      </p:sp>
      <p:sp>
        <p:nvSpPr>
          <p:cNvPr id="7" name="Up Arrow 14">
            <a:extLst>
              <a:ext uri="{FF2B5EF4-FFF2-40B4-BE49-F238E27FC236}">
                <a16:creationId xmlns:a16="http://schemas.microsoft.com/office/drawing/2014/main" id="{E0BD5FA5-DBC6-58C2-E52C-B0461A838FB8}"/>
              </a:ext>
            </a:extLst>
          </p:cNvPr>
          <p:cNvSpPr/>
          <p:nvPr/>
        </p:nvSpPr>
        <p:spPr>
          <a:xfrm>
            <a:off x="6330788" y="4737512"/>
            <a:ext cx="2643665" cy="17046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>
                <a:latin typeface="Verdana" panose="020B0604030504040204" pitchFamily="34" charset="0"/>
                <a:ea typeface="Verdana" panose="020B0604030504040204" pitchFamily="34" charset="0"/>
              </a:rPr>
              <a:t>Tehnoloģijas un iekārtas (investīcijas)</a:t>
            </a:r>
          </a:p>
          <a:p>
            <a:pPr algn="ctr"/>
            <a:r>
              <a:rPr lang="lv-LV" sz="1400" b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+ 486 milj.  </a:t>
            </a:r>
            <a:r>
              <a:rPr lang="lv-LV" sz="1400" b="1" i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euro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5C0F2B-3DC4-6AAA-1321-0421F81352D5}"/>
              </a:ext>
            </a:extLst>
          </p:cNvPr>
          <p:cNvSpPr/>
          <p:nvPr/>
        </p:nvSpPr>
        <p:spPr>
          <a:xfrm>
            <a:off x="5039539" y="3844504"/>
            <a:ext cx="2613081" cy="887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600">
                <a:latin typeface="Verdana" panose="020B0604030504040204" pitchFamily="34" charset="0"/>
                <a:ea typeface="Verdana" panose="020B0604030504040204" pitchFamily="34" charset="0"/>
              </a:rPr>
              <a:t>Preces un pakalpojumi</a:t>
            </a:r>
          </a:p>
        </p:txBody>
      </p:sp>
      <p:sp>
        <p:nvSpPr>
          <p:cNvPr id="12" name="Curved Right Arrow 16">
            <a:extLst>
              <a:ext uri="{FF2B5EF4-FFF2-40B4-BE49-F238E27FC236}">
                <a16:creationId xmlns:a16="http://schemas.microsoft.com/office/drawing/2014/main" id="{86C86AA5-A835-8BAC-27A1-EC6C74E7D46E}"/>
              </a:ext>
            </a:extLst>
          </p:cNvPr>
          <p:cNvSpPr/>
          <p:nvPr/>
        </p:nvSpPr>
        <p:spPr>
          <a:xfrm rot="9598676">
            <a:off x="7920119" y="1819577"/>
            <a:ext cx="1055370" cy="279095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3" name="Curved Left Arrow 17">
            <a:extLst>
              <a:ext uri="{FF2B5EF4-FFF2-40B4-BE49-F238E27FC236}">
                <a16:creationId xmlns:a16="http://schemas.microsoft.com/office/drawing/2014/main" id="{1CFDC7D6-2AD1-70DF-E675-6E3534D45FD8}"/>
              </a:ext>
            </a:extLst>
          </p:cNvPr>
          <p:cNvSpPr/>
          <p:nvPr/>
        </p:nvSpPr>
        <p:spPr>
          <a:xfrm rot="11989905">
            <a:off x="3704009" y="1802993"/>
            <a:ext cx="1057466" cy="2803552"/>
          </a:xfrm>
          <a:prstGeom prst="curvedLeftArrow">
            <a:avLst>
              <a:gd name="adj1" fmla="val 25000"/>
              <a:gd name="adj2" fmla="val 50000"/>
              <a:gd name="adj3" fmla="val 25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>
              <a:solidFill>
                <a:schemeClr val="tx1"/>
              </a:solidFill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C23DE97-1BED-8ADB-0552-7823C1A85F0B}"/>
              </a:ext>
            </a:extLst>
          </p:cNvPr>
          <p:cNvSpPr txBox="1">
            <a:spLocks/>
          </p:cNvSpPr>
          <p:nvPr/>
        </p:nvSpPr>
        <p:spPr bwMode="auto">
          <a:xfrm>
            <a:off x="9275884" y="2577935"/>
            <a:ext cx="1400168" cy="21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62000" indent="-292100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731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430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112963" indent="-233363" algn="l" defTabSz="9382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lv-LV" sz="1400"/>
              <a:t>1 </a:t>
            </a:r>
            <a:r>
              <a:rPr lang="lv-LV" sz="1400" i="1"/>
              <a:t>euro</a:t>
            </a:r>
            <a:r>
              <a:rPr lang="lv-LV" sz="1400"/>
              <a:t> tehnoloģijās / iekārtās rada 5 </a:t>
            </a:r>
            <a:r>
              <a:rPr lang="lv-LV" sz="1400" i="1" err="1"/>
              <a:t>euro</a:t>
            </a:r>
            <a:r>
              <a:rPr lang="lv-LV" sz="1400"/>
              <a:t> IKP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077A40-3D46-59A3-022E-80D5482E4F77}"/>
              </a:ext>
            </a:extLst>
          </p:cNvPr>
          <p:cNvSpPr txBox="1"/>
          <p:nvPr/>
        </p:nvSpPr>
        <p:spPr>
          <a:xfrm rot="18528317">
            <a:off x="3853241" y="3017408"/>
            <a:ext cx="197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>
                <a:latin typeface="Verdana" panose="020B0604030504040204" pitchFamily="34" charset="0"/>
                <a:ea typeface="Verdana" panose="020B0604030504040204" pitchFamily="34" charset="0"/>
              </a:rPr>
              <a:t>Ieguldījums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D7A80A-BACA-5716-9BD0-C7146036A300}"/>
              </a:ext>
            </a:extLst>
          </p:cNvPr>
          <p:cNvSpPr txBox="1"/>
          <p:nvPr/>
        </p:nvSpPr>
        <p:spPr>
          <a:xfrm rot="3182125">
            <a:off x="7249074" y="3447533"/>
            <a:ext cx="1970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>
                <a:latin typeface="Verdana" panose="020B0604030504040204" pitchFamily="34" charset="0"/>
                <a:ea typeface="Verdana" panose="020B0604030504040204" pitchFamily="34" charset="0"/>
              </a:rPr>
              <a:t>Ieguldījums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6DDA66E-91AD-F489-A697-92C481D052CA}"/>
              </a:ext>
            </a:extLst>
          </p:cNvPr>
          <p:cNvSpPr txBox="1">
            <a:spLocks/>
          </p:cNvSpPr>
          <p:nvPr/>
        </p:nvSpPr>
        <p:spPr>
          <a:xfrm>
            <a:off x="2336799" y="253431"/>
            <a:ext cx="9245601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800" b="1" cap="none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4500"/>
            </a:lvl2pPr>
            <a:lvl3pPr algn="ctr">
              <a:defRPr sz="4500"/>
            </a:lvl3pPr>
            <a:lvl4pPr algn="ctr">
              <a:defRPr sz="4500"/>
            </a:lvl4pPr>
            <a:lvl5pPr algn="ctr">
              <a:defRPr sz="4500"/>
            </a:lvl5pPr>
            <a:lvl6pPr marL="457200" algn="ctr" defTabSz="938213" fontAlgn="base">
              <a:spcBef>
                <a:spcPct val="0"/>
              </a:spcBef>
              <a:spcAft>
                <a:spcPct val="0"/>
              </a:spcAft>
              <a:defRPr sz="4500"/>
            </a:lvl6pPr>
            <a:lvl7pPr marL="914400" algn="ctr" defTabSz="938213" fontAlgn="base">
              <a:spcBef>
                <a:spcPct val="0"/>
              </a:spcBef>
              <a:spcAft>
                <a:spcPct val="0"/>
              </a:spcAft>
              <a:defRPr sz="4500"/>
            </a:lvl7pPr>
            <a:lvl8pPr marL="1371600" algn="ctr" defTabSz="938213" fontAlgn="base">
              <a:spcBef>
                <a:spcPct val="0"/>
              </a:spcBef>
              <a:spcAft>
                <a:spcPct val="0"/>
              </a:spcAft>
              <a:defRPr sz="4500"/>
            </a:lvl8pPr>
            <a:lvl9pPr marL="1828800" algn="ctr" defTabSz="938213" fontAlgn="base">
              <a:spcBef>
                <a:spcPct val="0"/>
              </a:spcBef>
              <a:spcAft>
                <a:spcPct val="0"/>
              </a:spcAft>
              <a:defRPr sz="4500"/>
            </a:lvl9pPr>
          </a:lstStyle>
          <a:p>
            <a:r>
              <a:rPr lang="lv-LV">
                <a:solidFill>
                  <a:srgbClr val="4A773C"/>
                </a:solidFill>
              </a:rPr>
              <a:t>Mērķa sasniegšanai nepieciešamie rezultāti</a:t>
            </a:r>
            <a:endParaRPr lang="lv-LV" altLang="lv-LV">
              <a:solidFill>
                <a:srgbClr val="4A77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38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C9D9DD-7DC9-FA5C-8A34-77C0BBC970B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E8D75792-8A94-4A28-9A46-4D0284BD4688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5" name="Picture 2" descr="SaistÄ«ts attÄls">
            <a:extLst>
              <a:ext uri="{FF2B5EF4-FFF2-40B4-BE49-F238E27FC236}">
                <a16:creationId xmlns:a16="http://schemas.microsoft.com/office/drawing/2014/main" id="{2BA0688C-4C21-EA70-3F37-DD935F5D2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974" y="2522505"/>
            <a:ext cx="1767603" cy="1767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9E16F9-FEF5-79BF-D52E-0E06ECB8C92C}"/>
              </a:ext>
            </a:extLst>
          </p:cNvPr>
          <p:cNvSpPr txBox="1"/>
          <p:nvPr/>
        </p:nvSpPr>
        <p:spPr>
          <a:xfrm>
            <a:off x="1219814" y="4170149"/>
            <a:ext cx="2396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lv-LV" sz="1200" b="1">
                <a:solidFill>
                  <a:srgbClr val="70AD47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Investīcijas publiskajā infrastruktūrā </a:t>
            </a:r>
            <a:r>
              <a:rPr lang="lv-LV" sz="1200" b="1" i="1">
                <a:solidFill>
                  <a:srgbClr val="70AD47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(publiskās investīcijas)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40967A-D47C-B3AE-E9D9-6D05AB4E830C}"/>
              </a:ext>
            </a:extLst>
          </p:cNvPr>
          <p:cNvSpPr txBox="1"/>
          <p:nvPr/>
        </p:nvSpPr>
        <p:spPr>
          <a:xfrm>
            <a:off x="1219815" y="3721315"/>
            <a:ext cx="2610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lv-LV" sz="1200" b="1">
                <a:solidFill>
                  <a:srgbClr val="5B9BD5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Investīcijas komercdarbībā </a:t>
            </a:r>
            <a:r>
              <a:rPr lang="lv-LV" sz="1200" b="1" i="1">
                <a:solidFill>
                  <a:srgbClr val="5B9BD5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(privātās investīcijas)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B4A5C0-9313-AD60-15FA-A69257DEC4CF}"/>
              </a:ext>
            </a:extLst>
          </p:cNvPr>
          <p:cNvSpPr txBox="1"/>
          <p:nvPr/>
        </p:nvSpPr>
        <p:spPr>
          <a:xfrm>
            <a:off x="3590991" y="4377935"/>
            <a:ext cx="1520841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731" indent="-135731" algn="ctr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-LV" sz="1050">
                <a:solidFill>
                  <a:srgbClr val="70AD47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Ēku (telpu) izbūve, rekonstrukcija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BDD24E-00DC-9BA0-46DC-462998EB70EA}"/>
              </a:ext>
            </a:extLst>
          </p:cNvPr>
          <p:cNvSpPr txBox="1"/>
          <p:nvPr/>
        </p:nvSpPr>
        <p:spPr>
          <a:xfrm>
            <a:off x="3046054" y="1967130"/>
            <a:ext cx="2610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731" indent="-135731" algn="ctr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-LV" sz="1400" b="1">
                <a:solidFill>
                  <a:srgbClr val="5B9BD5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Iekārtas, aprīkojums, tehnoloģijas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3D6325-AC66-A1A8-470D-B94756F6CC57}"/>
              </a:ext>
            </a:extLst>
          </p:cNvPr>
          <p:cNvSpPr txBox="1"/>
          <p:nvPr/>
        </p:nvSpPr>
        <p:spPr>
          <a:xfrm>
            <a:off x="6271957" y="1995844"/>
            <a:ext cx="2201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731" indent="-135731" algn="ctr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-LV" sz="1400" b="1">
                <a:solidFill>
                  <a:srgbClr val="5B9BD5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Darba algas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07745C-E9BB-3BFB-0593-B4887AEF787C}"/>
              </a:ext>
            </a:extLst>
          </p:cNvPr>
          <p:cNvSpPr txBox="1"/>
          <p:nvPr/>
        </p:nvSpPr>
        <p:spPr>
          <a:xfrm>
            <a:off x="6607605" y="4523429"/>
            <a:ext cx="15698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731" indent="-135731" algn="ctr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-LV" sz="1050">
                <a:solidFill>
                  <a:srgbClr val="70AD47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Elektroapgādes un gāzes pieslēgums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FE73C4-150D-E5B7-213E-31761E70786F}"/>
              </a:ext>
            </a:extLst>
          </p:cNvPr>
          <p:cNvSpPr txBox="1"/>
          <p:nvPr/>
        </p:nvSpPr>
        <p:spPr>
          <a:xfrm>
            <a:off x="5098659" y="4721852"/>
            <a:ext cx="15711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731" indent="-135731" algn="ctr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-LV" sz="1050">
                <a:solidFill>
                  <a:srgbClr val="70AD47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Ūdensapgādes un kanalizācijas, lietus notekūdeņu, siltumapgādes infrastruktūra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964257-3AB3-C7F7-E9E7-AED5A56C5193}"/>
              </a:ext>
            </a:extLst>
          </p:cNvPr>
          <p:cNvSpPr txBox="1"/>
          <p:nvPr/>
        </p:nvSpPr>
        <p:spPr>
          <a:xfrm>
            <a:off x="7234452" y="4182980"/>
            <a:ext cx="12601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5731" indent="-135731" algn="ctr" defTabSz="6858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-LV" sz="1050">
                <a:solidFill>
                  <a:srgbClr val="70AD47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Pievadceļi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581CFB-1F04-3B0D-A229-B196BBA416B6}"/>
              </a:ext>
            </a:extLst>
          </p:cNvPr>
          <p:cNvSpPr txBox="1"/>
          <p:nvPr/>
        </p:nvSpPr>
        <p:spPr>
          <a:xfrm>
            <a:off x="9246262" y="2197607"/>
            <a:ext cx="13207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lv-LV" sz="1500" b="1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Rezultāti: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E3C78C-CC3D-E75B-9C1E-361638446F7D}"/>
              </a:ext>
            </a:extLst>
          </p:cNvPr>
          <p:cNvSpPr txBox="1"/>
          <p:nvPr/>
        </p:nvSpPr>
        <p:spPr>
          <a:xfrm>
            <a:off x="9085294" y="3036974"/>
            <a:ext cx="16427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lv-LV" sz="1400" b="1" i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729 milj. </a:t>
            </a:r>
            <a:r>
              <a:rPr lang="lv-LV" sz="1400" b="1" i="1" err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euro</a:t>
            </a:r>
            <a:r>
              <a:rPr lang="lv-LV" sz="1400" b="1" i="1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darba algu fonds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8B724D6-43E7-8D04-BEA5-DDBE45B9B309}"/>
              </a:ext>
            </a:extLst>
          </p:cNvPr>
          <p:cNvSpPr txBox="1"/>
          <p:nvPr/>
        </p:nvSpPr>
        <p:spPr>
          <a:xfrm>
            <a:off x="9119863" y="4493314"/>
            <a:ext cx="16081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lv-LV" sz="1400" b="1" i="1">
                <a:solidFill>
                  <a:srgbClr val="70AD47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486 milj. </a:t>
            </a:r>
            <a:r>
              <a:rPr lang="lv-LV" sz="1400" b="1" i="1" err="1">
                <a:solidFill>
                  <a:srgbClr val="70AD47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euro</a:t>
            </a:r>
            <a:endParaRPr lang="lv-LV" sz="1400" b="1" i="1">
              <a:solidFill>
                <a:srgbClr val="70AD47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lv-LV" sz="1400" b="1" i="1">
                <a:solidFill>
                  <a:srgbClr val="70AD47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privātās investīcijas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D21685-2569-155B-50DE-0E99BB558768}"/>
              </a:ext>
            </a:extLst>
          </p:cNvPr>
          <p:cNvCxnSpPr>
            <a:cxnSpLocks/>
          </p:cNvCxnSpPr>
          <p:nvPr/>
        </p:nvCxnSpPr>
        <p:spPr>
          <a:xfrm flipV="1">
            <a:off x="1293266" y="4140059"/>
            <a:ext cx="7564408" cy="2892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42703C5-E3B4-1BC8-2BAC-617264B1A5C0}"/>
              </a:ext>
            </a:extLst>
          </p:cNvPr>
          <p:cNvCxnSpPr>
            <a:cxnSpLocks/>
          </p:cNvCxnSpPr>
          <p:nvPr/>
        </p:nvCxnSpPr>
        <p:spPr>
          <a:xfrm>
            <a:off x="8857674" y="2501759"/>
            <a:ext cx="0" cy="32462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2AE09C4F-704A-9DE8-D847-3F4C9E2BE143}"/>
              </a:ext>
            </a:extLst>
          </p:cNvPr>
          <p:cNvSpPr/>
          <p:nvPr/>
        </p:nvSpPr>
        <p:spPr>
          <a:xfrm>
            <a:off x="1293266" y="5339204"/>
            <a:ext cx="1388553" cy="33599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350" b="1">
                <a:solidFill>
                  <a:srgbClr val="38602A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Pašvaldība</a:t>
            </a:r>
            <a:endParaRPr lang="en-US" sz="1200" b="1">
              <a:solidFill>
                <a:srgbClr val="38602A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47D674-1537-8146-1254-D6E96C5C5EB8}"/>
              </a:ext>
            </a:extLst>
          </p:cNvPr>
          <p:cNvSpPr/>
          <p:nvPr/>
        </p:nvSpPr>
        <p:spPr>
          <a:xfrm>
            <a:off x="1293266" y="2832904"/>
            <a:ext cx="1388553" cy="33599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lv-LV" sz="1350" b="1">
                <a:solidFill>
                  <a:srgbClr val="5B9BD5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Komersants</a:t>
            </a:r>
            <a:endParaRPr lang="en-US" sz="1200" b="1">
              <a:solidFill>
                <a:srgbClr val="5B9BD5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AE7A7FF-5E88-0E11-F11B-9637960251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104" y="2832904"/>
            <a:ext cx="2514951" cy="1305107"/>
          </a:xfrm>
          <a:prstGeom prst="rect">
            <a:avLst/>
          </a:prstGeom>
        </p:spPr>
      </p:pic>
      <p:sp>
        <p:nvSpPr>
          <p:cNvPr id="24" name="Plus 7">
            <a:extLst>
              <a:ext uri="{FF2B5EF4-FFF2-40B4-BE49-F238E27FC236}">
                <a16:creationId xmlns:a16="http://schemas.microsoft.com/office/drawing/2014/main" id="{C340E3F6-AC88-6E7A-A6F2-967E0F1CD53A}"/>
              </a:ext>
            </a:extLst>
          </p:cNvPr>
          <p:cNvSpPr/>
          <p:nvPr/>
        </p:nvSpPr>
        <p:spPr>
          <a:xfrm>
            <a:off x="5274834" y="3113636"/>
            <a:ext cx="861814" cy="800916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15B153E-40B2-6C0B-C950-554DE0B35753}"/>
              </a:ext>
            </a:extLst>
          </p:cNvPr>
          <p:cNvSpPr txBox="1">
            <a:spLocks/>
          </p:cNvSpPr>
          <p:nvPr/>
        </p:nvSpPr>
        <p:spPr>
          <a:xfrm>
            <a:off x="2595418" y="253431"/>
            <a:ext cx="8986982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800" b="1" cap="none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4500"/>
            </a:lvl2pPr>
            <a:lvl3pPr algn="ctr">
              <a:defRPr sz="4500"/>
            </a:lvl3pPr>
            <a:lvl4pPr algn="ctr">
              <a:defRPr sz="4500"/>
            </a:lvl4pPr>
            <a:lvl5pPr algn="ctr">
              <a:defRPr sz="4500"/>
            </a:lvl5pPr>
            <a:lvl6pPr marL="457200" algn="ctr" defTabSz="938213" fontAlgn="base">
              <a:spcBef>
                <a:spcPct val="0"/>
              </a:spcBef>
              <a:spcAft>
                <a:spcPct val="0"/>
              </a:spcAft>
              <a:defRPr sz="4500"/>
            </a:lvl6pPr>
            <a:lvl7pPr marL="914400" algn="ctr" defTabSz="938213" fontAlgn="base">
              <a:spcBef>
                <a:spcPct val="0"/>
              </a:spcBef>
              <a:spcAft>
                <a:spcPct val="0"/>
              </a:spcAft>
              <a:defRPr sz="4500"/>
            </a:lvl7pPr>
            <a:lvl8pPr marL="1371600" algn="ctr" defTabSz="938213" fontAlgn="base">
              <a:spcBef>
                <a:spcPct val="0"/>
              </a:spcBef>
              <a:spcAft>
                <a:spcPct val="0"/>
              </a:spcAft>
              <a:defRPr sz="4500"/>
            </a:lvl8pPr>
            <a:lvl9pPr marL="1828800" algn="ctr" defTabSz="938213" fontAlgn="base">
              <a:spcBef>
                <a:spcPct val="0"/>
              </a:spcBef>
              <a:spcAft>
                <a:spcPct val="0"/>
              </a:spcAft>
              <a:defRPr sz="4500"/>
            </a:lvl9pPr>
          </a:lstStyle>
          <a:p>
            <a:r>
              <a:rPr lang="lv-LV">
                <a:solidFill>
                  <a:srgbClr val="4A773C"/>
                </a:solidFill>
              </a:rPr>
              <a:t>Risinājums un rezultāti</a:t>
            </a:r>
          </a:p>
        </p:txBody>
      </p:sp>
    </p:spTree>
    <p:extLst>
      <p:ext uri="{BB962C8B-B14F-4D97-AF65-F5344CB8AC3E}">
        <p14:creationId xmlns:p14="http://schemas.microsoft.com/office/powerpoint/2010/main" val="3372000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C9D9DD-7DC9-FA5C-8A34-77C0BBC970B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E8D75792-8A94-4A28-9A46-4D0284BD4688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315B153E-40B2-6C0B-C950-554DE0B35753}"/>
              </a:ext>
            </a:extLst>
          </p:cNvPr>
          <p:cNvSpPr txBox="1">
            <a:spLocks/>
          </p:cNvSpPr>
          <p:nvPr/>
        </p:nvSpPr>
        <p:spPr>
          <a:xfrm>
            <a:off x="2595418" y="253431"/>
            <a:ext cx="8986982" cy="1066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2800" b="1" cap="none">
                <a:solidFill>
                  <a:srgbClr val="33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ctr">
              <a:defRPr sz="4500"/>
            </a:lvl2pPr>
            <a:lvl3pPr algn="ctr">
              <a:defRPr sz="4500"/>
            </a:lvl3pPr>
            <a:lvl4pPr algn="ctr">
              <a:defRPr sz="4500"/>
            </a:lvl4pPr>
            <a:lvl5pPr algn="ctr">
              <a:defRPr sz="4500"/>
            </a:lvl5pPr>
            <a:lvl6pPr marL="457200" algn="ctr" defTabSz="938213" fontAlgn="base">
              <a:spcBef>
                <a:spcPct val="0"/>
              </a:spcBef>
              <a:spcAft>
                <a:spcPct val="0"/>
              </a:spcAft>
              <a:defRPr sz="4500"/>
            </a:lvl6pPr>
            <a:lvl7pPr marL="914400" algn="ctr" defTabSz="938213" fontAlgn="base">
              <a:spcBef>
                <a:spcPct val="0"/>
              </a:spcBef>
              <a:spcAft>
                <a:spcPct val="0"/>
              </a:spcAft>
              <a:defRPr sz="4500"/>
            </a:lvl7pPr>
            <a:lvl8pPr marL="1371600" algn="ctr" defTabSz="938213" fontAlgn="base">
              <a:spcBef>
                <a:spcPct val="0"/>
              </a:spcBef>
              <a:spcAft>
                <a:spcPct val="0"/>
              </a:spcAft>
              <a:defRPr sz="4500"/>
            </a:lvl8pPr>
            <a:lvl9pPr marL="1828800" algn="ctr" defTabSz="938213" fontAlgn="base">
              <a:spcBef>
                <a:spcPct val="0"/>
              </a:spcBef>
              <a:spcAft>
                <a:spcPct val="0"/>
              </a:spcAft>
              <a:defRPr sz="4500"/>
            </a:lvl9pPr>
          </a:lstStyle>
          <a:p>
            <a:r>
              <a:rPr lang="lv-LV">
                <a:solidFill>
                  <a:srgbClr val="4A773C"/>
                </a:solidFill>
              </a:rPr>
              <a:t>Resursi un mērķis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9644997-90C4-1CAB-4D45-EA4E726DF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0381" y="5849751"/>
            <a:ext cx="6805219" cy="408880"/>
          </a:xfrm>
        </p:spPr>
        <p:txBody>
          <a:bodyPr>
            <a:normAutofit/>
          </a:bodyPr>
          <a:lstStyle/>
          <a:p>
            <a:r>
              <a:rPr lang="lv-LV" sz="1400"/>
              <a:t>Kopējais pieprasījums </a:t>
            </a:r>
            <a:r>
              <a:rPr lang="lv-LV" sz="1400" b="1"/>
              <a:t>3 205 365 818</a:t>
            </a:r>
            <a:r>
              <a:rPr lang="lv-LV" sz="1400"/>
              <a:t> </a:t>
            </a:r>
            <a:r>
              <a:rPr lang="lv-LV" sz="1400" b="1" i="1" err="1"/>
              <a:t>euro</a:t>
            </a:r>
            <a:r>
              <a:rPr lang="lv-LV" sz="1400" b="1"/>
              <a:t> (ar TOP 3 projektiem)</a:t>
            </a:r>
            <a:r>
              <a:rPr lang="lv-LV" sz="1400"/>
              <a:t>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B96AB2D-DF0A-692C-9B44-102EF5A1A1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604605"/>
              </p:ext>
            </p:extLst>
          </p:nvPr>
        </p:nvGraphicFramePr>
        <p:xfrm>
          <a:off x="4980382" y="1838632"/>
          <a:ext cx="6805218" cy="3901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Content Placeholder 8" descr="Blue glass containing various drinking straws">
            <a:extLst>
              <a:ext uri="{FF2B5EF4-FFF2-40B4-BE49-F238E27FC236}">
                <a16:creationId xmlns:a16="http://schemas.microsoft.com/office/drawing/2014/main" id="{5007B6C7-9EF0-0D9D-D41E-76C7C93454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8717" y="2006851"/>
            <a:ext cx="2999291" cy="1999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erial view of soccer pitch in forest">
            <a:extLst>
              <a:ext uri="{FF2B5EF4-FFF2-40B4-BE49-F238E27FC236}">
                <a16:creationId xmlns:a16="http://schemas.microsoft.com/office/drawing/2014/main" id="{BAAB7360-ABF4-E116-C1E6-C761DF1B5B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79" y="4259104"/>
            <a:ext cx="2999291" cy="199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704638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tullapa_kontaktinformacij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667AD451B437284393D39498E788D012" ma:contentTypeVersion="10" ma:contentTypeDescription="Izveidot jaunu dokumentu." ma:contentTypeScope="" ma:versionID="bdff3cee3f4526f8c6fe979e1b551499">
  <xsd:schema xmlns:xsd="http://www.w3.org/2001/XMLSchema" xmlns:xs="http://www.w3.org/2001/XMLSchema" xmlns:p="http://schemas.microsoft.com/office/2006/metadata/properties" xmlns:ns2="2048be11-5002-450c-8e3b-782732941017" xmlns:ns3="f7e7d789-9268-4b55-8873-a73e5b415d66" targetNamespace="http://schemas.microsoft.com/office/2006/metadata/properties" ma:root="true" ma:fieldsID="6fb38115ed2146fa8851a7c1d6914456" ns2:_="" ns3:_="">
    <xsd:import namespace="2048be11-5002-450c-8e3b-782732941017"/>
    <xsd:import namespace="f7e7d789-9268-4b55-8873-a73e5b415d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48be11-5002-450c-8e3b-7827329410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ttēlu atzīmes" ma:readOnly="false" ma:fieldId="{5cf76f15-5ced-4ddc-b409-7134ff3c332f}" ma:taxonomyMulti="true" ma:sspId="550e1e53-5410-4bdb-8c8a-c3d0be1f47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e7d789-9268-4b55-8873-a73e5b415d6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c648655c-5c52-4057-8b3e-ccfd248cba54}" ma:internalName="TaxCatchAll" ma:showField="CatchAllData" ma:web="f7e7d789-9268-4b55-8873-a73e5b415d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7e7d789-9268-4b55-8873-a73e5b415d66">
      <UserInfo>
        <DisplayName>Jevgēnija Butņicka</DisplayName>
        <AccountId>18</AccountId>
        <AccountType/>
      </UserInfo>
      <UserInfo>
        <DisplayName>Indra Ciukša</DisplayName>
        <AccountId>24</AccountId>
        <AccountType/>
      </UserInfo>
      <UserInfo>
        <DisplayName>Andris Eglītis</DisplayName>
        <AccountId>25</AccountId>
        <AccountType/>
      </UserInfo>
      <UserInfo>
        <DisplayName>Kurts  Auza</DisplayName>
        <AccountId>30</AccountId>
        <AccountType/>
      </UserInfo>
      <UserInfo>
        <DisplayName>Diāna Rasuma</DisplayName>
        <AccountId>26</AccountId>
        <AccountType/>
      </UserInfo>
      <UserInfo>
        <DisplayName>Dāvis Melnalksnis</DisplayName>
        <AccountId>27</AccountId>
        <AccountType/>
      </UserInfo>
      <UserInfo>
        <DisplayName>Dace Ziediņa</DisplayName>
        <AccountId>31</AccountId>
        <AccountType/>
      </UserInfo>
      <UserInfo>
        <DisplayName>Varis Putniņš</DisplayName>
        <AccountId>17</AccountId>
        <AccountType/>
      </UserInfo>
      <UserInfo>
        <DisplayName>Maija Kamoliņa</DisplayName>
        <AccountId>16</AccountId>
        <AccountType/>
      </UserInfo>
      <UserInfo>
        <DisplayName>Zigmārs Erts</DisplayName>
        <AccountId>34</AccountId>
        <AccountType/>
      </UserInfo>
      <UserInfo>
        <DisplayName>Jānis Ilgavižs</DisplayName>
        <AccountId>28</AccountId>
        <AccountType/>
      </UserInfo>
      <UserInfo>
        <DisplayName>Aigars Stirna</DisplayName>
        <AccountId>35</AccountId>
        <AccountType/>
      </UserInfo>
      <UserInfo>
        <DisplayName>Inese Pommere-Bramane</DisplayName>
        <AccountId>36</AccountId>
        <AccountType/>
      </UserInfo>
      <UserInfo>
        <DisplayName>Raivis Bremšmits</DisplayName>
        <AccountId>10</AccountId>
        <AccountType/>
      </UserInfo>
      <UserInfo>
        <DisplayName>Ilze Jureviča</DisplayName>
        <AccountId>37</AccountId>
        <AccountType/>
      </UserInfo>
    </SharedWithUsers>
    <lcf76f155ced4ddcb4097134ff3c332f xmlns="2048be11-5002-450c-8e3b-782732941017">
      <Terms xmlns="http://schemas.microsoft.com/office/infopath/2007/PartnerControls"/>
    </lcf76f155ced4ddcb4097134ff3c332f>
    <TaxCatchAll xmlns="f7e7d789-9268-4b55-8873-a73e5b415d66" xsi:nil="true"/>
  </documentManagement>
</p:properties>
</file>

<file path=customXml/itemProps1.xml><?xml version="1.0" encoding="utf-8"?>
<ds:datastoreItem xmlns:ds="http://schemas.openxmlformats.org/officeDocument/2006/customXml" ds:itemID="{8C59839E-41C5-42D1-A418-15D5EEAEEF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A904D7-D84B-435A-AB46-91BDC769CB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48be11-5002-450c-8e3b-782732941017"/>
    <ds:schemaRef ds:uri="f7e7d789-9268-4b55-8873-a73e5b415d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C6B75A-D227-41D6-A896-FFF6FEC155B5}">
  <ds:schemaRefs>
    <ds:schemaRef ds:uri="http://www.w3.org/XML/1998/namespace"/>
    <ds:schemaRef ds:uri="http://schemas.microsoft.com/office/2006/documentManagement/types"/>
    <ds:schemaRef ds:uri="2048be11-5002-450c-8e3b-782732941017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f7e7d789-9268-4b55-8873-a73e5b415d66"/>
    <ds:schemaRef ds:uri="http://schemas.microsoft.com/office/2006/metadata/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979</Words>
  <Application>Microsoft Office PowerPoint</Application>
  <PresentationFormat>Widescreen</PresentationFormat>
  <Paragraphs>179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Courier New</vt:lpstr>
      <vt:lpstr>Tahoma</vt:lpstr>
      <vt:lpstr>Times New Roman</vt:lpstr>
      <vt:lpstr>Verdana</vt:lpstr>
      <vt:lpstr>Wingdings</vt:lpstr>
      <vt:lpstr>89_Prezentacija_templateLV</vt:lpstr>
      <vt:lpstr>PowerPoint Presentation</vt:lpstr>
      <vt:lpstr>PowerPoint Presentation</vt:lpstr>
      <vt:lpstr>PowerPoint Presentation</vt:lpstr>
      <vt:lpstr>Attīstības plānošanas līmeņi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Līdzdalības budžets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Armins.Skudra@varam.gov.lv</dc:creator>
  <cp:lastModifiedBy>Agnese Frīdenberga</cp:lastModifiedBy>
  <cp:revision>14</cp:revision>
  <cp:lastPrinted>2023-05-11T05:30:26Z</cp:lastPrinted>
  <dcterms:created xsi:type="dcterms:W3CDTF">2014-11-20T14:46:47Z</dcterms:created>
  <dcterms:modified xsi:type="dcterms:W3CDTF">2023-05-30T10:16:25Z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0x010100667AD451B437284393D39498E788D012</vt:lpwstr>
  </property>
  <property fmtid="{D5CDD505-2E9C-101B-9397-08002B2CF9AE}" pid="3" name="MediaServiceImageTags">
    <vt:lpwstr/>
  </property>
</Properties>
</file>