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67" r:id="rId4"/>
    <p:sldId id="259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6" r:id="rId13"/>
    <p:sldId id="265" r:id="rId14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E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46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EBD83-F131-AD36-EB05-A16E52812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F6F99-2A58-6E17-765C-F4D30B135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2859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EF89-A80B-0967-2DE7-4BA1E0E4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B7CBE1-6071-D75B-CF5E-4719299ED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20938643">
            <a:off x="5608988" y="14366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AD88E-AAF7-10AB-13D6-4B5084235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266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616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EF89-A80B-0967-2DE7-4BA1E0E4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B7CBE1-6071-D75B-CF5E-4719299ED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578383">
            <a:off x="7447791" y="3481080"/>
            <a:ext cx="4523331" cy="30195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AD88E-AAF7-10AB-13D6-4B5084235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266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35C2825-091F-158E-12F7-9969F062298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rot="20812323">
            <a:off x="8770740" y="335138"/>
            <a:ext cx="3208841" cy="22397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7866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EF89-A80B-0967-2DE7-4BA1E0E4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B7CBE1-6071-D75B-CF5E-4719299ED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AD88E-AAF7-10AB-13D6-4B5084235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266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52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B7CBE1-6071-D75B-CF5E-4719299ED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40A88D1-AD08-76E2-88A0-2DF5F36B4AD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D79D32-F030-AA57-8DB3-522CF1DD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15" y="789109"/>
            <a:ext cx="3932237" cy="416560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376F83-FB2D-C355-642B-DC339C350A14}"/>
              </a:ext>
            </a:extLst>
          </p:cNvPr>
          <p:cNvSpPr txBox="1">
            <a:spLocks/>
          </p:cNvSpPr>
          <p:nvPr userDrawn="1"/>
        </p:nvSpPr>
        <p:spPr>
          <a:xfrm>
            <a:off x="6839215" y="789109"/>
            <a:ext cx="3932237" cy="416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74205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EBD83-F131-AD36-EB05-A16E52812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F6F99-2A58-6E17-765C-F4D30B135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69299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364C61D-0220-382E-4DB1-D22FDB0A392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CEBD83-F131-AD36-EB05-A16E52812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F6F99-2A58-6E17-765C-F4D30B135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5856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9668-FBE8-1B16-BC89-BFFB9300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8AE7D-621F-85A4-BB4F-FA936575F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38709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D676F-C115-A9FB-1FF9-2017A823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833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82A1D-674F-4D59-5897-5791B5A20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631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6492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8E17F-5D7F-7853-E85B-430C7EAA5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124C1-D5FA-E23E-7609-E983D21FE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444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455F26-7C1A-00F4-10F7-5954E2E65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6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1365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95D4C-6731-D9E3-C413-7998FD8E5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6EBE6-831D-5789-6AB5-BD9979BAB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C694FC-6D7B-A240-7E1F-9230C51F4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825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82320C-4288-79BE-AC96-7A73987B9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7219A6-550E-B323-EAF9-F72DC7F26E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46475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364C61D-0220-382E-4DB1-D22FDB0A392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CEBD83-F131-AD36-EB05-A16E52812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F6F99-2A58-6E17-765C-F4D30B135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1717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01F0-1E5C-F687-E6F0-9BCE9ECFE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3263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501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F1AB-3F41-8642-141B-18EE935E9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08C21-E861-4D68-1E43-5ED2E70DB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82FAC-3C52-E6F0-9853-9BD970640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2054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488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EF89-A80B-0967-2DE7-4BA1E0E4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B7CBE1-6071-D75B-CF5E-4719299ED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20938643">
            <a:off x="5608988" y="14366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AD88E-AAF7-10AB-13D6-4B5084235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266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4819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EF89-A80B-0967-2DE7-4BA1E0E4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B7CBE1-6071-D75B-CF5E-4719299ED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578383">
            <a:off x="7447791" y="3481080"/>
            <a:ext cx="4523331" cy="30195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AD88E-AAF7-10AB-13D6-4B5084235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266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35C2825-091F-158E-12F7-9969F062298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rot="20812323">
            <a:off x="8770740" y="335138"/>
            <a:ext cx="3208841" cy="22397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59212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EF89-A80B-0967-2DE7-4BA1E0E4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B7CBE1-6071-D75B-CF5E-4719299ED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AD88E-AAF7-10AB-13D6-4B5084235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266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768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B7CBE1-6071-D75B-CF5E-4719299ED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40A88D1-AD08-76E2-88A0-2DF5F36B4AD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D79D32-F030-AA57-8DB3-522CF1DD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15" y="789109"/>
            <a:ext cx="3932237" cy="416560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376F83-FB2D-C355-642B-DC339C350A14}"/>
              </a:ext>
            </a:extLst>
          </p:cNvPr>
          <p:cNvSpPr txBox="1">
            <a:spLocks/>
          </p:cNvSpPr>
          <p:nvPr userDrawn="1"/>
        </p:nvSpPr>
        <p:spPr>
          <a:xfrm>
            <a:off x="6839215" y="789109"/>
            <a:ext cx="3932237" cy="416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9172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9668-FBE8-1B16-BC89-BFFB9300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8AE7D-621F-85A4-BB4F-FA936575F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5921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D676F-C115-A9FB-1FF9-2017A823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833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82A1D-674F-4D59-5897-5791B5A20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631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176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8E17F-5D7F-7853-E85B-430C7EAA5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124C1-D5FA-E23E-7609-E983D21FE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444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455F26-7C1A-00F4-10F7-5954E2E65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6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1087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95D4C-6731-D9E3-C413-7998FD8E5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6EBE6-831D-5789-6AB5-BD9979BAB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C694FC-6D7B-A240-7E1F-9230C51F4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825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82320C-4288-79BE-AC96-7A73987B9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7219A6-550E-B323-EAF9-F72DC7F26E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59839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01F0-1E5C-F687-E6F0-9BCE9ECFE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9511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463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F1AB-3F41-8642-141B-18EE935E9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08C21-E861-4D68-1E43-5ED2E70DB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82FAC-3C52-E6F0-9853-9BD970640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2054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418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4AB004-40E5-717B-A364-18634705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08" y="365125"/>
            <a:ext cx="109087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B355C-DE0B-13F9-205E-72CEBC0B2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008" y="1825625"/>
            <a:ext cx="10908792" cy="3518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Dddddd</a:t>
            </a:r>
            <a:endParaRPr lang="en-US" dirty="0"/>
          </a:p>
          <a:p>
            <a:pPr lvl="4"/>
            <a:r>
              <a:rPr lang="en-US" dirty="0" err="1"/>
              <a:t>sssss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EBF208-F6B2-A9A0-4785-C69C8BE3CB3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8" y="5871351"/>
            <a:ext cx="1764453" cy="79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7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4AB004-40E5-717B-A364-18634705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08" y="365125"/>
            <a:ext cx="109087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B355C-DE0B-13F9-205E-72CEBC0B2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008" y="1825625"/>
            <a:ext cx="10908792" cy="3518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Dddddd</a:t>
            </a:r>
            <a:endParaRPr lang="en-US" dirty="0"/>
          </a:p>
          <a:p>
            <a:pPr lvl="4"/>
            <a:r>
              <a:rPr lang="en-US" dirty="0" err="1"/>
              <a:t>sssss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45F85-1B22-5EF3-FDAA-7926E661BA7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" y="5866477"/>
            <a:ext cx="1764453" cy="79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1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6"/>
        </a:buBlip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5D345-8876-6A5E-1458-38035DF52E1B}"/>
              </a:ext>
            </a:extLst>
          </p:cNvPr>
          <p:cNvSpPr txBox="1"/>
          <p:nvPr/>
        </p:nvSpPr>
        <p:spPr>
          <a:xfrm>
            <a:off x="2350347" y="2289387"/>
            <a:ext cx="1617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7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895744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E2AD2C9-1F81-CE34-908B-9666993A0361}"/>
              </a:ext>
            </a:extLst>
          </p:cNvPr>
          <p:cNvSpPr/>
          <p:nvPr/>
        </p:nvSpPr>
        <p:spPr>
          <a:xfrm rot="13612585">
            <a:off x="8982285" y="4887944"/>
            <a:ext cx="1086041" cy="10860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50BB-8C61-B19D-3E43-FEFC1B31D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08" y="365125"/>
            <a:ext cx="10908792" cy="1477580"/>
          </a:xfrm>
        </p:spPr>
        <p:txBody>
          <a:bodyPr/>
          <a:lstStyle/>
          <a:p>
            <a:r>
              <a:rPr lang="lv-LV" dirty="0"/>
              <a:t>Vai ilgtspējīga attīstības plānošana ietekmē arī citas nozares?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E657DC-4045-FA1F-17C7-7E47C951D55B}"/>
              </a:ext>
            </a:extLst>
          </p:cNvPr>
          <p:cNvSpPr/>
          <p:nvPr/>
        </p:nvSpPr>
        <p:spPr>
          <a:xfrm rot="13612585">
            <a:off x="4693920" y="2851573"/>
            <a:ext cx="2926080" cy="2926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4271A-D6D8-6071-642D-F37A780B542D}"/>
              </a:ext>
            </a:extLst>
          </p:cNvPr>
          <p:cNvSpPr txBox="1"/>
          <p:nvPr/>
        </p:nvSpPr>
        <p:spPr>
          <a:xfrm>
            <a:off x="5048189" y="3841890"/>
            <a:ext cx="2353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000" b="1" dirty="0"/>
              <a:t>Ilgtspējīga attīstība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F9D0B1-E26F-A06A-3E04-98387E5E6226}"/>
              </a:ext>
            </a:extLst>
          </p:cNvPr>
          <p:cNvSpPr/>
          <p:nvPr/>
        </p:nvSpPr>
        <p:spPr>
          <a:xfrm rot="13612585">
            <a:off x="6894239" y="4893716"/>
            <a:ext cx="1517438" cy="15906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5A88F-E7AC-0E06-FCF4-24E0CDB2C452}"/>
              </a:ext>
            </a:extLst>
          </p:cNvPr>
          <p:cNvSpPr txBox="1"/>
          <p:nvPr/>
        </p:nvSpPr>
        <p:spPr>
          <a:xfrm>
            <a:off x="6679925" y="5350512"/>
            <a:ext cx="1903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/>
              <a:t>Dzīvojamais fonds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83EB42-E9A5-2B74-2774-7ACFFE8362B4}"/>
              </a:ext>
            </a:extLst>
          </p:cNvPr>
          <p:cNvSpPr/>
          <p:nvPr/>
        </p:nvSpPr>
        <p:spPr>
          <a:xfrm rot="13612585">
            <a:off x="2856268" y="2891373"/>
            <a:ext cx="1748841" cy="17488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036C1F-7170-241D-9F49-325075B7E533}"/>
              </a:ext>
            </a:extLst>
          </p:cNvPr>
          <p:cNvSpPr txBox="1"/>
          <p:nvPr/>
        </p:nvSpPr>
        <p:spPr>
          <a:xfrm>
            <a:off x="2779034" y="3411850"/>
            <a:ext cx="1903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/>
              <a:t>Uzņēmēj-</a:t>
            </a:r>
          </a:p>
          <a:p>
            <a:pPr algn="ctr"/>
            <a:r>
              <a:rPr lang="lv-LV" sz="2000" b="1" dirty="0"/>
              <a:t>darbība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64A-FFD6-FEC5-1F88-C20B53E88B9F}"/>
              </a:ext>
            </a:extLst>
          </p:cNvPr>
          <p:cNvSpPr/>
          <p:nvPr/>
        </p:nvSpPr>
        <p:spPr>
          <a:xfrm rot="13612585">
            <a:off x="6922461" y="2077268"/>
            <a:ext cx="1748841" cy="17488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9FBFE-F0AC-71B2-73DB-A9F6FB53D04D}"/>
              </a:ext>
            </a:extLst>
          </p:cNvPr>
          <p:cNvSpPr txBox="1"/>
          <p:nvPr/>
        </p:nvSpPr>
        <p:spPr>
          <a:xfrm>
            <a:off x="6848803" y="2568066"/>
            <a:ext cx="1903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/>
              <a:t>Dzīves kvalitāte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79B21-5A2D-F108-FB14-99AAFF9F2A27}"/>
              </a:ext>
            </a:extLst>
          </p:cNvPr>
          <p:cNvSpPr/>
          <p:nvPr/>
        </p:nvSpPr>
        <p:spPr>
          <a:xfrm rot="13612585">
            <a:off x="8656020" y="3888339"/>
            <a:ext cx="1086041" cy="10860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8C51DC-1330-B666-9FF9-7F58613C8FB5}"/>
              </a:ext>
            </a:extLst>
          </p:cNvPr>
          <p:cNvSpPr txBox="1"/>
          <p:nvPr/>
        </p:nvSpPr>
        <p:spPr>
          <a:xfrm>
            <a:off x="8431505" y="4246232"/>
            <a:ext cx="1540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b="1" dirty="0"/>
              <a:t>Transports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4BBA0-1929-C88A-13CA-B6ECE606CCF5}"/>
              </a:ext>
            </a:extLst>
          </p:cNvPr>
          <p:cNvSpPr/>
          <p:nvPr/>
        </p:nvSpPr>
        <p:spPr>
          <a:xfrm rot="13612585">
            <a:off x="3193323" y="4755600"/>
            <a:ext cx="1341486" cy="13414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8BCDDE-7D22-2F82-310C-F64B2DD85EB9}"/>
              </a:ext>
            </a:extLst>
          </p:cNvPr>
          <p:cNvSpPr txBox="1"/>
          <p:nvPr/>
        </p:nvSpPr>
        <p:spPr>
          <a:xfrm>
            <a:off x="2908825" y="5254221"/>
            <a:ext cx="1903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dirty="0"/>
              <a:t>Nodarbinātība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800176-6A18-B433-05D4-718C272551C1}"/>
              </a:ext>
            </a:extLst>
          </p:cNvPr>
          <p:cNvSpPr/>
          <p:nvPr/>
        </p:nvSpPr>
        <p:spPr>
          <a:xfrm rot="13612585">
            <a:off x="1090797" y="2213567"/>
            <a:ext cx="1514555" cy="1514555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6A978B-2CF8-3B64-EB34-8DB9EC5B7F01}"/>
              </a:ext>
            </a:extLst>
          </p:cNvPr>
          <p:cNvSpPr txBox="1"/>
          <p:nvPr/>
        </p:nvSpPr>
        <p:spPr>
          <a:xfrm>
            <a:off x="896420" y="2746063"/>
            <a:ext cx="1903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/>
              <a:t>Izglītība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9CDEDD-BB7B-1F08-6B8B-47460130597D}"/>
              </a:ext>
            </a:extLst>
          </p:cNvPr>
          <p:cNvSpPr/>
          <p:nvPr/>
        </p:nvSpPr>
        <p:spPr>
          <a:xfrm rot="13612585">
            <a:off x="9462227" y="2603152"/>
            <a:ext cx="1086041" cy="108604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0BCAF4-3A7D-8E98-E29A-882038FFAD48}"/>
              </a:ext>
            </a:extLst>
          </p:cNvPr>
          <p:cNvSpPr txBox="1"/>
          <p:nvPr/>
        </p:nvSpPr>
        <p:spPr>
          <a:xfrm>
            <a:off x="9237712" y="2961045"/>
            <a:ext cx="1540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b="1" dirty="0"/>
              <a:t>Infrastruktūra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DAD402-CDE5-5431-E889-E10C50764FB9}"/>
              </a:ext>
            </a:extLst>
          </p:cNvPr>
          <p:cNvSpPr txBox="1"/>
          <p:nvPr/>
        </p:nvSpPr>
        <p:spPr>
          <a:xfrm>
            <a:off x="8757770" y="5245837"/>
            <a:ext cx="1540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b="1" dirty="0"/>
              <a:t>Pakalpojumi</a:t>
            </a:r>
          </a:p>
        </p:txBody>
      </p:sp>
    </p:spTree>
    <p:extLst>
      <p:ext uri="{BB962C8B-B14F-4D97-AF65-F5344CB8AC3E}">
        <p14:creationId xmlns:p14="http://schemas.microsoft.com/office/powerpoint/2010/main" val="229513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F56CED-BE09-A5AE-3A46-BA180CE2B4BE}"/>
              </a:ext>
            </a:extLst>
          </p:cNvPr>
          <p:cNvSpPr/>
          <p:nvPr/>
        </p:nvSpPr>
        <p:spPr>
          <a:xfrm rot="569933">
            <a:off x="-271820" y="1843626"/>
            <a:ext cx="2816441" cy="16365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F20C1-4F21-ACAE-6C09-FFEAF652B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Aprēķināts</a:t>
            </a:r>
            <a:r>
              <a:rPr lang="lv-LV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risks rada mūs interesantus valsts līmenī dažādiem pilotprojektiem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72717A-9F0E-B14E-CD65-C13178DF85FE}"/>
              </a:ext>
            </a:extLst>
          </p:cNvPr>
          <p:cNvSpPr txBox="1">
            <a:spLocks/>
          </p:cNvSpPr>
          <p:nvPr/>
        </p:nvSpPr>
        <p:spPr>
          <a:xfrm>
            <a:off x="445008" y="2220620"/>
            <a:ext cx="1966299" cy="888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lv-LV" sz="1800" dirty="0">
                <a:solidFill>
                  <a:srgbClr val="FFFFFF"/>
                </a:solidFill>
              </a:rPr>
              <a:t>Mēs ticam, ka spējam ietekmēt statistiku</a:t>
            </a:r>
          </a:p>
        </p:txBody>
      </p:sp>
    </p:spTree>
    <p:extLst>
      <p:ext uri="{BB962C8B-B14F-4D97-AF65-F5344CB8AC3E}">
        <p14:creationId xmlns:p14="http://schemas.microsoft.com/office/powerpoint/2010/main" val="1724805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5D345-8876-6A5E-1458-38035DF52E1B}"/>
              </a:ext>
            </a:extLst>
          </p:cNvPr>
          <p:cNvSpPr txBox="1"/>
          <p:nvPr/>
        </p:nvSpPr>
        <p:spPr>
          <a:xfrm>
            <a:off x="2350347" y="2289387"/>
            <a:ext cx="1617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7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646897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EB9D3-C03C-C654-AF22-DA11B31C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89" y="447743"/>
            <a:ext cx="9209794" cy="2989142"/>
          </a:xfrm>
        </p:spPr>
        <p:txBody>
          <a:bodyPr>
            <a:normAutofit/>
          </a:bodyPr>
          <a:lstStyle/>
          <a:p>
            <a:r>
              <a:rPr lang="lv-LV" dirty="0"/>
              <a:t>2016. gadā radās iespēja pieteikties projektam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CDA91-EBC6-289E-5588-1184C4DDEABB}"/>
              </a:ext>
            </a:extLst>
          </p:cNvPr>
          <p:cNvSpPr txBox="1"/>
          <p:nvPr/>
        </p:nvSpPr>
        <p:spPr>
          <a:xfrm>
            <a:off x="526989" y="2716903"/>
            <a:ext cx="76584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lv-LV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ašvaldības attīstības programmas investīciju plāna darbības programmas «Izaugsmes un nodarbinātības» 8.1.2. specifiskā atbalsta mērķa </a:t>
            </a:r>
            <a:r>
              <a:rPr lang="lv-LV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«Uzlabot vispārējās izglītības iestāžu mācību vidi» </a:t>
            </a:r>
            <a:r>
              <a:rPr lang="lv-LV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projekts</a:t>
            </a:r>
            <a:endParaRPr lang="lv-LV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CE478-0330-5D38-E619-C047047783D3}"/>
              </a:ext>
            </a:extLst>
          </p:cNvPr>
          <p:cNvSpPr txBox="1"/>
          <p:nvPr/>
        </p:nvSpPr>
        <p:spPr>
          <a:xfrm>
            <a:off x="5131886" y="4173872"/>
            <a:ext cx="60949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0" i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Pašvaldības esošo vispārējās izglītības iestāžu raksturojumu, ņemot vērā pašvaldībā esošo demogrāfisko (demogrāfija, emigrācija, imigrācija) un ekonomisko situāciju (tai skaitā darba vietu nodrošinājums), to tendences un prognozes, vienlaikus sniedzot to pamatotību</a:t>
            </a:r>
            <a:endParaRPr lang="lv-LV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37BCA6-DB5C-CAD6-1F7E-086610DCBF6B}"/>
              </a:ext>
            </a:extLst>
          </p:cNvPr>
          <p:cNvSpPr txBox="1"/>
          <p:nvPr/>
        </p:nvSpPr>
        <p:spPr>
          <a:xfrm rot="16200000">
            <a:off x="3929939" y="4835591"/>
            <a:ext cx="18453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JĀIESNIEDZ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C7C00AB7-5A3B-16E9-FF25-2BCA09A1D0F7}"/>
              </a:ext>
            </a:extLst>
          </p:cNvPr>
          <p:cNvCxnSpPr>
            <a:cxnSpLocks/>
          </p:cNvCxnSpPr>
          <p:nvPr/>
        </p:nvCxnSpPr>
        <p:spPr>
          <a:xfrm>
            <a:off x="3436882" y="4004441"/>
            <a:ext cx="914400" cy="914400"/>
          </a:xfrm>
          <a:prstGeom prst="bentConnector3">
            <a:avLst>
              <a:gd name="adj1" fmla="val 345"/>
            </a:avLst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540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9C2E5-411F-0774-C6EC-12464243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08" y="786130"/>
            <a:ext cx="3307184" cy="1282306"/>
          </a:xfrm>
        </p:spPr>
        <p:txBody>
          <a:bodyPr anchor="t">
            <a:noAutofit/>
          </a:bodyPr>
          <a:lstStyle/>
          <a:p>
            <a:r>
              <a:rPr lang="lv-LV" dirty="0"/>
              <a:t>Ko par to </a:t>
            </a:r>
            <a:r>
              <a:rPr lang="lv-LV" i="1" dirty="0"/>
              <a:t>saka </a:t>
            </a:r>
            <a:r>
              <a:rPr lang="lv-LV" dirty="0"/>
              <a:t>dati?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DBEE7BF-92D0-A89D-FA79-BD35FE6DD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231134"/>
              </p:ext>
            </p:extLst>
          </p:nvPr>
        </p:nvGraphicFramePr>
        <p:xfrm>
          <a:off x="5059680" y="786130"/>
          <a:ext cx="4508500" cy="52197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078990">
                  <a:extLst>
                    <a:ext uri="{9D8B030D-6E8A-4147-A177-3AD203B41FA5}">
                      <a16:colId xmlns:a16="http://schemas.microsoft.com/office/drawing/2014/main" val="100990514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884843566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172221118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203593458"/>
                    </a:ext>
                  </a:extLst>
                </a:gridCol>
              </a:tblGrid>
              <a:tr h="26098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1" u="none" strike="noStrike" dirty="0">
                          <a:effectLst/>
                        </a:rPr>
                        <a:t>Iedzīvotāju skaits</a:t>
                      </a:r>
                      <a:endParaRPr lang="lv-LV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dirty="0">
                          <a:effectLst/>
                        </a:rPr>
                        <a:t>1999</a:t>
                      </a:r>
                      <a:endParaRPr lang="lv-LV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dirty="0">
                          <a:effectLst/>
                        </a:rPr>
                        <a:t>2009</a:t>
                      </a:r>
                      <a:endParaRPr lang="lv-LV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dirty="0">
                          <a:effectLst/>
                        </a:rPr>
                        <a:t>2016</a:t>
                      </a:r>
                      <a:endParaRPr lang="lv-LV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414451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u="none" strike="noStrike">
                          <a:effectLst/>
                        </a:rPr>
                        <a:t>Valmiera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u="none" strike="noStrike" dirty="0">
                          <a:effectLst/>
                        </a:rPr>
                        <a:t>28732</a:t>
                      </a:r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u="none" strike="noStrike">
                          <a:effectLst/>
                        </a:rPr>
                        <a:t>27453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u="none" strike="noStrike" dirty="0">
                          <a:effectLst/>
                        </a:rPr>
                        <a:t>25 093</a:t>
                      </a:r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328274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50C0A19-AD19-05AF-0596-01898BE5CCBD}"/>
              </a:ext>
            </a:extLst>
          </p:cNvPr>
          <p:cNvSpPr txBox="1"/>
          <p:nvPr/>
        </p:nvSpPr>
        <p:spPr>
          <a:xfrm>
            <a:off x="5059680" y="1437183"/>
            <a:ext cx="1150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b="1" dirty="0" err="1">
                <a:solidFill>
                  <a:schemeClr val="accent3"/>
                </a:solidFill>
              </a:rPr>
              <a:t>PMLP</a:t>
            </a:r>
            <a:r>
              <a:rPr lang="lv-LV" sz="1200" b="1" dirty="0">
                <a:solidFill>
                  <a:schemeClr val="accent3"/>
                </a:solidFill>
              </a:rPr>
              <a:t> dati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2F1BFAD-675A-5509-19AF-D37E73495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678272"/>
              </p:ext>
            </p:extLst>
          </p:nvPr>
        </p:nvGraphicFramePr>
        <p:xfrm>
          <a:off x="5059680" y="1993266"/>
          <a:ext cx="4508500" cy="50673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109470">
                  <a:extLst>
                    <a:ext uri="{9D8B030D-6E8A-4147-A177-3AD203B41FA5}">
                      <a16:colId xmlns:a16="http://schemas.microsoft.com/office/drawing/2014/main" val="3864084110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864320289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6968191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773215681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Iedzīvotāju skaits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1999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2009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430089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Valmiera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28761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26397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23 248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134515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FFE3CA2-EDB5-5B7F-3333-7B483BB898BC}"/>
              </a:ext>
            </a:extLst>
          </p:cNvPr>
          <p:cNvSpPr txBox="1"/>
          <p:nvPr/>
        </p:nvSpPr>
        <p:spPr>
          <a:xfrm>
            <a:off x="5059680" y="2619494"/>
            <a:ext cx="8610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b="1" dirty="0" err="1">
                <a:solidFill>
                  <a:schemeClr val="accent3"/>
                </a:solidFill>
              </a:rPr>
              <a:t>CSP</a:t>
            </a:r>
            <a:r>
              <a:rPr lang="lv-LV" sz="1200" b="1" dirty="0">
                <a:solidFill>
                  <a:schemeClr val="accent3"/>
                </a:solidFill>
              </a:rPr>
              <a:t> dati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B337EF-7B16-1184-6414-ECC3749188FB}"/>
              </a:ext>
            </a:extLst>
          </p:cNvPr>
          <p:cNvCxnSpPr>
            <a:cxnSpLocks/>
          </p:cNvCxnSpPr>
          <p:nvPr/>
        </p:nvCxnSpPr>
        <p:spPr>
          <a:xfrm>
            <a:off x="9441180" y="1690428"/>
            <a:ext cx="6845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32D9E5-FDB3-285F-2832-86C7C4572F0C}"/>
              </a:ext>
            </a:extLst>
          </p:cNvPr>
          <p:cNvSpPr txBox="1"/>
          <p:nvPr/>
        </p:nvSpPr>
        <p:spPr>
          <a:xfrm>
            <a:off x="10335261" y="1367262"/>
            <a:ext cx="1369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/>
              <a:t>Nobīde datos par vairāk nekā </a:t>
            </a:r>
            <a:r>
              <a:rPr lang="lv-LV" sz="1200" b="1" dirty="0"/>
              <a:t>1845</a:t>
            </a:r>
            <a:r>
              <a:rPr lang="lv-LV" sz="1200" dirty="0"/>
              <a:t> iedzīvotājiem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DD039DA9-9B93-30DB-F43E-E9F474DA9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429147"/>
              </p:ext>
            </p:extLst>
          </p:nvPr>
        </p:nvGraphicFramePr>
        <p:xfrm>
          <a:off x="5059680" y="3550920"/>
          <a:ext cx="4508500" cy="527353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463800">
                  <a:extLst>
                    <a:ext uri="{9D8B030D-6E8A-4147-A177-3AD203B41FA5}">
                      <a16:colId xmlns:a16="http://schemas.microsoft.com/office/drawing/2014/main" val="300803061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11233422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87216292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77157702"/>
                    </a:ext>
                  </a:extLst>
                </a:gridCol>
              </a:tblGrid>
              <a:tr h="266368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Bērni no 0-6 gadiem skaits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2009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385274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Valmiera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1 820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1 909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1609711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16025A3-F91E-78D8-0F81-E251765BC115}"/>
              </a:ext>
            </a:extLst>
          </p:cNvPr>
          <p:cNvSpPr txBox="1"/>
          <p:nvPr/>
        </p:nvSpPr>
        <p:spPr>
          <a:xfrm>
            <a:off x="5059680" y="4149903"/>
            <a:ext cx="1150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 err="1">
                <a:solidFill>
                  <a:schemeClr val="accent3"/>
                </a:solidFill>
              </a:rPr>
              <a:t>PMLP</a:t>
            </a:r>
            <a:r>
              <a:rPr lang="lv-LV" sz="1200" dirty="0">
                <a:solidFill>
                  <a:schemeClr val="accent3"/>
                </a:solidFill>
              </a:rPr>
              <a:t> dati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FA89F6F2-CD29-4AC4-55ED-033CF0273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480424"/>
              </p:ext>
            </p:extLst>
          </p:nvPr>
        </p:nvGraphicFramePr>
        <p:xfrm>
          <a:off x="5059680" y="4668149"/>
          <a:ext cx="4508500" cy="52197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106446707"/>
                    </a:ext>
                  </a:extLst>
                </a:gridCol>
                <a:gridCol w="88900">
                  <a:extLst>
                    <a:ext uri="{9D8B030D-6E8A-4147-A177-3AD203B41FA5}">
                      <a16:colId xmlns:a16="http://schemas.microsoft.com/office/drawing/2014/main" val="96466334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21746212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77301430"/>
                    </a:ext>
                  </a:extLst>
                </a:gridCol>
              </a:tblGrid>
              <a:tr h="26098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kern="1200" dirty="0" err="1">
                          <a:solidFill>
                            <a:schemeClr val="tx1"/>
                          </a:solidFill>
                          <a:effectLst/>
                        </a:rPr>
                        <a:t>Bērni</a:t>
                      </a:r>
                      <a:r>
                        <a:rPr lang="es-ES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 un </a:t>
                      </a:r>
                      <a:r>
                        <a:rPr lang="es-ES" sz="1400" b="1" u="none" strike="noStrike" kern="1200" dirty="0" err="1">
                          <a:solidFill>
                            <a:schemeClr val="tx1"/>
                          </a:solidFill>
                          <a:effectLst/>
                        </a:rPr>
                        <a:t>jaunieši</a:t>
                      </a:r>
                      <a:r>
                        <a:rPr lang="es-ES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 no 7-18 </a:t>
                      </a:r>
                      <a:r>
                        <a:rPr lang="es-ES" sz="1400" b="1" u="none" strike="noStrike" kern="1200" dirty="0" err="1">
                          <a:solidFill>
                            <a:schemeClr val="tx1"/>
                          </a:solidFill>
                          <a:effectLst/>
                        </a:rPr>
                        <a:t>gadiem</a:t>
                      </a:r>
                      <a:endParaRPr lang="es-ES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2009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722008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Valmiera</a:t>
                      </a:r>
                      <a:endParaRPr lang="lv-LV" sz="1400" b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lv-LV" sz="1400" b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3 319</a:t>
                      </a:r>
                      <a:endParaRPr lang="lv-LV" sz="1400" b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2 665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48219837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E0A79A1-4E1B-3275-9A96-53B88C50313D}"/>
              </a:ext>
            </a:extLst>
          </p:cNvPr>
          <p:cNvSpPr txBox="1"/>
          <p:nvPr/>
        </p:nvSpPr>
        <p:spPr>
          <a:xfrm>
            <a:off x="5059680" y="5232330"/>
            <a:ext cx="1150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 err="1">
                <a:solidFill>
                  <a:schemeClr val="accent3"/>
                </a:solidFill>
              </a:rPr>
              <a:t>PMLP</a:t>
            </a:r>
            <a:r>
              <a:rPr lang="lv-LV" sz="1200" dirty="0">
                <a:solidFill>
                  <a:schemeClr val="accent3"/>
                </a:solidFill>
              </a:rPr>
              <a:t> dati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9084023-9A47-710C-78D1-3109B3B56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279196"/>
              </p:ext>
            </p:extLst>
          </p:nvPr>
        </p:nvGraphicFramePr>
        <p:xfrm>
          <a:off x="5059680" y="5779995"/>
          <a:ext cx="4508500" cy="50673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463800">
                  <a:extLst>
                    <a:ext uri="{9D8B030D-6E8A-4147-A177-3AD203B41FA5}">
                      <a16:colId xmlns:a16="http://schemas.microsoft.com/office/drawing/2014/main" val="2765959645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414626429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83578136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99418039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Skolēnu skaits skolās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214065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Valmiera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3 775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58027669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4CF020E2-E83B-5BD7-115F-078FA256A48C}"/>
              </a:ext>
            </a:extLst>
          </p:cNvPr>
          <p:cNvSpPr txBox="1"/>
          <p:nvPr/>
        </p:nvSpPr>
        <p:spPr>
          <a:xfrm>
            <a:off x="5059680" y="6340065"/>
            <a:ext cx="1150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 err="1">
                <a:solidFill>
                  <a:schemeClr val="accent3"/>
                </a:solidFill>
              </a:rPr>
              <a:t>VIIS</a:t>
            </a:r>
            <a:r>
              <a:rPr lang="lv-LV" sz="1200" dirty="0">
                <a:solidFill>
                  <a:schemeClr val="accent3"/>
                </a:solidFill>
              </a:rPr>
              <a:t> dati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178CB8-AF97-97FF-B1CF-5F6954F1E19E}"/>
              </a:ext>
            </a:extLst>
          </p:cNvPr>
          <p:cNvCxnSpPr>
            <a:cxnSpLocks/>
          </p:cNvCxnSpPr>
          <p:nvPr/>
        </p:nvCxnSpPr>
        <p:spPr>
          <a:xfrm>
            <a:off x="10083624" y="4668149"/>
            <a:ext cx="0" cy="1671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B954AEF-2920-344C-34E7-5DE0AB15939F}"/>
              </a:ext>
            </a:extLst>
          </p:cNvPr>
          <p:cNvSpPr txBox="1"/>
          <p:nvPr/>
        </p:nvSpPr>
        <p:spPr>
          <a:xfrm>
            <a:off x="10335260" y="5508621"/>
            <a:ext cx="1490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/>
              <a:t>Skolēnu skaits skolās ir lielāks kā skolas vecuma bērnu skaits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7B13AE-3C98-4D8C-D980-4F6E6C2A0F97}"/>
              </a:ext>
            </a:extLst>
          </p:cNvPr>
          <p:cNvSpPr txBox="1"/>
          <p:nvPr/>
        </p:nvSpPr>
        <p:spPr>
          <a:xfrm>
            <a:off x="10335260" y="4728454"/>
            <a:ext cx="13690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/>
              <a:t>Ir skolēnu skaita kritums, </a:t>
            </a:r>
            <a:r>
              <a:rPr lang="lv-LV" sz="1200" b="1" dirty="0">
                <a:solidFill>
                  <a:schemeClr val="accent3"/>
                </a:solidFill>
              </a:rPr>
              <a:t>BET</a:t>
            </a:r>
            <a:r>
              <a:rPr lang="lv-LV" sz="1200" b="1" dirty="0"/>
              <a:t> </a:t>
            </a:r>
            <a:r>
              <a:rPr lang="lv-LV" sz="1200" dirty="0"/>
              <a:t>…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6692B7A-CCA8-FDD7-CCEE-51C67D1638FE}"/>
              </a:ext>
            </a:extLst>
          </p:cNvPr>
          <p:cNvCxnSpPr>
            <a:cxnSpLocks/>
          </p:cNvCxnSpPr>
          <p:nvPr/>
        </p:nvCxnSpPr>
        <p:spPr>
          <a:xfrm>
            <a:off x="9738424" y="2245600"/>
            <a:ext cx="0" cy="251095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F29FA5-02D4-0BAD-1E31-41942300BA95}"/>
              </a:ext>
            </a:extLst>
          </p:cNvPr>
          <p:cNvCxnSpPr>
            <a:cxnSpLocks/>
          </p:cNvCxnSpPr>
          <p:nvPr/>
        </p:nvCxnSpPr>
        <p:spPr>
          <a:xfrm flipV="1">
            <a:off x="9713200" y="3797661"/>
            <a:ext cx="0" cy="24238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8C0E6D-D554-2C87-4ABC-A706552824CE}"/>
              </a:ext>
            </a:extLst>
          </p:cNvPr>
          <p:cNvCxnSpPr>
            <a:cxnSpLocks/>
          </p:cNvCxnSpPr>
          <p:nvPr/>
        </p:nvCxnSpPr>
        <p:spPr>
          <a:xfrm>
            <a:off x="9725812" y="4939024"/>
            <a:ext cx="0" cy="251095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D87178B-AB68-15D2-0B8D-8E34BAC0D11C}"/>
              </a:ext>
            </a:extLst>
          </p:cNvPr>
          <p:cNvCxnSpPr>
            <a:cxnSpLocks/>
          </p:cNvCxnSpPr>
          <p:nvPr/>
        </p:nvCxnSpPr>
        <p:spPr>
          <a:xfrm>
            <a:off x="9709583" y="6035630"/>
            <a:ext cx="0" cy="251095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DD3E79-5BCF-11C8-AF00-C4471A5C0DCF}"/>
              </a:ext>
            </a:extLst>
          </p:cNvPr>
          <p:cNvCxnSpPr>
            <a:cxnSpLocks/>
          </p:cNvCxnSpPr>
          <p:nvPr/>
        </p:nvCxnSpPr>
        <p:spPr>
          <a:xfrm>
            <a:off x="9715891" y="1057005"/>
            <a:ext cx="0" cy="251095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47B43B1F-BDE1-00A1-E723-579D43388962}"/>
              </a:ext>
            </a:extLst>
          </p:cNvPr>
          <p:cNvSpPr txBox="1">
            <a:spLocks/>
          </p:cNvSpPr>
          <p:nvPr/>
        </p:nvSpPr>
        <p:spPr>
          <a:xfrm>
            <a:off x="445008" y="2596978"/>
            <a:ext cx="2657447" cy="1573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lv-LV" sz="1800" dirty="0">
                <a:solidFill>
                  <a:schemeClr val="accent3"/>
                </a:solidFill>
              </a:rPr>
              <a:t>Vai tie ir pietiekoši? Pilnvērtīgi? Precīzi?</a:t>
            </a:r>
          </a:p>
        </p:txBody>
      </p:sp>
    </p:spTree>
    <p:extLst>
      <p:ext uri="{BB962C8B-B14F-4D97-AF65-F5344CB8AC3E}">
        <p14:creationId xmlns:p14="http://schemas.microsoft.com/office/powerpoint/2010/main" val="1288724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2F818C-3752-3E72-4E16-61AD0B65B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Kādu nākotni mums prognozē valsts?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945686-91AA-D5E4-794B-25A953D52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" b="3468"/>
          <a:stretch/>
        </p:blipFill>
        <p:spPr>
          <a:xfrm>
            <a:off x="445008" y="2257693"/>
            <a:ext cx="5816899" cy="3533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46595C-0B1F-BC18-7254-201475D0BA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" b="4036"/>
          <a:stretch/>
        </p:blipFill>
        <p:spPr>
          <a:xfrm>
            <a:off x="6317001" y="2257692"/>
            <a:ext cx="5718469" cy="35335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53B2A9-339D-BC02-E90C-B5AB4E753C86}"/>
              </a:ext>
            </a:extLst>
          </p:cNvPr>
          <p:cNvSpPr txBox="1"/>
          <p:nvPr/>
        </p:nvSpPr>
        <p:spPr>
          <a:xfrm>
            <a:off x="445008" y="143721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i="1" dirty="0">
                <a:solidFill>
                  <a:schemeClr val="accent3"/>
                </a:solidFill>
              </a:rPr>
              <a:t>It kā </a:t>
            </a:r>
            <a:r>
              <a:rPr lang="lv-LV" dirty="0">
                <a:solidFill>
                  <a:schemeClr val="accent3"/>
                </a:solidFill>
              </a:rPr>
              <a:t>secina, ka reģioniem ir zemāka konkurētspēja iedzīvotāju piesaistīšanā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176C7-4DF9-08D7-FAC0-BD90D2B207C4}"/>
              </a:ext>
            </a:extLst>
          </p:cNvPr>
          <p:cNvSpPr txBox="1"/>
          <p:nvPr/>
        </p:nvSpPr>
        <p:spPr>
          <a:xfrm>
            <a:off x="2240280" y="598733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i="1" dirty="0"/>
              <a:t>Latvijas ilgtspējīgas attīstības stratēģijas līdz 2030. gadam, Nacionālā attīstības plāna 2014.–2020. gadam Īstenošanas uzraudzības ziņojums. 2015. gads</a:t>
            </a:r>
          </a:p>
        </p:txBody>
      </p:sp>
    </p:spTree>
    <p:extLst>
      <p:ext uri="{BB962C8B-B14F-4D97-AF65-F5344CB8AC3E}">
        <p14:creationId xmlns:p14="http://schemas.microsoft.com/office/powerpoint/2010/main" val="220393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74390-168F-6C64-29B5-EF7C8DC00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Vēlamies </a:t>
            </a:r>
            <a:r>
              <a:rPr lang="lv-LV" dirty="0">
                <a:solidFill>
                  <a:schemeClr val="accent3"/>
                </a:solidFill>
              </a:rPr>
              <a:t>mainīt</a:t>
            </a:r>
            <a:r>
              <a:rPr lang="lv-LV" dirty="0"/>
              <a:t> nākotnes prognozes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505AB-1079-2C9C-C14E-8D4929710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08" y="1825625"/>
            <a:ext cx="3837432" cy="3935095"/>
          </a:xfrm>
        </p:spPr>
        <p:txBody>
          <a:bodyPr>
            <a:normAutofit/>
          </a:bodyPr>
          <a:lstStyle/>
          <a:p>
            <a:r>
              <a:rPr lang="lv-LV" sz="1600" dirty="0"/>
              <a:t>Viss liecina, ka līdz 2030. gadam Valmierā un reģionā būs ievērojams iedzīvotāju skaita kritums. </a:t>
            </a:r>
            <a:r>
              <a:rPr lang="lv-LV" sz="1600" b="1" dirty="0"/>
              <a:t>Kāpēc atbalstīt reģionu, kuram </a:t>
            </a:r>
            <a:r>
              <a:rPr lang="lv-LV" sz="1600" b="1" i="1" dirty="0">
                <a:solidFill>
                  <a:schemeClr val="accent3"/>
                </a:solidFill>
              </a:rPr>
              <a:t>nav nākotnes</a:t>
            </a:r>
            <a:r>
              <a:rPr lang="lv-LV" sz="1600" b="1" i="1" dirty="0"/>
              <a:t>?</a:t>
            </a:r>
            <a:endParaRPr lang="lv-LV" sz="1600" b="1" dirty="0"/>
          </a:p>
          <a:p>
            <a:endParaRPr lang="lv-LV" sz="1600" dirty="0"/>
          </a:p>
          <a:p>
            <a:r>
              <a:rPr lang="lv-LV" sz="1600" dirty="0"/>
              <a:t>Taču 2016. gadā </a:t>
            </a:r>
            <a:r>
              <a:rPr lang="lv-LV" sz="1600" b="1" i="1" dirty="0">
                <a:solidFill>
                  <a:schemeClr val="accent3"/>
                </a:solidFill>
              </a:rPr>
              <a:t>spītējot prognozēm</a:t>
            </a:r>
            <a:r>
              <a:rPr lang="lv-LV" sz="1600" b="1" dirty="0">
                <a:solidFill>
                  <a:schemeClr val="accent3"/>
                </a:solidFill>
              </a:rPr>
              <a:t> </a:t>
            </a:r>
            <a:r>
              <a:rPr lang="lv-LV" sz="1600" dirty="0"/>
              <a:t>Valmiera IZM un koordinācijas padomei iesniedz pieteikumu pašvaldības attīstības programmas investīciju plāna darbības programmas «Izaugsmes un nodarbinātības» 8.1.2. specifiskā atbalsta mērķa </a:t>
            </a:r>
            <a:r>
              <a:rPr lang="lv-LV" sz="1600" b="1" dirty="0"/>
              <a:t>«Uzlabot vispārējās izglītības iestāžu mācību vidi»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5103D-467B-F59B-7594-01B5DEB228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8800"/>
            <a:ext cx="6096000" cy="406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5D34A9-BA43-34E6-AE45-F0DBF77B07B3}"/>
              </a:ext>
            </a:extLst>
          </p:cNvPr>
          <p:cNvSpPr/>
          <p:nvPr/>
        </p:nvSpPr>
        <p:spPr>
          <a:xfrm rot="19471376">
            <a:off x="11168413" y="5696824"/>
            <a:ext cx="1157157" cy="909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88945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0A6B470-2C82-8C53-CE5B-8101FC127B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105" y="3540408"/>
            <a:ext cx="2280161" cy="15214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CE71C66-FC9F-4775-785D-8DCBAC2D3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" y="3540407"/>
            <a:ext cx="2296668" cy="1532474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DD463172-8653-D3FC-1524-3D4E2B60AD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76" y="1907541"/>
            <a:ext cx="2282190" cy="15228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F826160-350A-9134-DC51-4EB8A7F606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9" y="1907540"/>
            <a:ext cx="2296668" cy="15324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690CFA-AEA0-E304-1B89-45E2F6D520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11472" r="2879" b="12488"/>
          <a:stretch/>
        </p:blipFill>
        <p:spPr>
          <a:xfrm>
            <a:off x="6096000" y="1907540"/>
            <a:ext cx="2282190" cy="15214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105682-3B3F-0266-4057-7917849027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8530590" y="3529986"/>
            <a:ext cx="2282190" cy="1521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BF1617-CCB0-C770-941C-19EA6FF6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Ilgtspējīga attīstība izglītības nozarē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6A34D-4E64-0DC4-6C45-7C5404C57AC3}"/>
              </a:ext>
            </a:extLst>
          </p:cNvPr>
          <p:cNvSpPr txBox="1"/>
          <p:nvPr/>
        </p:nvSpPr>
        <p:spPr>
          <a:xfrm>
            <a:off x="445008" y="5212080"/>
            <a:ext cx="3364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/>
              <a:t>Valmieras Pārgaujas Valsts ģimnāzija nodota ekspluatācijā 22.03.2019.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16165-7219-DD55-6014-2A2A7BE01811}"/>
              </a:ext>
            </a:extLst>
          </p:cNvPr>
          <p:cNvSpPr txBox="1"/>
          <p:nvPr/>
        </p:nvSpPr>
        <p:spPr>
          <a:xfrm>
            <a:off x="6096000" y="5212080"/>
            <a:ext cx="336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/>
              <a:t>Valmieras Viestura vidusskola nodota ekspluatācijā 24.01.2020.</a:t>
            </a:r>
          </a:p>
          <a:p>
            <a:r>
              <a:rPr lang="lv-LV" sz="1200" dirty="0"/>
              <a:t>Veikti pārbūves darbi arī skolas sporta zālē.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A010FE-8F0A-B7EE-88E2-F6EC8290604A}"/>
              </a:ext>
            </a:extLst>
          </p:cNvPr>
          <p:cNvSpPr/>
          <p:nvPr/>
        </p:nvSpPr>
        <p:spPr>
          <a:xfrm rot="19471376">
            <a:off x="10878233" y="1160468"/>
            <a:ext cx="1157157" cy="9098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E2D468-3621-F6A2-91E0-04D90EFFA652}"/>
              </a:ext>
            </a:extLst>
          </p:cNvPr>
          <p:cNvSpPr txBox="1"/>
          <p:nvPr/>
        </p:nvSpPr>
        <p:spPr>
          <a:xfrm>
            <a:off x="10923411" y="1384553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/>
              <a:t>Pirmais projekts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697111-7730-490A-D526-14FE7B9084D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590" y="1907540"/>
            <a:ext cx="2282190" cy="1521460"/>
          </a:xfrm>
          <a:prstGeom prst="rect">
            <a:avLst/>
          </a:prstGeom>
        </p:spPr>
      </p:pic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20CA32BA-C644-D019-476F-465E93F37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0"/>
          <a:stretch/>
        </p:blipFill>
        <p:spPr bwMode="auto">
          <a:xfrm>
            <a:off x="6096000" y="3529986"/>
            <a:ext cx="2282190" cy="152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292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7CB70D6-FE11-9145-3AEA-B3620AAD85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34" y="1673508"/>
            <a:ext cx="4681311" cy="35153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72F331-0B98-FA69-478E-5A72E67839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8"/>
          <a:stretch/>
        </p:blipFill>
        <p:spPr>
          <a:xfrm>
            <a:off x="0" y="1675699"/>
            <a:ext cx="6041813" cy="3515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BF1617-CCB0-C770-941C-19EA6FF6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Ilgtspējīga attīstība izglītības nozarē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6A34D-4E64-0DC4-6C45-7C5404C57AC3}"/>
              </a:ext>
            </a:extLst>
          </p:cNvPr>
          <p:cNvSpPr txBox="1"/>
          <p:nvPr/>
        </p:nvSpPr>
        <p:spPr>
          <a:xfrm>
            <a:off x="445008" y="5212080"/>
            <a:ext cx="3364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/>
              <a:t>Dienesta viesnīca «Auseklis» 1. kārta nodota ekspluatācijā 15.10.2020.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16165-7219-DD55-6014-2A2A7BE01811}"/>
              </a:ext>
            </a:extLst>
          </p:cNvPr>
          <p:cNvSpPr txBox="1"/>
          <p:nvPr/>
        </p:nvSpPr>
        <p:spPr>
          <a:xfrm>
            <a:off x="6362700" y="521208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/>
              <a:t>Dienesta viesnīca «Auseklis» 2. kārta nodota ekspluatācijā 07.02.2023. Šobrīd vēl tiek aprīkota.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CE5A0E-4B65-FB7C-3F6F-B5C3CAD41E94}"/>
              </a:ext>
            </a:extLst>
          </p:cNvPr>
          <p:cNvSpPr/>
          <p:nvPr/>
        </p:nvSpPr>
        <p:spPr>
          <a:xfrm rot="19471376">
            <a:off x="10878233" y="1084267"/>
            <a:ext cx="1157157" cy="9098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F83DD-91CC-9288-4B55-121F925B3BE4}"/>
              </a:ext>
            </a:extLst>
          </p:cNvPr>
          <p:cNvSpPr txBox="1"/>
          <p:nvPr/>
        </p:nvSpPr>
        <p:spPr>
          <a:xfrm>
            <a:off x="10923411" y="1308352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/>
              <a:t>Otrais projekts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D31FF7-7413-12D0-6D30-AFFEBE3540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649" y="3444938"/>
            <a:ext cx="1318785" cy="8791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A8405C-69F7-C026-8319-DFFAAF8A1E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651" y="1675698"/>
            <a:ext cx="1318785" cy="908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611D8D-01A7-4962-FB5C-7FD79F5B29B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649" y="2584002"/>
            <a:ext cx="1318785" cy="8791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3E7E21-EDB6-174D-7F1F-3859553E43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"/>
          <a:stretch/>
        </p:blipFill>
        <p:spPr>
          <a:xfrm>
            <a:off x="5422007" y="4324042"/>
            <a:ext cx="1316428" cy="8670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EB2CC2-3820-8C9B-64E2-FA82E6113D54}"/>
              </a:ext>
            </a:extLst>
          </p:cNvPr>
          <p:cNvSpPr/>
          <p:nvPr/>
        </p:nvSpPr>
        <p:spPr>
          <a:xfrm rot="19471376">
            <a:off x="3997090" y="5268763"/>
            <a:ext cx="1157157" cy="9098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4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3999E5-A630-A1E5-2E16-4AEA7541E3F5}"/>
              </a:ext>
            </a:extLst>
          </p:cNvPr>
          <p:cNvSpPr txBox="1"/>
          <p:nvPr/>
        </p:nvSpPr>
        <p:spPr>
          <a:xfrm>
            <a:off x="4042268" y="5488313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/>
              <a:t>Pirmais projekts</a:t>
            </a:r>
          </a:p>
        </p:txBody>
      </p:sp>
    </p:spTree>
    <p:extLst>
      <p:ext uri="{BB962C8B-B14F-4D97-AF65-F5344CB8AC3E}">
        <p14:creationId xmlns:p14="http://schemas.microsoft.com/office/powerpoint/2010/main" val="4003773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41D4F66-4006-EA61-A8A4-5D5EFBD581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64" y="1907540"/>
            <a:ext cx="2282191" cy="15214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489FC1-DE0D-159D-2CF6-B52C207D85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6" y="3540407"/>
            <a:ext cx="2298711" cy="15324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0E6A5C-2ABC-BBF4-579B-27C75718E85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43" y="1929924"/>
            <a:ext cx="2282190" cy="1521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BF1617-CCB0-C770-941C-19EA6FF6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Ilgtspējīga attīstība izglītības nozarē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6A34D-4E64-0DC4-6C45-7C5404C57AC3}"/>
              </a:ext>
            </a:extLst>
          </p:cNvPr>
          <p:cNvSpPr txBox="1"/>
          <p:nvPr/>
        </p:nvSpPr>
        <p:spPr>
          <a:xfrm>
            <a:off x="445007" y="5212080"/>
            <a:ext cx="3971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/>
              <a:t>Valmieras Valsts ģimnāzijas mācību korpuss un sporta zāle nodota ekspluatācijā 17.03.2023.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54931D-74B8-B419-1551-4B6948597F83}"/>
              </a:ext>
            </a:extLst>
          </p:cNvPr>
          <p:cNvSpPr/>
          <p:nvPr/>
        </p:nvSpPr>
        <p:spPr>
          <a:xfrm rot="19471376">
            <a:off x="10878233" y="1846267"/>
            <a:ext cx="1157157" cy="9098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02B425-52C7-8C43-05B7-DB1F4D4EE969}"/>
              </a:ext>
            </a:extLst>
          </p:cNvPr>
          <p:cNvSpPr txBox="1"/>
          <p:nvPr/>
        </p:nvSpPr>
        <p:spPr>
          <a:xfrm>
            <a:off x="10923411" y="2070352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/>
              <a:t>Otrais projekts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2E0B95-72C6-BCCB-C1B6-B0FB03C78F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6"/>
          <a:stretch/>
        </p:blipFill>
        <p:spPr>
          <a:xfrm>
            <a:off x="445008" y="1907540"/>
            <a:ext cx="2296668" cy="1515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71F643-9295-A6A9-5762-50C15BD7F9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40" y="3540407"/>
            <a:ext cx="2022367" cy="15192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0DAC62-B309-6EE9-F65F-1014E5792E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4"/>
          <a:stretch/>
        </p:blipFill>
        <p:spPr>
          <a:xfrm>
            <a:off x="2943464" y="3540407"/>
            <a:ext cx="2282191" cy="15256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2E9D6C-A3F4-7AC1-0FBB-A2D5EBC80EB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40" y="1929924"/>
            <a:ext cx="2022367" cy="15167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FCD879-5354-775C-CE86-B013B2F354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5425402" y="3540407"/>
            <a:ext cx="2282191" cy="152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50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ACB8F-C6BA-3A9D-7CD2-211B0AE8C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07" y="786129"/>
            <a:ext cx="2677499" cy="1950297"/>
          </a:xfrm>
        </p:spPr>
        <p:txBody>
          <a:bodyPr>
            <a:normAutofit fontScale="90000"/>
          </a:bodyPr>
          <a:lstStyle/>
          <a:p>
            <a:r>
              <a:rPr lang="lv-LV" dirty="0"/>
              <a:t>Un kāds tam ir rezultāts?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CCA6216-7079-7D6C-52EF-646DF874A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010390"/>
              </p:ext>
            </p:extLst>
          </p:nvPr>
        </p:nvGraphicFramePr>
        <p:xfrm>
          <a:off x="5059680" y="786130"/>
          <a:ext cx="4508500" cy="52197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078990">
                  <a:extLst>
                    <a:ext uri="{9D8B030D-6E8A-4147-A177-3AD203B41FA5}">
                      <a16:colId xmlns:a16="http://schemas.microsoft.com/office/drawing/2014/main" val="100990514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884843566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172221118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203593458"/>
                    </a:ext>
                  </a:extLst>
                </a:gridCol>
              </a:tblGrid>
              <a:tr h="26098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1" u="none" strike="noStrike" dirty="0">
                          <a:effectLst/>
                        </a:rPr>
                        <a:t>Iedzīvotāju skaits</a:t>
                      </a:r>
                      <a:endParaRPr lang="lv-LV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dirty="0">
                          <a:effectLst/>
                        </a:rPr>
                        <a:t>1999</a:t>
                      </a:r>
                      <a:endParaRPr lang="lv-LV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dirty="0">
                          <a:effectLst/>
                        </a:rPr>
                        <a:t>2009</a:t>
                      </a:r>
                      <a:endParaRPr lang="lv-LV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dirty="0">
                          <a:effectLst/>
                        </a:rPr>
                        <a:t>2016</a:t>
                      </a:r>
                      <a:endParaRPr lang="lv-LV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414451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u="none" strike="noStrike">
                          <a:effectLst/>
                        </a:rPr>
                        <a:t>Valmiera</a:t>
                      </a:r>
                      <a:endParaRPr lang="lv-LV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u="none" strike="noStrike" dirty="0">
                          <a:effectLst/>
                        </a:rPr>
                        <a:t>28732</a:t>
                      </a:r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u="none" strike="noStrike" dirty="0">
                          <a:effectLst/>
                        </a:rPr>
                        <a:t>27453</a:t>
                      </a:r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u="none" strike="noStrike" dirty="0">
                          <a:effectLst/>
                        </a:rPr>
                        <a:t>25 093</a:t>
                      </a:r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328274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43332B8-5DD7-65F9-C606-271896F30E85}"/>
              </a:ext>
            </a:extLst>
          </p:cNvPr>
          <p:cNvSpPr txBox="1"/>
          <p:nvPr/>
        </p:nvSpPr>
        <p:spPr>
          <a:xfrm>
            <a:off x="5059680" y="1437183"/>
            <a:ext cx="1150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b="1" dirty="0" err="1">
                <a:solidFill>
                  <a:schemeClr val="accent3"/>
                </a:solidFill>
              </a:rPr>
              <a:t>PMLP</a:t>
            </a:r>
            <a:r>
              <a:rPr lang="lv-LV" sz="1200" b="1" dirty="0">
                <a:solidFill>
                  <a:schemeClr val="accent3"/>
                </a:solidFill>
              </a:rPr>
              <a:t> dati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ADE72FC-7369-8BDF-5871-294EF8834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593001"/>
              </p:ext>
            </p:extLst>
          </p:nvPr>
        </p:nvGraphicFramePr>
        <p:xfrm>
          <a:off x="5059680" y="1993266"/>
          <a:ext cx="4508500" cy="50673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109470">
                  <a:extLst>
                    <a:ext uri="{9D8B030D-6E8A-4147-A177-3AD203B41FA5}">
                      <a16:colId xmlns:a16="http://schemas.microsoft.com/office/drawing/2014/main" val="3864084110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864320289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6968191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773215681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Iedzīvotāju skaits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1999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2009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430089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Valmiera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28761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26397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23 248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134515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B30A854-7817-71C2-7AB7-5E6F673C0554}"/>
              </a:ext>
            </a:extLst>
          </p:cNvPr>
          <p:cNvSpPr txBox="1"/>
          <p:nvPr/>
        </p:nvSpPr>
        <p:spPr>
          <a:xfrm>
            <a:off x="5059680" y="2619494"/>
            <a:ext cx="8610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b="1" dirty="0" err="1">
                <a:solidFill>
                  <a:schemeClr val="accent3"/>
                </a:solidFill>
              </a:rPr>
              <a:t>CSP</a:t>
            </a:r>
            <a:r>
              <a:rPr lang="lv-LV" sz="1200" b="1" dirty="0">
                <a:solidFill>
                  <a:schemeClr val="accent3"/>
                </a:solidFill>
              </a:rPr>
              <a:t> dati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0121426-4C61-1616-755A-9709D6731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237613"/>
              </p:ext>
            </p:extLst>
          </p:nvPr>
        </p:nvGraphicFramePr>
        <p:xfrm>
          <a:off x="5059680" y="3550920"/>
          <a:ext cx="4508500" cy="527353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463800">
                  <a:extLst>
                    <a:ext uri="{9D8B030D-6E8A-4147-A177-3AD203B41FA5}">
                      <a16:colId xmlns:a16="http://schemas.microsoft.com/office/drawing/2014/main" val="300803061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11233422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87216292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77157702"/>
                    </a:ext>
                  </a:extLst>
                </a:gridCol>
              </a:tblGrid>
              <a:tr h="266368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Bērni no 0-6 gadiem skaits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2009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385274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Valmiera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1 820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1 909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1609711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5731132-E477-7A32-AE78-621E1275824E}"/>
              </a:ext>
            </a:extLst>
          </p:cNvPr>
          <p:cNvSpPr txBox="1"/>
          <p:nvPr/>
        </p:nvSpPr>
        <p:spPr>
          <a:xfrm>
            <a:off x="5059680" y="4149903"/>
            <a:ext cx="1150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 err="1">
                <a:solidFill>
                  <a:schemeClr val="accent3"/>
                </a:solidFill>
              </a:rPr>
              <a:t>PMLP</a:t>
            </a:r>
            <a:r>
              <a:rPr lang="lv-LV" sz="1200" dirty="0">
                <a:solidFill>
                  <a:schemeClr val="accent3"/>
                </a:solidFill>
              </a:rPr>
              <a:t> dati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ACBF3B2-2A5A-B80A-9045-99A5844E2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563847"/>
              </p:ext>
            </p:extLst>
          </p:nvPr>
        </p:nvGraphicFramePr>
        <p:xfrm>
          <a:off x="5059680" y="4668149"/>
          <a:ext cx="4508500" cy="52197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106446707"/>
                    </a:ext>
                  </a:extLst>
                </a:gridCol>
                <a:gridCol w="88900">
                  <a:extLst>
                    <a:ext uri="{9D8B030D-6E8A-4147-A177-3AD203B41FA5}">
                      <a16:colId xmlns:a16="http://schemas.microsoft.com/office/drawing/2014/main" val="96466334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21746212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77301430"/>
                    </a:ext>
                  </a:extLst>
                </a:gridCol>
              </a:tblGrid>
              <a:tr h="26098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kern="1200" dirty="0" err="1">
                          <a:solidFill>
                            <a:schemeClr val="tx1"/>
                          </a:solidFill>
                          <a:effectLst/>
                        </a:rPr>
                        <a:t>Bērni</a:t>
                      </a:r>
                      <a:r>
                        <a:rPr lang="es-ES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 un </a:t>
                      </a:r>
                      <a:r>
                        <a:rPr lang="es-ES" sz="1400" b="1" u="none" strike="noStrike" kern="1200" dirty="0" err="1">
                          <a:solidFill>
                            <a:schemeClr val="tx1"/>
                          </a:solidFill>
                          <a:effectLst/>
                        </a:rPr>
                        <a:t>jaunieši</a:t>
                      </a:r>
                      <a:r>
                        <a:rPr lang="es-ES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 no 7-18 </a:t>
                      </a:r>
                      <a:r>
                        <a:rPr lang="es-ES" sz="1400" b="1" u="none" strike="noStrike" kern="1200" dirty="0" err="1">
                          <a:solidFill>
                            <a:schemeClr val="tx1"/>
                          </a:solidFill>
                          <a:effectLst/>
                        </a:rPr>
                        <a:t>gadiem</a:t>
                      </a:r>
                      <a:endParaRPr lang="es-ES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2009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722008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Valmiera</a:t>
                      </a:r>
                      <a:endParaRPr lang="lv-LV" sz="1400" b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lv-LV" sz="1400" b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>
                          <a:solidFill>
                            <a:schemeClr val="tx1"/>
                          </a:solidFill>
                          <a:effectLst/>
                        </a:rPr>
                        <a:t>3 319</a:t>
                      </a:r>
                      <a:endParaRPr lang="lv-LV" sz="1400" b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2 665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4821983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99D3017-4DBD-B06A-8D77-5E94D14BC24F}"/>
              </a:ext>
            </a:extLst>
          </p:cNvPr>
          <p:cNvSpPr txBox="1"/>
          <p:nvPr/>
        </p:nvSpPr>
        <p:spPr>
          <a:xfrm>
            <a:off x="5059680" y="5232330"/>
            <a:ext cx="1150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 err="1">
                <a:solidFill>
                  <a:schemeClr val="accent3"/>
                </a:solidFill>
              </a:rPr>
              <a:t>PMLP</a:t>
            </a:r>
            <a:r>
              <a:rPr lang="lv-LV" sz="1200" dirty="0">
                <a:solidFill>
                  <a:schemeClr val="accent3"/>
                </a:solidFill>
              </a:rPr>
              <a:t> dati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EF267F5-3607-126B-CD36-8CF9D32D5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893484"/>
              </p:ext>
            </p:extLst>
          </p:nvPr>
        </p:nvGraphicFramePr>
        <p:xfrm>
          <a:off x="5059680" y="5779995"/>
          <a:ext cx="4508500" cy="50673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2463800">
                  <a:extLst>
                    <a:ext uri="{9D8B030D-6E8A-4147-A177-3AD203B41FA5}">
                      <a16:colId xmlns:a16="http://schemas.microsoft.com/office/drawing/2014/main" val="2765959645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414626429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83578136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99418039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Skolēnu skaits skolās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214065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Valmiera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400" b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3 775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5802766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96C7B87-5784-FED5-EF46-727FE113F98A}"/>
              </a:ext>
            </a:extLst>
          </p:cNvPr>
          <p:cNvSpPr txBox="1"/>
          <p:nvPr/>
        </p:nvSpPr>
        <p:spPr>
          <a:xfrm>
            <a:off x="5059680" y="6340065"/>
            <a:ext cx="1150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 err="1">
                <a:solidFill>
                  <a:schemeClr val="accent3"/>
                </a:solidFill>
              </a:rPr>
              <a:t>VIIS</a:t>
            </a:r>
            <a:r>
              <a:rPr lang="lv-LV" sz="1200" dirty="0">
                <a:solidFill>
                  <a:schemeClr val="accent3"/>
                </a:solidFill>
              </a:rPr>
              <a:t> dati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6153CAA-F056-190F-29E1-49F84FAF2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636058"/>
              </p:ext>
            </p:extLst>
          </p:nvPr>
        </p:nvGraphicFramePr>
        <p:xfrm>
          <a:off x="10213340" y="786129"/>
          <a:ext cx="1397000" cy="52197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698500">
                  <a:extLst>
                    <a:ext uri="{9D8B030D-6E8A-4147-A177-3AD203B41FA5}">
                      <a16:colId xmlns:a16="http://schemas.microsoft.com/office/drawing/2014/main" val="135714764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649443744"/>
                    </a:ext>
                  </a:extLst>
                </a:gridCol>
              </a:tblGrid>
              <a:tr h="26098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708175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24 575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24 562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91060354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31B8E2E-E300-03ED-F6E8-74AE6169A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200744"/>
              </p:ext>
            </p:extLst>
          </p:nvPr>
        </p:nvGraphicFramePr>
        <p:xfrm>
          <a:off x="10213340" y="1993266"/>
          <a:ext cx="698500" cy="50673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698500">
                  <a:extLst>
                    <a:ext uri="{9D8B030D-6E8A-4147-A177-3AD203B41FA5}">
                      <a16:colId xmlns:a16="http://schemas.microsoft.com/office/drawing/2014/main" val="28741108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dirty="0">
                          <a:effectLst/>
                        </a:rPr>
                        <a:t>2022</a:t>
                      </a:r>
                      <a:endParaRPr lang="lv-LV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81382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r" fontAlgn="ctr"/>
                      <a:r>
                        <a:rPr lang="lv-LV" sz="1400" u="none" strike="noStrike" dirty="0">
                          <a:effectLst/>
                        </a:rPr>
                        <a:t>22 757</a:t>
                      </a:r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88238865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837F1D1-5B40-6F40-39D3-E5AB4C872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450596"/>
              </p:ext>
            </p:extLst>
          </p:nvPr>
        </p:nvGraphicFramePr>
        <p:xfrm>
          <a:off x="10213340" y="3550920"/>
          <a:ext cx="698500" cy="52197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698500">
                  <a:extLst>
                    <a:ext uri="{9D8B030D-6E8A-4147-A177-3AD203B41FA5}">
                      <a16:colId xmlns:a16="http://schemas.microsoft.com/office/drawing/2014/main" val="1499266524"/>
                    </a:ext>
                  </a:extLst>
                </a:gridCol>
              </a:tblGrid>
              <a:tr h="26098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lv-LV" sz="1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lv-LV" sz="14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171734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lv-LV" sz="1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2 015</a:t>
                      </a:r>
                      <a:endParaRPr lang="lv-LV" sz="1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4111222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3428304-1C40-11EB-4ED0-06567C5CB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848123"/>
              </p:ext>
            </p:extLst>
          </p:nvPr>
        </p:nvGraphicFramePr>
        <p:xfrm>
          <a:off x="10213340" y="4668149"/>
          <a:ext cx="698500" cy="52197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698500">
                  <a:extLst>
                    <a:ext uri="{9D8B030D-6E8A-4147-A177-3AD203B41FA5}">
                      <a16:colId xmlns:a16="http://schemas.microsoft.com/office/drawing/2014/main" val="2016578091"/>
                    </a:ext>
                  </a:extLst>
                </a:gridCol>
              </a:tblGrid>
              <a:tr h="260985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dirty="0">
                          <a:effectLst/>
                        </a:rPr>
                        <a:t>2022</a:t>
                      </a:r>
                      <a:endParaRPr lang="lv-LV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929698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u="none" strike="noStrike" dirty="0">
                          <a:effectLst/>
                        </a:rPr>
                        <a:t>3 062</a:t>
                      </a:r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6556602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C761319-AA53-243C-71B5-D14FF8D4A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086630"/>
              </p:ext>
            </p:extLst>
          </p:nvPr>
        </p:nvGraphicFramePr>
        <p:xfrm>
          <a:off x="10213340" y="5779995"/>
          <a:ext cx="698500" cy="50673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698500">
                  <a:extLst>
                    <a:ext uri="{9D8B030D-6E8A-4147-A177-3AD203B41FA5}">
                      <a16:colId xmlns:a16="http://schemas.microsoft.com/office/drawing/2014/main" val="1908140317"/>
                    </a:ext>
                  </a:extLst>
                </a:gridCol>
              </a:tblGrid>
              <a:tr h="253365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b="1" u="none" strike="noStrike" dirty="0">
                          <a:effectLst/>
                        </a:rPr>
                        <a:t>2022</a:t>
                      </a:r>
                      <a:endParaRPr lang="lv-LV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860579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400" u="none" strike="noStrike" dirty="0">
                          <a:effectLst/>
                        </a:rPr>
                        <a:t>4 128</a:t>
                      </a:r>
                      <a:endParaRPr lang="lv-LV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89860208"/>
                  </a:ext>
                </a:extLst>
              </a:tr>
            </a:tbl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C28B3F-E15A-0E37-D824-E2996166DB60}"/>
              </a:ext>
            </a:extLst>
          </p:cNvPr>
          <p:cNvCxnSpPr>
            <a:cxnSpLocks/>
          </p:cNvCxnSpPr>
          <p:nvPr/>
        </p:nvCxnSpPr>
        <p:spPr>
          <a:xfrm>
            <a:off x="9705340" y="1182428"/>
            <a:ext cx="332740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EC9D1E-78CD-4B19-E4C6-CBB6B8414B2E}"/>
              </a:ext>
            </a:extLst>
          </p:cNvPr>
          <p:cNvCxnSpPr>
            <a:cxnSpLocks/>
          </p:cNvCxnSpPr>
          <p:nvPr/>
        </p:nvCxnSpPr>
        <p:spPr>
          <a:xfrm>
            <a:off x="9705340" y="2371148"/>
            <a:ext cx="332740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EA9434-327C-EE4F-C33B-61F1FD334315}"/>
              </a:ext>
            </a:extLst>
          </p:cNvPr>
          <p:cNvCxnSpPr>
            <a:cxnSpLocks/>
          </p:cNvCxnSpPr>
          <p:nvPr/>
        </p:nvCxnSpPr>
        <p:spPr>
          <a:xfrm>
            <a:off x="9705340" y="3918855"/>
            <a:ext cx="332740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E64568-E740-E8DB-A284-5782D2357EE6}"/>
              </a:ext>
            </a:extLst>
          </p:cNvPr>
          <p:cNvCxnSpPr>
            <a:cxnSpLocks/>
          </p:cNvCxnSpPr>
          <p:nvPr/>
        </p:nvCxnSpPr>
        <p:spPr>
          <a:xfrm>
            <a:off x="9705340" y="5066935"/>
            <a:ext cx="332740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606F38-4604-2A98-FAB7-67CBAAE8A5AC}"/>
              </a:ext>
            </a:extLst>
          </p:cNvPr>
          <p:cNvCxnSpPr>
            <a:cxnSpLocks/>
          </p:cNvCxnSpPr>
          <p:nvPr/>
        </p:nvCxnSpPr>
        <p:spPr>
          <a:xfrm>
            <a:off x="9705340" y="6147282"/>
            <a:ext cx="332740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E3AB37C-BC4E-6E44-0B32-A80D7C59691C}"/>
              </a:ext>
            </a:extLst>
          </p:cNvPr>
          <p:cNvCxnSpPr>
            <a:cxnSpLocks/>
          </p:cNvCxnSpPr>
          <p:nvPr/>
        </p:nvCxnSpPr>
        <p:spPr>
          <a:xfrm>
            <a:off x="11755120" y="1023254"/>
            <a:ext cx="0" cy="251095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4ADDE5D-17F1-ABE1-D642-98D7628B511E}"/>
              </a:ext>
            </a:extLst>
          </p:cNvPr>
          <p:cNvCxnSpPr>
            <a:cxnSpLocks/>
          </p:cNvCxnSpPr>
          <p:nvPr/>
        </p:nvCxnSpPr>
        <p:spPr>
          <a:xfrm>
            <a:off x="11087947" y="2245600"/>
            <a:ext cx="0" cy="251095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6AE85A-534B-A576-AEF7-1B6035507A68}"/>
              </a:ext>
            </a:extLst>
          </p:cNvPr>
          <p:cNvCxnSpPr>
            <a:cxnSpLocks/>
          </p:cNvCxnSpPr>
          <p:nvPr/>
        </p:nvCxnSpPr>
        <p:spPr>
          <a:xfrm flipV="1">
            <a:off x="11087947" y="3797661"/>
            <a:ext cx="0" cy="24238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A129F54-97D9-8C76-B890-3710978FE991}"/>
              </a:ext>
            </a:extLst>
          </p:cNvPr>
          <p:cNvCxnSpPr>
            <a:cxnSpLocks/>
          </p:cNvCxnSpPr>
          <p:nvPr/>
        </p:nvCxnSpPr>
        <p:spPr>
          <a:xfrm flipV="1">
            <a:off x="11087947" y="4919129"/>
            <a:ext cx="0" cy="24238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8E02397-29F7-99CA-6F07-424AB84316CD}"/>
              </a:ext>
            </a:extLst>
          </p:cNvPr>
          <p:cNvCxnSpPr>
            <a:cxnSpLocks/>
          </p:cNvCxnSpPr>
          <p:nvPr/>
        </p:nvCxnSpPr>
        <p:spPr>
          <a:xfrm flipV="1">
            <a:off x="11087947" y="6023664"/>
            <a:ext cx="0" cy="24238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269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52030"/>
      </a:dk1>
      <a:lt1>
        <a:srgbClr val="F2F2F2"/>
      </a:lt1>
      <a:dk2>
        <a:srgbClr val="9E784D"/>
      </a:dk2>
      <a:lt2>
        <a:srgbClr val="888B8D"/>
      </a:lt2>
      <a:accent1>
        <a:srgbClr val="EDB000"/>
      </a:accent1>
      <a:accent2>
        <a:srgbClr val="4646DB"/>
      </a:accent2>
      <a:accent3>
        <a:srgbClr val="81A5E3"/>
      </a:accent3>
      <a:accent4>
        <a:srgbClr val="135532"/>
      </a:accent4>
      <a:accent5>
        <a:srgbClr val="45A372"/>
      </a:accent5>
      <a:accent6>
        <a:srgbClr val="A2E4B8"/>
      </a:accent6>
      <a:hlink>
        <a:srgbClr val="F8E08E"/>
      </a:hlink>
      <a:folHlink>
        <a:srgbClr val="152030"/>
      </a:folHlink>
    </a:clrScheme>
    <a:fontScheme name="Custom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2E38D4F-D6CC-4DCD-8260-618371598963}" vid="{A08B4BB3-2FBD-4003-A94A-975736B738AD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152030"/>
      </a:dk1>
      <a:lt1>
        <a:srgbClr val="F2F2F2"/>
      </a:lt1>
      <a:dk2>
        <a:srgbClr val="9E784D"/>
      </a:dk2>
      <a:lt2>
        <a:srgbClr val="888B8D"/>
      </a:lt2>
      <a:accent1>
        <a:srgbClr val="EDB000"/>
      </a:accent1>
      <a:accent2>
        <a:srgbClr val="4646DB"/>
      </a:accent2>
      <a:accent3>
        <a:srgbClr val="81A5E3"/>
      </a:accent3>
      <a:accent4>
        <a:srgbClr val="135532"/>
      </a:accent4>
      <a:accent5>
        <a:srgbClr val="45A372"/>
      </a:accent5>
      <a:accent6>
        <a:srgbClr val="A2E4B8"/>
      </a:accent6>
      <a:hlink>
        <a:srgbClr val="F8E08E"/>
      </a:hlink>
      <a:folHlink>
        <a:srgbClr val="15203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2E38D4F-D6CC-4DCD-8260-618371598963}" vid="{80D9A45F-E9A1-4DC4-953C-76D2EDFAD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Valmieras novads_prezentacija_SAGATAVE_atjaunota 2023</Template>
  <TotalTime>323</TotalTime>
  <Words>509</Words>
  <Application>Microsoft Office PowerPoint</Application>
  <PresentationFormat>Widescreen</PresentationFormat>
  <Paragraphs>147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Microsoft YaHei</vt:lpstr>
      <vt:lpstr>Arial</vt:lpstr>
      <vt:lpstr>Calibri</vt:lpstr>
      <vt:lpstr>Times New Roman</vt:lpstr>
      <vt:lpstr>Office Theme</vt:lpstr>
      <vt:lpstr>1_Office Theme</vt:lpstr>
      <vt:lpstr>PowerPoint Presentation</vt:lpstr>
      <vt:lpstr>2016. gadā radās iespēja pieteikties projektam</vt:lpstr>
      <vt:lpstr>Ko par to saka dati?</vt:lpstr>
      <vt:lpstr>Kādu nākotni mums prognozē valsts?</vt:lpstr>
      <vt:lpstr>Vēlamies mainīt nākotnes prognozes</vt:lpstr>
      <vt:lpstr>Ilgtspējīga attīstība izglītības nozarē</vt:lpstr>
      <vt:lpstr>Ilgtspējīga attīstība izglītības nozarē</vt:lpstr>
      <vt:lpstr>Ilgtspējīga attīstība izglītības nozarē</vt:lpstr>
      <vt:lpstr>Un kāds tam ir rezultāts?</vt:lpstr>
      <vt:lpstr>Vai ilgtspējīga attīstības plānošana ietekmē arī citas nozares?</vt:lpstr>
      <vt:lpstr>Aprēķināts risks rada mūs interesantus valsts līmenī dažādiem pilotprojektiem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Lietotajs</dc:creator>
  <cp:lastModifiedBy>Agnese Frīdenberga</cp:lastModifiedBy>
  <cp:revision>6</cp:revision>
  <dcterms:created xsi:type="dcterms:W3CDTF">2023-05-24T05:19:44Z</dcterms:created>
  <dcterms:modified xsi:type="dcterms:W3CDTF">2023-05-30T10:04:43Z</dcterms:modified>
</cp:coreProperties>
</file>