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oppins Bold" panose="020B0604020202020204" charset="-7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Poppins" panose="020B0604020202020204" charset="-7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sv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58789" y="386927"/>
            <a:ext cx="2228449" cy="22652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50560"/>
            <a:ext cx="1647470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RISINĀJUMI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552057"/>
            <a:ext cx="1153997" cy="11539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58789" y="5393214"/>
            <a:ext cx="1516001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Kāds ir plāns, kādu līdzdalību pašvaldība sagaida? Un kas nepieciešams, lai to panāktu? [ Apkaimes / Iedzīvotāju padomes / Aktīvas kopienas/ regulāri citi formāti? (Ir piemēri, no kā mācīties, piemēram, Rīga)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606845"/>
            <a:ext cx="1153997" cy="11539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58789" y="3177861"/>
            <a:ext cx="1490183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Parterības kā vērtības saredzēšana, uzticoties iedzīvotāju "kvalifikācijai" piedalīties pašvaldības pārvaldē, svarīgāko jautājumu risināšanā. Neuzticēšanās ir abpusēja. Resursu ieguldījums partnerības attīstīšanai ir ar atdevi ilgtermiņā.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58789" y="7608567"/>
            <a:ext cx="1516001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Uzticēšanās audzēšana :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augsti ētikas standarti;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atgriezeniskā saite  un reaģētspēja uz iedzīvotāju iesaisti;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sarunu kultūra.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7665717"/>
            <a:ext cx="1153997" cy="1153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04466" y="6655967"/>
            <a:ext cx="699712" cy="539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41846" y="8039742"/>
            <a:ext cx="562332" cy="5623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02577" y="348291"/>
            <a:ext cx="11282846" cy="47952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22010" y="4505325"/>
            <a:ext cx="33589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AFAFA"/>
                </a:solidFill>
                <a:latin typeface="Poppins Bold"/>
              </a:rPr>
              <a:t>PALDIES!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22010" y="6642932"/>
            <a:ext cx="480387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AFAFA"/>
                </a:solidFill>
                <a:latin typeface="Canva Sans"/>
              </a:rPr>
              <a:t>Liga.stafecka@providus.lv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FAFAFA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22010" y="8035158"/>
            <a:ext cx="30530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AFAFA"/>
                </a:solidFill>
                <a:latin typeface="Canva Sans"/>
              </a:rPr>
              <a:t>www.providus.lv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555" y="3047781"/>
            <a:ext cx="4147918" cy="33287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20644" y="2191334"/>
            <a:ext cx="10293835" cy="48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16"/>
              </a:lnSpc>
            </a:pPr>
            <a:r>
              <a:rPr lang="en-US" sz="5511">
                <a:solidFill>
                  <a:srgbClr val="FAFAFA"/>
                </a:solidFill>
                <a:latin typeface="Poppins Bold"/>
              </a:rPr>
              <a:t>LABI PĀRVALDĪTA PAŠVALDĪBA IR PAŠVALDĪBA, KURA TIEK PĀRVALDĪTA KOPĀ AR TĀS IEDZĪVOTĀJIEM IEDZĪVOTĀJU LABUMAM.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6600" y="2594458"/>
            <a:ext cx="3315802" cy="331580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4830" y="421598"/>
            <a:ext cx="17401237" cy="9397688"/>
            <a:chOff x="0" y="0"/>
            <a:chExt cx="4583042" cy="24751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3042" cy="2475111"/>
            </a:xfrm>
            <a:custGeom>
              <a:avLst/>
              <a:gdLst/>
              <a:ahLst/>
              <a:cxnLst/>
              <a:rect l="l" t="t" r="r" b="b"/>
              <a:pathLst>
                <a:path w="4583042" h="2475111">
                  <a:moveTo>
                    <a:pt x="0" y="0"/>
                  </a:moveTo>
                  <a:lnTo>
                    <a:pt x="4583042" y="0"/>
                  </a:lnTo>
                  <a:lnTo>
                    <a:pt x="4583042" y="2475111"/>
                  </a:lnTo>
                  <a:lnTo>
                    <a:pt x="0" y="2475111"/>
                  </a:lnTo>
                  <a:close/>
                </a:path>
              </a:pathLst>
            </a:custGeom>
            <a:solidFill>
              <a:srgbClr val="00214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8107" y="800960"/>
            <a:ext cx="2184836" cy="15020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001145"/>
            <a:ext cx="1596688" cy="10158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10659" y="5564500"/>
            <a:ext cx="2260077" cy="109331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820190" y="2377945"/>
            <a:ext cx="4793998" cy="4639092"/>
            <a:chOff x="0" y="0"/>
            <a:chExt cx="889058" cy="860330"/>
          </a:xfrm>
        </p:grpSpPr>
        <p:sp>
          <p:nvSpPr>
            <p:cNvPr id="10" name="Freeform 10"/>
            <p:cNvSpPr/>
            <p:nvPr/>
          </p:nvSpPr>
          <p:spPr>
            <a:xfrm>
              <a:off x="16283" y="0"/>
              <a:ext cx="856491" cy="860330"/>
            </a:xfrm>
            <a:custGeom>
              <a:avLst/>
              <a:gdLst/>
              <a:ahLst/>
              <a:cxnLst/>
              <a:rect l="l" t="t" r="r" b="b"/>
              <a:pathLst>
                <a:path w="856491" h="860330">
                  <a:moveTo>
                    <a:pt x="428246" y="0"/>
                  </a:moveTo>
                  <a:cubicBezTo>
                    <a:pt x="665068" y="1059"/>
                    <a:pt x="856491" y="193340"/>
                    <a:pt x="856491" y="430165"/>
                  </a:cubicBezTo>
                  <a:cubicBezTo>
                    <a:pt x="856491" y="666990"/>
                    <a:pt x="665068" y="859271"/>
                    <a:pt x="428246" y="860330"/>
                  </a:cubicBezTo>
                  <a:cubicBezTo>
                    <a:pt x="191423" y="859271"/>
                    <a:pt x="0" y="666990"/>
                    <a:pt x="0" y="430165"/>
                  </a:cubicBezTo>
                  <a:cubicBezTo>
                    <a:pt x="0" y="193340"/>
                    <a:pt x="191423" y="1059"/>
                    <a:pt x="428246" y="0"/>
                  </a:cubicBezTo>
                  <a:close/>
                </a:path>
              </a:pathLst>
            </a:custGeom>
            <a:solidFill>
              <a:srgbClr val="3E518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5145" y="1019519"/>
            <a:ext cx="1142137" cy="140570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038183" y="3943901"/>
            <a:ext cx="4211635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AFAFA"/>
                </a:solidFill>
                <a:latin typeface="Poppins Bold"/>
              </a:rPr>
              <a:t>PAŠVALDĪBAS IEDZĪVOTĀJI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90239" y="1034920"/>
            <a:ext cx="5380497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750">
                <a:solidFill>
                  <a:srgbClr val="FAFAFA"/>
                </a:solidFill>
                <a:latin typeface="Poppins Bold"/>
              </a:rPr>
              <a:t>VĒLĒTĀJI - VĒLĒŠANĀS </a:t>
            </a:r>
          </a:p>
          <a:p>
            <a:pPr>
              <a:lnSpc>
                <a:spcPts val="5250"/>
              </a:lnSpc>
            </a:pPr>
            <a:endParaRPr lang="en-US" sz="3750">
              <a:solidFill>
                <a:srgbClr val="FAFAFA"/>
              </a:solidFill>
              <a:latin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35499" y="943727"/>
            <a:ext cx="185320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AFAFA"/>
                </a:solidFill>
                <a:latin typeface="Poppins Bold"/>
              </a:rPr>
              <a:t>KLIENTI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61573" y="5794702"/>
            <a:ext cx="3251180" cy="142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975">
                <a:solidFill>
                  <a:srgbClr val="FAFAFA"/>
                </a:solidFill>
                <a:latin typeface="Poppins Bold"/>
              </a:rPr>
              <a:t>SADARBĪBAS PARTNERI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02402" y="6940838"/>
            <a:ext cx="6914444" cy="48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65"/>
              </a:lnSpc>
            </a:pPr>
            <a:r>
              <a:rPr lang="en-US" sz="2689">
                <a:solidFill>
                  <a:srgbClr val="FAFAFA"/>
                </a:solidFill>
                <a:latin typeface="Poppins"/>
              </a:rPr>
              <a:t>VĒLĒŠANU STARPLAIKĀ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515649"/>
            <a:ext cx="6057900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AFAFA"/>
                </a:solidFill>
                <a:latin typeface="Poppins"/>
              </a:rPr>
              <a:t>Saskarsme ar pašvaldību: vērtējums par pašvaldības darba kvalitāti, izmaksu pamatotību, nodokļu izlietojumu, arī attieksmi pret iedzīvotājiem.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7385406"/>
            <a:ext cx="7374843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AFAFA"/>
                </a:solidFill>
                <a:latin typeface="Poppins"/>
              </a:rPr>
              <a:t>Iedzīvotāju iesaistīšana nozīmīgu jautājumu risināšanā;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FAFAFA"/>
                </a:solidFill>
                <a:latin typeface="Poppins"/>
              </a:rPr>
              <a:t>kopienas interešu aizstāvība; pašiniciatīva kādu jautājumu risināšanā utt.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20160" y="2339501"/>
            <a:ext cx="4980998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FAFAFA"/>
                </a:solidFill>
                <a:latin typeface="Poppins"/>
              </a:rPr>
              <a:t>1 x 4 gados iespēja ievēlēt savu interešu pārstāvi pašvaldības domē un iespēja novērtēt domes deputātu darbu.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89414" y="7837118"/>
            <a:ext cx="7611743" cy="960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3"/>
              </a:lnSpc>
            </a:pPr>
            <a:r>
              <a:rPr lang="en-US" sz="2695">
                <a:solidFill>
                  <a:srgbClr val="FAFAFA"/>
                </a:solidFill>
                <a:latin typeface="Poppins"/>
              </a:rPr>
              <a:t>Sabiedriskā uzraudzība par pašvaldības darbu, atbildīguma uzturēšana, utt.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6600" y="2594458"/>
            <a:ext cx="3315802" cy="331580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0373" y="474375"/>
            <a:ext cx="17367254" cy="9638884"/>
            <a:chOff x="0" y="0"/>
            <a:chExt cx="4574092" cy="25386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4091" cy="2538636"/>
            </a:xfrm>
            <a:custGeom>
              <a:avLst/>
              <a:gdLst/>
              <a:ahLst/>
              <a:cxnLst/>
              <a:rect l="l" t="t" r="r" b="b"/>
              <a:pathLst>
                <a:path w="4574091" h="2538636">
                  <a:moveTo>
                    <a:pt x="0" y="0"/>
                  </a:moveTo>
                  <a:lnTo>
                    <a:pt x="4574091" y="0"/>
                  </a:lnTo>
                  <a:lnTo>
                    <a:pt x="4574091" y="2538636"/>
                  </a:lnTo>
                  <a:lnTo>
                    <a:pt x="0" y="2538636"/>
                  </a:lnTo>
                  <a:close/>
                </a:path>
              </a:pathLst>
            </a:custGeom>
            <a:solidFill>
              <a:srgbClr val="00214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1527" y="474375"/>
            <a:ext cx="1015905" cy="1250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1304" y="438857"/>
            <a:ext cx="1866933" cy="12835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8643" y="5023504"/>
            <a:ext cx="1596688" cy="10158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113469" y="3089581"/>
            <a:ext cx="1632021" cy="7894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29542" y="1401315"/>
            <a:ext cx="4114800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86117" y="2323629"/>
            <a:ext cx="4001650" cy="220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AFAFA"/>
                </a:solidFill>
                <a:latin typeface="Poppins Bold"/>
              </a:rPr>
              <a:t>LĪDZDALĪBAS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AFAFA"/>
                </a:solidFill>
                <a:latin typeface="Poppins Bold"/>
              </a:rPr>
              <a:t>IESPĒJAS</a:t>
            </a:r>
          </a:p>
          <a:p>
            <a:pPr algn="ctr">
              <a:lnSpc>
                <a:spcPts val="6248"/>
              </a:lnSpc>
            </a:pPr>
            <a:endParaRPr lang="en-US" sz="3999">
              <a:solidFill>
                <a:srgbClr val="FAFAFA"/>
              </a:solidFill>
              <a:latin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42378" y="676780"/>
            <a:ext cx="5380497" cy="133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3699">
                <a:solidFill>
                  <a:srgbClr val="FAFAFA"/>
                </a:solidFill>
                <a:latin typeface="Poppins Bold"/>
              </a:rPr>
              <a:t>VĒLĒTĀJI</a:t>
            </a:r>
          </a:p>
          <a:p>
            <a:pPr>
              <a:lnSpc>
                <a:spcPts val="5179"/>
              </a:lnSpc>
            </a:pPr>
            <a:endParaRPr lang="en-US" sz="3699">
              <a:solidFill>
                <a:srgbClr val="FAFAFA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31076" y="723770"/>
            <a:ext cx="1714202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AFAFA"/>
                </a:solidFill>
                <a:latin typeface="Poppins Bold"/>
              </a:rPr>
              <a:t>KLIENTI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45880" y="4838570"/>
            <a:ext cx="3251180" cy="133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FAFAFA"/>
                </a:solidFill>
                <a:latin typeface="Poppins Bold"/>
              </a:rPr>
              <a:t>SADARBĪBAS PARTNERI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07477" y="3244071"/>
            <a:ext cx="5327108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Poppins"/>
              </a:rPr>
              <a:t> VĒLĒŠANU STARLAIKĀ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0373" y="1852214"/>
            <a:ext cx="5740544" cy="290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151" lvl="1" indent="-354076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FAFAFA"/>
                </a:solidFill>
                <a:latin typeface="Poppins"/>
              </a:rPr>
              <a:t>Klientu aptaujas, sūdzības, utt. </a:t>
            </a:r>
          </a:p>
          <a:p>
            <a:pPr marL="708151" lvl="1" indent="-354076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FAFAFA"/>
                </a:solidFill>
                <a:latin typeface="Poppins"/>
              </a:rPr>
              <a:t>KAC darbības izvērtējums utt. 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FAFAFA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0373" y="6217423"/>
            <a:ext cx="10653096" cy="406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242" lvl="1" indent="-35412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AFAFA"/>
                </a:solidFill>
                <a:latin typeface="Poppins"/>
              </a:rPr>
              <a:t>konsultatīvas komisijas, darba grupas;</a:t>
            </a:r>
          </a:p>
          <a:p>
            <a:pPr marL="708242" lvl="1" indent="-35412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AFAFA"/>
                </a:solidFill>
                <a:latin typeface="Poppins"/>
              </a:rPr>
              <a:t>forumi, diskusijas, regulāras tikšanās;</a:t>
            </a:r>
          </a:p>
          <a:p>
            <a:pPr marL="708242" lvl="1" indent="-35412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AFAFA"/>
                </a:solidFill>
                <a:latin typeface="Poppins"/>
              </a:rPr>
              <a:t>publiskās apspriešanas;</a:t>
            </a:r>
          </a:p>
          <a:p>
            <a:pPr marL="708242" lvl="1" indent="-35412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AFAFA"/>
                </a:solidFill>
                <a:latin typeface="Poppins"/>
              </a:rPr>
              <a:t>iedzīvotāju padomes, kolektīvie iesniegumi, līdzdalības budžets, u.c.</a:t>
            </a:r>
          </a:p>
          <a:p>
            <a:pPr marL="708242" lvl="1" indent="-35412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AFAFA"/>
                </a:solidFill>
                <a:latin typeface="Poppins"/>
              </a:rPr>
              <a:t>deleģējuma līgumi, citi formāti.</a:t>
            </a:r>
          </a:p>
          <a:p>
            <a:pPr>
              <a:lnSpc>
                <a:spcPts val="4592"/>
              </a:lnSpc>
            </a:pPr>
            <a:endParaRPr lang="en-US" sz="3280">
              <a:solidFill>
                <a:srgbClr val="FAFAFA"/>
              </a:solidFill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27932" y="1436746"/>
            <a:ext cx="4980998" cy="5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91"/>
              </a:lnSpc>
            </a:pPr>
            <a:r>
              <a:rPr lang="en-US" sz="3279">
                <a:solidFill>
                  <a:srgbClr val="FAFAFA"/>
                </a:solidFill>
                <a:latin typeface="Poppins"/>
              </a:rPr>
              <a:t>Pašvaldību vēlēšanas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29479" y="4313003"/>
            <a:ext cx="5543894" cy="476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357" lvl="1" indent="-362179" algn="just">
              <a:lnSpc>
                <a:spcPts val="4697"/>
              </a:lnSpc>
              <a:buFont typeface="Arial"/>
              <a:buChar char="•"/>
            </a:pPr>
            <a:r>
              <a:rPr lang="en-US" sz="3355">
                <a:solidFill>
                  <a:srgbClr val="FAFAFA"/>
                </a:solidFill>
                <a:latin typeface="Poppins"/>
              </a:rPr>
              <a:t>pašvaldību darbības atklātība, komiteju sēdes utt.</a:t>
            </a:r>
          </a:p>
          <a:p>
            <a:pPr marL="724357" lvl="1" indent="-362179" algn="just">
              <a:lnSpc>
                <a:spcPts val="4697"/>
              </a:lnSpc>
              <a:buFont typeface="Arial"/>
              <a:buChar char="•"/>
            </a:pPr>
            <a:r>
              <a:rPr lang="en-US" sz="3355">
                <a:solidFill>
                  <a:srgbClr val="FAFAFA"/>
                </a:solidFill>
                <a:latin typeface="Poppins"/>
              </a:rPr>
              <a:t>publiskās apspriešanas;</a:t>
            </a:r>
          </a:p>
          <a:p>
            <a:pPr marL="724357" lvl="1" indent="-362179" algn="just">
              <a:lnSpc>
                <a:spcPts val="4697"/>
              </a:lnSpc>
              <a:buFont typeface="Arial"/>
              <a:buChar char="•"/>
            </a:pPr>
            <a:r>
              <a:rPr lang="en-US" sz="3355">
                <a:solidFill>
                  <a:srgbClr val="FAFAFA"/>
                </a:solidFill>
                <a:latin typeface="Poppins"/>
              </a:rPr>
              <a:t>piketi, protesti;</a:t>
            </a:r>
          </a:p>
          <a:p>
            <a:pPr marL="724357" lvl="1" indent="-362179" algn="just">
              <a:lnSpc>
                <a:spcPts val="4697"/>
              </a:lnSpc>
              <a:buFont typeface="Arial"/>
              <a:buChar char="•"/>
            </a:pPr>
            <a:r>
              <a:rPr lang="en-US" sz="3355">
                <a:solidFill>
                  <a:srgbClr val="FF3131"/>
                </a:solidFill>
                <a:latin typeface="Poppins Bold"/>
              </a:rPr>
              <a:t>vietējie pašvaldību referendumi.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14" b="1014"/>
          <a:stretch>
            <a:fillRect/>
          </a:stretch>
        </p:blipFill>
        <p:spPr>
          <a:xfrm>
            <a:off x="673742" y="378980"/>
            <a:ext cx="16929008" cy="93293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41909" y="9660731"/>
            <a:ext cx="7552879" cy="27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AFAFA"/>
                </a:solidFill>
                <a:latin typeface="Poppins"/>
              </a:rPr>
              <a:t>Avots: Centrālā statistikas pārvade, Apsekojums "Dzīves kvalitāte pilsētās", 2023.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698" y="520346"/>
            <a:ext cx="8218941" cy="46231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7551" y="520346"/>
            <a:ext cx="8218941" cy="46231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17551" y="5398786"/>
            <a:ext cx="8218941" cy="46231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698" y="5398786"/>
            <a:ext cx="8218941" cy="46231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952" y="414535"/>
            <a:ext cx="16522348" cy="9293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6" y="1080861"/>
            <a:ext cx="16042964" cy="7713439"/>
            <a:chOff x="0" y="0"/>
            <a:chExt cx="21390619" cy="10284585"/>
          </a:xfrm>
        </p:grpSpPr>
        <p:sp>
          <p:nvSpPr>
            <p:cNvPr id="3" name="TextBox 3"/>
            <p:cNvSpPr txBox="1"/>
            <p:nvPr/>
          </p:nvSpPr>
          <p:spPr>
            <a:xfrm>
              <a:off x="2267235" y="-95250"/>
              <a:ext cx="17919829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Vēlētāju aktivitāte pašvaldību vēlēšanās Latvijā (2001-2021)</a:t>
              </a: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948472" y="278234"/>
              <a:ext cx="159381" cy="159381"/>
              <a:chOff x="693635" y="-723246"/>
              <a:chExt cx="152400" cy="152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93635" y="-72324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253506" y="9473487"/>
              <a:ext cx="1300370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521689" y="9473487"/>
              <a:ext cx="1486523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2005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735500" y="9473487"/>
              <a:ext cx="1781420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2009*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349114" y="9473487"/>
              <a:ext cx="1276712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2013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23344" y="9473487"/>
              <a:ext cx="1250771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2017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928957" y="9473487"/>
              <a:ext cx="1562063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2021*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223061" y="1034611"/>
              <a:ext cx="20167557" cy="8231865"/>
              <a:chOff x="0" y="0"/>
              <a:chExt cx="19284150" cy="78712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6350"/>
                <a:ext cx="19284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9284150" h="12700">
                    <a:moveTo>
                      <a:pt x="0" y="0"/>
                    </a:moveTo>
                    <a:lnTo>
                      <a:pt x="19284150" y="0"/>
                    </a:lnTo>
                    <a:lnTo>
                      <a:pt x="1928415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AFAFA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2617411"/>
                <a:ext cx="19284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9284150" h="12700">
                    <a:moveTo>
                      <a:pt x="0" y="0"/>
                    </a:moveTo>
                    <a:lnTo>
                      <a:pt x="19284150" y="0"/>
                    </a:lnTo>
                    <a:lnTo>
                      <a:pt x="1928415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AFAFA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5241171"/>
                <a:ext cx="19284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9284150" h="12700">
                    <a:moveTo>
                      <a:pt x="0" y="0"/>
                    </a:moveTo>
                    <a:lnTo>
                      <a:pt x="19284150" y="0"/>
                    </a:lnTo>
                    <a:lnTo>
                      <a:pt x="1928415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AFAFA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7864932"/>
                <a:ext cx="192841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9284150" h="12700">
                    <a:moveTo>
                      <a:pt x="0" y="0"/>
                    </a:moveTo>
                    <a:lnTo>
                      <a:pt x="19284150" y="0"/>
                    </a:lnTo>
                    <a:lnTo>
                      <a:pt x="1928415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AFAFA">
                  <a:alpha val="60000"/>
                </a:srgbClr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9599" y="581437"/>
              <a:ext cx="871202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75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325392"/>
              <a:ext cx="920801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50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2167" y="6069347"/>
              <a:ext cx="888635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25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9569" y="8813302"/>
              <a:ext cx="541233" cy="811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98"/>
                </a:lnSpc>
              </a:pPr>
              <a:r>
                <a:rPr lang="en-US" sz="3570">
                  <a:solidFill>
                    <a:srgbClr val="FAFAFA"/>
                  </a:solidFill>
                  <a:latin typeface="Poppi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2837282" y="2397254"/>
              <a:ext cx="16939116" cy="3202755"/>
              <a:chOff x="1543512" y="1302955"/>
              <a:chExt cx="16197125" cy="306246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543513" y="1303238"/>
                <a:ext cx="3309281" cy="1053225"/>
              </a:xfrm>
              <a:custGeom>
                <a:avLst/>
                <a:gdLst/>
                <a:ahLst/>
                <a:cxnLst/>
                <a:rect l="l" t="t" r="r" b="b"/>
                <a:pathLst>
                  <a:path w="3309281" h="1053225">
                    <a:moveTo>
                      <a:pt x="127000" y="63216"/>
                    </a:moveTo>
                    <a:cubicBezTo>
                      <a:pt x="126843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6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6"/>
                    </a:cubicBezTo>
                    <a:close/>
                    <a:moveTo>
                      <a:pt x="71664" y="35833"/>
                    </a:moveTo>
                    <a:cubicBezTo>
                      <a:pt x="56567" y="31405"/>
                      <a:pt x="40732" y="40013"/>
                      <a:pt x="36238" y="55089"/>
                    </a:cubicBezTo>
                    <a:cubicBezTo>
                      <a:pt x="31743" y="70165"/>
                      <a:pt x="40280" y="86038"/>
                      <a:pt x="55336" y="90600"/>
                    </a:cubicBezTo>
                    <a:lnTo>
                      <a:pt x="3269361" y="1048798"/>
                    </a:lnTo>
                    <a:cubicBezTo>
                      <a:pt x="3284457" y="1053225"/>
                      <a:pt x="3300292" y="1044617"/>
                      <a:pt x="3304786" y="1029541"/>
                    </a:cubicBezTo>
                    <a:cubicBezTo>
                      <a:pt x="3309281" y="1014465"/>
                      <a:pt x="3300744" y="998592"/>
                      <a:pt x="3285688" y="99403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757538" y="2207568"/>
                <a:ext cx="3306394" cy="180300"/>
              </a:xfrm>
              <a:custGeom>
                <a:avLst/>
                <a:gdLst/>
                <a:ahLst/>
                <a:cxnLst/>
                <a:rect l="l" t="t" r="r" b="b"/>
                <a:pathLst>
                  <a:path w="3306394" h="180300">
                    <a:moveTo>
                      <a:pt x="127000" y="117084"/>
                    </a:moveTo>
                    <a:cubicBezTo>
                      <a:pt x="126843" y="82125"/>
                      <a:pt x="98459" y="53867"/>
                      <a:pt x="63500" y="53867"/>
                    </a:cubicBezTo>
                    <a:cubicBezTo>
                      <a:pt x="28540" y="53867"/>
                      <a:pt x="156" y="82125"/>
                      <a:pt x="0" y="117084"/>
                    </a:cubicBezTo>
                    <a:cubicBezTo>
                      <a:pt x="156" y="152043"/>
                      <a:pt x="28540" y="180301"/>
                      <a:pt x="63500" y="180301"/>
                    </a:cubicBezTo>
                    <a:cubicBezTo>
                      <a:pt x="98459" y="180301"/>
                      <a:pt x="126843" y="152043"/>
                      <a:pt x="127000" y="117084"/>
                    </a:cubicBezTo>
                    <a:close/>
                    <a:moveTo>
                      <a:pt x="62716" y="88520"/>
                    </a:moveTo>
                    <a:cubicBezTo>
                      <a:pt x="46992" y="89021"/>
                      <a:pt x="34631" y="102138"/>
                      <a:pt x="35063" y="117864"/>
                    </a:cubicBezTo>
                    <a:cubicBezTo>
                      <a:pt x="35494" y="133590"/>
                      <a:pt x="48555" y="146009"/>
                      <a:pt x="64283" y="145648"/>
                    </a:cubicBezTo>
                    <a:lnTo>
                      <a:pt x="3278308" y="57490"/>
                    </a:lnTo>
                    <a:cubicBezTo>
                      <a:pt x="3294032" y="56988"/>
                      <a:pt x="3306393" y="43872"/>
                      <a:pt x="3305961" y="28146"/>
                    </a:cubicBezTo>
                    <a:cubicBezTo>
                      <a:pt x="3305530" y="12420"/>
                      <a:pt x="3292469" y="0"/>
                      <a:pt x="3276741" y="361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7971562" y="2173277"/>
                <a:ext cx="3308951" cy="902815"/>
              </a:xfrm>
              <a:custGeom>
                <a:avLst/>
                <a:gdLst/>
                <a:ahLst/>
                <a:cxnLst/>
                <a:rect l="l" t="t" r="r" b="b"/>
                <a:pathLst>
                  <a:path w="3308951" h="902815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7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0468" y="35504"/>
                    </a:moveTo>
                    <a:cubicBezTo>
                      <a:pt x="55194" y="31736"/>
                      <a:pt x="39747" y="41023"/>
                      <a:pt x="35911" y="56280"/>
                    </a:cubicBezTo>
                    <a:cubicBezTo>
                      <a:pt x="32075" y="71537"/>
                      <a:pt x="41293" y="87025"/>
                      <a:pt x="56532" y="90929"/>
                    </a:cubicBezTo>
                    <a:lnTo>
                      <a:pt x="3270558" y="899047"/>
                    </a:lnTo>
                    <a:cubicBezTo>
                      <a:pt x="3285832" y="902815"/>
                      <a:pt x="3301279" y="893528"/>
                      <a:pt x="3305115" y="878272"/>
                    </a:cubicBezTo>
                    <a:cubicBezTo>
                      <a:pt x="3308951" y="863015"/>
                      <a:pt x="3299733" y="847527"/>
                      <a:pt x="3284494" y="843622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11185588" y="2552378"/>
                <a:ext cx="3307920" cy="555450"/>
              </a:xfrm>
              <a:custGeom>
                <a:avLst/>
                <a:gdLst/>
                <a:ahLst/>
                <a:cxnLst/>
                <a:rect l="l" t="t" r="r" b="b"/>
                <a:pathLst>
                  <a:path w="3307920" h="555450">
                    <a:moveTo>
                      <a:pt x="127000" y="492234"/>
                    </a:moveTo>
                    <a:cubicBezTo>
                      <a:pt x="126843" y="457275"/>
                      <a:pt x="98460" y="429017"/>
                      <a:pt x="63500" y="429017"/>
                    </a:cubicBezTo>
                    <a:cubicBezTo>
                      <a:pt x="28540" y="429017"/>
                      <a:pt x="156" y="457275"/>
                      <a:pt x="0" y="492234"/>
                    </a:cubicBezTo>
                    <a:cubicBezTo>
                      <a:pt x="156" y="527193"/>
                      <a:pt x="28540" y="555451"/>
                      <a:pt x="63500" y="555451"/>
                    </a:cubicBezTo>
                    <a:cubicBezTo>
                      <a:pt x="98460" y="555451"/>
                      <a:pt x="126843" y="527193"/>
                      <a:pt x="127000" y="492234"/>
                    </a:cubicBezTo>
                    <a:close/>
                    <a:moveTo>
                      <a:pt x="59436" y="463949"/>
                    </a:moveTo>
                    <a:cubicBezTo>
                      <a:pt x="43874" y="466256"/>
                      <a:pt x="33104" y="480708"/>
                      <a:pt x="35341" y="496279"/>
                    </a:cubicBezTo>
                    <a:cubicBezTo>
                      <a:pt x="37578" y="511851"/>
                      <a:pt x="51981" y="522686"/>
                      <a:pt x="67563" y="520518"/>
                    </a:cubicBezTo>
                    <a:lnTo>
                      <a:pt x="3281588" y="58736"/>
                    </a:lnTo>
                    <a:cubicBezTo>
                      <a:pt x="3297150" y="56430"/>
                      <a:pt x="3307920" y="41979"/>
                      <a:pt x="3305683" y="26407"/>
                    </a:cubicBezTo>
                    <a:cubicBezTo>
                      <a:pt x="3303445" y="10835"/>
                      <a:pt x="3289043" y="0"/>
                      <a:pt x="3273461" y="2167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14399613" y="2519613"/>
                <a:ext cx="3341026" cy="1845521"/>
              </a:xfrm>
              <a:custGeom>
                <a:avLst/>
                <a:gdLst/>
                <a:ahLst/>
                <a:cxnLst/>
                <a:rect l="l" t="t" r="r" b="b"/>
                <a:pathLst>
                  <a:path w="3341026" h="1845521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3" y="98176"/>
                      <a:pt x="127000" y="63217"/>
                    </a:cubicBezTo>
                    <a:close/>
                    <a:moveTo>
                      <a:pt x="76976" y="38020"/>
                    </a:moveTo>
                    <a:cubicBezTo>
                      <a:pt x="63070" y="30659"/>
                      <a:pt x="45831" y="35924"/>
                      <a:pt x="38411" y="49798"/>
                    </a:cubicBezTo>
                    <a:cubicBezTo>
                      <a:pt x="30990" y="63672"/>
                      <a:pt x="36182" y="80934"/>
                      <a:pt x="50023" y="88414"/>
                    </a:cubicBezTo>
                    <a:lnTo>
                      <a:pt x="3264047" y="1807502"/>
                    </a:lnTo>
                    <a:cubicBezTo>
                      <a:pt x="3277951" y="1814860"/>
                      <a:pt x="3295189" y="1809594"/>
                      <a:pt x="3302609" y="1795722"/>
                    </a:cubicBezTo>
                    <a:cubicBezTo>
                      <a:pt x="3310029" y="1781850"/>
                      <a:pt x="3304841" y="1764590"/>
                      <a:pt x="3291002" y="1757108"/>
                    </a:cubicBezTo>
                    <a:close/>
                    <a:moveTo>
                      <a:pt x="3341025" y="1782305"/>
                    </a:moveTo>
                    <a:cubicBezTo>
                      <a:pt x="3340868" y="1747346"/>
                      <a:pt x="3312484" y="1719088"/>
                      <a:pt x="3277525" y="1719088"/>
                    </a:cubicBezTo>
                    <a:cubicBezTo>
                      <a:pt x="3242566" y="1719088"/>
                      <a:pt x="3214182" y="1747346"/>
                      <a:pt x="3214025" y="1782305"/>
                    </a:cubicBezTo>
                    <a:cubicBezTo>
                      <a:pt x="3214182" y="1817264"/>
                      <a:pt x="3242566" y="1845522"/>
                      <a:pt x="3277525" y="1845522"/>
                    </a:cubicBezTo>
                    <a:cubicBezTo>
                      <a:pt x="3312484" y="1845522"/>
                      <a:pt x="3340868" y="1817264"/>
                      <a:pt x="3341025" y="1782305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35442" y="4445177"/>
            <a:ext cx="2426129" cy="3066198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5083321" y="6257251"/>
            <a:ext cx="2409026" cy="125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Poppins"/>
              </a:rPr>
              <a:t>34.01% (2021)</a:t>
            </a:r>
          </a:p>
        </p:txBody>
      </p:sp>
      <p:sp>
        <p:nvSpPr>
          <p:cNvPr id="29" name="TextBox 29"/>
          <p:cNvSpPr txBox="1"/>
          <p:nvPr/>
        </p:nvSpPr>
        <p:spPr>
          <a:xfrm rot="-5400000">
            <a:off x="-282277" y="7947323"/>
            <a:ext cx="2171105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AFAFA"/>
                </a:solidFill>
                <a:latin typeface="Poppins"/>
              </a:rPr>
              <a:t>Avots:CVK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9342" y="2739715"/>
            <a:ext cx="1529838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Cilvēki kopumā ir apmierināti ar dzīvi pašvaldībā un pašvaldības administratīvo darbu, pakalpojumiem, taču neuzticas pašvaldībām, ka tās darbojas sabiedrības interesēs.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Canva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5846" y="489219"/>
            <a:ext cx="2032081" cy="1663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293" y="2671568"/>
            <a:ext cx="1153997" cy="11539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04892" y="232044"/>
            <a:ext cx="7878217" cy="165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AFAFA"/>
                </a:solidFill>
                <a:latin typeface="Poppins Bold"/>
              </a:rPr>
              <a:t>NOVĒROJUMI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5516" y="4556976"/>
            <a:ext cx="15252205" cy="177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6"/>
              </a:lnSpc>
            </a:pPr>
            <a:endParaRPr/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Šobrīd pieaugušas līdzdalības IESPĒJAS pašvaldībās, bet neuzticēšanās ir ŠĶĒRSLIS šīs iespējas reāli izmantot. </a:t>
            </a:r>
          </a:p>
          <a:p>
            <a:pPr>
              <a:lnSpc>
                <a:spcPts val="1446"/>
              </a:lnSpc>
            </a:pPr>
            <a:endParaRPr lang="en-US" sz="300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1446"/>
              </a:lnSpc>
            </a:pPr>
            <a:endParaRPr lang="en-US" sz="300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1446"/>
              </a:lnSpc>
            </a:pPr>
            <a:endParaRPr lang="en-US" sz="3000">
              <a:solidFill>
                <a:srgbClr val="FFFFFF"/>
              </a:solidFill>
              <a:latin typeface="Canva Sans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293" y="6383640"/>
            <a:ext cx="1153997" cy="1153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293" y="4501267"/>
            <a:ext cx="1153997" cy="115399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19342" y="6311915"/>
            <a:ext cx="15298380" cy="193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endParaRPr dirty="0"/>
          </a:p>
          <a:p>
            <a:pPr>
              <a:lnSpc>
                <a:spcPts val="4200"/>
              </a:lnSpc>
            </a:pPr>
            <a:r>
              <a:rPr lang="lv-LV" sz="3000" dirty="0" smtClean="0">
                <a:solidFill>
                  <a:srgbClr val="FFFFFF"/>
                </a:solidFill>
                <a:latin typeface="Canva Sans Bold"/>
              </a:rPr>
              <a:t>Klienta loma ir labi saprotama, bet partnera loma tāda nav. Deputātu - vēlētāju attiecības ļoti vājas. Ir labi piemēri, bet uz kopējā fona - par maz.</a:t>
            </a:r>
          </a:p>
          <a:p>
            <a:pPr>
              <a:lnSpc>
                <a:spcPts val="1615"/>
              </a:lnSpc>
            </a:pPr>
            <a:endParaRPr lang="en-US" sz="3000" dirty="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1615"/>
              </a:lnSpc>
            </a:pPr>
            <a:endParaRPr lang="en-US" sz="3000" dirty="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1615"/>
              </a:lnSpc>
            </a:pPr>
            <a:endParaRPr lang="en-US" sz="3000" dirty="0">
              <a:solidFill>
                <a:srgbClr val="FFFFFF"/>
              </a:solidFill>
              <a:latin typeface="Canva Sa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293" y="8266013"/>
            <a:ext cx="1153997" cy="11539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65516" y="8105829"/>
            <a:ext cx="15252205" cy="152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endParaRPr dirty="0"/>
          </a:p>
          <a:p>
            <a:pPr>
              <a:lnSpc>
                <a:spcPts val="4200"/>
              </a:lnSpc>
            </a:pPr>
            <a:r>
              <a:rPr lang="lv-LV" sz="3000" dirty="0" smtClean="0">
                <a:solidFill>
                  <a:srgbClr val="FFFFFF"/>
                </a:solidFill>
                <a:latin typeface="Canva Sans Bold"/>
              </a:rPr>
              <a:t>Nav pietiekami prioritizēti resursi sabiedrības līdzdalības veicināšanai  pašvaldībās, bet līdzdalība maksā laiku, citus resursus.</a:t>
            </a:r>
          </a:p>
          <a:p>
            <a:pPr>
              <a:lnSpc>
                <a:spcPts val="1615"/>
              </a:lnSpc>
            </a:pPr>
            <a:endParaRPr lang="en-US" sz="30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391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 Bold</vt:lpstr>
      <vt:lpstr>Calibri</vt:lpstr>
      <vt:lpstr>Canva Sans</vt:lpstr>
      <vt:lpstr>Arial</vt:lpstr>
      <vt:lpstr>Canva Sans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Labi pārvaldīta pašvaldība ir pašvaldība, kura tiek pārvaldīta kopā ar tās iedzīvotājiem, iedzīvotāju labumam.</dc:title>
  <dc:creator>Liga Stafecka</dc:creator>
  <cp:lastModifiedBy>Agnese Frīdenberga</cp:lastModifiedBy>
  <cp:revision>2</cp:revision>
  <dcterms:created xsi:type="dcterms:W3CDTF">2006-08-16T00:00:00Z</dcterms:created>
  <dcterms:modified xsi:type="dcterms:W3CDTF">2023-05-30T10:03:34Z</dcterms:modified>
  <dc:identifier>DAFjW3vlvcs</dc:identifier>
</cp:coreProperties>
</file>