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9874250" cy="6781800"/>
  <p:embeddedFontLst>
    <p:embeddedFont>
      <p:font typeface="Canva Sans Bold" panose="020B0604020202020204" charset="0"/>
      <p:regular r:id="rId21"/>
    </p:embeddedFont>
    <p:embeddedFont>
      <p:font typeface="Calibri" panose="020F0502020204030204" pitchFamily="34" charset="0"/>
      <p:regular r:id="rId22"/>
      <p:bold r:id="rId23"/>
      <p:italic r:id="rId24"/>
      <p:boldItalic r:id="rId25"/>
    </p:embeddedFont>
    <p:embeddedFont>
      <p:font typeface="Canva San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406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93694" y="0"/>
            <a:ext cx="4278842" cy="340660"/>
          </a:xfrm>
          <a:prstGeom prst="rect">
            <a:avLst/>
          </a:prstGeom>
        </p:spPr>
        <p:txBody>
          <a:bodyPr vert="horz" lIns="91440" tIns="45720" rIns="91440" bIns="45720" rtlCol="0"/>
          <a:lstStyle>
            <a:lvl1pPr algn="r">
              <a:defRPr sz="1200"/>
            </a:lvl1pPr>
          </a:lstStyle>
          <a:p>
            <a:fld id="{59894392-9568-4F9F-8274-84DA78D46824}" type="datetimeFigureOut">
              <a:rPr lang="en-US" smtClean="0"/>
              <a:t>5/25/2023</a:t>
            </a:fld>
            <a:endParaRPr lang="en-US"/>
          </a:p>
        </p:txBody>
      </p:sp>
      <p:sp>
        <p:nvSpPr>
          <p:cNvPr id="4" name="Footer Placeholder 3"/>
          <p:cNvSpPr>
            <a:spLocks noGrp="1"/>
          </p:cNvSpPr>
          <p:nvPr>
            <p:ph type="ftr" sz="quarter" idx="2"/>
          </p:nvPr>
        </p:nvSpPr>
        <p:spPr>
          <a:xfrm>
            <a:off x="0" y="6441141"/>
            <a:ext cx="4278842" cy="34065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93694" y="6441141"/>
            <a:ext cx="4278842" cy="340659"/>
          </a:xfrm>
          <a:prstGeom prst="rect">
            <a:avLst/>
          </a:prstGeom>
        </p:spPr>
        <p:txBody>
          <a:bodyPr vert="horz" lIns="91440" tIns="45720" rIns="91440" bIns="45720" rtlCol="0" anchor="b"/>
          <a:lstStyle>
            <a:lvl1pPr algn="r">
              <a:defRPr sz="1200"/>
            </a:lvl1pPr>
          </a:lstStyle>
          <a:p>
            <a:fld id="{8303E792-8ACE-43F8-ACBA-73F9E9022306}" type="slidenum">
              <a:rPr lang="en-US" smtClean="0"/>
              <a:t>‹#›</a:t>
            </a:fld>
            <a:endParaRPr lang="en-US"/>
          </a:p>
        </p:txBody>
      </p:sp>
    </p:spTree>
    <p:extLst>
      <p:ext uri="{BB962C8B-B14F-4D97-AF65-F5344CB8AC3E}">
        <p14:creationId xmlns:p14="http://schemas.microsoft.com/office/powerpoint/2010/main" val="1648903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05122" cy="25431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7458260" y="0"/>
            <a:ext cx="5705122" cy="254318"/>
          </a:xfrm>
          <a:prstGeom prst="rect">
            <a:avLst/>
          </a:prstGeom>
        </p:spPr>
        <p:txBody>
          <a:bodyPr vert="horz" lIns="91440" tIns="45720" rIns="91440" bIns="45720" rtlCol="0"/>
          <a:lstStyle>
            <a:lvl1pPr algn="r">
              <a:defRPr sz="1200"/>
            </a:lvl1pPr>
          </a:lstStyle>
          <a:p>
            <a:fld id="{B7268E1E-0E44-426D-905E-8AD9B19D2182}" type="datetimeFigureOut">
              <a:rPr lang="cs-CZ" smtClean="0"/>
              <a:t>25.05.2023</a:t>
            </a:fld>
            <a:endParaRPr lang="cs-CZ"/>
          </a:p>
        </p:txBody>
      </p:sp>
      <p:sp>
        <p:nvSpPr>
          <p:cNvPr id="4" name="Slide Image Placeholder 3"/>
          <p:cNvSpPr>
            <a:spLocks noGrp="1" noRot="1" noChangeAspect="1"/>
          </p:cNvSpPr>
          <p:nvPr>
            <p:ph type="sldImg" idx="2"/>
          </p:nvPr>
        </p:nvSpPr>
        <p:spPr>
          <a:xfrm>
            <a:off x="4889500" y="379413"/>
            <a:ext cx="3387725" cy="1905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1316567" y="2411307"/>
            <a:ext cx="10532533" cy="228532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4822614"/>
            <a:ext cx="5705122" cy="253141"/>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7458260" y="4822614"/>
            <a:ext cx="5705122" cy="253141"/>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0" y="379413"/>
            <a:ext cx="3387725" cy="190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241312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0" y="379413"/>
            <a:ext cx="3387725" cy="190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407361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05122" cy="25431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58260" y="0"/>
            <a:ext cx="5705122" cy="254318"/>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4889500" y="379413"/>
            <a:ext cx="3387725" cy="1905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316567" y="2411307"/>
            <a:ext cx="10532533" cy="2285326"/>
          </a:xfrm>
          <a:prstGeom prst="rect">
            <a:avLst/>
          </a:prstGeom>
        </p:spPr>
        <p:txBody>
          <a:bodyPr vert="horz" lIns="91440" tIns="45720" rIns="91440" bIns="45720" rtlCol="0"/>
          <a:lstStyle/>
          <a:p>
            <a:r>
              <a:rPr lang="en-US" dirty="0"/>
              <a:t>12.Princips “</a:t>
            </a:r>
            <a:r>
              <a:rPr lang="en-US" dirty="0" err="1"/>
              <a:t>Atbildība</a:t>
            </a:r>
            <a:r>
              <a:rPr lang="en-US" dirty="0"/>
              <a:t>”, </a:t>
            </a:r>
            <a:r>
              <a:rPr lang="en-US" dirty="0" err="1"/>
              <a:t>Pašvaldības</a:t>
            </a:r>
            <a:r>
              <a:rPr lang="en-US" dirty="0"/>
              <a:t> </a:t>
            </a:r>
            <a:r>
              <a:rPr lang="en-US" dirty="0" err="1"/>
              <a:t>pašas</a:t>
            </a:r>
            <a:r>
              <a:rPr lang="en-US" dirty="0"/>
              <a:t> </a:t>
            </a:r>
            <a:r>
              <a:rPr lang="en-US" dirty="0" err="1"/>
              <a:t>vērtē</a:t>
            </a:r>
            <a:r>
              <a:rPr lang="en-US" dirty="0"/>
              <a:t>, </a:t>
            </a:r>
            <a:r>
              <a:rPr lang="en-US" dirty="0" err="1"/>
              <a:t>ka</a:t>
            </a:r>
            <a:r>
              <a:rPr lang="en-US" dirty="0"/>
              <a:t> </a:t>
            </a:r>
            <a:r>
              <a:rPr lang="en-US" dirty="0" err="1"/>
              <a:t>viss</a:t>
            </a:r>
            <a:r>
              <a:rPr lang="en-US" dirty="0"/>
              <a:t> </a:t>
            </a:r>
            <a:r>
              <a:rPr lang="en-US" dirty="0" err="1"/>
              <a:t>ir</a:t>
            </a:r>
            <a:r>
              <a:rPr lang="en-US" dirty="0"/>
              <a:t> </a:t>
            </a:r>
            <a:r>
              <a:rPr lang="en-US" dirty="0" err="1"/>
              <a:t>salīdzinoši</a:t>
            </a:r>
            <a:r>
              <a:rPr lang="en-US" dirty="0"/>
              <a:t> </a:t>
            </a:r>
            <a:r>
              <a:rPr lang="en-US" dirty="0" err="1"/>
              <a:t>labi</a:t>
            </a:r>
            <a:r>
              <a:rPr lang="en-US" dirty="0"/>
              <a:t> (3,51 </a:t>
            </a:r>
            <a:r>
              <a:rPr lang="en-US" dirty="0" err="1"/>
              <a:t>balles</a:t>
            </a:r>
            <a:r>
              <a:rPr lang="en-US" dirty="0"/>
              <a:t> no 4) </a:t>
            </a:r>
            <a:endParaRPr lang="en-US" dirty="0" smtClean="0"/>
          </a:p>
          <a:p>
            <a:r>
              <a:rPr lang="en-US" dirty="0" err="1" smtClean="0"/>
              <a:t>Darbiniekiem</a:t>
            </a:r>
            <a:r>
              <a:rPr lang="en-US" dirty="0" smtClean="0"/>
              <a:t> </a:t>
            </a:r>
            <a:r>
              <a:rPr lang="en-US" dirty="0" err="1"/>
              <a:t>ir</a:t>
            </a:r>
            <a:r>
              <a:rPr lang="en-US" dirty="0"/>
              <a:t> </a:t>
            </a:r>
            <a:r>
              <a:rPr lang="en-US" dirty="0" err="1"/>
              <a:t>visai</a:t>
            </a:r>
            <a:r>
              <a:rPr lang="en-US" dirty="0"/>
              <a:t> </a:t>
            </a:r>
            <a:r>
              <a:rPr lang="en-US" dirty="0" err="1"/>
              <a:t>kritisks</a:t>
            </a:r>
            <a:r>
              <a:rPr lang="en-US" dirty="0"/>
              <a:t> </a:t>
            </a:r>
            <a:r>
              <a:rPr lang="en-US" dirty="0" err="1"/>
              <a:t>viedoklis</a:t>
            </a:r>
            <a:r>
              <a:rPr lang="en-US" dirty="0"/>
              <a:t> par </a:t>
            </a:r>
            <a:r>
              <a:rPr lang="en-US" dirty="0" err="1"/>
              <a:t>šo</a:t>
            </a:r>
            <a:r>
              <a:rPr lang="en-US" dirty="0"/>
              <a:t> </a:t>
            </a:r>
            <a:r>
              <a:rPr lang="en-US" dirty="0" err="1"/>
              <a:t>jautājumu</a:t>
            </a:r>
            <a:r>
              <a:rPr lang="en-US" dirty="0"/>
              <a:t>, 1/3 no </a:t>
            </a:r>
            <a:r>
              <a:rPr lang="en-US" dirty="0" err="1"/>
              <a:t>pašvaldību</a:t>
            </a:r>
            <a:r>
              <a:rPr lang="en-US" dirty="0"/>
              <a:t> </a:t>
            </a:r>
            <a:r>
              <a:rPr lang="en-US" dirty="0" err="1"/>
              <a:t>darbiniekiem</a:t>
            </a:r>
            <a:r>
              <a:rPr lang="en-US" dirty="0"/>
              <a:t> (33.1%) </a:t>
            </a:r>
            <a:r>
              <a:rPr lang="en-US" dirty="0" err="1"/>
              <a:t>nedomā</a:t>
            </a:r>
            <a:r>
              <a:rPr lang="en-US" dirty="0"/>
              <a:t>, </a:t>
            </a:r>
            <a:r>
              <a:rPr lang="en-US" dirty="0" err="1" smtClean="0"/>
              <a:t>ka</a:t>
            </a:r>
            <a:endParaRPr lang="en-US" dirty="0" smtClean="0"/>
          </a:p>
          <a:p>
            <a:r>
              <a:rPr lang="en-US" dirty="0" smtClean="0"/>
              <a:t> </a:t>
            </a:r>
            <a:r>
              <a:rPr lang="en-US" dirty="0" err="1"/>
              <a:t>pašvaldībās</a:t>
            </a:r>
            <a:r>
              <a:rPr lang="en-US" dirty="0"/>
              <a:t> </a:t>
            </a:r>
            <a:r>
              <a:rPr lang="en-US" dirty="0" err="1"/>
              <a:t>ir</a:t>
            </a:r>
            <a:r>
              <a:rPr lang="en-US" dirty="0"/>
              <a:t> </a:t>
            </a:r>
            <a:r>
              <a:rPr lang="en-US" dirty="0" err="1"/>
              <a:t>skaidri</a:t>
            </a:r>
            <a:r>
              <a:rPr lang="en-US" dirty="0"/>
              <a:t> </a:t>
            </a:r>
            <a:r>
              <a:rPr lang="en-US" dirty="0" err="1"/>
              <a:t>noteikti</a:t>
            </a:r>
            <a:r>
              <a:rPr lang="en-US" dirty="0"/>
              <a:t> </a:t>
            </a:r>
            <a:r>
              <a:rPr lang="en-US" dirty="0" err="1"/>
              <a:t>pienākumu</a:t>
            </a:r>
            <a:r>
              <a:rPr lang="en-US" dirty="0"/>
              <a:t> un </a:t>
            </a:r>
            <a:r>
              <a:rPr lang="en-US" dirty="0" err="1"/>
              <a:t>atbildību</a:t>
            </a:r>
            <a:r>
              <a:rPr lang="en-US" dirty="0"/>
              <a:t> </a:t>
            </a:r>
            <a:r>
              <a:rPr lang="en-US" dirty="0" err="1"/>
              <a:t>sadalījums</a:t>
            </a:r>
            <a:r>
              <a:rPr lang="en-US" dirty="0"/>
              <a:t> </a:t>
            </a:r>
            <a:endParaRPr lang="en-US" dirty="0" smtClean="0"/>
          </a:p>
          <a:p>
            <a:r>
              <a:rPr lang="en-US" dirty="0" smtClean="0"/>
              <a:t>7.4</a:t>
            </a:r>
            <a:r>
              <a:rPr lang="en-US" dirty="0"/>
              <a:t>% </a:t>
            </a:r>
            <a:r>
              <a:rPr lang="en-US" dirty="0" err="1"/>
              <a:t>nevar</a:t>
            </a:r>
            <a:r>
              <a:rPr lang="en-US" dirty="0"/>
              <a:t> </a:t>
            </a:r>
            <a:r>
              <a:rPr lang="en-US" dirty="0" err="1"/>
              <a:t>atbildēt</a:t>
            </a:r>
            <a:r>
              <a:rPr lang="en-US" dirty="0"/>
              <a:t> </a:t>
            </a:r>
            <a:r>
              <a:rPr lang="en-US" dirty="0" err="1"/>
              <a:t>uz</a:t>
            </a:r>
            <a:r>
              <a:rPr lang="en-US" dirty="0"/>
              <a:t> </a:t>
            </a:r>
            <a:r>
              <a:rPr lang="en-US" dirty="0" err="1"/>
              <a:t>šo</a:t>
            </a:r>
            <a:r>
              <a:rPr lang="en-US" dirty="0"/>
              <a:t> </a:t>
            </a:r>
            <a:r>
              <a:rPr lang="en-US" dirty="0" err="1"/>
              <a:t>jautājumu</a:t>
            </a:r>
            <a:r>
              <a:rPr lang="en-US" dirty="0"/>
              <a:t>. </a:t>
            </a:r>
            <a:endParaRPr lang="en-US" dirty="0" smtClean="0"/>
          </a:p>
          <a:p>
            <a:r>
              <a:rPr lang="en-US" dirty="0" err="1" smtClean="0"/>
              <a:t>Arī</a:t>
            </a:r>
            <a:r>
              <a:rPr lang="en-US" dirty="0" smtClean="0"/>
              <a:t> </a:t>
            </a:r>
            <a:r>
              <a:rPr lang="en-US" dirty="0" err="1"/>
              <a:t>šeit</a:t>
            </a:r>
            <a:r>
              <a:rPr lang="en-US" dirty="0"/>
              <a:t> , </a:t>
            </a:r>
            <a:r>
              <a:rPr lang="en-US" dirty="0" err="1"/>
              <a:t>sadarbību</a:t>
            </a:r>
            <a:r>
              <a:rPr lang="en-US" dirty="0"/>
              <a:t> </a:t>
            </a:r>
            <a:r>
              <a:rPr lang="en-US" dirty="0" err="1"/>
              <a:t>ar</a:t>
            </a:r>
            <a:r>
              <a:rPr lang="en-US" dirty="0"/>
              <a:t> </a:t>
            </a:r>
            <a:r>
              <a:rPr lang="en-US" dirty="0" err="1"/>
              <a:t>iedzīvotājiem</a:t>
            </a:r>
            <a:r>
              <a:rPr lang="en-US" dirty="0"/>
              <a:t>, </a:t>
            </a:r>
            <a:r>
              <a:rPr lang="en-US" dirty="0" err="1"/>
              <a:t>darbinieki</a:t>
            </a:r>
            <a:r>
              <a:rPr lang="en-US" dirty="0"/>
              <a:t> </a:t>
            </a:r>
            <a:r>
              <a:rPr lang="en-US" dirty="0" err="1"/>
              <a:t>vērtē</a:t>
            </a:r>
            <a:r>
              <a:rPr lang="en-US" dirty="0"/>
              <a:t> </a:t>
            </a:r>
            <a:r>
              <a:rPr lang="en-US" dirty="0" err="1"/>
              <a:t>ļoti</a:t>
            </a:r>
            <a:r>
              <a:rPr lang="en-US" dirty="0"/>
              <a:t> </a:t>
            </a:r>
            <a:r>
              <a:rPr lang="en-US" dirty="0" err="1"/>
              <a:t>labi</a:t>
            </a:r>
            <a:r>
              <a:rPr lang="en-US" dirty="0"/>
              <a:t>, </a:t>
            </a:r>
            <a:endParaRPr lang="en-US" dirty="0" smtClean="0"/>
          </a:p>
          <a:p>
            <a:r>
              <a:rPr lang="en-US" dirty="0" err="1" smtClean="0"/>
              <a:t>savukārt</a:t>
            </a:r>
            <a:r>
              <a:rPr lang="en-US" dirty="0" smtClean="0"/>
              <a:t> </a:t>
            </a:r>
            <a:r>
              <a:rPr lang="en-US" dirty="0" err="1"/>
              <a:t>pašvaldību</a:t>
            </a:r>
            <a:r>
              <a:rPr lang="en-US" dirty="0"/>
              <a:t> </a:t>
            </a:r>
            <a:r>
              <a:rPr lang="en-US" dirty="0" err="1"/>
              <a:t>pašizvērtējumā</a:t>
            </a:r>
            <a:r>
              <a:rPr lang="en-US" dirty="0"/>
              <a:t> </a:t>
            </a:r>
            <a:r>
              <a:rPr lang="en-US" dirty="0" err="1"/>
              <a:t>šis</a:t>
            </a:r>
            <a:r>
              <a:rPr lang="en-US" dirty="0"/>
              <a:t> </a:t>
            </a:r>
            <a:r>
              <a:rPr lang="en-US" dirty="0" err="1"/>
              <a:t>ir</a:t>
            </a:r>
            <a:r>
              <a:rPr lang="en-US" dirty="0"/>
              <a:t> </a:t>
            </a:r>
            <a:r>
              <a:rPr lang="en-US" dirty="0" err="1"/>
              <a:t>zemāko</a:t>
            </a:r>
            <a:r>
              <a:rPr lang="en-US" dirty="0"/>
              <a:t> </a:t>
            </a:r>
            <a:r>
              <a:rPr lang="en-US" dirty="0" err="1"/>
              <a:t>novērtējumu</a:t>
            </a:r>
            <a:r>
              <a:rPr lang="en-US" dirty="0"/>
              <a:t> </a:t>
            </a:r>
            <a:r>
              <a:rPr lang="en-US" dirty="0" err="1"/>
              <a:t>saņēmušasi</a:t>
            </a:r>
            <a:r>
              <a:rPr lang="en-US" dirty="0"/>
              <a:t> </a:t>
            </a:r>
            <a:r>
              <a:rPr lang="en-US" dirty="0" err="1"/>
              <a:t>princips</a:t>
            </a:r>
            <a:r>
              <a:rPr lang="en-US" dirty="0"/>
              <a:t> (3,11 </a:t>
            </a:r>
            <a:r>
              <a:rPr lang="en-US" dirty="0" err="1"/>
              <a:t>balles</a:t>
            </a:r>
            <a:r>
              <a:rPr lang="en-US" dirty="0"/>
              <a:t> no4)</a:t>
            </a:r>
            <a:endParaRPr lang="en-US" dirty="0" smtClean="0"/>
          </a:p>
        </p:txBody>
      </p:sp>
      <p:sp>
        <p:nvSpPr>
          <p:cNvPr id="6" name="Footer Placeholder 5"/>
          <p:cNvSpPr>
            <a:spLocks noGrp="1"/>
          </p:cNvSpPr>
          <p:nvPr>
            <p:ph type="ftr" sz="quarter" idx="4"/>
          </p:nvPr>
        </p:nvSpPr>
        <p:spPr>
          <a:xfrm>
            <a:off x="0" y="4822614"/>
            <a:ext cx="5705122" cy="25314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7458260" y="4822614"/>
            <a:ext cx="5705122" cy="253141"/>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0" y="379413"/>
            <a:ext cx="3387725" cy="190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67685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0" y="379413"/>
            <a:ext cx="3387725" cy="190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82050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0" y="379413"/>
            <a:ext cx="3387725" cy="190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766959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0" y="379413"/>
            <a:ext cx="3387725" cy="190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23270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05122" cy="25431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58260" y="0"/>
            <a:ext cx="5705122" cy="254318"/>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4889500" y="379413"/>
            <a:ext cx="3387725" cy="1905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316567" y="2411307"/>
            <a:ext cx="10532533" cy="2285326"/>
          </a:xfrm>
          <a:prstGeom prst="rect">
            <a:avLst/>
          </a:prstGeom>
        </p:spPr>
        <p:txBody>
          <a:bodyPr vert="horz" lIns="91440" tIns="45720" rIns="91440" bIns="45720" rtlCol="0"/>
          <a:lstStyle/>
          <a:p>
            <a:r>
              <a:rPr lang="en-US" dirty="0" err="1"/>
              <a:t>Šajā</a:t>
            </a:r>
            <a:r>
              <a:rPr lang="en-US" dirty="0"/>
              <a:t> </a:t>
            </a:r>
            <a:r>
              <a:rPr lang="en-US" dirty="0" err="1"/>
              <a:t>kopsavilkuma</a:t>
            </a:r>
            <a:r>
              <a:rPr lang="en-US" dirty="0"/>
              <a:t> </a:t>
            </a:r>
            <a:r>
              <a:rPr lang="en-US" dirty="0" err="1"/>
              <a:t>tabulā</a:t>
            </a:r>
            <a:r>
              <a:rPr lang="en-US" dirty="0"/>
              <a:t>, 4 </a:t>
            </a:r>
            <a:r>
              <a:rPr lang="en-US" dirty="0" err="1"/>
              <a:t>punktus</a:t>
            </a:r>
            <a:r>
              <a:rPr lang="en-US" dirty="0"/>
              <a:t> </a:t>
            </a:r>
            <a:r>
              <a:rPr lang="en-US" dirty="0" err="1"/>
              <a:t>jeb</a:t>
            </a:r>
            <a:r>
              <a:rPr lang="en-US" dirty="0"/>
              <a:t> </a:t>
            </a:r>
            <a:r>
              <a:rPr lang="en-US" dirty="0" err="1"/>
              <a:t>augstāko</a:t>
            </a:r>
            <a:r>
              <a:rPr lang="en-US" dirty="0"/>
              <a:t> </a:t>
            </a:r>
            <a:r>
              <a:rPr lang="en-US" dirty="0" err="1"/>
              <a:t>novērtējumu</a:t>
            </a:r>
            <a:r>
              <a:rPr lang="en-US" dirty="0"/>
              <a:t> </a:t>
            </a:r>
            <a:r>
              <a:rPr lang="en-US" dirty="0" err="1"/>
              <a:t>sev</a:t>
            </a:r>
            <a:r>
              <a:rPr lang="en-US" dirty="0"/>
              <a:t> </a:t>
            </a:r>
            <a:r>
              <a:rPr lang="en-US" dirty="0" err="1"/>
              <a:t>licis</a:t>
            </a:r>
            <a:r>
              <a:rPr lang="en-US" dirty="0"/>
              <a:t> </a:t>
            </a:r>
            <a:r>
              <a:rPr lang="en-US" dirty="0" err="1"/>
              <a:t>Valmieras</a:t>
            </a:r>
            <a:r>
              <a:rPr lang="en-US" dirty="0"/>
              <a:t> </a:t>
            </a:r>
            <a:r>
              <a:rPr lang="en-US" dirty="0" err="1"/>
              <a:t>novads</a:t>
            </a:r>
            <a:r>
              <a:rPr lang="en-US" dirty="0"/>
              <a:t> 4, 5 10, 11, 12 un </a:t>
            </a:r>
            <a:r>
              <a:rPr lang="en-US" dirty="0" err="1"/>
              <a:t>Cēsu</a:t>
            </a:r>
            <a:r>
              <a:rPr lang="en-US" dirty="0"/>
              <a:t> </a:t>
            </a:r>
            <a:r>
              <a:rPr lang="en-US" dirty="0" err="1"/>
              <a:t>novads</a:t>
            </a:r>
            <a:r>
              <a:rPr lang="en-US" dirty="0"/>
              <a:t> 8, 11. </a:t>
            </a:r>
            <a:endParaRPr lang="en-US" dirty="0" smtClean="0"/>
          </a:p>
          <a:p>
            <a:r>
              <a:rPr lang="en-US" dirty="0" err="1" smtClean="0"/>
              <a:t>Salīdzinoši</a:t>
            </a:r>
            <a:r>
              <a:rPr lang="en-US" dirty="0" smtClean="0"/>
              <a:t> </a:t>
            </a:r>
            <a:r>
              <a:rPr lang="en-US" dirty="0" err="1"/>
              <a:t>zemāku</a:t>
            </a:r>
            <a:r>
              <a:rPr lang="en-US" dirty="0"/>
              <a:t> </a:t>
            </a:r>
            <a:r>
              <a:rPr lang="en-US" dirty="0" err="1"/>
              <a:t>vērtējumu</a:t>
            </a:r>
            <a:r>
              <a:rPr lang="en-US" dirty="0"/>
              <a:t> 2.25 </a:t>
            </a:r>
            <a:r>
              <a:rPr lang="en-US" dirty="0" err="1"/>
              <a:t>balles</a:t>
            </a:r>
            <a:r>
              <a:rPr lang="en-US" dirty="0"/>
              <a:t> no 4 </a:t>
            </a:r>
            <a:r>
              <a:rPr lang="en-US" dirty="0" err="1"/>
              <a:t>sev</a:t>
            </a:r>
            <a:r>
              <a:rPr lang="en-US" dirty="0"/>
              <a:t> </a:t>
            </a:r>
            <a:r>
              <a:rPr lang="en-US" dirty="0" err="1"/>
              <a:t>ielicis</a:t>
            </a:r>
            <a:r>
              <a:rPr lang="en-US" dirty="0"/>
              <a:t> </a:t>
            </a:r>
            <a:r>
              <a:rPr lang="en-US" dirty="0" err="1"/>
              <a:t>Jelgavas</a:t>
            </a:r>
            <a:r>
              <a:rPr lang="en-US" dirty="0"/>
              <a:t> </a:t>
            </a:r>
            <a:r>
              <a:rPr lang="en-US" dirty="0" err="1"/>
              <a:t>novads</a:t>
            </a:r>
            <a:r>
              <a:rPr lang="en-US" dirty="0"/>
              <a:t> – 8 </a:t>
            </a:r>
            <a:r>
              <a:rPr lang="en-US" dirty="0" err="1" smtClean="0"/>
              <a:t>princips</a:t>
            </a:r>
            <a:r>
              <a:rPr lang="en-US" dirty="0" smtClean="0"/>
              <a:t>,</a:t>
            </a:r>
          </a:p>
          <a:p>
            <a:r>
              <a:rPr lang="en-US" dirty="0" smtClean="0"/>
              <a:t> </a:t>
            </a:r>
            <a:r>
              <a:rPr lang="en-US" dirty="0"/>
              <a:t>un 2,42 </a:t>
            </a:r>
            <a:r>
              <a:rPr lang="en-US" dirty="0" err="1"/>
              <a:t>balles</a:t>
            </a:r>
            <a:r>
              <a:rPr lang="en-US" dirty="0"/>
              <a:t> no </a:t>
            </a:r>
            <a:r>
              <a:rPr lang="en-US" dirty="0" smtClean="0"/>
              <a:t>4 par </a:t>
            </a:r>
            <a:r>
              <a:rPr lang="en-US" dirty="0"/>
              <a:t>1 </a:t>
            </a:r>
            <a:r>
              <a:rPr lang="en-US" dirty="0" err="1"/>
              <a:t>pirncipa</a:t>
            </a:r>
            <a:r>
              <a:rPr lang="en-US" dirty="0"/>
              <a:t> </a:t>
            </a:r>
            <a:r>
              <a:rPr lang="en-US" dirty="0" err="1"/>
              <a:t>izpildē</a:t>
            </a:r>
            <a:r>
              <a:rPr lang="en-US" dirty="0"/>
              <a:t>, </a:t>
            </a:r>
            <a:r>
              <a:rPr lang="en-US" dirty="0" err="1"/>
              <a:t>identificējot</a:t>
            </a:r>
            <a:r>
              <a:rPr lang="en-US" dirty="0"/>
              <a:t> </a:t>
            </a:r>
            <a:r>
              <a:rPr lang="en-US" dirty="0" err="1"/>
              <a:t>darāmos</a:t>
            </a:r>
            <a:r>
              <a:rPr lang="en-US" dirty="0"/>
              <a:t> </a:t>
            </a:r>
            <a:r>
              <a:rPr lang="en-US" dirty="0" err="1"/>
              <a:t>darbus</a:t>
            </a:r>
            <a:r>
              <a:rPr lang="en-US" dirty="0"/>
              <a:t> </a:t>
            </a:r>
            <a:endParaRPr lang="en-US" dirty="0" smtClean="0"/>
          </a:p>
        </p:txBody>
      </p:sp>
      <p:sp>
        <p:nvSpPr>
          <p:cNvPr id="6" name="Footer Placeholder 5"/>
          <p:cNvSpPr>
            <a:spLocks noGrp="1"/>
          </p:cNvSpPr>
          <p:nvPr>
            <p:ph type="ftr" sz="quarter" idx="4"/>
          </p:nvPr>
        </p:nvSpPr>
        <p:spPr>
          <a:xfrm>
            <a:off x="0" y="4822614"/>
            <a:ext cx="5705122" cy="25314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7458260" y="4822614"/>
            <a:ext cx="5705122" cy="253141"/>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0" y="379413"/>
            <a:ext cx="3387725" cy="190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403035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05122" cy="25431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58260" y="0"/>
            <a:ext cx="5705122" cy="254318"/>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4889500" y="379413"/>
            <a:ext cx="3387725" cy="1905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316567" y="2411307"/>
            <a:ext cx="10532533" cy="2285326"/>
          </a:xfrm>
          <a:prstGeom prst="rect">
            <a:avLst/>
          </a:prstGeom>
        </p:spPr>
        <p:txBody>
          <a:bodyPr vert="horz" lIns="91440" tIns="45720" rIns="91440" bIns="45720" rtlCol="0"/>
          <a:lstStyle/>
          <a:p>
            <a:r>
              <a:rPr lang="en-US" dirty="0" err="1"/>
              <a:t>Kopumā</a:t>
            </a:r>
            <a:r>
              <a:rPr lang="en-US" dirty="0"/>
              <a:t> no 43 </a:t>
            </a:r>
            <a:r>
              <a:rPr lang="en-US" dirty="0" err="1"/>
              <a:t>Latvijas</a:t>
            </a:r>
            <a:r>
              <a:rPr lang="en-US" dirty="0"/>
              <a:t> </a:t>
            </a:r>
            <a:r>
              <a:rPr lang="en-US" dirty="0" err="1"/>
              <a:t>pašvaldībām</a:t>
            </a:r>
            <a:r>
              <a:rPr lang="en-US" dirty="0"/>
              <a:t> </a:t>
            </a:r>
            <a:r>
              <a:rPr lang="en-US" dirty="0" err="1"/>
              <a:t>interesi</a:t>
            </a:r>
            <a:r>
              <a:rPr lang="en-US" dirty="0"/>
              <a:t> </a:t>
            </a:r>
            <a:r>
              <a:rPr lang="en-US" dirty="0" err="1"/>
              <a:t>izrādīja</a:t>
            </a:r>
            <a:r>
              <a:rPr lang="en-US" dirty="0"/>
              <a:t> 11 </a:t>
            </a:r>
            <a:r>
              <a:rPr lang="en-US" dirty="0" err="1"/>
              <a:t>pašvaldības</a:t>
            </a:r>
            <a:r>
              <a:rPr lang="en-US" dirty="0"/>
              <a:t> un 7 </a:t>
            </a:r>
            <a:r>
              <a:rPr lang="en-US" dirty="0" err="1"/>
              <a:t>pašvaldības</a:t>
            </a:r>
            <a:r>
              <a:rPr lang="en-US" dirty="0"/>
              <a:t> </a:t>
            </a:r>
            <a:r>
              <a:rPr lang="en-US" dirty="0" err="1"/>
              <a:t>pašizvērtējumu</a:t>
            </a:r>
            <a:r>
              <a:rPr lang="en-US" dirty="0"/>
              <a:t> </a:t>
            </a:r>
            <a:r>
              <a:rPr lang="en-US" dirty="0" err="1"/>
              <a:t>pabeidza</a:t>
            </a:r>
            <a:r>
              <a:rPr lang="en-US" dirty="0"/>
              <a:t>. </a:t>
            </a:r>
            <a:endParaRPr lang="en-US" dirty="0" smtClean="0"/>
          </a:p>
          <a:p>
            <a:r>
              <a:rPr lang="en-US" dirty="0" err="1" smtClean="0"/>
              <a:t>Pašizvērtējumu</a:t>
            </a:r>
            <a:r>
              <a:rPr lang="en-US" dirty="0" smtClean="0"/>
              <a:t> </a:t>
            </a:r>
            <a:r>
              <a:rPr lang="en-US" dirty="0" err="1"/>
              <a:t>veica</a:t>
            </a:r>
            <a:r>
              <a:rPr lang="en-US" dirty="0"/>
              <a:t> </a:t>
            </a:r>
            <a:r>
              <a:rPr lang="en-US" dirty="0" err="1"/>
              <a:t>pašvaldības</a:t>
            </a:r>
            <a:r>
              <a:rPr lang="en-US" dirty="0"/>
              <a:t> </a:t>
            </a:r>
            <a:r>
              <a:rPr lang="en-US" dirty="0" err="1"/>
              <a:t>ikviena</a:t>
            </a:r>
            <a:r>
              <a:rPr lang="en-US" dirty="0"/>
              <a:t> </a:t>
            </a:r>
            <a:r>
              <a:rPr lang="en-US" dirty="0" err="1"/>
              <a:t>pašvaldiba</a:t>
            </a:r>
            <a:r>
              <a:rPr lang="en-US" dirty="0"/>
              <a:t> no </a:t>
            </a:r>
            <a:r>
              <a:rPr lang="en-US" dirty="0" err="1"/>
              <a:t>kultūrvēsturiskā</a:t>
            </a:r>
            <a:r>
              <a:rPr lang="en-US" dirty="0"/>
              <a:t> </a:t>
            </a:r>
            <a:r>
              <a:rPr lang="en-US" dirty="0" err="1"/>
              <a:t>novada</a:t>
            </a:r>
            <a:r>
              <a:rPr lang="en-US" dirty="0"/>
              <a:t> – </a:t>
            </a:r>
            <a:r>
              <a:rPr lang="en-US" dirty="0" err="1"/>
              <a:t>Kurzmes</a:t>
            </a:r>
            <a:r>
              <a:rPr lang="en-US" dirty="0"/>
              <a:t>, </a:t>
            </a:r>
            <a:r>
              <a:rPr lang="en-US" dirty="0" err="1"/>
              <a:t>Zemgales</a:t>
            </a:r>
            <a:r>
              <a:rPr lang="en-US" dirty="0"/>
              <a:t>, </a:t>
            </a:r>
            <a:r>
              <a:rPr lang="en-US" dirty="0" err="1"/>
              <a:t>Vidzemes</a:t>
            </a:r>
            <a:r>
              <a:rPr lang="en-US" dirty="0"/>
              <a:t> un </a:t>
            </a:r>
            <a:r>
              <a:rPr lang="en-US" dirty="0" err="1"/>
              <a:t>Latgale</a:t>
            </a:r>
            <a:endParaRPr lang="en-US" dirty="0"/>
          </a:p>
          <a:p>
            <a:r>
              <a:rPr lang="en-US" dirty="0" err="1"/>
              <a:t>Milzīgs</a:t>
            </a:r>
            <a:r>
              <a:rPr lang="en-US" dirty="0"/>
              <a:t> </a:t>
            </a:r>
            <a:r>
              <a:rPr lang="en-US" dirty="0" err="1"/>
              <a:t>paldies</a:t>
            </a:r>
            <a:r>
              <a:rPr lang="en-US" dirty="0"/>
              <a:t> </a:t>
            </a:r>
            <a:r>
              <a:rPr lang="en-US" dirty="0" err="1"/>
              <a:t>visām</a:t>
            </a:r>
            <a:r>
              <a:rPr lang="en-US" dirty="0"/>
              <a:t> </a:t>
            </a:r>
            <a:r>
              <a:rPr lang="en-US" dirty="0" err="1"/>
              <a:t>pašvaldībām</a:t>
            </a:r>
            <a:r>
              <a:rPr lang="en-US" dirty="0"/>
              <a:t>, </a:t>
            </a:r>
            <a:r>
              <a:rPr lang="en-US" dirty="0" err="1"/>
              <a:t>kas</a:t>
            </a:r>
            <a:r>
              <a:rPr lang="en-US" dirty="0"/>
              <a:t> </a:t>
            </a:r>
            <a:r>
              <a:rPr lang="en-US" dirty="0" err="1"/>
              <a:t>uzticējās</a:t>
            </a:r>
            <a:r>
              <a:rPr lang="en-US" dirty="0"/>
              <a:t> PROVIDUS </a:t>
            </a:r>
            <a:r>
              <a:rPr lang="en-US" dirty="0" err="1"/>
              <a:t>spējai</a:t>
            </a:r>
            <a:r>
              <a:rPr lang="en-US" dirty="0"/>
              <a:t> un </a:t>
            </a:r>
            <a:r>
              <a:rPr lang="en-US" dirty="0" err="1"/>
              <a:t>ekspertīzei</a:t>
            </a:r>
            <a:r>
              <a:rPr lang="en-US" dirty="0"/>
              <a:t> </a:t>
            </a:r>
            <a:r>
              <a:rPr lang="en-US" dirty="0" err="1"/>
              <a:t>būt</a:t>
            </a:r>
            <a:r>
              <a:rPr lang="en-US" dirty="0"/>
              <a:t> par </a:t>
            </a:r>
            <a:r>
              <a:rPr lang="en-US" dirty="0" err="1"/>
              <a:t>šī</a:t>
            </a:r>
            <a:r>
              <a:rPr lang="en-US" dirty="0"/>
              <a:t> </a:t>
            </a:r>
            <a:r>
              <a:rPr lang="en-US" dirty="0" err="1"/>
              <a:t>procesa</a:t>
            </a:r>
            <a:r>
              <a:rPr lang="en-US" dirty="0"/>
              <a:t> </a:t>
            </a:r>
            <a:r>
              <a:rPr lang="en-US" dirty="0" err="1"/>
              <a:t>vadītājiem</a:t>
            </a:r>
            <a:r>
              <a:rPr lang="en-US" dirty="0"/>
              <a:t>! </a:t>
            </a:r>
          </a:p>
        </p:txBody>
      </p:sp>
      <p:sp>
        <p:nvSpPr>
          <p:cNvPr id="6" name="Footer Placeholder 5"/>
          <p:cNvSpPr>
            <a:spLocks noGrp="1"/>
          </p:cNvSpPr>
          <p:nvPr>
            <p:ph type="ftr" sz="quarter" idx="4"/>
          </p:nvPr>
        </p:nvSpPr>
        <p:spPr>
          <a:xfrm>
            <a:off x="0" y="4822614"/>
            <a:ext cx="5705122" cy="25314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7458260" y="4822614"/>
            <a:ext cx="5705122" cy="253141"/>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05122" cy="25431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58260" y="0"/>
            <a:ext cx="5705122" cy="254318"/>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4889500" y="379413"/>
            <a:ext cx="3387725" cy="1905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316567" y="2411307"/>
            <a:ext cx="10532533" cy="2285326"/>
          </a:xfrm>
          <a:prstGeom prst="rect">
            <a:avLst/>
          </a:prstGeom>
        </p:spPr>
        <p:txBody>
          <a:bodyPr vert="horz" lIns="91440" tIns="45720" rIns="91440" bIns="45720" rtlCol="0"/>
          <a:lstStyle/>
          <a:p>
            <a:r>
              <a:rPr lang="en-US" dirty="0" err="1"/>
              <a:t>Uzraudzības</a:t>
            </a:r>
            <a:r>
              <a:rPr lang="en-US" dirty="0"/>
              <a:t> </a:t>
            </a:r>
            <a:r>
              <a:rPr lang="en-US" dirty="0" err="1"/>
              <a:t>padome</a:t>
            </a:r>
            <a:r>
              <a:rPr lang="en-US" dirty="0"/>
              <a:t> </a:t>
            </a:r>
            <a:r>
              <a:rPr lang="en-US" dirty="0" err="1"/>
              <a:t>izvērtēja</a:t>
            </a:r>
            <a:r>
              <a:rPr lang="en-US" dirty="0"/>
              <a:t> </a:t>
            </a:r>
            <a:r>
              <a:rPr lang="en-US" dirty="0" err="1"/>
              <a:t>ikkatras</a:t>
            </a:r>
            <a:r>
              <a:rPr lang="en-US" dirty="0"/>
              <a:t> </a:t>
            </a:r>
            <a:r>
              <a:rPr lang="en-US" dirty="0" err="1"/>
              <a:t>pašvaldības</a:t>
            </a:r>
            <a:r>
              <a:rPr lang="en-US" dirty="0"/>
              <a:t> </a:t>
            </a:r>
            <a:r>
              <a:rPr lang="en-US" dirty="0" err="1"/>
              <a:t>pašizvērtējuma</a:t>
            </a:r>
            <a:r>
              <a:rPr lang="en-US" dirty="0"/>
              <a:t> </a:t>
            </a:r>
            <a:r>
              <a:rPr lang="en-US" dirty="0" err="1"/>
              <a:t>rezultātus</a:t>
            </a:r>
            <a:r>
              <a:rPr lang="en-US" dirty="0"/>
              <a:t>, </a:t>
            </a:r>
            <a:endParaRPr lang="en-US" dirty="0" smtClean="0"/>
          </a:p>
          <a:p>
            <a:r>
              <a:rPr lang="en-US" dirty="0" err="1" smtClean="0"/>
              <a:t>analizēja</a:t>
            </a:r>
            <a:r>
              <a:rPr lang="en-US" dirty="0" smtClean="0"/>
              <a:t> </a:t>
            </a:r>
            <a:r>
              <a:rPr lang="en-US" dirty="0" err="1"/>
              <a:t>aptauju</a:t>
            </a:r>
            <a:r>
              <a:rPr lang="en-US" dirty="0"/>
              <a:t> </a:t>
            </a:r>
            <a:r>
              <a:rPr lang="en-US" dirty="0" err="1"/>
              <a:t>rezultātus</a:t>
            </a:r>
            <a:r>
              <a:rPr lang="en-US" dirty="0"/>
              <a:t> un </a:t>
            </a:r>
            <a:r>
              <a:rPr lang="en-US" dirty="0" err="1"/>
              <a:t>pieņēma</a:t>
            </a:r>
            <a:r>
              <a:rPr lang="en-US" dirty="0"/>
              <a:t> </a:t>
            </a:r>
            <a:r>
              <a:rPr lang="en-US" dirty="0" err="1"/>
              <a:t>lēmumu</a:t>
            </a:r>
            <a:r>
              <a:rPr lang="en-US" dirty="0"/>
              <a:t> (</a:t>
            </a:r>
            <a:r>
              <a:rPr lang="en-US" dirty="0" err="1"/>
              <a:t>ar</a:t>
            </a:r>
            <a:r>
              <a:rPr lang="en-US" dirty="0"/>
              <a:t> </a:t>
            </a:r>
            <a:r>
              <a:rPr lang="en-US" dirty="0" err="1"/>
              <a:t>piezīmēm</a:t>
            </a:r>
            <a:r>
              <a:rPr lang="en-US" dirty="0"/>
              <a:t> un </a:t>
            </a:r>
            <a:r>
              <a:rPr lang="en-US" dirty="0" err="1"/>
              <a:t>ieteikumiem</a:t>
            </a:r>
            <a:r>
              <a:rPr lang="en-US" dirty="0"/>
              <a:t>) par </a:t>
            </a:r>
            <a:r>
              <a:rPr lang="en-US" dirty="0" err="1"/>
              <a:t>ikkatras</a:t>
            </a:r>
            <a:r>
              <a:rPr lang="en-US" dirty="0"/>
              <a:t> </a:t>
            </a:r>
            <a:r>
              <a:rPr lang="en-US" dirty="0" err="1"/>
              <a:t>pašvaldīabs</a:t>
            </a:r>
            <a:r>
              <a:rPr lang="en-US" dirty="0"/>
              <a:t> </a:t>
            </a:r>
            <a:r>
              <a:rPr lang="en-US" dirty="0" err="1"/>
              <a:t>rezultātiem</a:t>
            </a:r>
            <a:r>
              <a:rPr lang="en-US" dirty="0"/>
              <a:t>. </a:t>
            </a:r>
            <a:endParaRPr lang="en-US" dirty="0" smtClean="0"/>
          </a:p>
        </p:txBody>
      </p:sp>
      <p:sp>
        <p:nvSpPr>
          <p:cNvPr id="6" name="Footer Placeholder 5"/>
          <p:cNvSpPr>
            <a:spLocks noGrp="1"/>
          </p:cNvSpPr>
          <p:nvPr>
            <p:ph type="ftr" sz="quarter" idx="4"/>
          </p:nvPr>
        </p:nvSpPr>
        <p:spPr>
          <a:xfrm>
            <a:off x="0" y="4822614"/>
            <a:ext cx="5705122" cy="25314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7458260" y="4822614"/>
            <a:ext cx="5705122" cy="253141"/>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0" y="379413"/>
            <a:ext cx="3387725" cy="1905000"/>
          </a:xfrm>
        </p:spPr>
      </p:sp>
      <p:sp>
        <p:nvSpPr>
          <p:cNvPr id="3" name="Notes Placeholder 2"/>
          <p:cNvSpPr>
            <a:spLocks noGrp="1"/>
          </p:cNvSpPr>
          <p:nvPr>
            <p:ph type="body" idx="1"/>
          </p:nvPr>
        </p:nvSpPr>
        <p:spPr/>
        <p:txBody>
          <a:bodyPr/>
          <a:lstStyle/>
          <a:p>
            <a:r>
              <a:rPr lang="en-US" dirty="0" err="1" smtClean="0"/>
              <a:t>Atauju</a:t>
            </a:r>
            <a:r>
              <a:rPr lang="en-US" baseline="0" dirty="0" smtClean="0"/>
              <a:t> </a:t>
            </a:r>
            <a:r>
              <a:rPr lang="en-US" baseline="0" dirty="0" err="1" smtClean="0"/>
              <a:t>anketu</a:t>
            </a:r>
            <a:r>
              <a:rPr lang="en-US" baseline="0" dirty="0" smtClean="0"/>
              <a:t> </a:t>
            </a:r>
            <a:r>
              <a:rPr lang="en-US" baseline="0" dirty="0" err="1" smtClean="0"/>
              <a:t>mērķis</a:t>
            </a:r>
            <a:r>
              <a:rPr lang="en-US" baseline="0" dirty="0" smtClean="0"/>
              <a:t> </a:t>
            </a:r>
            <a:r>
              <a:rPr lang="en-US" baseline="0" dirty="0" err="1" smtClean="0"/>
              <a:t>bija</a:t>
            </a:r>
            <a:r>
              <a:rPr lang="en-US" baseline="0" dirty="0" smtClean="0"/>
              <a:t> </a:t>
            </a:r>
            <a:r>
              <a:rPr lang="en-US" baseline="0" dirty="0" err="1" smtClean="0"/>
              <a:t>pārliecinātie</a:t>
            </a:r>
            <a:r>
              <a:rPr lang="en-US" baseline="0" dirty="0" smtClean="0"/>
              <a:t> </a:t>
            </a:r>
            <a:r>
              <a:rPr lang="en-US" baseline="0" dirty="0" err="1" smtClean="0"/>
              <a:t>vai</a:t>
            </a:r>
            <a:r>
              <a:rPr lang="en-US" baseline="0" dirty="0" smtClean="0"/>
              <a:t> </a:t>
            </a:r>
            <a:r>
              <a:rPr lang="en-US" baseline="0" dirty="0" err="1" smtClean="0"/>
              <a:t>uzzināt</a:t>
            </a:r>
            <a:r>
              <a:rPr lang="en-US" baseline="0" dirty="0" smtClean="0"/>
              <a:t> respondent </a:t>
            </a:r>
            <a:r>
              <a:rPr lang="en-US" baseline="0" dirty="0" err="1" smtClean="0"/>
              <a:t>vērtējumu</a:t>
            </a:r>
            <a:r>
              <a:rPr lang="en-US" baseline="0" dirty="0" smtClean="0"/>
              <a:t> par </a:t>
            </a:r>
            <a:r>
              <a:rPr lang="en-US" baseline="0" dirty="0" err="1" smtClean="0"/>
              <a:t>pašavdību</a:t>
            </a:r>
            <a:r>
              <a:rPr lang="en-US" baseline="0" dirty="0" smtClean="0"/>
              <a:t> </a:t>
            </a:r>
            <a:r>
              <a:rPr lang="en-US" baseline="0" dirty="0" err="1" smtClean="0"/>
              <a:t>darbu</a:t>
            </a:r>
            <a:r>
              <a:rPr lang="en-US" baseline="0" dirty="0" smtClean="0"/>
              <a:t>, bet </a:t>
            </a:r>
            <a:r>
              <a:rPr lang="en-US" baseline="0" dirty="0" err="1" smtClean="0"/>
              <a:t>saskaņā</a:t>
            </a:r>
            <a:r>
              <a:rPr lang="en-US" baseline="0" dirty="0" smtClean="0"/>
              <a:t> </a:t>
            </a:r>
            <a:r>
              <a:rPr lang="en-US" baseline="0" dirty="0" err="1" smtClean="0"/>
              <a:t>ar</a:t>
            </a:r>
            <a:r>
              <a:rPr lang="en-US" baseline="0" dirty="0" smtClean="0"/>
              <a:t> </a:t>
            </a:r>
            <a:r>
              <a:rPr lang="en-US" baseline="0" dirty="0" err="1" smtClean="0"/>
              <a:t>metodoloģiju</a:t>
            </a:r>
            <a:r>
              <a:rPr lang="en-US" baseline="0" dirty="0" smtClean="0"/>
              <a:t>, </a:t>
            </a:r>
          </a:p>
          <a:p>
            <a:r>
              <a:rPr lang="en-US" baseline="0" dirty="0" err="1" smtClean="0"/>
              <a:t>vērtējums</a:t>
            </a:r>
            <a:r>
              <a:rPr lang="en-US" baseline="0" dirty="0" smtClean="0"/>
              <a:t> </a:t>
            </a:r>
            <a:r>
              <a:rPr lang="en-US" baseline="0" dirty="0" err="1" smtClean="0"/>
              <a:t>neietekmē</a:t>
            </a:r>
            <a:r>
              <a:rPr lang="en-US" baseline="0" dirty="0" smtClean="0"/>
              <a:t> gala </a:t>
            </a:r>
            <a:r>
              <a:rPr lang="en-US" baseline="0" dirty="0" err="1" smtClean="0"/>
              <a:t>rezultātu</a:t>
            </a:r>
            <a:r>
              <a:rPr lang="en-US" baseline="0" dirty="0" smtClean="0"/>
              <a:t> un </a:t>
            </a:r>
            <a:r>
              <a:rPr lang="en-US" baseline="0" dirty="0" err="1" smtClean="0"/>
              <a:t>tas</a:t>
            </a:r>
            <a:r>
              <a:rPr lang="en-US" baseline="0" dirty="0" smtClean="0"/>
              <a:t> </a:t>
            </a:r>
            <a:r>
              <a:rPr lang="en-US" baseline="0" dirty="0" err="1" smtClean="0"/>
              <a:t>ir</a:t>
            </a:r>
            <a:r>
              <a:rPr lang="en-US" baseline="0" dirty="0" smtClean="0"/>
              <a:t> </a:t>
            </a:r>
            <a:r>
              <a:rPr lang="en-US" baseline="0" dirty="0" err="1" smtClean="0"/>
              <a:t>indikatīvais</a:t>
            </a:r>
            <a:r>
              <a:rPr lang="en-US" baseline="0" dirty="0" smtClean="0"/>
              <a:t> </a:t>
            </a:r>
            <a:r>
              <a:rPr lang="en-US" baseline="0" dirty="0" err="1" smtClean="0"/>
              <a:t>rādītājs</a:t>
            </a:r>
            <a:r>
              <a:rPr lang="en-US" baseline="0" dirty="0" smtClean="0"/>
              <a:t> </a:t>
            </a:r>
            <a:r>
              <a:rPr lang="en-US" baseline="0" dirty="0" err="1" smtClean="0"/>
              <a:t>cik</a:t>
            </a:r>
            <a:r>
              <a:rPr lang="en-US" baseline="0" dirty="0" smtClean="0"/>
              <a:t> </a:t>
            </a:r>
            <a:r>
              <a:rPr lang="en-US" baseline="0" dirty="0" err="1" smtClean="0"/>
              <a:t>labi</a:t>
            </a:r>
            <a:r>
              <a:rPr lang="en-US" baseline="0" dirty="0" smtClean="0"/>
              <a:t> </a:t>
            </a:r>
            <a:r>
              <a:rPr lang="en-US" baseline="0" dirty="0" err="1" smtClean="0"/>
              <a:t>pašvadības</a:t>
            </a:r>
            <a:r>
              <a:rPr lang="en-US" baseline="0" dirty="0" smtClean="0"/>
              <a:t> </a:t>
            </a:r>
            <a:r>
              <a:rPr lang="en-US" baseline="0" dirty="0" err="1" smtClean="0"/>
              <a:t>darbi</a:t>
            </a:r>
            <a:r>
              <a:rPr lang="en-US" baseline="0" dirty="0" smtClean="0"/>
              <a:t> </a:t>
            </a:r>
            <a:r>
              <a:rPr lang="en-US" baseline="0" dirty="0" err="1" smtClean="0"/>
              <a:t>vērtē</a:t>
            </a:r>
            <a:r>
              <a:rPr lang="en-US" baseline="0" dirty="0" smtClean="0"/>
              <a:t> </a:t>
            </a:r>
            <a:r>
              <a:rPr lang="en-US" baseline="0" dirty="0" err="1" smtClean="0"/>
              <a:t>iedzīvotāji</a:t>
            </a:r>
            <a:r>
              <a:rPr lang="en-US" baseline="0" dirty="0" smtClean="0"/>
              <a:t>, </a:t>
            </a:r>
            <a:r>
              <a:rPr lang="en-US" baseline="0" dirty="0" err="1" smtClean="0"/>
              <a:t>darbinieki</a:t>
            </a:r>
            <a:r>
              <a:rPr lang="en-US" baseline="0" dirty="0" smtClean="0"/>
              <a:t>, un </a:t>
            </a:r>
            <a:r>
              <a:rPr lang="en-US" baseline="0" dirty="0" err="1" smtClean="0"/>
              <a:t>deputāti</a:t>
            </a:r>
            <a:r>
              <a:rPr lang="en-US" baseline="0" dirty="0" smtClean="0"/>
              <a:t>. </a:t>
            </a:r>
          </a:p>
        </p:txBody>
      </p:sp>
      <p:sp>
        <p:nvSpPr>
          <p:cNvPr id="4" name="Slide Number Placeholder 3"/>
          <p:cNvSpPr>
            <a:spLocks noGrp="1"/>
          </p:cNvSpPr>
          <p:nvPr>
            <p:ph type="sldNum" sz="quarter" idx="10"/>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71104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0" y="379413"/>
            <a:ext cx="3387725" cy="190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01337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05122" cy="25431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58260" y="0"/>
            <a:ext cx="5705122" cy="254318"/>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4889500" y="379413"/>
            <a:ext cx="3387725" cy="1905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316567" y="2411307"/>
            <a:ext cx="10532533" cy="2285326"/>
          </a:xfrm>
          <a:prstGeom prst="rect">
            <a:avLst/>
          </a:prstGeom>
        </p:spPr>
        <p:txBody>
          <a:bodyPr vert="horz" lIns="91440" tIns="45720" rIns="91440" bIns="45720" rtlCol="0"/>
          <a:lstStyle/>
          <a:p>
            <a:r>
              <a:rPr lang="en-US"/>
              <a:t>Jāpiezīmē, ka vidējais vērtējums tika ņemts vērā, pamatojoties uz 6 pašvaldību datiem, jo vienas pašvaldības pašizvērtējums netika veikts atbilstoši metodoloģijai, tāpēc to neiekļavām kopējos rezultātos</a:t>
            </a:r>
          </a:p>
          <a:p>
            <a:r>
              <a:rPr lang="en-US"/>
              <a:t>Atgādinu, ka pašvaldības pašas veica savas darbības izvērtējumu pēc Metodoloģijas, ko izstrādāja Eiropas padome un tā tika adaptēta Latvijas situācijai. Pašvaldības saņēma gan Metodoloģiju, gan Vadlīnijas, gan regulāri tikās ar ekspertiem, lai spētu īstenot šo metodoloģiju</a:t>
            </a:r>
          </a:p>
          <a:p>
            <a:r>
              <a:rPr lang="en-US"/>
              <a:t>Kopumā jāsecina, ka 6 pašvaldības augsti vērtē savas darbības atbilstību 12 lapas pārvald;ības principiem. </a:t>
            </a:r>
          </a:p>
        </p:txBody>
      </p:sp>
      <p:sp>
        <p:nvSpPr>
          <p:cNvPr id="6" name="Footer Placeholder 5"/>
          <p:cNvSpPr>
            <a:spLocks noGrp="1"/>
          </p:cNvSpPr>
          <p:nvPr>
            <p:ph type="ftr" sz="quarter" idx="4"/>
          </p:nvPr>
        </p:nvSpPr>
        <p:spPr>
          <a:xfrm>
            <a:off x="0" y="4822614"/>
            <a:ext cx="5705122" cy="25314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7458260" y="4822614"/>
            <a:ext cx="5705122" cy="253141"/>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05122" cy="25431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58260" y="0"/>
            <a:ext cx="5705122" cy="254318"/>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4889500" y="379413"/>
            <a:ext cx="3387725" cy="1905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316567" y="2411307"/>
            <a:ext cx="10532533" cy="2285326"/>
          </a:xfrm>
          <a:prstGeom prst="rect">
            <a:avLst/>
          </a:prstGeom>
        </p:spPr>
        <p:txBody>
          <a:bodyPr vert="horz" lIns="91440" tIns="45720" rIns="91440" bIns="45720" rtlCol="0"/>
          <a:lstStyle/>
          <a:p>
            <a:r>
              <a:rPr lang="en-US" dirty="0" err="1"/>
              <a:t>Šeit</a:t>
            </a:r>
            <a:r>
              <a:rPr lang="en-US" dirty="0"/>
              <a:t> </a:t>
            </a:r>
            <a:r>
              <a:rPr lang="en-US" dirty="0" err="1"/>
              <a:t>mēs</a:t>
            </a:r>
            <a:r>
              <a:rPr lang="en-US" dirty="0"/>
              <a:t> </a:t>
            </a:r>
            <a:r>
              <a:rPr lang="en-US" dirty="0" err="1"/>
              <a:t>varam</a:t>
            </a:r>
            <a:r>
              <a:rPr lang="en-US" dirty="0"/>
              <a:t> </a:t>
            </a:r>
            <a:r>
              <a:rPr lang="en-US" dirty="0" err="1"/>
              <a:t>redzēt</a:t>
            </a:r>
            <a:r>
              <a:rPr lang="en-US" dirty="0"/>
              <a:t>, </a:t>
            </a:r>
            <a:r>
              <a:rPr lang="en-US" dirty="0" err="1"/>
              <a:t>ka</a:t>
            </a:r>
            <a:r>
              <a:rPr lang="en-US" dirty="0"/>
              <a:t> </a:t>
            </a:r>
            <a:r>
              <a:rPr lang="en-US" dirty="0" err="1"/>
              <a:t>pašvaldības</a:t>
            </a:r>
            <a:r>
              <a:rPr lang="en-US" dirty="0"/>
              <a:t> </a:t>
            </a:r>
            <a:r>
              <a:rPr lang="en-US" dirty="0" err="1"/>
              <a:t>visaugstāk</a:t>
            </a:r>
            <a:r>
              <a:rPr lang="en-US" dirty="0"/>
              <a:t> </a:t>
            </a:r>
            <a:r>
              <a:rPr lang="en-US" dirty="0" err="1"/>
              <a:t>novērtējušas</a:t>
            </a:r>
            <a:r>
              <a:rPr lang="en-US" dirty="0"/>
              <a:t> </a:t>
            </a:r>
            <a:r>
              <a:rPr lang="en-US" dirty="0" err="1"/>
              <a:t>savu</a:t>
            </a:r>
            <a:r>
              <a:rPr lang="en-US" dirty="0"/>
              <a:t> </a:t>
            </a:r>
            <a:r>
              <a:rPr lang="en-US" dirty="0" err="1"/>
              <a:t>spēju</a:t>
            </a:r>
            <a:r>
              <a:rPr lang="en-US" dirty="0"/>
              <a:t> </a:t>
            </a:r>
            <a:r>
              <a:rPr lang="en-US" dirty="0" err="1"/>
              <a:t>īstenot</a:t>
            </a:r>
            <a:r>
              <a:rPr lang="en-US" dirty="0"/>
              <a:t> </a:t>
            </a:r>
            <a:r>
              <a:rPr lang="en-US" dirty="0" err="1"/>
              <a:t>lietpratīgu</a:t>
            </a:r>
            <a:r>
              <a:rPr lang="en-US" dirty="0"/>
              <a:t> </a:t>
            </a:r>
            <a:r>
              <a:rPr lang="en-US" dirty="0" err="1"/>
              <a:t>finanšu</a:t>
            </a:r>
            <a:r>
              <a:rPr lang="en-US" dirty="0"/>
              <a:t> </a:t>
            </a:r>
            <a:r>
              <a:rPr lang="en-US" dirty="0" err="1"/>
              <a:t>pārvaldību</a:t>
            </a:r>
            <a:r>
              <a:rPr lang="en-US" dirty="0"/>
              <a:t>, 11.pincipu – </a:t>
            </a:r>
            <a:r>
              <a:rPr lang="en-US" dirty="0" err="1"/>
              <a:t>cilvēktiesības</a:t>
            </a:r>
            <a:r>
              <a:rPr lang="en-US" dirty="0"/>
              <a:t> un 12.principu, </a:t>
            </a:r>
            <a:r>
              <a:rPr lang="en-US" dirty="0" err="1"/>
              <a:t>kas</a:t>
            </a:r>
            <a:r>
              <a:rPr lang="en-US" dirty="0"/>
              <a:t> </a:t>
            </a:r>
            <a:r>
              <a:rPr lang="en-US" dirty="0" err="1"/>
              <a:t>raksturo</a:t>
            </a:r>
            <a:r>
              <a:rPr lang="en-US" dirty="0"/>
              <a:t> </a:t>
            </a:r>
            <a:r>
              <a:rPr lang="en-US" dirty="0" err="1"/>
              <a:t>pašvaldības</a:t>
            </a:r>
            <a:r>
              <a:rPr lang="en-US" dirty="0"/>
              <a:t> </a:t>
            </a:r>
            <a:r>
              <a:rPr lang="en-US" dirty="0" err="1"/>
              <a:t>spēju</a:t>
            </a:r>
            <a:r>
              <a:rPr lang="en-US" dirty="0"/>
              <a:t> </a:t>
            </a:r>
            <a:r>
              <a:rPr lang="en-US" dirty="0" err="1"/>
              <a:t>atbildīgi</a:t>
            </a:r>
            <a:r>
              <a:rPr lang="en-US" dirty="0"/>
              <a:t> </a:t>
            </a:r>
            <a:r>
              <a:rPr lang="en-US" dirty="0" err="1"/>
              <a:t>īstenot</a:t>
            </a:r>
            <a:r>
              <a:rPr lang="en-US" dirty="0"/>
              <a:t> </a:t>
            </a:r>
            <a:r>
              <a:rPr lang="en-US" dirty="0" err="1"/>
              <a:t>savas</a:t>
            </a:r>
            <a:r>
              <a:rPr lang="en-US" dirty="0"/>
              <a:t> </a:t>
            </a:r>
            <a:r>
              <a:rPr lang="en-US" dirty="0" err="1"/>
              <a:t>funkcijas</a:t>
            </a:r>
            <a:r>
              <a:rPr lang="en-US" dirty="0"/>
              <a:t> un </a:t>
            </a:r>
            <a:r>
              <a:rPr lang="en-US" dirty="0" err="1"/>
              <a:t>pienākumus</a:t>
            </a:r>
            <a:r>
              <a:rPr lang="en-US" dirty="0"/>
              <a:t>. </a:t>
            </a:r>
            <a:r>
              <a:rPr lang="en-US" dirty="0" err="1"/>
              <a:t>Zemāk</a:t>
            </a:r>
            <a:r>
              <a:rPr lang="en-US" dirty="0"/>
              <a:t> </a:t>
            </a:r>
            <a:r>
              <a:rPr lang="en-US" dirty="0" err="1"/>
              <a:t>novērtēta</a:t>
            </a:r>
            <a:r>
              <a:rPr lang="en-US" dirty="0"/>
              <a:t> </a:t>
            </a:r>
            <a:r>
              <a:rPr lang="en-US" dirty="0" err="1"/>
              <a:t>ir</a:t>
            </a:r>
            <a:r>
              <a:rPr lang="en-US" dirty="0"/>
              <a:t> </a:t>
            </a:r>
            <a:r>
              <a:rPr lang="en-US" dirty="0" err="1"/>
              <a:t>sabiedrības</a:t>
            </a:r>
            <a:r>
              <a:rPr lang="en-US" dirty="0"/>
              <a:t> </a:t>
            </a:r>
            <a:r>
              <a:rPr lang="en-US" dirty="0" err="1"/>
              <a:t>līdzdalība</a:t>
            </a:r>
            <a:r>
              <a:rPr lang="en-US" dirty="0"/>
              <a:t>, </a:t>
            </a:r>
            <a:r>
              <a:rPr lang="en-US" dirty="0" err="1"/>
              <a:t>jeb</a:t>
            </a:r>
            <a:r>
              <a:rPr lang="en-US" dirty="0"/>
              <a:t> 1principa </a:t>
            </a:r>
            <a:r>
              <a:rPr lang="en-US" dirty="0" err="1"/>
              <a:t>izpilde</a:t>
            </a:r>
            <a:r>
              <a:rPr lang="en-US" dirty="0"/>
              <a:t>, 7.princips – </a:t>
            </a:r>
            <a:r>
              <a:rPr lang="en-US" dirty="0" err="1"/>
              <a:t>praksme</a:t>
            </a:r>
            <a:r>
              <a:rPr lang="en-US" dirty="0"/>
              <a:t> un </a:t>
            </a:r>
            <a:r>
              <a:rPr lang="en-US" dirty="0" err="1"/>
              <a:t>kapacitātes</a:t>
            </a:r>
            <a:r>
              <a:rPr lang="en-US" dirty="0"/>
              <a:t>, </a:t>
            </a:r>
            <a:r>
              <a:rPr lang="en-US" dirty="0" err="1"/>
              <a:t>kā</a:t>
            </a:r>
            <a:r>
              <a:rPr lang="en-US" dirty="0"/>
              <a:t> </a:t>
            </a:r>
            <a:r>
              <a:rPr lang="en-US" dirty="0" err="1"/>
              <a:t>arī</a:t>
            </a:r>
            <a:r>
              <a:rPr lang="en-US" dirty="0"/>
              <a:t> </a:t>
            </a:r>
            <a:r>
              <a:rPr lang="en-US" dirty="0" err="1"/>
              <a:t>pašvaldību</a:t>
            </a:r>
            <a:r>
              <a:rPr lang="en-US" dirty="0"/>
              <a:t> </a:t>
            </a:r>
            <a:r>
              <a:rPr lang="en-US" dirty="0" err="1"/>
              <a:t>spēja</a:t>
            </a:r>
            <a:r>
              <a:rPr lang="en-US" dirty="0"/>
              <a:t> </a:t>
            </a:r>
            <a:r>
              <a:rPr lang="en-US" dirty="0" err="1"/>
              <a:t>būt</a:t>
            </a:r>
            <a:r>
              <a:rPr lang="en-US" dirty="0"/>
              <a:t> </a:t>
            </a:r>
            <a:r>
              <a:rPr lang="en-US" dirty="0" err="1"/>
              <a:t>inovatīviem</a:t>
            </a:r>
            <a:r>
              <a:rPr lang="en-US" dirty="0"/>
              <a:t>, </a:t>
            </a:r>
            <a:r>
              <a:rPr lang="en-US" dirty="0" err="1"/>
              <a:t>meklēt</a:t>
            </a:r>
            <a:r>
              <a:rPr lang="en-US" dirty="0"/>
              <a:t> </a:t>
            </a:r>
            <a:r>
              <a:rPr lang="en-US" dirty="0" err="1"/>
              <a:t>jaunu</a:t>
            </a:r>
            <a:r>
              <a:rPr lang="en-US" dirty="0"/>
              <a:t> </a:t>
            </a:r>
            <a:r>
              <a:rPr lang="en-US" dirty="0" err="1"/>
              <a:t>risinājumus</a:t>
            </a:r>
            <a:r>
              <a:rPr lang="en-US" dirty="0"/>
              <a:t>, </a:t>
            </a:r>
            <a:r>
              <a:rPr lang="en-US" dirty="0" err="1"/>
              <a:t>lai</a:t>
            </a:r>
            <a:r>
              <a:rPr lang="en-US" dirty="0"/>
              <a:t> </a:t>
            </a:r>
            <a:r>
              <a:rPr lang="en-US" dirty="0" err="1"/>
              <a:t>sniegtie</a:t>
            </a:r>
            <a:r>
              <a:rPr lang="en-US" dirty="0"/>
              <a:t> </a:t>
            </a:r>
            <a:r>
              <a:rPr lang="en-US" dirty="0" err="1"/>
              <a:t>pakalpojumu</a:t>
            </a:r>
            <a:r>
              <a:rPr lang="en-US" dirty="0"/>
              <a:t> un </a:t>
            </a:r>
            <a:r>
              <a:rPr lang="en-US" dirty="0" err="1"/>
              <a:t>funkcijas</a:t>
            </a:r>
            <a:r>
              <a:rPr lang="en-US" dirty="0"/>
              <a:t> </a:t>
            </a:r>
            <a:r>
              <a:rPr lang="en-US" dirty="0" err="1"/>
              <a:t>labāk</a:t>
            </a:r>
            <a:r>
              <a:rPr lang="en-US" dirty="0"/>
              <a:t> </a:t>
            </a:r>
            <a:r>
              <a:rPr lang="en-US" dirty="0" err="1"/>
              <a:t>tiktu</a:t>
            </a:r>
            <a:r>
              <a:rPr lang="en-US" dirty="0"/>
              <a:t> </a:t>
            </a:r>
            <a:r>
              <a:rPr lang="en-US" dirty="0" err="1"/>
              <a:t>īstenotas</a:t>
            </a:r>
            <a:endParaRPr lang="en-US" dirty="0" smtClean="0"/>
          </a:p>
        </p:txBody>
      </p:sp>
      <p:sp>
        <p:nvSpPr>
          <p:cNvPr id="6" name="Footer Placeholder 5"/>
          <p:cNvSpPr>
            <a:spLocks noGrp="1"/>
          </p:cNvSpPr>
          <p:nvPr>
            <p:ph type="ftr" sz="quarter" idx="4"/>
          </p:nvPr>
        </p:nvSpPr>
        <p:spPr>
          <a:xfrm>
            <a:off x="0" y="4822614"/>
            <a:ext cx="5705122" cy="25314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7458260" y="4822614"/>
            <a:ext cx="5705122" cy="253141"/>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0" y="379413"/>
            <a:ext cx="3387725" cy="1905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41271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05122" cy="25431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58260" y="0"/>
            <a:ext cx="5705122" cy="254318"/>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4889500" y="379413"/>
            <a:ext cx="3387725" cy="1905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316567" y="2411307"/>
            <a:ext cx="10532533" cy="2285326"/>
          </a:xfrm>
          <a:prstGeom prst="rect">
            <a:avLst/>
          </a:prstGeom>
        </p:spPr>
        <p:txBody>
          <a:bodyPr vert="horz" lIns="91440" tIns="45720" rIns="91440" bIns="45720" rtlCol="0"/>
          <a:lstStyle/>
          <a:p>
            <a:r>
              <a:rPr lang="en-US" dirty="0"/>
              <a:t>9.princips, </a:t>
            </a:r>
            <a:r>
              <a:rPr lang="en-US" dirty="0" err="1"/>
              <a:t>ko</a:t>
            </a:r>
            <a:r>
              <a:rPr lang="en-US" dirty="0"/>
              <a:t> </a:t>
            </a:r>
            <a:r>
              <a:rPr lang="en-US" dirty="0" err="1"/>
              <a:t>labi</a:t>
            </a:r>
            <a:r>
              <a:rPr lang="en-US" dirty="0"/>
              <a:t> </a:t>
            </a:r>
            <a:r>
              <a:rPr lang="en-US" dirty="0" err="1"/>
              <a:t>novērtējušas</a:t>
            </a:r>
            <a:r>
              <a:rPr lang="en-US" dirty="0"/>
              <a:t> </a:t>
            </a:r>
            <a:r>
              <a:rPr lang="en-US" dirty="0" err="1"/>
              <a:t>pašvaldības</a:t>
            </a:r>
            <a:r>
              <a:rPr lang="en-US" dirty="0"/>
              <a:t> (3,5 </a:t>
            </a:r>
            <a:r>
              <a:rPr lang="en-US" dirty="0" err="1"/>
              <a:t>balles</a:t>
            </a:r>
            <a:r>
              <a:rPr lang="en-US" dirty="0"/>
              <a:t> </a:t>
            </a:r>
            <a:r>
              <a:rPr lang="en-US" dirty="0" err="1"/>
              <a:t>vidējais</a:t>
            </a:r>
            <a:r>
              <a:rPr lang="en-US" dirty="0"/>
              <a:t> </a:t>
            </a:r>
            <a:r>
              <a:rPr lang="en-US" dirty="0" err="1"/>
              <a:t>vērtējums</a:t>
            </a:r>
            <a:r>
              <a:rPr lang="en-US" dirty="0"/>
              <a:t>) </a:t>
            </a:r>
            <a:r>
              <a:rPr lang="en-US" dirty="0" err="1"/>
              <a:t>ir</a:t>
            </a:r>
            <a:r>
              <a:rPr lang="en-US" dirty="0"/>
              <a:t> </a:t>
            </a:r>
            <a:r>
              <a:rPr lang="en-US" dirty="0" err="1"/>
              <a:t>izteikti</a:t>
            </a:r>
            <a:r>
              <a:rPr lang="en-US" dirty="0"/>
              <a:t> </a:t>
            </a:r>
            <a:r>
              <a:rPr lang="en-US" dirty="0" err="1"/>
              <a:t>negatīvi</a:t>
            </a:r>
            <a:r>
              <a:rPr lang="en-US" dirty="0"/>
              <a:t> </a:t>
            </a:r>
            <a:r>
              <a:rPr lang="en-US" dirty="0" err="1"/>
              <a:t>vērtēts</a:t>
            </a:r>
            <a:r>
              <a:rPr lang="en-US" dirty="0"/>
              <a:t> no </a:t>
            </a:r>
            <a:r>
              <a:rPr lang="en-US" dirty="0" err="1"/>
              <a:t>iedzīvotāju</a:t>
            </a:r>
            <a:r>
              <a:rPr lang="en-US" dirty="0"/>
              <a:t> </a:t>
            </a:r>
            <a:r>
              <a:rPr lang="en-US" dirty="0" err="1"/>
              <a:t>puses</a:t>
            </a:r>
            <a:r>
              <a:rPr lang="en-US" dirty="0"/>
              <a:t>. </a:t>
            </a:r>
            <a:endParaRPr lang="en-US" dirty="0" smtClean="0"/>
          </a:p>
          <a:p>
            <a:r>
              <a:rPr lang="en-US" dirty="0" err="1" smtClean="0"/>
              <a:t>Pašvaldību</a:t>
            </a:r>
            <a:r>
              <a:rPr lang="en-US" dirty="0" smtClean="0"/>
              <a:t> </a:t>
            </a:r>
            <a:r>
              <a:rPr lang="en-US" dirty="0" err="1"/>
              <a:t>vērtejums</a:t>
            </a:r>
            <a:r>
              <a:rPr lang="en-US" dirty="0"/>
              <a:t> </a:t>
            </a:r>
            <a:r>
              <a:rPr lang="en-US" dirty="0" err="1"/>
              <a:t>ir</a:t>
            </a:r>
            <a:r>
              <a:rPr lang="en-US" dirty="0"/>
              <a:t>  3,5 </a:t>
            </a:r>
            <a:r>
              <a:rPr lang="en-US" dirty="0" err="1"/>
              <a:t>balles</a:t>
            </a:r>
            <a:r>
              <a:rPr lang="en-US" dirty="0"/>
              <a:t> no 4 </a:t>
            </a:r>
            <a:r>
              <a:rPr lang="en-US" dirty="0" err="1"/>
              <a:t>Arī</a:t>
            </a:r>
            <a:r>
              <a:rPr lang="en-US" dirty="0"/>
              <a:t> </a:t>
            </a:r>
            <a:r>
              <a:rPr lang="en-US" dirty="0" err="1"/>
              <a:t>tas</a:t>
            </a:r>
            <a:r>
              <a:rPr lang="en-US" dirty="0"/>
              <a:t>, </a:t>
            </a:r>
            <a:r>
              <a:rPr lang="en-US" dirty="0" err="1"/>
              <a:t>cik</a:t>
            </a:r>
            <a:r>
              <a:rPr lang="en-US" dirty="0"/>
              <a:t> </a:t>
            </a:r>
            <a:r>
              <a:rPr lang="en-US" dirty="0" err="1"/>
              <a:t>lietpratīgi</a:t>
            </a:r>
            <a:r>
              <a:rPr lang="en-US" dirty="0"/>
              <a:t> </a:t>
            </a:r>
            <a:r>
              <a:rPr lang="en-US" dirty="0" err="1"/>
              <a:t>pašvaldība</a:t>
            </a:r>
            <a:r>
              <a:rPr lang="en-US" dirty="0"/>
              <a:t> </a:t>
            </a:r>
            <a:r>
              <a:rPr lang="en-US" dirty="0" err="1"/>
              <a:t>pārvalda</a:t>
            </a:r>
            <a:r>
              <a:rPr lang="en-US" dirty="0"/>
              <a:t> </a:t>
            </a:r>
            <a:r>
              <a:rPr lang="en-US" dirty="0" err="1"/>
              <a:t>savas</a:t>
            </a:r>
            <a:r>
              <a:rPr lang="en-US" dirty="0"/>
              <a:t> </a:t>
            </a:r>
            <a:r>
              <a:rPr lang="en-US" dirty="0" err="1"/>
              <a:t>finanses</a:t>
            </a:r>
            <a:r>
              <a:rPr lang="en-US" dirty="0"/>
              <a:t> </a:t>
            </a:r>
            <a:r>
              <a:rPr lang="en-US" dirty="0" err="1"/>
              <a:t>krasi</a:t>
            </a:r>
            <a:r>
              <a:rPr lang="en-US" dirty="0"/>
              <a:t> </a:t>
            </a:r>
            <a:r>
              <a:rPr lang="en-US" dirty="0" err="1"/>
              <a:t>atšķiras</a:t>
            </a:r>
            <a:r>
              <a:rPr lang="en-US" dirty="0"/>
              <a:t> no </a:t>
            </a:r>
            <a:r>
              <a:rPr lang="en-US" dirty="0" err="1"/>
              <a:t>pašvaldību</a:t>
            </a:r>
            <a:r>
              <a:rPr lang="en-US" dirty="0"/>
              <a:t> </a:t>
            </a:r>
            <a:r>
              <a:rPr lang="en-US" dirty="0" err="1"/>
              <a:t>vērtējuma</a:t>
            </a:r>
            <a:r>
              <a:rPr lang="en-US" dirty="0"/>
              <a:t>, </a:t>
            </a:r>
            <a:endParaRPr lang="en-US" dirty="0" smtClean="0"/>
          </a:p>
          <a:p>
            <a:r>
              <a:rPr lang="en-US" dirty="0" err="1" smtClean="0"/>
              <a:t>kur</a:t>
            </a:r>
            <a:r>
              <a:rPr lang="en-US" dirty="0" smtClean="0"/>
              <a:t> </a:t>
            </a:r>
            <a:r>
              <a:rPr lang="en-US" dirty="0" err="1"/>
              <a:t>pašvaldības</a:t>
            </a:r>
            <a:r>
              <a:rPr lang="en-US" dirty="0"/>
              <a:t> </a:t>
            </a:r>
            <a:r>
              <a:rPr lang="en-US" dirty="0" err="1"/>
              <a:t>šo</a:t>
            </a:r>
            <a:r>
              <a:rPr lang="en-US" dirty="0"/>
              <a:t> </a:t>
            </a:r>
            <a:r>
              <a:rPr lang="en-US" dirty="0" err="1"/>
              <a:t>principu</a:t>
            </a:r>
            <a:r>
              <a:rPr lang="en-US" dirty="0"/>
              <a:t> </a:t>
            </a:r>
            <a:r>
              <a:rPr lang="en-US" dirty="0" err="1"/>
              <a:t>vērtējušas</a:t>
            </a:r>
            <a:r>
              <a:rPr lang="en-US" dirty="0"/>
              <a:t> </a:t>
            </a:r>
            <a:r>
              <a:rPr lang="en-US" dirty="0" err="1"/>
              <a:t>visaugstāk</a:t>
            </a:r>
            <a:r>
              <a:rPr lang="en-US" dirty="0"/>
              <a:t> 3,6 </a:t>
            </a:r>
            <a:r>
              <a:rPr lang="en-US" dirty="0" err="1"/>
              <a:t>balles</a:t>
            </a:r>
            <a:r>
              <a:rPr lang="en-US" dirty="0"/>
              <a:t> no 4</a:t>
            </a:r>
          </a:p>
          <a:p>
            <a:r>
              <a:rPr lang="en-US" dirty="0" err="1"/>
              <a:t>Savukārt</a:t>
            </a:r>
            <a:r>
              <a:rPr lang="en-US" dirty="0"/>
              <a:t> 1.princips, </a:t>
            </a:r>
            <a:r>
              <a:rPr lang="en-US" dirty="0" err="1"/>
              <a:t>ko</a:t>
            </a:r>
            <a:r>
              <a:rPr lang="en-US" dirty="0"/>
              <a:t> </a:t>
            </a:r>
            <a:r>
              <a:rPr lang="en-US" dirty="0" err="1"/>
              <a:t>pašvaldības</a:t>
            </a:r>
            <a:r>
              <a:rPr lang="en-US" dirty="0"/>
              <a:t> </a:t>
            </a:r>
            <a:r>
              <a:rPr lang="en-US" dirty="0" err="1"/>
              <a:t>pašas</a:t>
            </a:r>
            <a:r>
              <a:rPr lang="en-US" dirty="0"/>
              <a:t> </a:t>
            </a:r>
            <a:r>
              <a:rPr lang="en-US" dirty="0" err="1"/>
              <a:t>vērtējusās</a:t>
            </a:r>
            <a:r>
              <a:rPr lang="en-US" dirty="0"/>
              <a:t> </a:t>
            </a:r>
            <a:r>
              <a:rPr lang="en-US" dirty="0" err="1"/>
              <a:t>kā</a:t>
            </a:r>
            <a:r>
              <a:rPr lang="en-US" dirty="0"/>
              <a:t> </a:t>
            </a:r>
            <a:r>
              <a:rPr lang="en-US" dirty="0" err="1"/>
              <a:t>problēmatisku</a:t>
            </a:r>
            <a:r>
              <a:rPr lang="en-US" dirty="0"/>
              <a:t> (</a:t>
            </a:r>
            <a:r>
              <a:rPr lang="en-US" dirty="0" err="1"/>
              <a:t>viszemāk</a:t>
            </a:r>
            <a:r>
              <a:rPr lang="en-US" dirty="0"/>
              <a:t> </a:t>
            </a:r>
            <a:r>
              <a:rPr lang="en-US" dirty="0" err="1"/>
              <a:t>vērtētais</a:t>
            </a:r>
            <a:r>
              <a:rPr lang="en-US" dirty="0"/>
              <a:t>, 3.11 </a:t>
            </a:r>
            <a:r>
              <a:rPr lang="en-US" dirty="0" err="1"/>
              <a:t>balles</a:t>
            </a:r>
            <a:r>
              <a:rPr lang="en-US" dirty="0"/>
              <a:t> no 4) </a:t>
            </a:r>
            <a:r>
              <a:rPr lang="en-US" dirty="0" err="1"/>
              <a:t>ir</a:t>
            </a:r>
            <a:r>
              <a:rPr lang="en-US" dirty="0"/>
              <a:t> </a:t>
            </a:r>
            <a:r>
              <a:rPr lang="en-US" dirty="0" err="1"/>
              <a:t>salīdzinoši</a:t>
            </a:r>
            <a:r>
              <a:rPr lang="en-US" dirty="0"/>
              <a:t> </a:t>
            </a:r>
            <a:r>
              <a:rPr lang="en-US" dirty="0" err="1"/>
              <a:t>labi</a:t>
            </a:r>
            <a:r>
              <a:rPr lang="en-US" dirty="0"/>
              <a:t> </a:t>
            </a:r>
            <a:r>
              <a:rPr lang="en-US" dirty="0" err="1"/>
              <a:t>vērtēts</a:t>
            </a:r>
            <a:r>
              <a:rPr lang="en-US" dirty="0"/>
              <a:t> no </a:t>
            </a:r>
            <a:r>
              <a:rPr lang="en-US" dirty="0" err="1"/>
              <a:t>iedzīvotāju</a:t>
            </a:r>
            <a:r>
              <a:rPr lang="en-US" dirty="0"/>
              <a:t> </a:t>
            </a:r>
            <a:r>
              <a:rPr lang="en-US" dirty="0" err="1"/>
              <a:t>puses</a:t>
            </a:r>
            <a:endParaRPr lang="en-US" dirty="0"/>
          </a:p>
        </p:txBody>
      </p:sp>
      <p:sp>
        <p:nvSpPr>
          <p:cNvPr id="6" name="Footer Placeholder 5"/>
          <p:cNvSpPr>
            <a:spLocks noGrp="1"/>
          </p:cNvSpPr>
          <p:nvPr>
            <p:ph type="ftr" sz="quarter" idx="4"/>
          </p:nvPr>
        </p:nvSpPr>
        <p:spPr>
          <a:xfrm>
            <a:off x="0" y="4822614"/>
            <a:ext cx="5705122" cy="25314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7458260" y="4822614"/>
            <a:ext cx="5705122" cy="253141"/>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7.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mailto:Agnese.fridenberga@providus.lv" TargetMode="External"/><Relationship Id="rId4" Type="http://schemas.openxmlformats.org/officeDocument/2006/relationships/hyperlink" Target="http://www.providus.l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51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61129" y="1920920"/>
            <a:ext cx="3245548" cy="4114800"/>
          </a:xfrm>
          <a:prstGeom prst="rect">
            <a:avLst/>
          </a:prstGeom>
        </p:spPr>
      </p:pic>
      <p:pic>
        <p:nvPicPr>
          <p:cNvPr id="3" name="Picture 3"/>
          <p:cNvPicPr>
            <a:picLocks noChangeAspect="1"/>
          </p:cNvPicPr>
          <p:nvPr/>
        </p:nvPicPr>
        <p:blipFill>
          <a:blip r:embed="rId5"/>
          <a:srcRect/>
          <a:stretch>
            <a:fillRect/>
          </a:stretch>
        </p:blipFill>
        <p:spPr>
          <a:xfrm>
            <a:off x="5189664" y="1520124"/>
            <a:ext cx="11061603" cy="6498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32048" y="475354"/>
            <a:ext cx="17423904" cy="93362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5243104" y="1894200"/>
            <a:ext cx="11061603" cy="6498600"/>
          </a:xfrm>
          <a:prstGeom prst="rect">
            <a:avLst/>
          </a:prstGeom>
        </p:spPr>
      </p:pic>
      <p:pic>
        <p:nvPicPr>
          <p:cNvPr id="3" name="Picture 3"/>
          <p:cNvPicPr>
            <a:picLocks noChangeAspect="1"/>
          </p:cNvPicPr>
          <p:nvPr/>
        </p:nvPicPr>
        <p:blipFill>
          <a:blip r:embed="rId4">
            <a:alphaModFix amt="51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1129" y="1920920"/>
            <a:ext cx="3245548" cy="4114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26690" y="786849"/>
            <a:ext cx="13353665" cy="155240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2899062"/>
            <a:ext cx="3995405" cy="3650801"/>
          </a:xfrm>
          <a:prstGeom prst="rect">
            <a:avLst/>
          </a:prstGeom>
        </p:spPr>
      </p:pic>
      <p:pic>
        <p:nvPicPr>
          <p:cNvPr id="4" name="Picture 4"/>
          <p:cNvPicPr>
            <a:picLocks noChangeAspect="1"/>
          </p:cNvPicPr>
          <p:nvPr/>
        </p:nvPicPr>
        <p:blipFill>
          <a:blip r:embed="rId6"/>
          <a:srcRect/>
          <a:stretch>
            <a:fillRect/>
          </a:stretch>
        </p:blipFill>
        <p:spPr>
          <a:xfrm>
            <a:off x="3995405" y="2497312"/>
            <a:ext cx="14488840" cy="529237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80739" y="5303839"/>
            <a:ext cx="4114800" cy="4114800"/>
          </a:xfrm>
          <a:prstGeom prst="rect">
            <a:avLst/>
          </a:prstGeom>
        </p:spPr>
      </p:pic>
      <p:sp>
        <p:nvSpPr>
          <p:cNvPr id="3" name="TextBox 3"/>
          <p:cNvSpPr txBox="1"/>
          <p:nvPr/>
        </p:nvSpPr>
        <p:spPr>
          <a:xfrm>
            <a:off x="4646538" y="3828266"/>
            <a:ext cx="9390627" cy="1778417"/>
          </a:xfrm>
          <a:prstGeom prst="rect">
            <a:avLst/>
          </a:prstGeom>
        </p:spPr>
        <p:txBody>
          <a:bodyPr lIns="0" tIns="0" rIns="0" bIns="0" rtlCol="0" anchor="t">
            <a:spAutoFit/>
          </a:bodyPr>
          <a:lstStyle/>
          <a:p>
            <a:pPr algn="ctr">
              <a:lnSpc>
                <a:spcPts val="7193"/>
              </a:lnSpc>
              <a:spcBef>
                <a:spcPct val="0"/>
              </a:spcBef>
            </a:pPr>
            <a:r>
              <a:rPr lang="en-US" sz="5138">
                <a:solidFill>
                  <a:srgbClr val="FFFFFF"/>
                </a:solidFill>
                <a:latin typeface="Canva Sans"/>
              </a:rPr>
              <a:t>Rezultāti pašvaldību griezumā</a:t>
            </a:r>
          </a:p>
          <a:p>
            <a:pPr algn="ctr">
              <a:lnSpc>
                <a:spcPts val="7193"/>
              </a:lnSpc>
              <a:spcBef>
                <a:spcPct val="0"/>
              </a:spcBef>
            </a:pPr>
            <a:r>
              <a:rPr lang="en-US" sz="5138">
                <a:solidFill>
                  <a:srgbClr val="FFFFFF"/>
                </a:solidFill>
                <a:latin typeface="Canva Sans"/>
              </a:rPr>
              <a:t>2022.gads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35000"/>
          </a:blip>
          <a:srcRect/>
          <a:stretch>
            <a:fillRect/>
          </a:stretch>
        </p:blipFill>
        <p:spPr>
          <a:xfrm>
            <a:off x="0" y="0"/>
            <a:ext cx="18263641" cy="10287000"/>
          </a:xfrm>
          <a:prstGeom prst="rect">
            <a:avLst/>
          </a:prstGeom>
        </p:spPr>
      </p:pic>
      <p:sp>
        <p:nvSpPr>
          <p:cNvPr id="3" name="TextBox 3"/>
          <p:cNvSpPr txBox="1"/>
          <p:nvPr/>
        </p:nvSpPr>
        <p:spPr>
          <a:xfrm>
            <a:off x="2700843" y="1236489"/>
            <a:ext cx="13743494" cy="8064999"/>
          </a:xfrm>
          <a:prstGeom prst="rect">
            <a:avLst/>
          </a:prstGeom>
        </p:spPr>
        <p:txBody>
          <a:bodyPr lIns="0" tIns="0" rIns="0" bIns="0" rtlCol="0" anchor="t">
            <a:spAutoFit/>
          </a:bodyPr>
          <a:lstStyle/>
          <a:p>
            <a:pPr>
              <a:lnSpc>
                <a:spcPts val="6447"/>
              </a:lnSpc>
            </a:pPr>
            <a:r>
              <a:rPr lang="en-US" sz="4605">
                <a:solidFill>
                  <a:srgbClr val="FFFFFF"/>
                </a:solidFill>
                <a:latin typeface="Canva Sans Bold"/>
              </a:rPr>
              <a:t>Piecas Latvijas pašvaldības (no 7) saņems Eiropas pārvaldības izcilības zīmi par to darbības atbilstību labas pārvaldības principiem</a:t>
            </a:r>
          </a:p>
          <a:p>
            <a:pPr>
              <a:lnSpc>
                <a:spcPts val="6447"/>
              </a:lnSpc>
            </a:pPr>
            <a:endParaRPr lang="en-US" sz="4605">
              <a:solidFill>
                <a:srgbClr val="FFFFFF"/>
              </a:solidFill>
              <a:latin typeface="Canva Sans Bold"/>
            </a:endParaRPr>
          </a:p>
          <a:p>
            <a:pPr>
              <a:lnSpc>
                <a:spcPts val="6447"/>
              </a:lnSpc>
            </a:pPr>
            <a:endParaRPr lang="en-US" sz="4605">
              <a:solidFill>
                <a:srgbClr val="FFFFFF"/>
              </a:solidFill>
              <a:latin typeface="Canva Sans Bold"/>
            </a:endParaRPr>
          </a:p>
          <a:p>
            <a:pPr>
              <a:lnSpc>
                <a:spcPts val="6447"/>
              </a:lnSpc>
            </a:pPr>
            <a:endParaRPr lang="en-US" sz="4605">
              <a:solidFill>
                <a:srgbClr val="FFFFFF"/>
              </a:solidFill>
              <a:latin typeface="Canva Sans Bold"/>
            </a:endParaRPr>
          </a:p>
          <a:p>
            <a:pPr>
              <a:lnSpc>
                <a:spcPts val="6447"/>
              </a:lnSpc>
            </a:pPr>
            <a:r>
              <a:rPr lang="en-US" sz="4605">
                <a:solidFill>
                  <a:srgbClr val="FFFFFF"/>
                </a:solidFill>
                <a:latin typeface="Canva Sans Bold"/>
              </a:rPr>
              <a:t>Divām pašvaldību būs jāveic uzlabojumi, lai atzinību saņemtu nākošreiz    </a:t>
            </a:r>
          </a:p>
          <a:p>
            <a:pPr algn="ctr">
              <a:lnSpc>
                <a:spcPts val="6447"/>
              </a:lnSpc>
              <a:spcBef>
                <a:spcPct val="0"/>
              </a:spcBef>
            </a:pPr>
            <a:endParaRPr lang="en-US" sz="4605">
              <a:solidFill>
                <a:srgbClr val="FFFFFF"/>
              </a:solidFill>
              <a:latin typeface="Canva Sans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585514" y="195054"/>
            <a:ext cx="14728045" cy="102892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416843" y="0"/>
            <a:ext cx="8991568" cy="3822139"/>
          </a:xfrm>
          <a:prstGeom prst="rect">
            <a:avLst/>
          </a:prstGeom>
        </p:spPr>
      </p:pic>
      <p:sp>
        <p:nvSpPr>
          <p:cNvPr id="3" name="TextBox 3"/>
          <p:cNvSpPr txBox="1"/>
          <p:nvPr/>
        </p:nvSpPr>
        <p:spPr>
          <a:xfrm>
            <a:off x="2624790" y="3365020"/>
            <a:ext cx="12575676" cy="4363166"/>
          </a:xfrm>
          <a:prstGeom prst="rect">
            <a:avLst/>
          </a:prstGeom>
        </p:spPr>
        <p:txBody>
          <a:bodyPr lIns="0" tIns="0" rIns="0" bIns="0" rtlCol="0" anchor="t">
            <a:spAutoFit/>
          </a:bodyPr>
          <a:lstStyle/>
          <a:p>
            <a:pPr algn="ctr">
              <a:lnSpc>
                <a:spcPts val="5787"/>
              </a:lnSpc>
            </a:pPr>
            <a:r>
              <a:rPr lang="en-US" sz="4133">
                <a:solidFill>
                  <a:srgbClr val="FFFFFF"/>
                </a:solidFill>
                <a:latin typeface="Canva Sans"/>
              </a:rPr>
              <a:t>Izvērsts apkopojums par visiem rezultātiem ir pieejams domnīcas PROVIDUS mājas lapā </a:t>
            </a:r>
            <a:r>
              <a:rPr lang="en-US" sz="4133" u="sng">
                <a:solidFill>
                  <a:srgbClr val="FFFFFF"/>
                </a:solidFill>
                <a:latin typeface="Canva Sans"/>
                <a:hlinkClick r:id="rId4" tooltip="http://www.providus.lv/"/>
              </a:rPr>
              <a:t>www.providus.lv</a:t>
            </a:r>
          </a:p>
          <a:p>
            <a:pPr algn="ctr">
              <a:lnSpc>
                <a:spcPts val="5787"/>
              </a:lnSpc>
            </a:pPr>
            <a:endParaRPr lang="en-US" sz="4133" u="sng">
              <a:solidFill>
                <a:srgbClr val="FFFFFF"/>
              </a:solidFill>
              <a:latin typeface="Canva Sans"/>
              <a:hlinkClick r:id="rId4" tooltip="http://www.providus.lv/"/>
            </a:endParaRPr>
          </a:p>
          <a:p>
            <a:pPr algn="ctr">
              <a:lnSpc>
                <a:spcPts val="5787"/>
              </a:lnSpc>
            </a:pPr>
            <a:r>
              <a:rPr lang="en-US" sz="4133" u="sng">
                <a:solidFill>
                  <a:srgbClr val="FFFFFF"/>
                </a:solidFill>
                <a:latin typeface="Canva Sans"/>
                <a:hlinkClick r:id="rId5" tooltip="mailto:Agnese.fridenberga@providus.lv"/>
              </a:rPr>
              <a:t>Agnese.fridenberga@providus.lv</a:t>
            </a:r>
          </a:p>
          <a:p>
            <a:pPr algn="ctr">
              <a:lnSpc>
                <a:spcPts val="5787"/>
              </a:lnSpc>
              <a:spcBef>
                <a:spcPct val="0"/>
              </a:spcBef>
            </a:pPr>
            <a:endParaRPr lang="en-US" sz="4133" u="sng">
              <a:solidFill>
                <a:srgbClr val="FFFFFF"/>
              </a:solidFill>
              <a:latin typeface="Canva Sans"/>
              <a:hlinkClick r:id="rId5" tooltip="mailto:Agnese.fridenberga@providus.lv"/>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931966" y="6036184"/>
            <a:ext cx="1484877" cy="12715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43000" y="571500"/>
            <a:ext cx="15870714" cy="91551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sp>
        <p:nvSpPr>
          <p:cNvPr id="3" name="TextBox 2"/>
          <p:cNvSpPr txBox="1"/>
          <p:nvPr/>
        </p:nvSpPr>
        <p:spPr>
          <a:xfrm>
            <a:off x="1905000" y="1409700"/>
            <a:ext cx="16097250" cy="6740307"/>
          </a:xfrm>
          <a:prstGeom prst="rect">
            <a:avLst/>
          </a:prstGeom>
          <a:noFill/>
        </p:spPr>
        <p:txBody>
          <a:bodyPr wrap="square" rtlCol="0">
            <a:spAutoFit/>
          </a:bodyPr>
          <a:lstStyle/>
          <a:p>
            <a:r>
              <a:rPr lang="en-US" sz="3600" dirty="0" err="1" smtClean="0">
                <a:solidFill>
                  <a:schemeClr val="bg1"/>
                </a:solidFill>
              </a:rPr>
              <a:t>Procesu</a:t>
            </a:r>
            <a:r>
              <a:rPr lang="en-US" sz="3600" dirty="0" smtClean="0">
                <a:solidFill>
                  <a:schemeClr val="bg1"/>
                </a:solidFill>
              </a:rPr>
              <a:t> </a:t>
            </a:r>
            <a:r>
              <a:rPr lang="en-US" sz="3600" dirty="0" err="1" smtClean="0">
                <a:solidFill>
                  <a:schemeClr val="bg1"/>
                </a:solidFill>
              </a:rPr>
              <a:t>uzraudzīja</a:t>
            </a:r>
            <a:r>
              <a:rPr lang="en-US" sz="3600" dirty="0" smtClean="0">
                <a:solidFill>
                  <a:schemeClr val="bg1"/>
                </a:solidFill>
              </a:rPr>
              <a:t> un </a:t>
            </a:r>
            <a:r>
              <a:rPr lang="en-US" sz="3600" dirty="0" err="1" smtClean="0">
                <a:solidFill>
                  <a:schemeClr val="bg1"/>
                </a:solidFill>
              </a:rPr>
              <a:t>lēmumu</a:t>
            </a:r>
            <a:r>
              <a:rPr lang="en-US" sz="3600" dirty="0" smtClean="0">
                <a:solidFill>
                  <a:schemeClr val="bg1"/>
                </a:solidFill>
              </a:rPr>
              <a:t> par </a:t>
            </a:r>
            <a:r>
              <a:rPr lang="en-US" sz="3600" dirty="0" err="1" smtClean="0">
                <a:solidFill>
                  <a:schemeClr val="bg1"/>
                </a:solidFill>
              </a:rPr>
              <a:t>apbalvojuma</a:t>
            </a:r>
            <a:r>
              <a:rPr lang="en-US" sz="3600" dirty="0" smtClean="0">
                <a:solidFill>
                  <a:schemeClr val="bg1"/>
                </a:solidFill>
              </a:rPr>
              <a:t> </a:t>
            </a:r>
            <a:r>
              <a:rPr lang="en-US" sz="3600" dirty="0" err="1" smtClean="0">
                <a:solidFill>
                  <a:schemeClr val="bg1"/>
                </a:solidFill>
              </a:rPr>
              <a:t>piešķiršanu</a:t>
            </a:r>
            <a:r>
              <a:rPr lang="en-US" sz="3600" dirty="0" smtClean="0">
                <a:solidFill>
                  <a:schemeClr val="bg1"/>
                </a:solidFill>
              </a:rPr>
              <a:t> </a:t>
            </a:r>
            <a:r>
              <a:rPr lang="en-US" sz="3600" dirty="0" err="1" smtClean="0">
                <a:solidFill>
                  <a:schemeClr val="bg1"/>
                </a:solidFill>
              </a:rPr>
              <a:t>pieņēma</a:t>
            </a:r>
            <a:r>
              <a:rPr lang="en-US" sz="3600" dirty="0" smtClean="0">
                <a:solidFill>
                  <a:schemeClr val="bg1"/>
                </a:solidFill>
              </a:rPr>
              <a:t> </a:t>
            </a:r>
            <a:r>
              <a:rPr lang="en-US" sz="3600" b="1" u="sng" dirty="0" err="1" smtClean="0">
                <a:solidFill>
                  <a:schemeClr val="bg1"/>
                </a:solidFill>
              </a:rPr>
              <a:t>Uzraudzības</a:t>
            </a:r>
            <a:r>
              <a:rPr lang="en-US" sz="3600" b="1" u="sng" dirty="0" smtClean="0">
                <a:solidFill>
                  <a:schemeClr val="bg1"/>
                </a:solidFill>
              </a:rPr>
              <a:t> </a:t>
            </a:r>
            <a:r>
              <a:rPr lang="en-US" sz="3600" b="1" u="sng" dirty="0" err="1" smtClean="0">
                <a:solidFill>
                  <a:schemeClr val="bg1"/>
                </a:solidFill>
              </a:rPr>
              <a:t>padome</a:t>
            </a:r>
            <a:endParaRPr lang="en-US" sz="3600" b="1" u="sng" dirty="0" smtClean="0">
              <a:solidFill>
                <a:schemeClr val="bg1"/>
              </a:solidFill>
            </a:endParaRPr>
          </a:p>
          <a:p>
            <a:endParaRPr lang="en-US" sz="3600" dirty="0">
              <a:solidFill>
                <a:schemeClr val="bg1"/>
              </a:solidFill>
            </a:endParaRPr>
          </a:p>
          <a:p>
            <a:pPr algn="ctr"/>
            <a:r>
              <a:rPr lang="en-US" sz="3600" b="1" dirty="0" smtClean="0">
                <a:solidFill>
                  <a:schemeClr val="bg1"/>
                </a:solidFill>
              </a:rPr>
              <a:t>PALDIES!</a:t>
            </a:r>
            <a:endParaRPr lang="en-US" sz="3600" dirty="0" smtClean="0">
              <a:solidFill>
                <a:schemeClr val="bg1"/>
              </a:solidFill>
            </a:endParaRPr>
          </a:p>
          <a:p>
            <a:endParaRPr lang="en-US" sz="3600" dirty="0" smtClean="0">
              <a:solidFill>
                <a:schemeClr val="bg1"/>
              </a:solidFill>
            </a:endParaRPr>
          </a:p>
          <a:p>
            <a:pPr marL="342900" indent="-342900">
              <a:buFont typeface="Wingdings" panose="05000000000000000000" pitchFamily="2" charset="2"/>
              <a:buChar char="Ø"/>
            </a:pPr>
            <a:r>
              <a:rPr lang="lv-LV" sz="3600" dirty="0" smtClean="0">
                <a:solidFill>
                  <a:schemeClr val="bg1"/>
                </a:solidFill>
              </a:rPr>
              <a:t>Ilze</a:t>
            </a:r>
            <a:r>
              <a:rPr lang="en-US" sz="3600" dirty="0" err="1">
                <a:solidFill>
                  <a:schemeClr val="bg1"/>
                </a:solidFill>
              </a:rPr>
              <a:t>i</a:t>
            </a:r>
            <a:r>
              <a:rPr lang="lv-LV" sz="3600" dirty="0" smtClean="0">
                <a:solidFill>
                  <a:schemeClr val="bg1"/>
                </a:solidFill>
              </a:rPr>
              <a:t> Oša</a:t>
            </a:r>
            <a:r>
              <a:rPr lang="en-US" sz="3600" dirty="0" err="1" smtClean="0">
                <a:solidFill>
                  <a:schemeClr val="bg1"/>
                </a:solidFill>
              </a:rPr>
              <a:t>i</a:t>
            </a:r>
            <a:r>
              <a:rPr lang="lv-LV" sz="3600" dirty="0" smtClean="0">
                <a:solidFill>
                  <a:schemeClr val="bg1"/>
                </a:solidFill>
              </a:rPr>
              <a:t>, VARAM </a:t>
            </a:r>
            <a:endParaRPr lang="en-US" sz="3600" dirty="0" smtClean="0">
              <a:solidFill>
                <a:schemeClr val="bg1"/>
              </a:solidFill>
            </a:endParaRPr>
          </a:p>
          <a:p>
            <a:pPr marL="342900" indent="-342900">
              <a:buFont typeface="Wingdings" panose="05000000000000000000" pitchFamily="2" charset="2"/>
              <a:buChar char="Ø"/>
            </a:pPr>
            <a:r>
              <a:rPr lang="lv-LV" sz="3600" dirty="0" smtClean="0">
                <a:solidFill>
                  <a:schemeClr val="bg1"/>
                </a:solidFill>
              </a:rPr>
              <a:t>Iveta</a:t>
            </a:r>
            <a:r>
              <a:rPr lang="en-US" sz="3600" dirty="0" err="1" smtClean="0">
                <a:solidFill>
                  <a:schemeClr val="bg1"/>
                </a:solidFill>
              </a:rPr>
              <a:t>i</a:t>
            </a:r>
            <a:r>
              <a:rPr lang="lv-LV" sz="3600" dirty="0" smtClean="0">
                <a:solidFill>
                  <a:schemeClr val="bg1"/>
                </a:solidFill>
              </a:rPr>
              <a:t> Reinholde</a:t>
            </a:r>
            <a:r>
              <a:rPr lang="en-US" sz="3600" dirty="0" err="1" smtClean="0">
                <a:solidFill>
                  <a:schemeClr val="bg1"/>
                </a:solidFill>
              </a:rPr>
              <a:t>i</a:t>
            </a:r>
            <a:r>
              <a:rPr lang="lv-LV" sz="3600" dirty="0" smtClean="0">
                <a:solidFill>
                  <a:schemeClr val="bg1"/>
                </a:solidFill>
              </a:rPr>
              <a:t>, Latvijas Universitāte </a:t>
            </a:r>
            <a:endParaRPr lang="en-US" sz="3600" dirty="0" smtClean="0">
              <a:solidFill>
                <a:schemeClr val="bg1"/>
              </a:solidFill>
            </a:endParaRPr>
          </a:p>
          <a:p>
            <a:pPr marL="342900" indent="-342900">
              <a:buFont typeface="Wingdings" panose="05000000000000000000" pitchFamily="2" charset="2"/>
              <a:buChar char="Ø"/>
            </a:pPr>
            <a:r>
              <a:rPr lang="lv-LV" sz="3600" dirty="0" smtClean="0">
                <a:solidFill>
                  <a:schemeClr val="bg1"/>
                </a:solidFill>
              </a:rPr>
              <a:t>Āris </a:t>
            </a:r>
            <a:r>
              <a:rPr lang="en-US" sz="3600" dirty="0" smtClean="0">
                <a:solidFill>
                  <a:schemeClr val="bg1"/>
                </a:solidFill>
              </a:rPr>
              <a:t>Ā</a:t>
            </a:r>
            <a:r>
              <a:rPr lang="lv-LV" sz="3600" dirty="0" err="1" smtClean="0">
                <a:solidFill>
                  <a:schemeClr val="bg1"/>
                </a:solidFill>
              </a:rPr>
              <a:t>dler</a:t>
            </a:r>
            <a:r>
              <a:rPr lang="en-US" sz="3600" dirty="0" smtClean="0">
                <a:solidFill>
                  <a:schemeClr val="bg1"/>
                </a:solidFill>
              </a:rPr>
              <a:t>am</a:t>
            </a:r>
            <a:r>
              <a:rPr lang="lv-LV" sz="3600" dirty="0" smtClean="0">
                <a:solidFill>
                  <a:schemeClr val="bg1"/>
                </a:solidFill>
              </a:rPr>
              <a:t>, vietējo kopienu līdzdalības ekspert</a:t>
            </a:r>
            <a:r>
              <a:rPr lang="en-US" sz="3600" dirty="0" smtClean="0">
                <a:solidFill>
                  <a:schemeClr val="bg1"/>
                </a:solidFill>
              </a:rPr>
              <a:t>s</a:t>
            </a:r>
          </a:p>
          <a:p>
            <a:pPr marL="342900" indent="-342900">
              <a:buFont typeface="Wingdings" panose="05000000000000000000" pitchFamily="2" charset="2"/>
              <a:buChar char="Ø"/>
            </a:pPr>
            <a:r>
              <a:rPr lang="lv-LV" sz="3600" dirty="0" smtClean="0">
                <a:solidFill>
                  <a:schemeClr val="bg1"/>
                </a:solidFill>
              </a:rPr>
              <a:t>Andri</a:t>
            </a:r>
            <a:r>
              <a:rPr lang="en-US" sz="3600" dirty="0" smtClean="0">
                <a:solidFill>
                  <a:schemeClr val="bg1"/>
                </a:solidFill>
              </a:rPr>
              <a:t>m</a:t>
            </a:r>
            <a:r>
              <a:rPr lang="lv-LV" sz="3600" dirty="0" smtClean="0">
                <a:solidFill>
                  <a:schemeClr val="bg1"/>
                </a:solidFill>
              </a:rPr>
              <a:t> Graf</a:t>
            </a:r>
            <a:r>
              <a:rPr lang="en-US" sz="3600" dirty="0" smtClean="0">
                <a:solidFill>
                  <a:schemeClr val="bg1"/>
                </a:solidFill>
              </a:rPr>
              <a:t>am</a:t>
            </a:r>
            <a:r>
              <a:rPr lang="lv-LV" sz="3600" dirty="0" smtClean="0">
                <a:solidFill>
                  <a:schemeClr val="bg1"/>
                </a:solidFill>
              </a:rPr>
              <a:t>, Baltijas korporatīvās pārvaldības institūta vadītāj</a:t>
            </a:r>
            <a:r>
              <a:rPr lang="en-US" sz="3600" dirty="0" smtClean="0">
                <a:solidFill>
                  <a:schemeClr val="bg1"/>
                </a:solidFill>
              </a:rPr>
              <a:t>s</a:t>
            </a:r>
          </a:p>
          <a:p>
            <a:pPr marL="342900" indent="-342900">
              <a:buFont typeface="Wingdings" panose="05000000000000000000" pitchFamily="2" charset="2"/>
              <a:buChar char="Ø"/>
            </a:pPr>
            <a:r>
              <a:rPr lang="lv-LV" sz="3600" dirty="0" smtClean="0">
                <a:solidFill>
                  <a:schemeClr val="bg1"/>
                </a:solidFill>
              </a:rPr>
              <a:t>Iluta</a:t>
            </a:r>
            <a:r>
              <a:rPr lang="en-US" sz="3600" dirty="0" err="1" smtClean="0">
                <a:solidFill>
                  <a:schemeClr val="bg1"/>
                </a:solidFill>
              </a:rPr>
              <a:t>i</a:t>
            </a:r>
            <a:r>
              <a:rPr lang="lv-LV" sz="3600" dirty="0" smtClean="0">
                <a:solidFill>
                  <a:schemeClr val="bg1"/>
                </a:solidFill>
              </a:rPr>
              <a:t> Kalniņa</a:t>
            </a:r>
            <a:r>
              <a:rPr lang="en-US" sz="3600" dirty="0" err="1" smtClean="0">
                <a:solidFill>
                  <a:schemeClr val="bg1"/>
                </a:solidFill>
              </a:rPr>
              <a:t>i</a:t>
            </a:r>
            <a:r>
              <a:rPr lang="lv-LV" sz="3600" dirty="0" smtClean="0">
                <a:solidFill>
                  <a:schemeClr val="bg1"/>
                </a:solidFill>
              </a:rPr>
              <a:t>, KNAB</a:t>
            </a:r>
            <a:endParaRPr lang="en-US" sz="3600" dirty="0" smtClean="0">
              <a:solidFill>
                <a:schemeClr val="bg1"/>
              </a:solidFill>
            </a:endParaRPr>
          </a:p>
          <a:p>
            <a:pPr marL="342900" indent="-342900">
              <a:buFont typeface="Wingdings" panose="05000000000000000000" pitchFamily="2" charset="2"/>
              <a:buChar char="Ø"/>
            </a:pPr>
            <a:r>
              <a:rPr lang="lv-LV" sz="3600" dirty="0" smtClean="0">
                <a:solidFill>
                  <a:schemeClr val="bg1"/>
                </a:solidFill>
              </a:rPr>
              <a:t>Edgar</a:t>
            </a:r>
            <a:r>
              <a:rPr lang="en-US" sz="3600" dirty="0" smtClean="0">
                <a:solidFill>
                  <a:schemeClr val="bg1"/>
                </a:solidFill>
              </a:rPr>
              <a:t>am</a:t>
            </a:r>
            <a:r>
              <a:rPr lang="lv-LV" sz="3600" dirty="0" smtClean="0">
                <a:solidFill>
                  <a:schemeClr val="bg1"/>
                </a:solidFill>
              </a:rPr>
              <a:t> </a:t>
            </a:r>
            <a:r>
              <a:rPr lang="lv-LV" sz="3600" dirty="0" err="1" smtClean="0">
                <a:solidFill>
                  <a:schemeClr val="bg1"/>
                </a:solidFill>
              </a:rPr>
              <a:t>Korčagin</a:t>
            </a:r>
            <a:r>
              <a:rPr lang="en-US" sz="3600" dirty="0" smtClean="0">
                <a:solidFill>
                  <a:schemeClr val="bg1"/>
                </a:solidFill>
              </a:rPr>
              <a:t>am</a:t>
            </a:r>
            <a:r>
              <a:rPr lang="lv-LV" sz="3600" dirty="0" smtClean="0">
                <a:solidFill>
                  <a:schemeClr val="bg1"/>
                </a:solidFill>
              </a:rPr>
              <a:t>, Valsts kontrole</a:t>
            </a:r>
            <a:endParaRPr lang="en-US" sz="3600" dirty="0" smtClean="0">
              <a:solidFill>
                <a:schemeClr val="bg1"/>
              </a:solidFill>
            </a:endParaRPr>
          </a:p>
          <a:p>
            <a:pPr marL="342900" indent="-342900">
              <a:buFont typeface="Wingdings" panose="05000000000000000000" pitchFamily="2" charset="2"/>
              <a:buChar char="Ø"/>
            </a:pPr>
            <a:r>
              <a:rPr lang="lv-LV" sz="3600" dirty="0" smtClean="0">
                <a:solidFill>
                  <a:schemeClr val="bg1"/>
                </a:solidFill>
              </a:rPr>
              <a:t>Kristīne</a:t>
            </a:r>
            <a:r>
              <a:rPr lang="en-US" sz="3600" dirty="0" err="1" smtClean="0">
                <a:solidFill>
                  <a:schemeClr val="bg1"/>
                </a:solidFill>
              </a:rPr>
              <a:t>i</a:t>
            </a:r>
            <a:r>
              <a:rPr lang="lv-LV" sz="3600" dirty="0" smtClean="0">
                <a:solidFill>
                  <a:schemeClr val="bg1"/>
                </a:solidFill>
              </a:rPr>
              <a:t> </a:t>
            </a:r>
            <a:r>
              <a:rPr lang="lv-LV" sz="3600" dirty="0" err="1" smtClean="0">
                <a:solidFill>
                  <a:schemeClr val="bg1"/>
                </a:solidFill>
              </a:rPr>
              <a:t>Kinča</a:t>
            </a:r>
            <a:r>
              <a:rPr lang="en-US" sz="3600" dirty="0" err="1">
                <a:solidFill>
                  <a:schemeClr val="bg1"/>
                </a:solidFill>
              </a:rPr>
              <a:t>i</a:t>
            </a:r>
            <a:r>
              <a:rPr lang="lv-LV" sz="3600" dirty="0" smtClean="0">
                <a:solidFill>
                  <a:schemeClr val="bg1"/>
                </a:solidFill>
              </a:rPr>
              <a:t>, Latvijas Pašvaldību savienība</a:t>
            </a:r>
            <a:endParaRPr lang="en-US" sz="3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429877"/>
            <a:ext cx="9191748" cy="6305016"/>
          </a:xfrm>
          <a:prstGeom prst="rect">
            <a:avLst/>
          </a:prstGeom>
        </p:spPr>
      </p:pic>
      <p:pic>
        <p:nvPicPr>
          <p:cNvPr id="3" name="Picture 3"/>
          <p:cNvPicPr>
            <a:picLocks noChangeAspect="1"/>
          </p:cNvPicPr>
          <p:nvPr/>
        </p:nvPicPr>
        <p:blipFill>
          <a:blip r:embed="rId4"/>
          <a:srcRect/>
          <a:stretch>
            <a:fillRect/>
          </a:stretch>
        </p:blipFill>
        <p:spPr>
          <a:xfrm>
            <a:off x="10502136" y="1738662"/>
            <a:ext cx="7436460" cy="49545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353" r="3353"/>
          <a:stretch>
            <a:fillRect/>
          </a:stretch>
        </p:blipFill>
        <p:spPr>
          <a:xfrm>
            <a:off x="-176513" y="0"/>
            <a:ext cx="6775792" cy="10287000"/>
          </a:xfrm>
          <a:prstGeom prst="rect">
            <a:avLst/>
          </a:prstGeom>
        </p:spPr>
      </p:pic>
      <p:sp>
        <p:nvSpPr>
          <p:cNvPr id="3" name="TextBox 3"/>
          <p:cNvSpPr txBox="1"/>
          <p:nvPr/>
        </p:nvSpPr>
        <p:spPr>
          <a:xfrm>
            <a:off x="6599280" y="3697738"/>
            <a:ext cx="8795442" cy="2980690"/>
          </a:xfrm>
          <a:prstGeom prst="rect">
            <a:avLst/>
          </a:prstGeom>
        </p:spPr>
        <p:txBody>
          <a:bodyPr lIns="0" tIns="0" rIns="0" bIns="0" rtlCol="0" anchor="t">
            <a:spAutoFit/>
          </a:bodyPr>
          <a:lstStyle/>
          <a:p>
            <a:pPr algn="ctr">
              <a:lnSpc>
                <a:spcPts val="4759"/>
              </a:lnSpc>
            </a:pPr>
            <a:r>
              <a:rPr lang="en-US" sz="3399">
                <a:solidFill>
                  <a:srgbClr val="FCFCFC"/>
                </a:solidFill>
                <a:latin typeface="Canva Sans"/>
              </a:rPr>
              <a:t>Labas pārvaldības principu izvērtējums Latvijas pašvaldībās </a:t>
            </a:r>
          </a:p>
          <a:p>
            <a:pPr algn="ctr">
              <a:lnSpc>
                <a:spcPts val="4759"/>
              </a:lnSpc>
            </a:pPr>
            <a:r>
              <a:rPr lang="en-US" sz="3399">
                <a:solidFill>
                  <a:srgbClr val="FCFCFC"/>
                </a:solidFill>
                <a:latin typeface="Canva Sans"/>
              </a:rPr>
              <a:t>REZULTĀTI</a:t>
            </a:r>
          </a:p>
          <a:p>
            <a:pPr algn="ctr">
              <a:lnSpc>
                <a:spcPts val="4759"/>
              </a:lnSpc>
            </a:pPr>
            <a:r>
              <a:rPr lang="en-US" sz="3399">
                <a:solidFill>
                  <a:srgbClr val="FCFCFC"/>
                </a:solidFill>
                <a:latin typeface="Canva Sans"/>
              </a:rPr>
              <a:t>2022.gads</a:t>
            </a:r>
          </a:p>
          <a:p>
            <a:pPr algn="ctr">
              <a:lnSpc>
                <a:spcPts val="4759"/>
              </a:lnSpc>
              <a:spcBef>
                <a:spcPct val="0"/>
              </a:spcBef>
            </a:pPr>
            <a:endParaRPr lang="en-US" sz="3399">
              <a:solidFill>
                <a:srgbClr val="FCFCFC"/>
              </a:solidFill>
              <a:latin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sp>
        <p:nvSpPr>
          <p:cNvPr id="2" name="TextBox 2"/>
          <p:cNvSpPr txBox="1"/>
          <p:nvPr/>
        </p:nvSpPr>
        <p:spPr>
          <a:xfrm>
            <a:off x="7232893" y="2355978"/>
            <a:ext cx="10307274" cy="4205440"/>
          </a:xfrm>
          <a:prstGeom prst="rect">
            <a:avLst/>
          </a:prstGeom>
        </p:spPr>
        <p:txBody>
          <a:bodyPr lIns="0" tIns="0" rIns="0" bIns="0" rtlCol="0" anchor="t">
            <a:spAutoFit/>
          </a:bodyPr>
          <a:lstStyle/>
          <a:p>
            <a:pPr algn="ctr">
              <a:lnSpc>
                <a:spcPts val="8415"/>
              </a:lnSpc>
            </a:pPr>
            <a:r>
              <a:rPr lang="en-US" sz="6011">
                <a:solidFill>
                  <a:srgbClr val="FFFFFF"/>
                </a:solidFill>
                <a:latin typeface="Canva Sans"/>
              </a:rPr>
              <a:t>Vidējais vērtējums par visiem 12 principiem</a:t>
            </a:r>
          </a:p>
          <a:p>
            <a:pPr algn="ctr">
              <a:lnSpc>
                <a:spcPts val="8415"/>
              </a:lnSpc>
            </a:pPr>
            <a:r>
              <a:rPr lang="en-US" sz="6011">
                <a:solidFill>
                  <a:srgbClr val="FFFFFF"/>
                </a:solidFill>
                <a:latin typeface="Canva Sans"/>
              </a:rPr>
              <a:t>ir </a:t>
            </a:r>
          </a:p>
          <a:p>
            <a:pPr algn="ctr">
              <a:lnSpc>
                <a:spcPts val="8415"/>
              </a:lnSpc>
              <a:spcBef>
                <a:spcPct val="0"/>
              </a:spcBef>
            </a:pPr>
            <a:r>
              <a:rPr lang="en-US" sz="6011">
                <a:solidFill>
                  <a:srgbClr val="FFFFFF"/>
                </a:solidFill>
                <a:latin typeface="Canva Sans"/>
              </a:rPr>
              <a:t>3,38 punkti</a:t>
            </a:r>
            <a:r>
              <a:rPr lang="en-US" sz="6011">
                <a:solidFill>
                  <a:srgbClr val="000000"/>
                </a:solidFill>
                <a:latin typeface="Canva Sans"/>
              </a:rPr>
              <a:t> </a:t>
            </a:r>
          </a:p>
        </p:txBody>
      </p:sp>
      <p:pic>
        <p:nvPicPr>
          <p:cNvPr id="3" name="Picture 3"/>
          <p:cNvPicPr>
            <a:picLocks noChangeAspect="1"/>
          </p:cNvPicPr>
          <p:nvPr/>
        </p:nvPicPr>
        <p:blipFill>
          <a:blip r:embed="rId3"/>
          <a:srcRect l="3353" r="3353"/>
          <a:stretch>
            <a:fillRect/>
          </a:stretch>
        </p:blipFill>
        <p:spPr>
          <a:xfrm>
            <a:off x="-176513" y="0"/>
            <a:ext cx="6775792" cy="10287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1660"/>
          <a:stretch>
            <a:fillRect/>
          </a:stretch>
        </p:blipFill>
        <p:spPr>
          <a:xfrm>
            <a:off x="0" y="0"/>
            <a:ext cx="18288000" cy="10287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949186" y="1439964"/>
            <a:ext cx="11836041" cy="6953575"/>
          </a:xfrm>
          <a:prstGeom prst="rect">
            <a:avLst/>
          </a:prstGeom>
        </p:spPr>
      </p:pic>
      <p:pic>
        <p:nvPicPr>
          <p:cNvPr id="3" name="Picture 3"/>
          <p:cNvPicPr>
            <a:picLocks noChangeAspect="1"/>
          </p:cNvPicPr>
          <p:nvPr/>
        </p:nvPicPr>
        <p:blipFill>
          <a:blip r:embed="rId4">
            <a:alphaModFix amt="51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1129" y="1920920"/>
            <a:ext cx="3245548" cy="4114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5E8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07394" y="247648"/>
            <a:ext cx="17473212" cy="97917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636</Words>
  <Application>Microsoft Office PowerPoint</Application>
  <PresentationFormat>Custom</PresentationFormat>
  <Paragraphs>75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Canva Sans Bold</vt:lpstr>
      <vt:lpstr>Calibri</vt:lpstr>
      <vt:lpstr>Wingdings</vt:lpstr>
      <vt:lpstr>Arial</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labi pārvaldītas pašvaldības REZULTĀTI!</dc:title>
  <dc:creator>Agnese Frīdenberga</dc:creator>
  <cp:lastModifiedBy>Agnese Frīdenberga</cp:lastModifiedBy>
  <cp:revision>7</cp:revision>
  <dcterms:created xsi:type="dcterms:W3CDTF">2006-08-16T00:00:00Z</dcterms:created>
  <dcterms:modified xsi:type="dcterms:W3CDTF">2023-05-25T09:22:28Z</dcterms:modified>
  <dc:identifier>DAFj1a8DRWE</dc:identifier>
</cp:coreProperties>
</file>