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70" r:id="rId2"/>
    <p:sldId id="256" r:id="rId3"/>
    <p:sldId id="257" r:id="rId4"/>
    <p:sldId id="269" r:id="rId5"/>
    <p:sldId id="267" r:id="rId6"/>
    <p:sldId id="258" r:id="rId7"/>
    <p:sldId id="266"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5871"/>
  </p:normalViewPr>
  <p:slideViewPr>
    <p:cSldViewPr snapToGrid="0" showGuides="1">
      <p:cViewPr varScale="1">
        <p:scale>
          <a:sx n="75" d="100"/>
          <a:sy n="75" d="100"/>
        </p:scale>
        <p:origin x="94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14.svg"/><Relationship Id="rId5" Type="http://schemas.openxmlformats.org/officeDocument/2006/relationships/image" Target="../media/image8.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svg"/><Relationship Id="rId1" Type="http://schemas.openxmlformats.org/officeDocument/2006/relationships/image" Target="../media/image9.png"/><Relationship Id="rId6" Type="http://schemas.openxmlformats.org/officeDocument/2006/relationships/image" Target="../media/image20.svg"/><Relationship Id="rId5" Type="http://schemas.openxmlformats.org/officeDocument/2006/relationships/image" Target="../media/image11.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14.svg"/><Relationship Id="rId5" Type="http://schemas.openxmlformats.org/officeDocument/2006/relationships/image" Target="../media/image8.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svg"/><Relationship Id="rId1" Type="http://schemas.openxmlformats.org/officeDocument/2006/relationships/image" Target="../media/image9.png"/><Relationship Id="rId6" Type="http://schemas.openxmlformats.org/officeDocument/2006/relationships/image" Target="../media/image20.svg"/><Relationship Id="rId5" Type="http://schemas.openxmlformats.org/officeDocument/2006/relationships/image" Target="../media/image11.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35E67D6-659B-4706-ADF3-8115FE5E7AD1}"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9517BC6C-469E-4077-AE08-CB60D42527D7}">
      <dgm:prSet custT="1"/>
      <dgm:spPr/>
      <dgm:t>
        <a:bodyPr/>
        <a:lstStyle/>
        <a:p>
          <a:r>
            <a:rPr lang="en-GB" sz="3200" b="1" dirty="0">
              <a:solidFill>
                <a:schemeClr val="accent4"/>
              </a:solidFill>
            </a:rPr>
            <a:t>Prioritize development goals:</a:t>
          </a:r>
          <a:r>
            <a:rPr lang="en-GB" sz="3200" b="1" dirty="0"/>
            <a:t> </a:t>
          </a:r>
          <a:r>
            <a:rPr lang="en-GB" sz="2400" dirty="0"/>
            <a:t>Identify the most pressing development needs and </a:t>
          </a:r>
          <a:r>
            <a:rPr lang="en-GB" sz="2400" dirty="0">
              <a:solidFill>
                <a:schemeClr val="accent4"/>
              </a:solidFill>
            </a:rPr>
            <a:t>prioritize them based on their impact </a:t>
          </a:r>
          <a:r>
            <a:rPr lang="en-GB" sz="2400" dirty="0"/>
            <a:t>on the community and long-term benefits. This will help you allocate funds to the most critical projects.</a:t>
          </a:r>
          <a:endParaRPr lang="en-US" sz="2400" dirty="0"/>
        </a:p>
      </dgm:t>
    </dgm:pt>
    <dgm:pt modelId="{5ABA99EC-5673-4827-A06F-D9D46D08DAB2}" type="parTrans" cxnId="{61C48F46-98A0-4960-9546-D0F1E5EAE5DE}">
      <dgm:prSet/>
      <dgm:spPr/>
      <dgm:t>
        <a:bodyPr/>
        <a:lstStyle/>
        <a:p>
          <a:endParaRPr lang="en-US"/>
        </a:p>
      </dgm:t>
    </dgm:pt>
    <dgm:pt modelId="{6D918F75-AC5E-4929-9040-AD0EDCCCB4F5}" type="sibTrans" cxnId="{61C48F46-98A0-4960-9546-D0F1E5EAE5DE}">
      <dgm:prSet/>
      <dgm:spPr/>
      <dgm:t>
        <a:bodyPr/>
        <a:lstStyle/>
        <a:p>
          <a:endParaRPr lang="en-US"/>
        </a:p>
      </dgm:t>
    </dgm:pt>
    <dgm:pt modelId="{FD3D222C-47A1-4C6E-B4E3-F17FF8F9DDAD}">
      <dgm:prSet custT="1"/>
      <dgm:spPr/>
      <dgm:t>
        <a:bodyPr/>
        <a:lstStyle/>
        <a:p>
          <a:r>
            <a:rPr lang="en-GB" sz="3200" b="1" dirty="0">
              <a:solidFill>
                <a:schemeClr val="accent4"/>
              </a:solidFill>
            </a:rPr>
            <a:t>Conduct a comprehensive needs assessment: </a:t>
          </a:r>
          <a:r>
            <a:rPr lang="en-GB" sz="2400" dirty="0"/>
            <a:t>Assess the current state of infrastructure, services, and amenities in your locality. </a:t>
          </a:r>
          <a:r>
            <a:rPr lang="en-GB" sz="2400" dirty="0">
              <a:solidFill>
                <a:schemeClr val="accent4"/>
              </a:solidFill>
            </a:rPr>
            <a:t>Understand the gaps and deficiencies </a:t>
          </a:r>
          <a:r>
            <a:rPr lang="en-GB" sz="2400" dirty="0"/>
            <a:t>that need to be addressed for the overall development of the community.</a:t>
          </a:r>
          <a:endParaRPr lang="en-US" sz="2400" dirty="0"/>
        </a:p>
      </dgm:t>
    </dgm:pt>
    <dgm:pt modelId="{17631172-6057-4FDB-B7F1-D55CA2B213C3}" type="parTrans" cxnId="{B2F82FBD-8540-42A2-B72D-B28A5B47AD67}">
      <dgm:prSet/>
      <dgm:spPr/>
      <dgm:t>
        <a:bodyPr/>
        <a:lstStyle/>
        <a:p>
          <a:endParaRPr lang="en-US"/>
        </a:p>
      </dgm:t>
    </dgm:pt>
    <dgm:pt modelId="{69513C9F-9B61-45FF-8199-01F09360AC42}" type="sibTrans" cxnId="{B2F82FBD-8540-42A2-B72D-B28A5B47AD67}">
      <dgm:prSet/>
      <dgm:spPr/>
      <dgm:t>
        <a:bodyPr/>
        <a:lstStyle/>
        <a:p>
          <a:endParaRPr lang="en-US"/>
        </a:p>
      </dgm:t>
    </dgm:pt>
    <dgm:pt modelId="{42458C6F-0576-4C32-961D-C76E926C5939}">
      <dgm:prSet custT="1"/>
      <dgm:spPr/>
      <dgm:t>
        <a:bodyPr/>
        <a:lstStyle/>
        <a:p>
          <a:r>
            <a:rPr lang="en-GB" sz="3200" b="1" dirty="0">
              <a:solidFill>
                <a:schemeClr val="accent4"/>
              </a:solidFill>
            </a:rPr>
            <a:t>Develop a strategic development plan: </a:t>
          </a:r>
          <a:r>
            <a:rPr lang="en-GB" sz="2400" dirty="0"/>
            <a:t>Create a well-defined plan that outlines the specific objectives, targets, and timelines for development projects. This plan </a:t>
          </a:r>
          <a:r>
            <a:rPr lang="en-GB" sz="2400" dirty="0">
              <a:solidFill>
                <a:schemeClr val="accent4"/>
              </a:solidFill>
            </a:rPr>
            <a:t>should align with the needs assessment and be realistic</a:t>
          </a:r>
          <a:r>
            <a:rPr lang="en-GB" sz="2400" dirty="0"/>
            <a:t> in terms of available resources.</a:t>
          </a:r>
          <a:endParaRPr lang="en-US" sz="2400" dirty="0"/>
        </a:p>
      </dgm:t>
    </dgm:pt>
    <dgm:pt modelId="{16B6AF96-AB16-4A8C-AFDF-E7957CB741DE}" type="parTrans" cxnId="{03655AE8-08CF-4ECD-8A1C-F548AC3567C2}">
      <dgm:prSet/>
      <dgm:spPr/>
      <dgm:t>
        <a:bodyPr/>
        <a:lstStyle/>
        <a:p>
          <a:endParaRPr lang="en-US"/>
        </a:p>
      </dgm:t>
    </dgm:pt>
    <dgm:pt modelId="{632678DA-F004-4465-8B7E-D3406BAED552}" type="sibTrans" cxnId="{03655AE8-08CF-4ECD-8A1C-F548AC3567C2}">
      <dgm:prSet/>
      <dgm:spPr/>
      <dgm:t>
        <a:bodyPr/>
        <a:lstStyle/>
        <a:p>
          <a:endParaRPr lang="en-US"/>
        </a:p>
      </dgm:t>
    </dgm:pt>
    <dgm:pt modelId="{71D4392D-6AC8-4E85-A73F-6886FB79FF35}" type="pres">
      <dgm:prSet presAssocID="{B35E67D6-659B-4706-ADF3-8115FE5E7AD1}" presName="root" presStyleCnt="0">
        <dgm:presLayoutVars>
          <dgm:dir/>
          <dgm:resizeHandles val="exact"/>
        </dgm:presLayoutVars>
      </dgm:prSet>
      <dgm:spPr/>
      <dgm:t>
        <a:bodyPr/>
        <a:lstStyle/>
        <a:p>
          <a:endParaRPr lang="en-US"/>
        </a:p>
      </dgm:t>
    </dgm:pt>
    <dgm:pt modelId="{626A5A68-B101-41EE-B88E-DC493B6E2D25}" type="pres">
      <dgm:prSet presAssocID="{9517BC6C-469E-4077-AE08-CB60D42527D7}" presName="compNode" presStyleCnt="0"/>
      <dgm:spPr/>
    </dgm:pt>
    <dgm:pt modelId="{FFB31A5A-B404-49FA-A539-9D3DEDE7159D}" type="pres">
      <dgm:prSet presAssocID="{9517BC6C-469E-4077-AE08-CB60D42527D7}" presName="bgRect" presStyleLbl="bgShp" presStyleIdx="0" presStyleCnt="3"/>
      <dgm:spPr/>
    </dgm:pt>
    <dgm:pt modelId="{BC76E2D2-7557-48D1-93BF-61785611D16F}" type="pres">
      <dgm:prSet presAssocID="{9517BC6C-469E-4077-AE08-CB60D42527D7}"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Priorytety z wypełnieniem pełnym"/>
        </a:ext>
      </dgm:extLst>
    </dgm:pt>
    <dgm:pt modelId="{22219543-F2E6-4015-967E-051E53D11752}" type="pres">
      <dgm:prSet presAssocID="{9517BC6C-469E-4077-AE08-CB60D42527D7}" presName="spaceRect" presStyleCnt="0"/>
      <dgm:spPr/>
    </dgm:pt>
    <dgm:pt modelId="{E9720210-58E4-4B9D-9D97-92F58123E428}" type="pres">
      <dgm:prSet presAssocID="{9517BC6C-469E-4077-AE08-CB60D42527D7}" presName="parTx" presStyleLbl="revTx" presStyleIdx="0" presStyleCnt="3">
        <dgm:presLayoutVars>
          <dgm:chMax val="0"/>
          <dgm:chPref val="0"/>
        </dgm:presLayoutVars>
      </dgm:prSet>
      <dgm:spPr/>
      <dgm:t>
        <a:bodyPr/>
        <a:lstStyle/>
        <a:p>
          <a:endParaRPr lang="en-US"/>
        </a:p>
      </dgm:t>
    </dgm:pt>
    <dgm:pt modelId="{03E13677-483E-4DFD-A5E4-B1EC494FCAF8}" type="pres">
      <dgm:prSet presAssocID="{6D918F75-AC5E-4929-9040-AD0EDCCCB4F5}" presName="sibTrans" presStyleCnt="0"/>
      <dgm:spPr/>
    </dgm:pt>
    <dgm:pt modelId="{5277B870-840E-44AD-A3DC-C5385E8E709B}" type="pres">
      <dgm:prSet presAssocID="{FD3D222C-47A1-4C6E-B4E3-F17FF8F9DDAD}" presName="compNode" presStyleCnt="0"/>
      <dgm:spPr/>
    </dgm:pt>
    <dgm:pt modelId="{451885CF-C860-47A4-8007-3FBF7414BB96}" type="pres">
      <dgm:prSet presAssocID="{FD3D222C-47A1-4C6E-B4E3-F17FF8F9DDAD}" presName="bgRect" presStyleLbl="bgShp" presStyleIdx="1" presStyleCnt="3"/>
      <dgm:spPr/>
    </dgm:pt>
    <dgm:pt modelId="{4615F2AA-2715-431D-A77B-E5D696D26F86}" type="pres">
      <dgm:prSet presAssocID="{FD3D222C-47A1-4C6E-B4E3-F17FF8F9DDAD}"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Rozwój biznesu z wypełnieniem pełnym"/>
        </a:ext>
      </dgm:extLst>
    </dgm:pt>
    <dgm:pt modelId="{256DFCED-63BB-4B02-B7DD-B0F597085B61}" type="pres">
      <dgm:prSet presAssocID="{FD3D222C-47A1-4C6E-B4E3-F17FF8F9DDAD}" presName="spaceRect" presStyleCnt="0"/>
      <dgm:spPr/>
    </dgm:pt>
    <dgm:pt modelId="{35071F90-F033-4184-B792-2233242414B8}" type="pres">
      <dgm:prSet presAssocID="{FD3D222C-47A1-4C6E-B4E3-F17FF8F9DDAD}" presName="parTx" presStyleLbl="revTx" presStyleIdx="1" presStyleCnt="3">
        <dgm:presLayoutVars>
          <dgm:chMax val="0"/>
          <dgm:chPref val="0"/>
        </dgm:presLayoutVars>
      </dgm:prSet>
      <dgm:spPr/>
      <dgm:t>
        <a:bodyPr/>
        <a:lstStyle/>
        <a:p>
          <a:endParaRPr lang="en-US"/>
        </a:p>
      </dgm:t>
    </dgm:pt>
    <dgm:pt modelId="{499F4DA8-142A-4EBD-92CD-E4FB42CA0AE3}" type="pres">
      <dgm:prSet presAssocID="{69513C9F-9B61-45FF-8199-01F09360AC42}" presName="sibTrans" presStyleCnt="0"/>
      <dgm:spPr/>
    </dgm:pt>
    <dgm:pt modelId="{E2828383-F3A2-4ADC-9C5D-A0F2F6C74ACA}" type="pres">
      <dgm:prSet presAssocID="{42458C6F-0576-4C32-961D-C76E926C5939}" presName="compNode" presStyleCnt="0"/>
      <dgm:spPr/>
    </dgm:pt>
    <dgm:pt modelId="{B8E3F715-ED6A-49DC-8D8F-EDE1B96FFDE0}" type="pres">
      <dgm:prSet presAssocID="{42458C6F-0576-4C32-961D-C76E926C5939}" presName="bgRect" presStyleLbl="bgShp" presStyleIdx="2" presStyleCnt="3"/>
      <dgm:spPr/>
    </dgm:pt>
    <dgm:pt modelId="{CCEFD707-0AE5-4483-9E64-7881EF93681A}" type="pres">
      <dgm:prSet presAssocID="{42458C6F-0576-4C32-961D-C76E926C593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Scenariusz"/>
        </a:ext>
      </dgm:extLst>
    </dgm:pt>
    <dgm:pt modelId="{260FC8C0-88A7-42E4-AE47-84DADD32B9F7}" type="pres">
      <dgm:prSet presAssocID="{42458C6F-0576-4C32-961D-C76E926C5939}" presName="spaceRect" presStyleCnt="0"/>
      <dgm:spPr/>
    </dgm:pt>
    <dgm:pt modelId="{AC00DA99-C122-4699-B097-336393A92155}" type="pres">
      <dgm:prSet presAssocID="{42458C6F-0576-4C32-961D-C76E926C5939}" presName="parTx" presStyleLbl="revTx" presStyleIdx="2" presStyleCnt="3">
        <dgm:presLayoutVars>
          <dgm:chMax val="0"/>
          <dgm:chPref val="0"/>
        </dgm:presLayoutVars>
      </dgm:prSet>
      <dgm:spPr/>
      <dgm:t>
        <a:bodyPr/>
        <a:lstStyle/>
        <a:p>
          <a:endParaRPr lang="en-US"/>
        </a:p>
      </dgm:t>
    </dgm:pt>
  </dgm:ptLst>
  <dgm:cxnLst>
    <dgm:cxn modelId="{03655AE8-08CF-4ECD-8A1C-F548AC3567C2}" srcId="{B35E67D6-659B-4706-ADF3-8115FE5E7AD1}" destId="{42458C6F-0576-4C32-961D-C76E926C5939}" srcOrd="2" destOrd="0" parTransId="{16B6AF96-AB16-4A8C-AFDF-E7957CB741DE}" sibTransId="{632678DA-F004-4465-8B7E-D3406BAED552}"/>
    <dgm:cxn modelId="{61C48F46-98A0-4960-9546-D0F1E5EAE5DE}" srcId="{B35E67D6-659B-4706-ADF3-8115FE5E7AD1}" destId="{9517BC6C-469E-4077-AE08-CB60D42527D7}" srcOrd="0" destOrd="0" parTransId="{5ABA99EC-5673-4827-A06F-D9D46D08DAB2}" sibTransId="{6D918F75-AC5E-4929-9040-AD0EDCCCB4F5}"/>
    <dgm:cxn modelId="{B2F82FBD-8540-42A2-B72D-B28A5B47AD67}" srcId="{B35E67D6-659B-4706-ADF3-8115FE5E7AD1}" destId="{FD3D222C-47A1-4C6E-B4E3-F17FF8F9DDAD}" srcOrd="1" destOrd="0" parTransId="{17631172-6057-4FDB-B7F1-D55CA2B213C3}" sibTransId="{69513C9F-9B61-45FF-8199-01F09360AC42}"/>
    <dgm:cxn modelId="{1C162C12-8B64-D64A-82F7-0DD65DE4FCE5}" type="presOf" srcId="{42458C6F-0576-4C32-961D-C76E926C5939}" destId="{AC00DA99-C122-4699-B097-336393A92155}" srcOrd="0" destOrd="0" presId="urn:microsoft.com/office/officeart/2018/2/layout/IconVerticalSolidList"/>
    <dgm:cxn modelId="{0F557876-6E65-2843-8811-38E24EBF1273}" type="presOf" srcId="{9517BC6C-469E-4077-AE08-CB60D42527D7}" destId="{E9720210-58E4-4B9D-9D97-92F58123E428}" srcOrd="0" destOrd="0" presId="urn:microsoft.com/office/officeart/2018/2/layout/IconVerticalSolidList"/>
    <dgm:cxn modelId="{A0754BE0-D0C4-3046-AB6E-8247990584EF}" type="presOf" srcId="{FD3D222C-47A1-4C6E-B4E3-F17FF8F9DDAD}" destId="{35071F90-F033-4184-B792-2233242414B8}" srcOrd="0" destOrd="0" presId="urn:microsoft.com/office/officeart/2018/2/layout/IconVerticalSolidList"/>
    <dgm:cxn modelId="{46DCE7DD-D9C2-BA46-95D4-6F977AD0AD0F}" type="presOf" srcId="{B35E67D6-659B-4706-ADF3-8115FE5E7AD1}" destId="{71D4392D-6AC8-4E85-A73F-6886FB79FF35}" srcOrd="0" destOrd="0" presId="urn:microsoft.com/office/officeart/2018/2/layout/IconVerticalSolidList"/>
    <dgm:cxn modelId="{223747C7-7C93-564A-BB1B-CA1B72A1AD0C}" type="presParOf" srcId="{71D4392D-6AC8-4E85-A73F-6886FB79FF35}" destId="{626A5A68-B101-41EE-B88E-DC493B6E2D25}" srcOrd="0" destOrd="0" presId="urn:microsoft.com/office/officeart/2018/2/layout/IconVerticalSolidList"/>
    <dgm:cxn modelId="{FC5E4AF5-62CB-D644-AEFF-7B10E5597C78}" type="presParOf" srcId="{626A5A68-B101-41EE-B88E-DC493B6E2D25}" destId="{FFB31A5A-B404-49FA-A539-9D3DEDE7159D}" srcOrd="0" destOrd="0" presId="urn:microsoft.com/office/officeart/2018/2/layout/IconVerticalSolidList"/>
    <dgm:cxn modelId="{AA94EF6F-6B43-A949-B497-BFB133DD4DEE}" type="presParOf" srcId="{626A5A68-B101-41EE-B88E-DC493B6E2D25}" destId="{BC76E2D2-7557-48D1-93BF-61785611D16F}" srcOrd="1" destOrd="0" presId="urn:microsoft.com/office/officeart/2018/2/layout/IconVerticalSolidList"/>
    <dgm:cxn modelId="{EDF0257B-0CB4-7F4D-899D-22B71032B4BC}" type="presParOf" srcId="{626A5A68-B101-41EE-B88E-DC493B6E2D25}" destId="{22219543-F2E6-4015-967E-051E53D11752}" srcOrd="2" destOrd="0" presId="urn:microsoft.com/office/officeart/2018/2/layout/IconVerticalSolidList"/>
    <dgm:cxn modelId="{F386A5A2-0D59-3444-AE6F-DAC52DF836E1}" type="presParOf" srcId="{626A5A68-B101-41EE-B88E-DC493B6E2D25}" destId="{E9720210-58E4-4B9D-9D97-92F58123E428}" srcOrd="3" destOrd="0" presId="urn:microsoft.com/office/officeart/2018/2/layout/IconVerticalSolidList"/>
    <dgm:cxn modelId="{8FF1FAF4-9C5F-134B-9F4F-244D5DBE78F9}" type="presParOf" srcId="{71D4392D-6AC8-4E85-A73F-6886FB79FF35}" destId="{03E13677-483E-4DFD-A5E4-B1EC494FCAF8}" srcOrd="1" destOrd="0" presId="urn:microsoft.com/office/officeart/2018/2/layout/IconVerticalSolidList"/>
    <dgm:cxn modelId="{64C7C3ED-F2B0-8E44-9107-67914B21D26E}" type="presParOf" srcId="{71D4392D-6AC8-4E85-A73F-6886FB79FF35}" destId="{5277B870-840E-44AD-A3DC-C5385E8E709B}" srcOrd="2" destOrd="0" presId="urn:microsoft.com/office/officeart/2018/2/layout/IconVerticalSolidList"/>
    <dgm:cxn modelId="{650EFD08-73BB-F945-90DD-CB66CB677415}" type="presParOf" srcId="{5277B870-840E-44AD-A3DC-C5385E8E709B}" destId="{451885CF-C860-47A4-8007-3FBF7414BB96}" srcOrd="0" destOrd="0" presId="urn:microsoft.com/office/officeart/2018/2/layout/IconVerticalSolidList"/>
    <dgm:cxn modelId="{6BAB951A-9D33-F24B-9F56-3B54EB5063BC}" type="presParOf" srcId="{5277B870-840E-44AD-A3DC-C5385E8E709B}" destId="{4615F2AA-2715-431D-A77B-E5D696D26F86}" srcOrd="1" destOrd="0" presId="urn:microsoft.com/office/officeart/2018/2/layout/IconVerticalSolidList"/>
    <dgm:cxn modelId="{62FD2619-18B2-BA4C-A064-2CFA129B257B}" type="presParOf" srcId="{5277B870-840E-44AD-A3DC-C5385E8E709B}" destId="{256DFCED-63BB-4B02-B7DD-B0F597085B61}" srcOrd="2" destOrd="0" presId="urn:microsoft.com/office/officeart/2018/2/layout/IconVerticalSolidList"/>
    <dgm:cxn modelId="{775DFB1A-84EB-C843-BA5A-039B37CBF177}" type="presParOf" srcId="{5277B870-840E-44AD-A3DC-C5385E8E709B}" destId="{35071F90-F033-4184-B792-2233242414B8}" srcOrd="3" destOrd="0" presId="urn:microsoft.com/office/officeart/2018/2/layout/IconVerticalSolidList"/>
    <dgm:cxn modelId="{E512A833-FFB1-224D-BDD6-A346AAF41DDA}" type="presParOf" srcId="{71D4392D-6AC8-4E85-A73F-6886FB79FF35}" destId="{499F4DA8-142A-4EBD-92CD-E4FB42CA0AE3}" srcOrd="3" destOrd="0" presId="urn:microsoft.com/office/officeart/2018/2/layout/IconVerticalSolidList"/>
    <dgm:cxn modelId="{B0B8AA9B-F65E-DD41-85C0-6B6616DEA6D0}" type="presParOf" srcId="{71D4392D-6AC8-4E85-A73F-6886FB79FF35}" destId="{E2828383-F3A2-4ADC-9C5D-A0F2F6C74ACA}" srcOrd="4" destOrd="0" presId="urn:microsoft.com/office/officeart/2018/2/layout/IconVerticalSolidList"/>
    <dgm:cxn modelId="{1ECAC84A-4368-0147-BCD1-746E8429A00E}" type="presParOf" srcId="{E2828383-F3A2-4ADC-9C5D-A0F2F6C74ACA}" destId="{B8E3F715-ED6A-49DC-8D8F-EDE1B96FFDE0}" srcOrd="0" destOrd="0" presId="urn:microsoft.com/office/officeart/2018/2/layout/IconVerticalSolidList"/>
    <dgm:cxn modelId="{374ACE99-458B-8E48-8DF1-386F34161E9B}" type="presParOf" srcId="{E2828383-F3A2-4ADC-9C5D-A0F2F6C74ACA}" destId="{CCEFD707-0AE5-4483-9E64-7881EF93681A}" srcOrd="1" destOrd="0" presId="urn:microsoft.com/office/officeart/2018/2/layout/IconVerticalSolidList"/>
    <dgm:cxn modelId="{96EF6936-6896-1948-86BC-29083E9086F1}" type="presParOf" srcId="{E2828383-F3A2-4ADC-9C5D-A0F2F6C74ACA}" destId="{260FC8C0-88A7-42E4-AE47-84DADD32B9F7}" srcOrd="2" destOrd="0" presId="urn:microsoft.com/office/officeart/2018/2/layout/IconVerticalSolidList"/>
    <dgm:cxn modelId="{40EEEAF2-DB13-D640-95B6-9FCC70067435}" type="presParOf" srcId="{E2828383-F3A2-4ADC-9C5D-A0F2F6C74ACA}" destId="{AC00DA99-C122-4699-B097-336393A9215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5E67D6-659B-4706-ADF3-8115FE5E7AD1}"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9517BC6C-469E-4077-AE08-CB60D42527D7}">
      <dgm:prSet custT="1"/>
      <dgm:spPr/>
      <dgm:t>
        <a:bodyPr/>
        <a:lstStyle/>
        <a:p>
          <a:r>
            <a:rPr lang="en-GB" sz="3200" b="1" dirty="0">
              <a:solidFill>
                <a:schemeClr val="accent4"/>
              </a:solidFill>
            </a:rPr>
            <a:t>Optimize existing resources: </a:t>
          </a:r>
          <a:r>
            <a:rPr lang="en-GB" sz="2400" dirty="0"/>
            <a:t>Evaluate existing resources and infrastructure to identify areas where improvements can be made without significant financial investment. This may involve repurposing existing assets or optimizing operational efficiencies to free up resources for new development initiatives</a:t>
          </a:r>
          <a:r>
            <a:rPr lang="en-GB" sz="2400" b="0" i="0" u="none" noProof="0" dirty="0"/>
            <a:t>.</a:t>
          </a:r>
          <a:endParaRPr lang="en-GB" sz="1800" noProof="0" dirty="0"/>
        </a:p>
      </dgm:t>
    </dgm:pt>
    <dgm:pt modelId="{5ABA99EC-5673-4827-A06F-D9D46D08DAB2}" type="parTrans" cxnId="{61C48F46-98A0-4960-9546-D0F1E5EAE5DE}">
      <dgm:prSet/>
      <dgm:spPr/>
      <dgm:t>
        <a:bodyPr/>
        <a:lstStyle/>
        <a:p>
          <a:endParaRPr lang="en-US"/>
        </a:p>
      </dgm:t>
    </dgm:pt>
    <dgm:pt modelId="{6D918F75-AC5E-4929-9040-AD0EDCCCB4F5}" type="sibTrans" cxnId="{61C48F46-98A0-4960-9546-D0F1E5EAE5DE}">
      <dgm:prSet/>
      <dgm:spPr/>
      <dgm:t>
        <a:bodyPr/>
        <a:lstStyle/>
        <a:p>
          <a:endParaRPr lang="en-US"/>
        </a:p>
      </dgm:t>
    </dgm:pt>
    <dgm:pt modelId="{42458C6F-0576-4C32-961D-C76E926C5939}">
      <dgm:prSet custT="1"/>
      <dgm:spPr/>
      <dgm:t>
        <a:bodyPr/>
        <a:lstStyle/>
        <a:p>
          <a:r>
            <a:rPr lang="en-GB" sz="3200" b="1" noProof="0" dirty="0">
              <a:solidFill>
                <a:schemeClr val="accent4"/>
              </a:solidFill>
            </a:rPr>
            <a:t>Seek partnerships and collaborations: </a:t>
          </a:r>
          <a:r>
            <a:rPr lang="en-GB" sz="2100" noProof="0" dirty="0"/>
            <a:t>Collaborate with stakeholders, including government agencies, neighbouring local authorities, non-profit organizations, private sector entities, potential investors and community groups. Collaborations can help leverage additional funding, expertise, and resources. </a:t>
          </a:r>
          <a:r>
            <a:rPr lang="en-GB" sz="2100" noProof="0" dirty="0">
              <a:solidFill>
                <a:schemeClr val="accent4"/>
              </a:solidFill>
            </a:rPr>
            <a:t>Establish partnerships that align with the municipality's goals</a:t>
          </a:r>
          <a:r>
            <a:rPr lang="en-GB" sz="2100" b="0" i="0" u="none" noProof="0" dirty="0">
              <a:solidFill>
                <a:schemeClr val="accent4"/>
              </a:solidFill>
            </a:rPr>
            <a:t>.</a:t>
          </a:r>
          <a:endParaRPr lang="en-GB" sz="2100" noProof="0" dirty="0">
            <a:solidFill>
              <a:schemeClr val="accent4"/>
            </a:solidFill>
          </a:endParaRPr>
        </a:p>
      </dgm:t>
    </dgm:pt>
    <dgm:pt modelId="{16B6AF96-AB16-4A8C-AFDF-E7957CB741DE}" type="parTrans" cxnId="{03655AE8-08CF-4ECD-8A1C-F548AC3567C2}">
      <dgm:prSet/>
      <dgm:spPr/>
      <dgm:t>
        <a:bodyPr/>
        <a:lstStyle/>
        <a:p>
          <a:endParaRPr lang="en-US"/>
        </a:p>
      </dgm:t>
    </dgm:pt>
    <dgm:pt modelId="{632678DA-F004-4465-8B7E-D3406BAED552}" type="sibTrans" cxnId="{03655AE8-08CF-4ECD-8A1C-F548AC3567C2}">
      <dgm:prSet/>
      <dgm:spPr/>
      <dgm:t>
        <a:bodyPr/>
        <a:lstStyle/>
        <a:p>
          <a:endParaRPr lang="en-US"/>
        </a:p>
      </dgm:t>
    </dgm:pt>
    <dgm:pt modelId="{A2B632EA-7B26-6A43-B2DB-64100D67EFF6}">
      <dgm:prSet custT="1"/>
      <dgm:spPr/>
      <dgm:t>
        <a:bodyPr/>
        <a:lstStyle/>
        <a:p>
          <a:r>
            <a:rPr lang="en-GB" sz="3200" b="1" noProof="0" dirty="0">
              <a:solidFill>
                <a:schemeClr val="accent4"/>
              </a:solidFill>
            </a:rPr>
            <a:t>Explore funding options: </a:t>
          </a:r>
          <a:r>
            <a:rPr lang="en-GB" sz="2000" noProof="0" dirty="0"/>
            <a:t>Research and identify the various funding sources available for local authorities, such as EU funds, government grants, loans, public-private partnerships, and community development funds. Consider innovative financing mechanisms like municipal bonds, impact investing Funds, Green Bonds, impact fees, etc</a:t>
          </a:r>
          <a:r>
            <a:rPr lang="en-GB" sz="2000" dirty="0"/>
            <a:t>. </a:t>
          </a:r>
          <a:r>
            <a:rPr lang="en-GB" sz="2000" dirty="0">
              <a:solidFill>
                <a:schemeClr val="accent4"/>
              </a:solidFill>
            </a:rPr>
            <a:t>Match the identified projects with suitable funding sources.</a:t>
          </a:r>
          <a:endParaRPr lang="pl-PL" sz="2000" dirty="0">
            <a:solidFill>
              <a:schemeClr val="accent4"/>
            </a:solidFill>
          </a:endParaRPr>
        </a:p>
      </dgm:t>
    </dgm:pt>
    <dgm:pt modelId="{C6CA3734-09BB-7448-ADD3-B9B4F8A692BE}" type="parTrans" cxnId="{E172CD23-30FC-8A4E-AB18-9D604D05EFC4}">
      <dgm:prSet/>
      <dgm:spPr/>
      <dgm:t>
        <a:bodyPr/>
        <a:lstStyle/>
        <a:p>
          <a:endParaRPr lang="pl-PL"/>
        </a:p>
      </dgm:t>
    </dgm:pt>
    <dgm:pt modelId="{7BE801D7-E952-5344-AD65-78095950A030}" type="sibTrans" cxnId="{E172CD23-30FC-8A4E-AB18-9D604D05EFC4}">
      <dgm:prSet/>
      <dgm:spPr/>
      <dgm:t>
        <a:bodyPr/>
        <a:lstStyle/>
        <a:p>
          <a:endParaRPr lang="pl-PL"/>
        </a:p>
      </dgm:t>
    </dgm:pt>
    <dgm:pt modelId="{71D4392D-6AC8-4E85-A73F-6886FB79FF35}" type="pres">
      <dgm:prSet presAssocID="{B35E67D6-659B-4706-ADF3-8115FE5E7AD1}" presName="root" presStyleCnt="0">
        <dgm:presLayoutVars>
          <dgm:dir/>
          <dgm:resizeHandles val="exact"/>
        </dgm:presLayoutVars>
      </dgm:prSet>
      <dgm:spPr/>
      <dgm:t>
        <a:bodyPr/>
        <a:lstStyle/>
        <a:p>
          <a:endParaRPr lang="en-US"/>
        </a:p>
      </dgm:t>
    </dgm:pt>
    <dgm:pt modelId="{626A5A68-B101-41EE-B88E-DC493B6E2D25}" type="pres">
      <dgm:prSet presAssocID="{9517BC6C-469E-4077-AE08-CB60D42527D7}" presName="compNode" presStyleCnt="0"/>
      <dgm:spPr/>
    </dgm:pt>
    <dgm:pt modelId="{FFB31A5A-B404-49FA-A539-9D3DEDE7159D}" type="pres">
      <dgm:prSet presAssocID="{9517BC6C-469E-4077-AE08-CB60D42527D7}" presName="bgRect" presStyleLbl="bgShp" presStyleIdx="0" presStyleCnt="3"/>
      <dgm:spPr/>
    </dgm:pt>
    <dgm:pt modelId="{BC76E2D2-7557-48D1-93BF-61785611D16F}" type="pres">
      <dgm:prSet presAssocID="{9517BC6C-469E-4077-AE08-CB60D42527D7}"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Części układanki z wypełnieniem pełnym"/>
        </a:ext>
      </dgm:extLst>
    </dgm:pt>
    <dgm:pt modelId="{22219543-F2E6-4015-967E-051E53D11752}" type="pres">
      <dgm:prSet presAssocID="{9517BC6C-469E-4077-AE08-CB60D42527D7}" presName="spaceRect" presStyleCnt="0"/>
      <dgm:spPr/>
    </dgm:pt>
    <dgm:pt modelId="{E9720210-58E4-4B9D-9D97-92F58123E428}" type="pres">
      <dgm:prSet presAssocID="{9517BC6C-469E-4077-AE08-CB60D42527D7}" presName="parTx" presStyleLbl="revTx" presStyleIdx="0" presStyleCnt="3">
        <dgm:presLayoutVars>
          <dgm:chMax val="0"/>
          <dgm:chPref val="0"/>
        </dgm:presLayoutVars>
      </dgm:prSet>
      <dgm:spPr/>
      <dgm:t>
        <a:bodyPr/>
        <a:lstStyle/>
        <a:p>
          <a:endParaRPr lang="en-US"/>
        </a:p>
      </dgm:t>
    </dgm:pt>
    <dgm:pt modelId="{03E13677-483E-4DFD-A5E4-B1EC494FCAF8}" type="pres">
      <dgm:prSet presAssocID="{6D918F75-AC5E-4929-9040-AD0EDCCCB4F5}" presName="sibTrans" presStyleCnt="0"/>
      <dgm:spPr/>
    </dgm:pt>
    <dgm:pt modelId="{E2828383-F3A2-4ADC-9C5D-A0F2F6C74ACA}" type="pres">
      <dgm:prSet presAssocID="{42458C6F-0576-4C32-961D-C76E926C5939}" presName="compNode" presStyleCnt="0"/>
      <dgm:spPr/>
    </dgm:pt>
    <dgm:pt modelId="{B8E3F715-ED6A-49DC-8D8F-EDE1B96FFDE0}" type="pres">
      <dgm:prSet presAssocID="{42458C6F-0576-4C32-961D-C76E926C5939}" presName="bgRect" presStyleLbl="bgShp" presStyleIdx="1" presStyleCnt="3"/>
      <dgm:spPr/>
    </dgm:pt>
    <dgm:pt modelId="{CCEFD707-0AE5-4483-9E64-7881EF93681A}" type="pres">
      <dgm:prSet presAssocID="{42458C6F-0576-4C32-961D-C76E926C59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onnections"/>
        </a:ext>
      </dgm:extLst>
    </dgm:pt>
    <dgm:pt modelId="{260FC8C0-88A7-42E4-AE47-84DADD32B9F7}" type="pres">
      <dgm:prSet presAssocID="{42458C6F-0576-4C32-961D-C76E926C5939}" presName="spaceRect" presStyleCnt="0"/>
      <dgm:spPr/>
    </dgm:pt>
    <dgm:pt modelId="{AC00DA99-C122-4699-B097-336393A92155}" type="pres">
      <dgm:prSet presAssocID="{42458C6F-0576-4C32-961D-C76E926C5939}" presName="parTx" presStyleLbl="revTx" presStyleIdx="1" presStyleCnt="3">
        <dgm:presLayoutVars>
          <dgm:chMax val="0"/>
          <dgm:chPref val="0"/>
        </dgm:presLayoutVars>
      </dgm:prSet>
      <dgm:spPr/>
      <dgm:t>
        <a:bodyPr/>
        <a:lstStyle/>
        <a:p>
          <a:endParaRPr lang="en-US"/>
        </a:p>
      </dgm:t>
    </dgm:pt>
    <dgm:pt modelId="{B1DC1FA7-7F51-A749-B449-0C01331007C9}" type="pres">
      <dgm:prSet presAssocID="{632678DA-F004-4465-8B7E-D3406BAED552}" presName="sibTrans" presStyleCnt="0"/>
      <dgm:spPr/>
    </dgm:pt>
    <dgm:pt modelId="{AEA318E0-28D4-484C-9815-A378A525193A}" type="pres">
      <dgm:prSet presAssocID="{A2B632EA-7B26-6A43-B2DB-64100D67EFF6}" presName="compNode" presStyleCnt="0"/>
      <dgm:spPr/>
    </dgm:pt>
    <dgm:pt modelId="{0070F0AD-0B31-7541-839D-35C97BDA8FE9}" type="pres">
      <dgm:prSet presAssocID="{A2B632EA-7B26-6A43-B2DB-64100D67EFF6}" presName="bgRect" presStyleLbl="bgShp" presStyleIdx="2" presStyleCnt="3"/>
      <dgm:spPr/>
    </dgm:pt>
    <dgm:pt modelId="{BE8F39ED-2943-434C-A327-4552BB3F93CA}" type="pres">
      <dgm:prSet presAssocID="{A2B632EA-7B26-6A43-B2DB-64100D67EFF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Euro"/>
        </a:ext>
      </dgm:extLst>
    </dgm:pt>
    <dgm:pt modelId="{8808A4C0-6950-5446-A6E7-3F1063D60CF9}" type="pres">
      <dgm:prSet presAssocID="{A2B632EA-7B26-6A43-B2DB-64100D67EFF6}" presName="spaceRect" presStyleCnt="0"/>
      <dgm:spPr/>
    </dgm:pt>
    <dgm:pt modelId="{1FD2480F-A8D9-3947-A1A9-5D590EA52FE7}" type="pres">
      <dgm:prSet presAssocID="{A2B632EA-7B26-6A43-B2DB-64100D67EFF6}" presName="parTx" presStyleLbl="revTx" presStyleIdx="2" presStyleCnt="3">
        <dgm:presLayoutVars>
          <dgm:chMax val="0"/>
          <dgm:chPref val="0"/>
        </dgm:presLayoutVars>
      </dgm:prSet>
      <dgm:spPr/>
      <dgm:t>
        <a:bodyPr/>
        <a:lstStyle/>
        <a:p>
          <a:endParaRPr lang="en-US"/>
        </a:p>
      </dgm:t>
    </dgm:pt>
  </dgm:ptLst>
  <dgm:cxnLst>
    <dgm:cxn modelId="{E172CD23-30FC-8A4E-AB18-9D604D05EFC4}" srcId="{B35E67D6-659B-4706-ADF3-8115FE5E7AD1}" destId="{A2B632EA-7B26-6A43-B2DB-64100D67EFF6}" srcOrd="2" destOrd="0" parTransId="{C6CA3734-09BB-7448-ADD3-B9B4F8A692BE}" sibTransId="{7BE801D7-E952-5344-AD65-78095950A030}"/>
    <dgm:cxn modelId="{5E7AFFA1-B04F-3946-B8F1-995CE024A3E2}" type="presOf" srcId="{42458C6F-0576-4C32-961D-C76E926C5939}" destId="{AC00DA99-C122-4699-B097-336393A92155}" srcOrd="0" destOrd="0" presId="urn:microsoft.com/office/officeart/2018/2/layout/IconVerticalSolidList"/>
    <dgm:cxn modelId="{61C48F46-98A0-4960-9546-D0F1E5EAE5DE}" srcId="{B35E67D6-659B-4706-ADF3-8115FE5E7AD1}" destId="{9517BC6C-469E-4077-AE08-CB60D42527D7}" srcOrd="0" destOrd="0" parTransId="{5ABA99EC-5673-4827-A06F-D9D46D08DAB2}" sibTransId="{6D918F75-AC5E-4929-9040-AD0EDCCCB4F5}"/>
    <dgm:cxn modelId="{03655AE8-08CF-4ECD-8A1C-F548AC3567C2}" srcId="{B35E67D6-659B-4706-ADF3-8115FE5E7AD1}" destId="{42458C6F-0576-4C32-961D-C76E926C5939}" srcOrd="1" destOrd="0" parTransId="{16B6AF96-AB16-4A8C-AFDF-E7957CB741DE}" sibTransId="{632678DA-F004-4465-8B7E-D3406BAED552}"/>
    <dgm:cxn modelId="{92B04A93-03FF-DE4E-94B0-7BD8869FB583}" type="presOf" srcId="{A2B632EA-7B26-6A43-B2DB-64100D67EFF6}" destId="{1FD2480F-A8D9-3947-A1A9-5D590EA52FE7}" srcOrd="0" destOrd="0" presId="urn:microsoft.com/office/officeart/2018/2/layout/IconVerticalSolidList"/>
    <dgm:cxn modelId="{6F7475BD-67EC-E347-A874-29204E29169D}" type="presOf" srcId="{B35E67D6-659B-4706-ADF3-8115FE5E7AD1}" destId="{71D4392D-6AC8-4E85-A73F-6886FB79FF35}" srcOrd="0" destOrd="0" presId="urn:microsoft.com/office/officeart/2018/2/layout/IconVerticalSolidList"/>
    <dgm:cxn modelId="{1988AD08-59A2-3E4C-9C7E-329500BB5E3E}" type="presOf" srcId="{9517BC6C-469E-4077-AE08-CB60D42527D7}" destId="{E9720210-58E4-4B9D-9D97-92F58123E428}" srcOrd="0" destOrd="0" presId="urn:microsoft.com/office/officeart/2018/2/layout/IconVerticalSolidList"/>
    <dgm:cxn modelId="{A7A48969-2C44-AA4A-8A02-136CA039BE53}" type="presParOf" srcId="{71D4392D-6AC8-4E85-A73F-6886FB79FF35}" destId="{626A5A68-B101-41EE-B88E-DC493B6E2D25}" srcOrd="0" destOrd="0" presId="urn:microsoft.com/office/officeart/2018/2/layout/IconVerticalSolidList"/>
    <dgm:cxn modelId="{08DAA7DE-DEEA-384F-BA30-B4201317196B}" type="presParOf" srcId="{626A5A68-B101-41EE-B88E-DC493B6E2D25}" destId="{FFB31A5A-B404-49FA-A539-9D3DEDE7159D}" srcOrd="0" destOrd="0" presId="urn:microsoft.com/office/officeart/2018/2/layout/IconVerticalSolidList"/>
    <dgm:cxn modelId="{2982783C-4622-734A-B220-8A0BF4BBD541}" type="presParOf" srcId="{626A5A68-B101-41EE-B88E-DC493B6E2D25}" destId="{BC76E2D2-7557-48D1-93BF-61785611D16F}" srcOrd="1" destOrd="0" presId="urn:microsoft.com/office/officeart/2018/2/layout/IconVerticalSolidList"/>
    <dgm:cxn modelId="{97103805-4B49-F640-9391-7784C7D10DD3}" type="presParOf" srcId="{626A5A68-B101-41EE-B88E-DC493B6E2D25}" destId="{22219543-F2E6-4015-967E-051E53D11752}" srcOrd="2" destOrd="0" presId="urn:microsoft.com/office/officeart/2018/2/layout/IconVerticalSolidList"/>
    <dgm:cxn modelId="{40A29A42-22FC-2A46-B8FA-0080EEFCB1ED}" type="presParOf" srcId="{626A5A68-B101-41EE-B88E-DC493B6E2D25}" destId="{E9720210-58E4-4B9D-9D97-92F58123E428}" srcOrd="3" destOrd="0" presId="urn:microsoft.com/office/officeart/2018/2/layout/IconVerticalSolidList"/>
    <dgm:cxn modelId="{74A75959-C4A0-1C41-BC1C-CD71524F2F6F}" type="presParOf" srcId="{71D4392D-6AC8-4E85-A73F-6886FB79FF35}" destId="{03E13677-483E-4DFD-A5E4-B1EC494FCAF8}" srcOrd="1" destOrd="0" presId="urn:microsoft.com/office/officeart/2018/2/layout/IconVerticalSolidList"/>
    <dgm:cxn modelId="{EC798775-C952-BC48-81FE-78056952B330}" type="presParOf" srcId="{71D4392D-6AC8-4E85-A73F-6886FB79FF35}" destId="{E2828383-F3A2-4ADC-9C5D-A0F2F6C74ACA}" srcOrd="2" destOrd="0" presId="urn:microsoft.com/office/officeart/2018/2/layout/IconVerticalSolidList"/>
    <dgm:cxn modelId="{CEB3452B-C2D4-364F-9BA5-889F51F54661}" type="presParOf" srcId="{E2828383-F3A2-4ADC-9C5D-A0F2F6C74ACA}" destId="{B8E3F715-ED6A-49DC-8D8F-EDE1B96FFDE0}" srcOrd="0" destOrd="0" presId="urn:microsoft.com/office/officeart/2018/2/layout/IconVerticalSolidList"/>
    <dgm:cxn modelId="{2BFDE41E-A0B5-B345-BC5C-3187DA58A43F}" type="presParOf" srcId="{E2828383-F3A2-4ADC-9C5D-A0F2F6C74ACA}" destId="{CCEFD707-0AE5-4483-9E64-7881EF93681A}" srcOrd="1" destOrd="0" presId="urn:microsoft.com/office/officeart/2018/2/layout/IconVerticalSolidList"/>
    <dgm:cxn modelId="{8C8F1442-3BD0-1842-8E9E-C009D4898EE7}" type="presParOf" srcId="{E2828383-F3A2-4ADC-9C5D-A0F2F6C74ACA}" destId="{260FC8C0-88A7-42E4-AE47-84DADD32B9F7}" srcOrd="2" destOrd="0" presId="urn:microsoft.com/office/officeart/2018/2/layout/IconVerticalSolidList"/>
    <dgm:cxn modelId="{4A26DA98-D9A5-B64E-9AAF-6043BC1C593F}" type="presParOf" srcId="{E2828383-F3A2-4ADC-9C5D-A0F2F6C74ACA}" destId="{AC00DA99-C122-4699-B097-336393A92155}" srcOrd="3" destOrd="0" presId="urn:microsoft.com/office/officeart/2018/2/layout/IconVerticalSolidList"/>
    <dgm:cxn modelId="{0D4B3CA8-2A51-3E45-9412-F7ACED68727D}" type="presParOf" srcId="{71D4392D-6AC8-4E85-A73F-6886FB79FF35}" destId="{B1DC1FA7-7F51-A749-B449-0C01331007C9}" srcOrd="3" destOrd="0" presId="urn:microsoft.com/office/officeart/2018/2/layout/IconVerticalSolidList"/>
    <dgm:cxn modelId="{43AA0118-E73F-5F4B-839A-75D91B2B9E1F}" type="presParOf" srcId="{71D4392D-6AC8-4E85-A73F-6886FB79FF35}" destId="{AEA318E0-28D4-484C-9815-A378A525193A}" srcOrd="4" destOrd="0" presId="urn:microsoft.com/office/officeart/2018/2/layout/IconVerticalSolidList"/>
    <dgm:cxn modelId="{D674F82E-BA4B-3C45-BD5C-41C78D232C6A}" type="presParOf" srcId="{AEA318E0-28D4-484C-9815-A378A525193A}" destId="{0070F0AD-0B31-7541-839D-35C97BDA8FE9}" srcOrd="0" destOrd="0" presId="urn:microsoft.com/office/officeart/2018/2/layout/IconVerticalSolidList"/>
    <dgm:cxn modelId="{16BE14C0-6D93-E34A-91B1-82D241F15686}" type="presParOf" srcId="{AEA318E0-28D4-484C-9815-A378A525193A}" destId="{BE8F39ED-2943-434C-A327-4552BB3F93CA}" srcOrd="1" destOrd="0" presId="urn:microsoft.com/office/officeart/2018/2/layout/IconVerticalSolidList"/>
    <dgm:cxn modelId="{75947D03-B14A-F148-899F-8DAE92909AF2}" type="presParOf" srcId="{AEA318E0-28D4-484C-9815-A378A525193A}" destId="{8808A4C0-6950-5446-A6E7-3F1063D60CF9}" srcOrd="2" destOrd="0" presId="urn:microsoft.com/office/officeart/2018/2/layout/IconVerticalSolidList"/>
    <dgm:cxn modelId="{71F40BD5-16DB-934B-8F82-E8C6A2220F7B}" type="presParOf" srcId="{AEA318E0-28D4-484C-9815-A378A525193A}" destId="{1FD2480F-A8D9-3947-A1A9-5D590EA52FE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5E67D6-659B-4706-ADF3-8115FE5E7AD1}"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9517BC6C-469E-4077-AE08-CB60D42527D7}">
      <dgm:prSet custT="1"/>
      <dgm:spPr/>
      <dgm:t>
        <a:bodyPr/>
        <a:lstStyle/>
        <a:p>
          <a:r>
            <a:rPr lang="en-GB" sz="3200" b="1" i="0" u="none" noProof="0" dirty="0">
              <a:solidFill>
                <a:schemeClr val="accent4"/>
              </a:solidFill>
            </a:rPr>
            <a:t>Foster transparency and accountability: </a:t>
          </a:r>
          <a:r>
            <a:rPr lang="en-GB" sz="2200" b="0" i="0" u="none" noProof="0" dirty="0"/>
            <a:t>Maintain transparency in fund utilization by adhering to financial reporting and auditing standards. </a:t>
          </a:r>
          <a:r>
            <a:rPr lang="en-GB" sz="2200" b="0" i="0" u="none" noProof="0" dirty="0">
              <a:solidFill>
                <a:schemeClr val="accent4"/>
              </a:solidFill>
            </a:rPr>
            <a:t>Ensure that funds are allocated efficiently and effectively to achieve the intended developmental goals.</a:t>
          </a:r>
          <a:r>
            <a:rPr lang="en-GB" sz="2200" b="0" i="0" u="none" noProof="0" dirty="0"/>
            <a:t> Regularly communicate progress to funders, stakeholders, and the community.</a:t>
          </a:r>
          <a:endParaRPr lang="en-GB" sz="2200" noProof="0" dirty="0"/>
        </a:p>
      </dgm:t>
    </dgm:pt>
    <dgm:pt modelId="{5ABA99EC-5673-4827-A06F-D9D46D08DAB2}" type="parTrans" cxnId="{61C48F46-98A0-4960-9546-D0F1E5EAE5DE}">
      <dgm:prSet/>
      <dgm:spPr/>
      <dgm:t>
        <a:bodyPr/>
        <a:lstStyle/>
        <a:p>
          <a:endParaRPr lang="en-US"/>
        </a:p>
      </dgm:t>
    </dgm:pt>
    <dgm:pt modelId="{6D918F75-AC5E-4929-9040-AD0EDCCCB4F5}" type="sibTrans" cxnId="{61C48F46-98A0-4960-9546-D0F1E5EAE5DE}">
      <dgm:prSet/>
      <dgm:spPr/>
      <dgm:t>
        <a:bodyPr/>
        <a:lstStyle/>
        <a:p>
          <a:endParaRPr lang="en-US"/>
        </a:p>
      </dgm:t>
    </dgm:pt>
    <dgm:pt modelId="{42458C6F-0576-4C32-961D-C76E926C5939}">
      <dgm:prSet custT="1"/>
      <dgm:spPr/>
      <dgm:t>
        <a:bodyPr/>
        <a:lstStyle/>
        <a:p>
          <a:r>
            <a:rPr lang="en-GB" sz="3200" b="1" noProof="0" dirty="0">
              <a:solidFill>
                <a:schemeClr val="accent4"/>
              </a:solidFill>
            </a:rPr>
            <a:t>Monitor and evaluate progress: </a:t>
          </a:r>
          <a:r>
            <a:rPr lang="en-GB" sz="2200" noProof="0" dirty="0"/>
            <a:t>Implement a robust monitoring and evaluation system to track the progress of development projects. </a:t>
          </a:r>
          <a:r>
            <a:rPr lang="en-GB" sz="2200" b="0" i="0" u="none" noProof="0" dirty="0"/>
            <a:t>Regularly assess the effectiveness of initiatives, identify challenges, and make necessary adjustments. </a:t>
          </a:r>
          <a:r>
            <a:rPr lang="en-GB" sz="2200" b="0" i="0" u="none" noProof="0" dirty="0">
              <a:solidFill>
                <a:schemeClr val="accent4"/>
              </a:solidFill>
            </a:rPr>
            <a:t>Demonstrating positive outcomes and impact will strengthen future funding opportunities.</a:t>
          </a:r>
          <a:endParaRPr lang="en-GB" sz="2200" noProof="0" dirty="0">
            <a:solidFill>
              <a:schemeClr val="accent4"/>
            </a:solidFill>
          </a:endParaRPr>
        </a:p>
      </dgm:t>
    </dgm:pt>
    <dgm:pt modelId="{16B6AF96-AB16-4A8C-AFDF-E7957CB741DE}" type="parTrans" cxnId="{03655AE8-08CF-4ECD-8A1C-F548AC3567C2}">
      <dgm:prSet/>
      <dgm:spPr/>
      <dgm:t>
        <a:bodyPr/>
        <a:lstStyle/>
        <a:p>
          <a:endParaRPr lang="en-US"/>
        </a:p>
      </dgm:t>
    </dgm:pt>
    <dgm:pt modelId="{632678DA-F004-4465-8B7E-D3406BAED552}" type="sibTrans" cxnId="{03655AE8-08CF-4ECD-8A1C-F548AC3567C2}">
      <dgm:prSet/>
      <dgm:spPr/>
      <dgm:t>
        <a:bodyPr/>
        <a:lstStyle/>
        <a:p>
          <a:endParaRPr lang="en-US"/>
        </a:p>
      </dgm:t>
    </dgm:pt>
    <dgm:pt modelId="{A2B632EA-7B26-6A43-B2DB-64100D67EFF6}">
      <dgm:prSet custT="1"/>
      <dgm:spPr/>
      <dgm:t>
        <a:bodyPr/>
        <a:lstStyle/>
        <a:p>
          <a:r>
            <a:rPr lang="en-GB" sz="3200" b="1" noProof="0" dirty="0">
              <a:solidFill>
                <a:schemeClr val="accent4"/>
              </a:solidFill>
            </a:rPr>
            <a:t>Analyse the impact of actions taken and changes made: </a:t>
          </a:r>
          <a:r>
            <a:rPr lang="en-GB" sz="2400" b="0" noProof="0" dirty="0">
              <a:solidFill>
                <a:schemeClr val="bg1"/>
              </a:solidFill>
            </a:rPr>
            <a:t>investments and development activities change priorities and affect needs. Development planning and implementation is an ongoing process - </a:t>
          </a:r>
          <a:r>
            <a:rPr lang="en-GB" sz="2400" b="0" noProof="0" dirty="0">
              <a:solidFill>
                <a:schemeClr val="accent4"/>
              </a:solidFill>
            </a:rPr>
            <a:t>there is no such thing as achieved development.</a:t>
          </a:r>
        </a:p>
      </dgm:t>
    </dgm:pt>
    <dgm:pt modelId="{C6CA3734-09BB-7448-ADD3-B9B4F8A692BE}" type="parTrans" cxnId="{E172CD23-30FC-8A4E-AB18-9D604D05EFC4}">
      <dgm:prSet/>
      <dgm:spPr/>
      <dgm:t>
        <a:bodyPr/>
        <a:lstStyle/>
        <a:p>
          <a:endParaRPr lang="pl-PL"/>
        </a:p>
      </dgm:t>
    </dgm:pt>
    <dgm:pt modelId="{7BE801D7-E952-5344-AD65-78095950A030}" type="sibTrans" cxnId="{E172CD23-30FC-8A4E-AB18-9D604D05EFC4}">
      <dgm:prSet/>
      <dgm:spPr/>
      <dgm:t>
        <a:bodyPr/>
        <a:lstStyle/>
        <a:p>
          <a:endParaRPr lang="pl-PL"/>
        </a:p>
      </dgm:t>
    </dgm:pt>
    <dgm:pt modelId="{71D4392D-6AC8-4E85-A73F-6886FB79FF35}" type="pres">
      <dgm:prSet presAssocID="{B35E67D6-659B-4706-ADF3-8115FE5E7AD1}" presName="root" presStyleCnt="0">
        <dgm:presLayoutVars>
          <dgm:dir/>
          <dgm:resizeHandles val="exact"/>
        </dgm:presLayoutVars>
      </dgm:prSet>
      <dgm:spPr/>
      <dgm:t>
        <a:bodyPr/>
        <a:lstStyle/>
        <a:p>
          <a:endParaRPr lang="en-US"/>
        </a:p>
      </dgm:t>
    </dgm:pt>
    <dgm:pt modelId="{626A5A68-B101-41EE-B88E-DC493B6E2D25}" type="pres">
      <dgm:prSet presAssocID="{9517BC6C-469E-4077-AE08-CB60D42527D7}" presName="compNode" presStyleCnt="0"/>
      <dgm:spPr/>
    </dgm:pt>
    <dgm:pt modelId="{FFB31A5A-B404-49FA-A539-9D3DEDE7159D}" type="pres">
      <dgm:prSet presAssocID="{9517BC6C-469E-4077-AE08-CB60D42527D7}" presName="bgRect" presStyleLbl="bgShp" presStyleIdx="0" presStyleCnt="3"/>
      <dgm:spPr/>
    </dgm:pt>
    <dgm:pt modelId="{BC76E2D2-7557-48D1-93BF-61785611D16F}" type="pres">
      <dgm:prSet presAssocID="{9517BC6C-469E-4077-AE08-CB60D42527D7}"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Opinia klienta z wypełnieniem pełnym"/>
        </a:ext>
      </dgm:extLst>
    </dgm:pt>
    <dgm:pt modelId="{22219543-F2E6-4015-967E-051E53D11752}" type="pres">
      <dgm:prSet presAssocID="{9517BC6C-469E-4077-AE08-CB60D42527D7}" presName="spaceRect" presStyleCnt="0"/>
      <dgm:spPr/>
    </dgm:pt>
    <dgm:pt modelId="{E9720210-58E4-4B9D-9D97-92F58123E428}" type="pres">
      <dgm:prSet presAssocID="{9517BC6C-469E-4077-AE08-CB60D42527D7}" presName="parTx" presStyleLbl="revTx" presStyleIdx="0" presStyleCnt="3">
        <dgm:presLayoutVars>
          <dgm:chMax val="0"/>
          <dgm:chPref val="0"/>
        </dgm:presLayoutVars>
      </dgm:prSet>
      <dgm:spPr/>
      <dgm:t>
        <a:bodyPr/>
        <a:lstStyle/>
        <a:p>
          <a:endParaRPr lang="en-US"/>
        </a:p>
      </dgm:t>
    </dgm:pt>
    <dgm:pt modelId="{03E13677-483E-4DFD-A5E4-B1EC494FCAF8}" type="pres">
      <dgm:prSet presAssocID="{6D918F75-AC5E-4929-9040-AD0EDCCCB4F5}" presName="sibTrans" presStyleCnt="0"/>
      <dgm:spPr/>
    </dgm:pt>
    <dgm:pt modelId="{E2828383-F3A2-4ADC-9C5D-A0F2F6C74ACA}" type="pres">
      <dgm:prSet presAssocID="{42458C6F-0576-4C32-961D-C76E926C5939}" presName="compNode" presStyleCnt="0"/>
      <dgm:spPr/>
    </dgm:pt>
    <dgm:pt modelId="{B8E3F715-ED6A-49DC-8D8F-EDE1B96FFDE0}" type="pres">
      <dgm:prSet presAssocID="{42458C6F-0576-4C32-961D-C76E926C5939}" presName="bgRect" presStyleLbl="bgShp" presStyleIdx="1" presStyleCnt="3"/>
      <dgm:spPr/>
    </dgm:pt>
    <dgm:pt modelId="{CCEFD707-0AE5-4483-9E64-7881EF93681A}" type="pres">
      <dgm:prSet presAssocID="{42458C6F-0576-4C32-961D-C76E926C5939}"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Wykres słupkowy z trendem wzrostowym z wypełnieniem pełnym"/>
        </a:ext>
      </dgm:extLst>
    </dgm:pt>
    <dgm:pt modelId="{260FC8C0-88A7-42E4-AE47-84DADD32B9F7}" type="pres">
      <dgm:prSet presAssocID="{42458C6F-0576-4C32-961D-C76E926C5939}" presName="spaceRect" presStyleCnt="0"/>
      <dgm:spPr/>
    </dgm:pt>
    <dgm:pt modelId="{AC00DA99-C122-4699-B097-336393A92155}" type="pres">
      <dgm:prSet presAssocID="{42458C6F-0576-4C32-961D-C76E926C5939}" presName="parTx" presStyleLbl="revTx" presStyleIdx="1" presStyleCnt="3">
        <dgm:presLayoutVars>
          <dgm:chMax val="0"/>
          <dgm:chPref val="0"/>
        </dgm:presLayoutVars>
      </dgm:prSet>
      <dgm:spPr/>
      <dgm:t>
        <a:bodyPr/>
        <a:lstStyle/>
        <a:p>
          <a:endParaRPr lang="en-US"/>
        </a:p>
      </dgm:t>
    </dgm:pt>
    <dgm:pt modelId="{B1DC1FA7-7F51-A749-B449-0C01331007C9}" type="pres">
      <dgm:prSet presAssocID="{632678DA-F004-4465-8B7E-D3406BAED552}" presName="sibTrans" presStyleCnt="0"/>
      <dgm:spPr/>
    </dgm:pt>
    <dgm:pt modelId="{AEA318E0-28D4-484C-9815-A378A525193A}" type="pres">
      <dgm:prSet presAssocID="{A2B632EA-7B26-6A43-B2DB-64100D67EFF6}" presName="compNode" presStyleCnt="0"/>
      <dgm:spPr/>
    </dgm:pt>
    <dgm:pt modelId="{0070F0AD-0B31-7541-839D-35C97BDA8FE9}" type="pres">
      <dgm:prSet presAssocID="{A2B632EA-7B26-6A43-B2DB-64100D67EFF6}" presName="bgRect" presStyleLbl="bgShp" presStyleIdx="2" presStyleCnt="3"/>
      <dgm:spPr/>
    </dgm:pt>
    <dgm:pt modelId="{BE8F39ED-2943-434C-A327-4552BB3F93CA}" type="pres">
      <dgm:prSet presAssocID="{A2B632EA-7B26-6A43-B2DB-64100D67EFF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Head with Gears"/>
        </a:ext>
      </dgm:extLst>
    </dgm:pt>
    <dgm:pt modelId="{8808A4C0-6950-5446-A6E7-3F1063D60CF9}" type="pres">
      <dgm:prSet presAssocID="{A2B632EA-7B26-6A43-B2DB-64100D67EFF6}" presName="spaceRect" presStyleCnt="0"/>
      <dgm:spPr/>
    </dgm:pt>
    <dgm:pt modelId="{1FD2480F-A8D9-3947-A1A9-5D590EA52FE7}" type="pres">
      <dgm:prSet presAssocID="{A2B632EA-7B26-6A43-B2DB-64100D67EFF6}" presName="parTx" presStyleLbl="revTx" presStyleIdx="2" presStyleCnt="3">
        <dgm:presLayoutVars>
          <dgm:chMax val="0"/>
          <dgm:chPref val="0"/>
        </dgm:presLayoutVars>
      </dgm:prSet>
      <dgm:spPr/>
      <dgm:t>
        <a:bodyPr/>
        <a:lstStyle/>
        <a:p>
          <a:endParaRPr lang="en-US"/>
        </a:p>
      </dgm:t>
    </dgm:pt>
  </dgm:ptLst>
  <dgm:cxnLst>
    <dgm:cxn modelId="{E172CD23-30FC-8A4E-AB18-9D604D05EFC4}" srcId="{B35E67D6-659B-4706-ADF3-8115FE5E7AD1}" destId="{A2B632EA-7B26-6A43-B2DB-64100D67EFF6}" srcOrd="2" destOrd="0" parTransId="{C6CA3734-09BB-7448-ADD3-B9B4F8A692BE}" sibTransId="{7BE801D7-E952-5344-AD65-78095950A030}"/>
    <dgm:cxn modelId="{5E7AFFA1-B04F-3946-B8F1-995CE024A3E2}" type="presOf" srcId="{42458C6F-0576-4C32-961D-C76E926C5939}" destId="{AC00DA99-C122-4699-B097-336393A92155}" srcOrd="0" destOrd="0" presId="urn:microsoft.com/office/officeart/2018/2/layout/IconVerticalSolidList"/>
    <dgm:cxn modelId="{61C48F46-98A0-4960-9546-D0F1E5EAE5DE}" srcId="{B35E67D6-659B-4706-ADF3-8115FE5E7AD1}" destId="{9517BC6C-469E-4077-AE08-CB60D42527D7}" srcOrd="0" destOrd="0" parTransId="{5ABA99EC-5673-4827-A06F-D9D46D08DAB2}" sibTransId="{6D918F75-AC5E-4929-9040-AD0EDCCCB4F5}"/>
    <dgm:cxn modelId="{03655AE8-08CF-4ECD-8A1C-F548AC3567C2}" srcId="{B35E67D6-659B-4706-ADF3-8115FE5E7AD1}" destId="{42458C6F-0576-4C32-961D-C76E926C5939}" srcOrd="1" destOrd="0" parTransId="{16B6AF96-AB16-4A8C-AFDF-E7957CB741DE}" sibTransId="{632678DA-F004-4465-8B7E-D3406BAED552}"/>
    <dgm:cxn modelId="{92B04A93-03FF-DE4E-94B0-7BD8869FB583}" type="presOf" srcId="{A2B632EA-7B26-6A43-B2DB-64100D67EFF6}" destId="{1FD2480F-A8D9-3947-A1A9-5D590EA52FE7}" srcOrd="0" destOrd="0" presId="urn:microsoft.com/office/officeart/2018/2/layout/IconVerticalSolidList"/>
    <dgm:cxn modelId="{6F7475BD-67EC-E347-A874-29204E29169D}" type="presOf" srcId="{B35E67D6-659B-4706-ADF3-8115FE5E7AD1}" destId="{71D4392D-6AC8-4E85-A73F-6886FB79FF35}" srcOrd="0" destOrd="0" presId="urn:microsoft.com/office/officeart/2018/2/layout/IconVerticalSolidList"/>
    <dgm:cxn modelId="{1988AD08-59A2-3E4C-9C7E-329500BB5E3E}" type="presOf" srcId="{9517BC6C-469E-4077-AE08-CB60D42527D7}" destId="{E9720210-58E4-4B9D-9D97-92F58123E428}" srcOrd="0" destOrd="0" presId="urn:microsoft.com/office/officeart/2018/2/layout/IconVerticalSolidList"/>
    <dgm:cxn modelId="{A7A48969-2C44-AA4A-8A02-136CA039BE53}" type="presParOf" srcId="{71D4392D-6AC8-4E85-A73F-6886FB79FF35}" destId="{626A5A68-B101-41EE-B88E-DC493B6E2D25}" srcOrd="0" destOrd="0" presId="urn:microsoft.com/office/officeart/2018/2/layout/IconVerticalSolidList"/>
    <dgm:cxn modelId="{08DAA7DE-DEEA-384F-BA30-B4201317196B}" type="presParOf" srcId="{626A5A68-B101-41EE-B88E-DC493B6E2D25}" destId="{FFB31A5A-B404-49FA-A539-9D3DEDE7159D}" srcOrd="0" destOrd="0" presId="urn:microsoft.com/office/officeart/2018/2/layout/IconVerticalSolidList"/>
    <dgm:cxn modelId="{2982783C-4622-734A-B220-8A0BF4BBD541}" type="presParOf" srcId="{626A5A68-B101-41EE-B88E-DC493B6E2D25}" destId="{BC76E2D2-7557-48D1-93BF-61785611D16F}" srcOrd="1" destOrd="0" presId="urn:microsoft.com/office/officeart/2018/2/layout/IconVerticalSolidList"/>
    <dgm:cxn modelId="{97103805-4B49-F640-9391-7784C7D10DD3}" type="presParOf" srcId="{626A5A68-B101-41EE-B88E-DC493B6E2D25}" destId="{22219543-F2E6-4015-967E-051E53D11752}" srcOrd="2" destOrd="0" presId="urn:microsoft.com/office/officeart/2018/2/layout/IconVerticalSolidList"/>
    <dgm:cxn modelId="{40A29A42-22FC-2A46-B8FA-0080EEFCB1ED}" type="presParOf" srcId="{626A5A68-B101-41EE-B88E-DC493B6E2D25}" destId="{E9720210-58E4-4B9D-9D97-92F58123E428}" srcOrd="3" destOrd="0" presId="urn:microsoft.com/office/officeart/2018/2/layout/IconVerticalSolidList"/>
    <dgm:cxn modelId="{74A75959-C4A0-1C41-BC1C-CD71524F2F6F}" type="presParOf" srcId="{71D4392D-6AC8-4E85-A73F-6886FB79FF35}" destId="{03E13677-483E-4DFD-A5E4-B1EC494FCAF8}" srcOrd="1" destOrd="0" presId="urn:microsoft.com/office/officeart/2018/2/layout/IconVerticalSolidList"/>
    <dgm:cxn modelId="{EC798775-C952-BC48-81FE-78056952B330}" type="presParOf" srcId="{71D4392D-6AC8-4E85-A73F-6886FB79FF35}" destId="{E2828383-F3A2-4ADC-9C5D-A0F2F6C74ACA}" srcOrd="2" destOrd="0" presId="urn:microsoft.com/office/officeart/2018/2/layout/IconVerticalSolidList"/>
    <dgm:cxn modelId="{CEB3452B-C2D4-364F-9BA5-889F51F54661}" type="presParOf" srcId="{E2828383-F3A2-4ADC-9C5D-A0F2F6C74ACA}" destId="{B8E3F715-ED6A-49DC-8D8F-EDE1B96FFDE0}" srcOrd="0" destOrd="0" presId="urn:microsoft.com/office/officeart/2018/2/layout/IconVerticalSolidList"/>
    <dgm:cxn modelId="{2BFDE41E-A0B5-B345-BC5C-3187DA58A43F}" type="presParOf" srcId="{E2828383-F3A2-4ADC-9C5D-A0F2F6C74ACA}" destId="{CCEFD707-0AE5-4483-9E64-7881EF93681A}" srcOrd="1" destOrd="0" presId="urn:microsoft.com/office/officeart/2018/2/layout/IconVerticalSolidList"/>
    <dgm:cxn modelId="{8C8F1442-3BD0-1842-8E9E-C009D4898EE7}" type="presParOf" srcId="{E2828383-F3A2-4ADC-9C5D-A0F2F6C74ACA}" destId="{260FC8C0-88A7-42E4-AE47-84DADD32B9F7}" srcOrd="2" destOrd="0" presId="urn:microsoft.com/office/officeart/2018/2/layout/IconVerticalSolidList"/>
    <dgm:cxn modelId="{4A26DA98-D9A5-B64E-9AAF-6043BC1C593F}" type="presParOf" srcId="{E2828383-F3A2-4ADC-9C5D-A0F2F6C74ACA}" destId="{AC00DA99-C122-4699-B097-336393A92155}" srcOrd="3" destOrd="0" presId="urn:microsoft.com/office/officeart/2018/2/layout/IconVerticalSolidList"/>
    <dgm:cxn modelId="{0D4B3CA8-2A51-3E45-9412-F7ACED68727D}" type="presParOf" srcId="{71D4392D-6AC8-4E85-A73F-6886FB79FF35}" destId="{B1DC1FA7-7F51-A749-B449-0C01331007C9}" srcOrd="3" destOrd="0" presId="urn:microsoft.com/office/officeart/2018/2/layout/IconVerticalSolidList"/>
    <dgm:cxn modelId="{43AA0118-E73F-5F4B-839A-75D91B2B9E1F}" type="presParOf" srcId="{71D4392D-6AC8-4E85-A73F-6886FB79FF35}" destId="{AEA318E0-28D4-484C-9815-A378A525193A}" srcOrd="4" destOrd="0" presId="urn:microsoft.com/office/officeart/2018/2/layout/IconVerticalSolidList"/>
    <dgm:cxn modelId="{D674F82E-BA4B-3C45-BD5C-41C78D232C6A}" type="presParOf" srcId="{AEA318E0-28D4-484C-9815-A378A525193A}" destId="{0070F0AD-0B31-7541-839D-35C97BDA8FE9}" srcOrd="0" destOrd="0" presId="urn:microsoft.com/office/officeart/2018/2/layout/IconVerticalSolidList"/>
    <dgm:cxn modelId="{16BE14C0-6D93-E34A-91B1-82D241F15686}" type="presParOf" srcId="{AEA318E0-28D4-484C-9815-A378A525193A}" destId="{BE8F39ED-2943-434C-A327-4552BB3F93CA}" srcOrd="1" destOrd="0" presId="urn:microsoft.com/office/officeart/2018/2/layout/IconVerticalSolidList"/>
    <dgm:cxn modelId="{75947D03-B14A-F148-899F-8DAE92909AF2}" type="presParOf" srcId="{AEA318E0-28D4-484C-9815-A378A525193A}" destId="{8808A4C0-6950-5446-A6E7-3F1063D60CF9}" srcOrd="2" destOrd="0" presId="urn:microsoft.com/office/officeart/2018/2/layout/IconVerticalSolidList"/>
    <dgm:cxn modelId="{71F40BD5-16DB-934B-8F82-E8C6A2220F7B}" type="presParOf" srcId="{AEA318E0-28D4-484C-9815-A378A525193A}" destId="{1FD2480F-A8D9-3947-A1A9-5D590EA52FE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31A5A-B404-49FA-A539-9D3DEDE7159D}">
      <dsp:nvSpPr>
        <dsp:cNvPr id="0" name=""/>
        <dsp:cNvSpPr/>
      </dsp:nvSpPr>
      <dsp:spPr>
        <a:xfrm>
          <a:off x="0" y="3856"/>
          <a:ext cx="11748304" cy="1748797"/>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76E2D2-7557-48D1-93BF-61785611D16F}">
      <dsp:nvSpPr>
        <dsp:cNvPr id="0" name=""/>
        <dsp:cNvSpPr/>
      </dsp:nvSpPr>
      <dsp:spPr>
        <a:xfrm>
          <a:off x="529011" y="397335"/>
          <a:ext cx="962778" cy="961838"/>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720210-58E4-4B9D-9D97-92F58123E428}">
      <dsp:nvSpPr>
        <dsp:cNvPr id="0" name=""/>
        <dsp:cNvSpPr/>
      </dsp:nvSpPr>
      <dsp:spPr>
        <a:xfrm>
          <a:off x="2020800" y="3856"/>
          <a:ext cx="9696381" cy="1803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865" tIns="190865" rIns="190865" bIns="190865" numCol="1" spcCol="1270" anchor="ctr" anchorCtr="0">
          <a:noAutofit/>
        </a:bodyPr>
        <a:lstStyle/>
        <a:p>
          <a:pPr lvl="0" algn="l" defTabSz="1422400">
            <a:lnSpc>
              <a:spcPct val="90000"/>
            </a:lnSpc>
            <a:spcBef>
              <a:spcPct val="0"/>
            </a:spcBef>
            <a:spcAft>
              <a:spcPct val="35000"/>
            </a:spcAft>
          </a:pPr>
          <a:r>
            <a:rPr lang="en-GB" sz="3200" b="1" kern="1200" dirty="0">
              <a:solidFill>
                <a:schemeClr val="accent4"/>
              </a:solidFill>
            </a:rPr>
            <a:t>Prioritize development goals:</a:t>
          </a:r>
          <a:r>
            <a:rPr lang="en-GB" sz="3200" b="1" kern="1200" dirty="0"/>
            <a:t> </a:t>
          </a:r>
          <a:r>
            <a:rPr lang="en-GB" sz="2400" kern="1200" dirty="0"/>
            <a:t>Identify the most pressing development needs and </a:t>
          </a:r>
          <a:r>
            <a:rPr lang="en-GB" sz="2400" kern="1200" dirty="0">
              <a:solidFill>
                <a:schemeClr val="accent4"/>
              </a:solidFill>
            </a:rPr>
            <a:t>prioritize them based on their impact </a:t>
          </a:r>
          <a:r>
            <a:rPr lang="en-GB" sz="2400" kern="1200" dirty="0"/>
            <a:t>on the community and long-term benefits. This will help you allocate funds to the most critical projects.</a:t>
          </a:r>
          <a:endParaRPr lang="en-US" sz="2400" kern="1200" dirty="0"/>
        </a:p>
      </dsp:txBody>
      <dsp:txXfrm>
        <a:off x="2020800" y="3856"/>
        <a:ext cx="9696381" cy="1803447"/>
      </dsp:txXfrm>
    </dsp:sp>
    <dsp:sp modelId="{451885CF-C860-47A4-8007-3FBF7414BB96}">
      <dsp:nvSpPr>
        <dsp:cNvPr id="0" name=""/>
        <dsp:cNvSpPr/>
      </dsp:nvSpPr>
      <dsp:spPr>
        <a:xfrm>
          <a:off x="0" y="2258165"/>
          <a:ext cx="11748304" cy="1748797"/>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15F2AA-2715-431D-A77B-E5D696D26F86}">
      <dsp:nvSpPr>
        <dsp:cNvPr id="0" name=""/>
        <dsp:cNvSpPr/>
      </dsp:nvSpPr>
      <dsp:spPr>
        <a:xfrm>
          <a:off x="529011" y="2651644"/>
          <a:ext cx="962778" cy="961838"/>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071F90-F033-4184-B792-2233242414B8}">
      <dsp:nvSpPr>
        <dsp:cNvPr id="0" name=""/>
        <dsp:cNvSpPr/>
      </dsp:nvSpPr>
      <dsp:spPr>
        <a:xfrm>
          <a:off x="2020800" y="2258165"/>
          <a:ext cx="9696381" cy="1803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865" tIns="190865" rIns="190865" bIns="190865" numCol="1" spcCol="1270" anchor="ctr" anchorCtr="0">
          <a:noAutofit/>
        </a:bodyPr>
        <a:lstStyle/>
        <a:p>
          <a:pPr lvl="0" algn="l" defTabSz="1422400">
            <a:lnSpc>
              <a:spcPct val="90000"/>
            </a:lnSpc>
            <a:spcBef>
              <a:spcPct val="0"/>
            </a:spcBef>
            <a:spcAft>
              <a:spcPct val="35000"/>
            </a:spcAft>
          </a:pPr>
          <a:r>
            <a:rPr lang="en-GB" sz="3200" b="1" kern="1200" dirty="0">
              <a:solidFill>
                <a:schemeClr val="accent4"/>
              </a:solidFill>
            </a:rPr>
            <a:t>Conduct a comprehensive needs assessment: </a:t>
          </a:r>
          <a:r>
            <a:rPr lang="en-GB" sz="2400" kern="1200" dirty="0"/>
            <a:t>Assess the current state of infrastructure, services, and amenities in your locality. </a:t>
          </a:r>
          <a:r>
            <a:rPr lang="en-GB" sz="2400" kern="1200" dirty="0">
              <a:solidFill>
                <a:schemeClr val="accent4"/>
              </a:solidFill>
            </a:rPr>
            <a:t>Understand the gaps and deficiencies </a:t>
          </a:r>
          <a:r>
            <a:rPr lang="en-GB" sz="2400" kern="1200" dirty="0"/>
            <a:t>that need to be addressed for the overall development of the community.</a:t>
          </a:r>
          <a:endParaRPr lang="en-US" sz="2400" kern="1200" dirty="0"/>
        </a:p>
      </dsp:txBody>
      <dsp:txXfrm>
        <a:off x="2020800" y="2258165"/>
        <a:ext cx="9696381" cy="1803447"/>
      </dsp:txXfrm>
    </dsp:sp>
    <dsp:sp modelId="{B8E3F715-ED6A-49DC-8D8F-EDE1B96FFDE0}">
      <dsp:nvSpPr>
        <dsp:cNvPr id="0" name=""/>
        <dsp:cNvSpPr/>
      </dsp:nvSpPr>
      <dsp:spPr>
        <a:xfrm>
          <a:off x="0" y="4512474"/>
          <a:ext cx="11748304" cy="1748797"/>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EFD707-0AE5-4483-9E64-7881EF93681A}">
      <dsp:nvSpPr>
        <dsp:cNvPr id="0" name=""/>
        <dsp:cNvSpPr/>
      </dsp:nvSpPr>
      <dsp:spPr>
        <a:xfrm>
          <a:off x="529011" y="4905953"/>
          <a:ext cx="962778" cy="9618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00DA99-C122-4699-B097-336393A92155}">
      <dsp:nvSpPr>
        <dsp:cNvPr id="0" name=""/>
        <dsp:cNvSpPr/>
      </dsp:nvSpPr>
      <dsp:spPr>
        <a:xfrm>
          <a:off x="2020800" y="4512474"/>
          <a:ext cx="9696381" cy="1803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865" tIns="190865" rIns="190865" bIns="190865" numCol="1" spcCol="1270" anchor="ctr" anchorCtr="0">
          <a:noAutofit/>
        </a:bodyPr>
        <a:lstStyle/>
        <a:p>
          <a:pPr lvl="0" algn="l" defTabSz="1422400">
            <a:lnSpc>
              <a:spcPct val="90000"/>
            </a:lnSpc>
            <a:spcBef>
              <a:spcPct val="0"/>
            </a:spcBef>
            <a:spcAft>
              <a:spcPct val="35000"/>
            </a:spcAft>
          </a:pPr>
          <a:r>
            <a:rPr lang="en-GB" sz="3200" b="1" kern="1200" dirty="0">
              <a:solidFill>
                <a:schemeClr val="accent4"/>
              </a:solidFill>
            </a:rPr>
            <a:t>Develop a strategic development plan: </a:t>
          </a:r>
          <a:r>
            <a:rPr lang="en-GB" sz="2400" kern="1200" dirty="0"/>
            <a:t>Create a well-defined plan that outlines the specific objectives, targets, and timelines for development projects. This plan </a:t>
          </a:r>
          <a:r>
            <a:rPr lang="en-GB" sz="2400" kern="1200" dirty="0">
              <a:solidFill>
                <a:schemeClr val="accent4"/>
              </a:solidFill>
            </a:rPr>
            <a:t>should align with the needs assessment and be realistic</a:t>
          </a:r>
          <a:r>
            <a:rPr lang="en-GB" sz="2400" kern="1200" dirty="0"/>
            <a:t> in terms of available resources.</a:t>
          </a:r>
          <a:endParaRPr lang="en-US" sz="2400" kern="1200" dirty="0"/>
        </a:p>
      </dsp:txBody>
      <dsp:txXfrm>
        <a:off x="2020800" y="4512474"/>
        <a:ext cx="9696381" cy="1803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31A5A-B404-49FA-A539-9D3DEDE7159D}">
      <dsp:nvSpPr>
        <dsp:cNvPr id="0" name=""/>
        <dsp:cNvSpPr/>
      </dsp:nvSpPr>
      <dsp:spPr>
        <a:xfrm>
          <a:off x="0" y="3941"/>
          <a:ext cx="11690430" cy="1883774"/>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76E2D2-7557-48D1-93BF-61785611D16F}">
      <dsp:nvSpPr>
        <dsp:cNvPr id="0" name=""/>
        <dsp:cNvSpPr/>
      </dsp:nvSpPr>
      <dsp:spPr>
        <a:xfrm>
          <a:off x="569841" y="427790"/>
          <a:ext cx="1037088" cy="1036075"/>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720210-58E4-4B9D-9D97-92F58123E428}">
      <dsp:nvSpPr>
        <dsp:cNvPr id="0" name=""/>
        <dsp:cNvSpPr/>
      </dsp:nvSpPr>
      <dsp:spPr>
        <a:xfrm>
          <a:off x="2176772" y="3941"/>
          <a:ext cx="9283021" cy="1885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561" tIns="199561" rIns="199561" bIns="199561" numCol="1" spcCol="1270" anchor="ctr" anchorCtr="0">
          <a:noAutofit/>
        </a:bodyPr>
        <a:lstStyle/>
        <a:p>
          <a:pPr lvl="0" algn="l" defTabSz="1422400">
            <a:lnSpc>
              <a:spcPct val="90000"/>
            </a:lnSpc>
            <a:spcBef>
              <a:spcPct val="0"/>
            </a:spcBef>
            <a:spcAft>
              <a:spcPct val="35000"/>
            </a:spcAft>
          </a:pPr>
          <a:r>
            <a:rPr lang="en-GB" sz="3200" b="1" kern="1200" dirty="0">
              <a:solidFill>
                <a:schemeClr val="accent4"/>
              </a:solidFill>
            </a:rPr>
            <a:t>Optimize existing resources: </a:t>
          </a:r>
          <a:r>
            <a:rPr lang="en-GB" sz="2400" kern="1200" dirty="0"/>
            <a:t>Evaluate existing resources and infrastructure to identify areas where improvements can be made without significant financial investment. This may involve repurposing existing assets or optimizing operational efficiencies to free up resources for new development initiatives</a:t>
          </a:r>
          <a:r>
            <a:rPr lang="en-GB" sz="2400" b="0" i="0" u="none" kern="1200" noProof="0" dirty="0"/>
            <a:t>.</a:t>
          </a:r>
          <a:endParaRPr lang="en-GB" sz="1800" kern="1200" noProof="0" dirty="0"/>
        </a:p>
      </dsp:txBody>
      <dsp:txXfrm>
        <a:off x="2176772" y="3941"/>
        <a:ext cx="9283021" cy="1885615"/>
      </dsp:txXfrm>
    </dsp:sp>
    <dsp:sp modelId="{B8E3F715-ED6A-49DC-8D8F-EDE1B96FFDE0}">
      <dsp:nvSpPr>
        <dsp:cNvPr id="0" name=""/>
        <dsp:cNvSpPr/>
      </dsp:nvSpPr>
      <dsp:spPr>
        <a:xfrm>
          <a:off x="0" y="2286528"/>
          <a:ext cx="11690430" cy="1883774"/>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EFD707-0AE5-4483-9E64-7881EF93681A}">
      <dsp:nvSpPr>
        <dsp:cNvPr id="0" name=""/>
        <dsp:cNvSpPr/>
      </dsp:nvSpPr>
      <dsp:spPr>
        <a:xfrm>
          <a:off x="569841" y="2710377"/>
          <a:ext cx="1037088" cy="10360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00DA99-C122-4699-B097-336393A92155}">
      <dsp:nvSpPr>
        <dsp:cNvPr id="0" name=""/>
        <dsp:cNvSpPr/>
      </dsp:nvSpPr>
      <dsp:spPr>
        <a:xfrm>
          <a:off x="2176772" y="2286528"/>
          <a:ext cx="9283021" cy="1885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561" tIns="199561" rIns="199561" bIns="199561" numCol="1" spcCol="1270" anchor="ctr" anchorCtr="0">
          <a:noAutofit/>
        </a:bodyPr>
        <a:lstStyle/>
        <a:p>
          <a:pPr lvl="0" algn="l" defTabSz="1422400">
            <a:lnSpc>
              <a:spcPct val="90000"/>
            </a:lnSpc>
            <a:spcBef>
              <a:spcPct val="0"/>
            </a:spcBef>
            <a:spcAft>
              <a:spcPct val="35000"/>
            </a:spcAft>
          </a:pPr>
          <a:r>
            <a:rPr lang="en-GB" sz="3200" b="1" kern="1200" noProof="0" dirty="0">
              <a:solidFill>
                <a:schemeClr val="accent4"/>
              </a:solidFill>
            </a:rPr>
            <a:t>Seek partnerships and collaborations: </a:t>
          </a:r>
          <a:r>
            <a:rPr lang="en-GB" sz="2100" kern="1200" noProof="0" dirty="0"/>
            <a:t>Collaborate with stakeholders, including government agencies, neighbouring local authorities, non-profit organizations, private sector entities, potential investors and community groups. Collaborations can help leverage additional funding, expertise, and resources. </a:t>
          </a:r>
          <a:r>
            <a:rPr lang="en-GB" sz="2100" kern="1200" noProof="0" dirty="0">
              <a:solidFill>
                <a:schemeClr val="accent4"/>
              </a:solidFill>
            </a:rPr>
            <a:t>Establish partnerships that align with the municipality's goals</a:t>
          </a:r>
          <a:r>
            <a:rPr lang="en-GB" sz="2100" b="0" i="0" u="none" kern="1200" noProof="0" dirty="0">
              <a:solidFill>
                <a:schemeClr val="accent4"/>
              </a:solidFill>
            </a:rPr>
            <a:t>.</a:t>
          </a:r>
          <a:endParaRPr lang="en-GB" sz="2100" kern="1200" noProof="0" dirty="0">
            <a:solidFill>
              <a:schemeClr val="accent4"/>
            </a:solidFill>
          </a:endParaRPr>
        </a:p>
      </dsp:txBody>
      <dsp:txXfrm>
        <a:off x="2176772" y="2286528"/>
        <a:ext cx="9283021" cy="1885615"/>
      </dsp:txXfrm>
    </dsp:sp>
    <dsp:sp modelId="{0070F0AD-0B31-7541-839D-35C97BDA8FE9}">
      <dsp:nvSpPr>
        <dsp:cNvPr id="0" name=""/>
        <dsp:cNvSpPr/>
      </dsp:nvSpPr>
      <dsp:spPr>
        <a:xfrm>
          <a:off x="0" y="4569116"/>
          <a:ext cx="11690430" cy="1883774"/>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8F39ED-2943-434C-A327-4552BB3F93CA}">
      <dsp:nvSpPr>
        <dsp:cNvPr id="0" name=""/>
        <dsp:cNvSpPr/>
      </dsp:nvSpPr>
      <dsp:spPr>
        <a:xfrm>
          <a:off x="569841" y="4992965"/>
          <a:ext cx="1037088" cy="10360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D2480F-A8D9-3947-A1A9-5D590EA52FE7}">
      <dsp:nvSpPr>
        <dsp:cNvPr id="0" name=""/>
        <dsp:cNvSpPr/>
      </dsp:nvSpPr>
      <dsp:spPr>
        <a:xfrm>
          <a:off x="2176772" y="4569116"/>
          <a:ext cx="9283021" cy="1885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561" tIns="199561" rIns="199561" bIns="199561" numCol="1" spcCol="1270" anchor="ctr" anchorCtr="0">
          <a:noAutofit/>
        </a:bodyPr>
        <a:lstStyle/>
        <a:p>
          <a:pPr lvl="0" algn="l" defTabSz="1422400">
            <a:lnSpc>
              <a:spcPct val="90000"/>
            </a:lnSpc>
            <a:spcBef>
              <a:spcPct val="0"/>
            </a:spcBef>
            <a:spcAft>
              <a:spcPct val="35000"/>
            </a:spcAft>
          </a:pPr>
          <a:r>
            <a:rPr lang="en-GB" sz="3200" b="1" kern="1200" noProof="0" dirty="0">
              <a:solidFill>
                <a:schemeClr val="accent4"/>
              </a:solidFill>
            </a:rPr>
            <a:t>Explore funding options: </a:t>
          </a:r>
          <a:r>
            <a:rPr lang="en-GB" sz="2000" kern="1200" noProof="0" dirty="0"/>
            <a:t>Research and identify the various funding sources available for local authorities, such as EU funds, government grants, loans, public-private partnerships, and community development funds. Consider innovative financing mechanisms like municipal bonds, impact investing Funds, Green Bonds, impact fees, etc</a:t>
          </a:r>
          <a:r>
            <a:rPr lang="en-GB" sz="2000" kern="1200" dirty="0"/>
            <a:t>. </a:t>
          </a:r>
          <a:r>
            <a:rPr lang="en-GB" sz="2000" kern="1200" dirty="0">
              <a:solidFill>
                <a:schemeClr val="accent4"/>
              </a:solidFill>
            </a:rPr>
            <a:t>Match the identified projects with suitable funding sources.</a:t>
          </a:r>
          <a:endParaRPr lang="pl-PL" sz="2000" kern="1200" dirty="0">
            <a:solidFill>
              <a:schemeClr val="accent4"/>
            </a:solidFill>
          </a:endParaRPr>
        </a:p>
      </dsp:txBody>
      <dsp:txXfrm>
        <a:off x="2176772" y="4569116"/>
        <a:ext cx="9283021" cy="18856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31A5A-B404-49FA-A539-9D3DEDE7159D}">
      <dsp:nvSpPr>
        <dsp:cNvPr id="0" name=""/>
        <dsp:cNvSpPr/>
      </dsp:nvSpPr>
      <dsp:spPr>
        <a:xfrm>
          <a:off x="0" y="6304"/>
          <a:ext cx="11690430" cy="1869610"/>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76E2D2-7557-48D1-93BF-61785611D16F}">
      <dsp:nvSpPr>
        <dsp:cNvPr id="0" name=""/>
        <dsp:cNvSpPr/>
      </dsp:nvSpPr>
      <dsp:spPr>
        <a:xfrm>
          <a:off x="565557" y="426966"/>
          <a:ext cx="1029290" cy="1028285"/>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720210-58E4-4B9D-9D97-92F58123E428}">
      <dsp:nvSpPr>
        <dsp:cNvPr id="0" name=""/>
        <dsp:cNvSpPr/>
      </dsp:nvSpPr>
      <dsp:spPr>
        <a:xfrm>
          <a:off x="2160405" y="6304"/>
          <a:ext cx="9358212" cy="187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061" tIns="198061" rIns="198061" bIns="198061" numCol="1" spcCol="1270" anchor="ctr" anchorCtr="0">
          <a:noAutofit/>
        </a:bodyPr>
        <a:lstStyle/>
        <a:p>
          <a:pPr lvl="0" algn="l" defTabSz="1422400">
            <a:lnSpc>
              <a:spcPct val="90000"/>
            </a:lnSpc>
            <a:spcBef>
              <a:spcPct val="0"/>
            </a:spcBef>
            <a:spcAft>
              <a:spcPct val="35000"/>
            </a:spcAft>
          </a:pPr>
          <a:r>
            <a:rPr lang="en-GB" sz="3200" b="1" i="0" u="none" kern="1200" noProof="0" dirty="0">
              <a:solidFill>
                <a:schemeClr val="accent4"/>
              </a:solidFill>
            </a:rPr>
            <a:t>Foster transparency and accountability: </a:t>
          </a:r>
          <a:r>
            <a:rPr lang="en-GB" sz="2200" b="0" i="0" u="none" kern="1200" noProof="0" dirty="0"/>
            <a:t>Maintain transparency in fund utilization by adhering to financial reporting and auditing standards. </a:t>
          </a:r>
          <a:r>
            <a:rPr lang="en-GB" sz="2200" b="0" i="0" u="none" kern="1200" noProof="0" dirty="0">
              <a:solidFill>
                <a:schemeClr val="accent4"/>
              </a:solidFill>
            </a:rPr>
            <a:t>Ensure that funds are allocated efficiently and effectively to achieve the intended developmental goals.</a:t>
          </a:r>
          <a:r>
            <a:rPr lang="en-GB" sz="2200" b="0" i="0" u="none" kern="1200" noProof="0" dirty="0"/>
            <a:t> Regularly communicate progress to funders, stakeholders, and the community.</a:t>
          </a:r>
          <a:endParaRPr lang="en-GB" sz="2200" kern="1200" noProof="0" dirty="0"/>
        </a:p>
      </dsp:txBody>
      <dsp:txXfrm>
        <a:off x="2160405" y="6304"/>
        <a:ext cx="9358212" cy="1871438"/>
      </dsp:txXfrm>
    </dsp:sp>
    <dsp:sp modelId="{B8E3F715-ED6A-49DC-8D8F-EDE1B96FFDE0}">
      <dsp:nvSpPr>
        <dsp:cNvPr id="0" name=""/>
        <dsp:cNvSpPr/>
      </dsp:nvSpPr>
      <dsp:spPr>
        <a:xfrm>
          <a:off x="0" y="2293617"/>
          <a:ext cx="11690430" cy="1869610"/>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EFD707-0AE5-4483-9E64-7881EF93681A}">
      <dsp:nvSpPr>
        <dsp:cNvPr id="0" name=""/>
        <dsp:cNvSpPr/>
      </dsp:nvSpPr>
      <dsp:spPr>
        <a:xfrm>
          <a:off x="565557" y="2714279"/>
          <a:ext cx="1029290" cy="1028285"/>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00DA99-C122-4699-B097-336393A92155}">
      <dsp:nvSpPr>
        <dsp:cNvPr id="0" name=""/>
        <dsp:cNvSpPr/>
      </dsp:nvSpPr>
      <dsp:spPr>
        <a:xfrm>
          <a:off x="2160405" y="2293617"/>
          <a:ext cx="9358212" cy="187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061" tIns="198061" rIns="198061" bIns="198061" numCol="1" spcCol="1270" anchor="ctr" anchorCtr="0">
          <a:noAutofit/>
        </a:bodyPr>
        <a:lstStyle/>
        <a:p>
          <a:pPr lvl="0" algn="l" defTabSz="1422400">
            <a:lnSpc>
              <a:spcPct val="90000"/>
            </a:lnSpc>
            <a:spcBef>
              <a:spcPct val="0"/>
            </a:spcBef>
            <a:spcAft>
              <a:spcPct val="35000"/>
            </a:spcAft>
          </a:pPr>
          <a:r>
            <a:rPr lang="en-GB" sz="3200" b="1" kern="1200" noProof="0" dirty="0">
              <a:solidFill>
                <a:schemeClr val="accent4"/>
              </a:solidFill>
            </a:rPr>
            <a:t>Monitor and evaluate progress: </a:t>
          </a:r>
          <a:r>
            <a:rPr lang="en-GB" sz="2200" kern="1200" noProof="0" dirty="0"/>
            <a:t>Implement a robust monitoring and evaluation system to track the progress of development projects. </a:t>
          </a:r>
          <a:r>
            <a:rPr lang="en-GB" sz="2200" b="0" i="0" u="none" kern="1200" noProof="0" dirty="0"/>
            <a:t>Regularly assess the effectiveness of initiatives, identify challenges, and make necessary adjustments. </a:t>
          </a:r>
          <a:r>
            <a:rPr lang="en-GB" sz="2200" b="0" i="0" u="none" kern="1200" noProof="0" dirty="0">
              <a:solidFill>
                <a:schemeClr val="accent4"/>
              </a:solidFill>
            </a:rPr>
            <a:t>Demonstrating positive outcomes and impact will strengthen future funding opportunities.</a:t>
          </a:r>
          <a:endParaRPr lang="en-GB" sz="2200" kern="1200" noProof="0" dirty="0">
            <a:solidFill>
              <a:schemeClr val="accent4"/>
            </a:solidFill>
          </a:endParaRPr>
        </a:p>
      </dsp:txBody>
      <dsp:txXfrm>
        <a:off x="2160405" y="2293617"/>
        <a:ext cx="9358212" cy="1871438"/>
      </dsp:txXfrm>
    </dsp:sp>
    <dsp:sp modelId="{0070F0AD-0B31-7541-839D-35C97BDA8FE9}">
      <dsp:nvSpPr>
        <dsp:cNvPr id="0" name=""/>
        <dsp:cNvSpPr/>
      </dsp:nvSpPr>
      <dsp:spPr>
        <a:xfrm>
          <a:off x="0" y="4580930"/>
          <a:ext cx="11690430" cy="1869610"/>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8F39ED-2943-434C-A327-4552BB3F93CA}">
      <dsp:nvSpPr>
        <dsp:cNvPr id="0" name=""/>
        <dsp:cNvSpPr/>
      </dsp:nvSpPr>
      <dsp:spPr>
        <a:xfrm>
          <a:off x="565557" y="5001593"/>
          <a:ext cx="1029290" cy="10282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D2480F-A8D9-3947-A1A9-5D590EA52FE7}">
      <dsp:nvSpPr>
        <dsp:cNvPr id="0" name=""/>
        <dsp:cNvSpPr/>
      </dsp:nvSpPr>
      <dsp:spPr>
        <a:xfrm>
          <a:off x="2160405" y="4580930"/>
          <a:ext cx="9358212" cy="187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061" tIns="198061" rIns="198061" bIns="198061" numCol="1" spcCol="1270" anchor="ctr" anchorCtr="0">
          <a:noAutofit/>
        </a:bodyPr>
        <a:lstStyle/>
        <a:p>
          <a:pPr lvl="0" algn="l" defTabSz="1422400">
            <a:lnSpc>
              <a:spcPct val="90000"/>
            </a:lnSpc>
            <a:spcBef>
              <a:spcPct val="0"/>
            </a:spcBef>
            <a:spcAft>
              <a:spcPct val="35000"/>
            </a:spcAft>
          </a:pPr>
          <a:r>
            <a:rPr lang="en-GB" sz="3200" b="1" kern="1200" noProof="0" dirty="0">
              <a:solidFill>
                <a:schemeClr val="accent4"/>
              </a:solidFill>
            </a:rPr>
            <a:t>Analyse the impact of actions taken and changes made: </a:t>
          </a:r>
          <a:r>
            <a:rPr lang="en-GB" sz="2400" b="0" kern="1200" noProof="0" dirty="0">
              <a:solidFill>
                <a:schemeClr val="bg1"/>
              </a:solidFill>
            </a:rPr>
            <a:t>investments and development activities change priorities and affect needs. Development planning and implementation is an ongoing process - </a:t>
          </a:r>
          <a:r>
            <a:rPr lang="en-GB" sz="2400" b="0" kern="1200" noProof="0" dirty="0">
              <a:solidFill>
                <a:schemeClr val="accent4"/>
              </a:solidFill>
            </a:rPr>
            <a:t>there is no such thing as achieved development.</a:t>
          </a:r>
        </a:p>
      </dsp:txBody>
      <dsp:txXfrm>
        <a:off x="2160405" y="4580930"/>
        <a:ext cx="9358212" cy="187143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5D3F0D-6855-A240-8EA3-28419DF87692}" type="datetimeFigureOut">
              <a:rPr lang="pl-PL" smtClean="0"/>
              <a:t>22.05.2023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BFF10-F736-3746-A533-B1A3D984AF7A}" type="slidenum">
              <a:rPr lang="pl-PL" smtClean="0"/>
              <a:t>‹#›</a:t>
            </a:fld>
            <a:endParaRPr lang="pl-PL"/>
          </a:p>
        </p:txBody>
      </p:sp>
    </p:spTree>
    <p:extLst>
      <p:ext uri="{BB962C8B-B14F-4D97-AF65-F5344CB8AC3E}">
        <p14:creationId xmlns:p14="http://schemas.microsoft.com/office/powerpoint/2010/main" val="1306564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Strategic plan </a:t>
            </a:r>
            <a:r>
              <a:rPr lang="pl-PL" dirty="0" err="1"/>
              <a:t>is</a:t>
            </a:r>
            <a:r>
              <a:rPr lang="pl-PL" dirty="0"/>
              <a:t> not a </a:t>
            </a:r>
            <a:r>
              <a:rPr lang="pl-PL" dirty="0" err="1"/>
              <a:t>declaration</a:t>
            </a:r>
            <a:r>
              <a:rPr lang="pl-PL" dirty="0"/>
              <a:t> of </a:t>
            </a:r>
            <a:r>
              <a:rPr lang="pl-PL" dirty="0" err="1"/>
              <a:t>flexibility</a:t>
            </a:r>
            <a:endParaRPr lang="pl-PL"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err="1"/>
              <a:t>Local</a:t>
            </a:r>
            <a:r>
              <a:rPr lang="pl-PL" dirty="0"/>
              <a:t> development </a:t>
            </a:r>
            <a:r>
              <a:rPr lang="pl-PL" dirty="0" err="1"/>
              <a:t>is</a:t>
            </a:r>
            <a:r>
              <a:rPr lang="pl-PL" dirty="0"/>
              <a:t> not </a:t>
            </a:r>
            <a:r>
              <a:rPr lang="pl-PL" dirty="0" err="1"/>
              <a:t>about</a:t>
            </a:r>
            <a:r>
              <a:rPr lang="pl-PL" dirty="0"/>
              <a:t> </a:t>
            </a:r>
            <a:r>
              <a:rPr lang="pl-PL" dirty="0" err="1"/>
              <a:t>building</a:t>
            </a:r>
            <a:r>
              <a:rPr lang="pl-PL" dirty="0"/>
              <a:t> </a:t>
            </a:r>
            <a:r>
              <a:rPr lang="pl-PL" dirty="0" err="1"/>
              <a:t>political</a:t>
            </a:r>
            <a:r>
              <a:rPr lang="pl-PL" dirty="0"/>
              <a:t> </a:t>
            </a:r>
            <a:r>
              <a:rPr lang="pl-PL" dirty="0" err="1"/>
              <a:t>monuments</a:t>
            </a:r>
            <a:r>
              <a:rPr lang="pl-PL" dirty="0"/>
              <a:t> for the </a:t>
            </a:r>
            <a:r>
              <a:rPr lang="pl-PL" dirty="0" err="1"/>
              <a:t>mayors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pl-PL" dirty="0"/>
          </a:p>
        </p:txBody>
      </p:sp>
      <p:sp>
        <p:nvSpPr>
          <p:cNvPr id="4" name="Symbol zastępczy numeru slajdu 3"/>
          <p:cNvSpPr>
            <a:spLocks noGrp="1"/>
          </p:cNvSpPr>
          <p:nvPr>
            <p:ph type="sldNum" sz="quarter" idx="5"/>
          </p:nvPr>
        </p:nvSpPr>
        <p:spPr/>
        <p:txBody>
          <a:bodyPr/>
          <a:lstStyle/>
          <a:p>
            <a:fld id="{5A9BFF10-F736-3746-A533-B1A3D984AF7A}" type="slidenum">
              <a:rPr lang="pl-PL" smtClean="0"/>
              <a:t>3</a:t>
            </a:fld>
            <a:endParaRPr lang="pl-PL"/>
          </a:p>
        </p:txBody>
      </p:sp>
    </p:spTree>
    <p:extLst>
      <p:ext uri="{BB962C8B-B14F-4D97-AF65-F5344CB8AC3E}">
        <p14:creationId xmlns:p14="http://schemas.microsoft.com/office/powerpoint/2010/main" val="258367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EU </a:t>
            </a:r>
            <a:r>
              <a:rPr lang="pl-PL" dirty="0" err="1"/>
              <a:t>funds</a:t>
            </a:r>
            <a:r>
              <a:rPr lang="pl-PL" dirty="0"/>
              <a:t> </a:t>
            </a:r>
            <a:r>
              <a:rPr lang="pl-PL" dirty="0" err="1"/>
              <a:t>should</a:t>
            </a:r>
            <a:r>
              <a:rPr lang="pl-PL" dirty="0"/>
              <a:t> </a:t>
            </a:r>
            <a:r>
              <a:rPr lang="pl-PL" dirty="0" err="1"/>
              <a:t>have</a:t>
            </a:r>
            <a:r>
              <a:rPr lang="pl-PL" dirty="0"/>
              <a:t> a </a:t>
            </a:r>
            <a:r>
              <a:rPr lang="pl-PL" dirty="0" err="1"/>
              <a:t>social</a:t>
            </a:r>
            <a:r>
              <a:rPr lang="pl-PL" dirty="0"/>
              <a:t> </a:t>
            </a:r>
            <a:r>
              <a:rPr lang="pl-PL" dirty="0" err="1"/>
              <a:t>impact</a:t>
            </a:r>
            <a:endParaRPr lang="en-US" dirty="0"/>
          </a:p>
          <a:p>
            <a:endParaRPr lang="pl-PL" dirty="0"/>
          </a:p>
        </p:txBody>
      </p:sp>
      <p:sp>
        <p:nvSpPr>
          <p:cNvPr id="4" name="Symbol zastępczy numeru slajdu 3"/>
          <p:cNvSpPr>
            <a:spLocks noGrp="1"/>
          </p:cNvSpPr>
          <p:nvPr>
            <p:ph type="sldNum" sz="quarter" idx="5"/>
          </p:nvPr>
        </p:nvSpPr>
        <p:spPr/>
        <p:txBody>
          <a:bodyPr/>
          <a:lstStyle/>
          <a:p>
            <a:fld id="{5A9BFF10-F736-3746-A533-B1A3D984AF7A}" type="slidenum">
              <a:rPr lang="pl-PL" smtClean="0"/>
              <a:t>4</a:t>
            </a:fld>
            <a:endParaRPr lang="pl-PL"/>
          </a:p>
        </p:txBody>
      </p:sp>
    </p:spTree>
    <p:extLst>
      <p:ext uri="{BB962C8B-B14F-4D97-AF65-F5344CB8AC3E}">
        <p14:creationId xmlns:p14="http://schemas.microsoft.com/office/powerpoint/2010/main" val="80335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85750" indent="-285750">
              <a:buFont typeface="Arial" panose="020B0604020202020204" pitchFamily="34" charset="0"/>
              <a:buChar char="•"/>
            </a:pPr>
            <a:r>
              <a:rPr lang="en-GB" b="0" i="0" u="none" strike="noStrike" noProof="0" dirty="0">
                <a:effectLst/>
                <a:latin typeface="Söhne"/>
              </a:rPr>
              <a:t>Vision and Planning: A clear vision for the municipality's future and comprehensive planning are essential.</a:t>
            </a:r>
          </a:p>
          <a:p>
            <a:pPr marL="285750" indent="-285750">
              <a:buFont typeface="Arial" panose="020B0604020202020204" pitchFamily="34" charset="0"/>
              <a:buChar char="•"/>
            </a:pPr>
            <a:r>
              <a:rPr lang="en-GB" b="0" i="0" u="none" strike="noStrike" noProof="0" dirty="0">
                <a:effectLst/>
                <a:latin typeface="Söhne"/>
              </a:rPr>
              <a:t>Good Governance: Effective and accountable governance is crucial for successful municipal development. Infrastructure Development: Adequate and well-maintained infrastructure is crucial for a thriving municipality.</a:t>
            </a:r>
          </a:p>
          <a:p>
            <a:pPr marL="285750" indent="-285750">
              <a:buFont typeface="Arial" panose="020B0604020202020204" pitchFamily="34" charset="0"/>
              <a:buChar char="•"/>
            </a:pPr>
            <a:r>
              <a:rPr lang="en-GB" b="0" i="0" u="none" strike="noStrike" noProof="0" dirty="0">
                <a:effectLst/>
                <a:latin typeface="Söhne"/>
              </a:rPr>
              <a:t>Economic Growth and Job Creation: A healthy local economy is essential for sustainable development.</a:t>
            </a:r>
            <a:endParaRPr lang="en-GB" noProof="0" dirty="0">
              <a:latin typeface="Söhne"/>
            </a:endParaRPr>
          </a:p>
          <a:p>
            <a:pPr marL="285750" indent="-285750">
              <a:buFont typeface="Arial" panose="020B0604020202020204" pitchFamily="34" charset="0"/>
              <a:buChar char="•"/>
            </a:pPr>
            <a:r>
              <a:rPr lang="en-GB" b="0" i="0" u="none" strike="noStrike" noProof="0" dirty="0">
                <a:effectLst/>
                <a:latin typeface="Söhne"/>
              </a:rPr>
              <a:t>Social Development: Municipalities need to invest in social development programs to enhance the quality of life for their residents.</a:t>
            </a:r>
          </a:p>
          <a:p>
            <a:pPr marL="285750" indent="-285750">
              <a:buFont typeface="Arial" panose="020B0604020202020204" pitchFamily="34" charset="0"/>
              <a:buChar char="•"/>
            </a:pPr>
            <a:r>
              <a:rPr lang="en-GB" b="0" i="0" u="none" strike="noStrike" noProof="0" dirty="0">
                <a:effectLst/>
                <a:latin typeface="Söhne"/>
              </a:rPr>
              <a:t>Social Services and Quality of Life: The provision of quality education, healthcare, social welfare programs, recreational facilities, and cultural amenities contributes to a high standard of living and enhances the overall well-being of residents.</a:t>
            </a:r>
          </a:p>
          <a:p>
            <a:pPr marL="285750" indent="-285750">
              <a:buFont typeface="Arial" panose="020B0604020202020204" pitchFamily="34" charset="0"/>
              <a:buChar char="•"/>
            </a:pPr>
            <a:r>
              <a:rPr lang="en-GB" b="0" i="0" u="none" strike="noStrike" noProof="0" dirty="0">
                <a:effectLst/>
                <a:latin typeface="Söhne"/>
              </a:rPr>
              <a:t>Environmental Sustainability: Municipalities should prioritize environmental sustainability by adopting green practices and policies.</a:t>
            </a:r>
            <a:endParaRPr lang="en-GB" noProof="0" dirty="0">
              <a:latin typeface="Söhne"/>
            </a:endParaRPr>
          </a:p>
          <a:p>
            <a:pPr marL="285750" indent="-285750">
              <a:buFont typeface="Arial" panose="020B0604020202020204" pitchFamily="34" charset="0"/>
              <a:buChar char="•"/>
            </a:pPr>
            <a:r>
              <a:rPr lang="en-GB" b="0" i="0" u="none" strike="noStrike" noProof="0" dirty="0">
                <a:effectLst/>
                <a:latin typeface="Söhne"/>
              </a:rPr>
              <a:t>Community Engagement and Participation: Engaging citizens and involving them in the decision-making process fosters a sense of ownership and promotes inclusive development. </a:t>
            </a:r>
          </a:p>
          <a:p>
            <a:pPr marL="285750" indent="-285750">
              <a:buFont typeface="Arial" panose="020B0604020202020204" pitchFamily="34" charset="0"/>
              <a:buChar char="•"/>
            </a:pPr>
            <a:r>
              <a:rPr lang="en-GB" b="0" i="0" u="none" strike="noStrike" noProof="0" dirty="0">
                <a:effectLst/>
                <a:latin typeface="Söhne"/>
              </a:rPr>
              <a:t>Collaboration and Partnerships: Successful municipal development often requires collaboration with various stakeholders, including government agencies, community organizations, businesses, and NGOs.</a:t>
            </a:r>
            <a:endParaRPr lang="en-GB" noProof="0" dirty="0">
              <a:latin typeface="Söhne"/>
            </a:endParaRPr>
          </a:p>
          <a:p>
            <a:pPr marL="285750" indent="-285750">
              <a:buFont typeface="Arial" panose="020B0604020202020204" pitchFamily="34" charset="0"/>
              <a:buChar char="•"/>
            </a:pPr>
            <a:r>
              <a:rPr lang="en-GB" b="0" i="0" u="none" strike="noStrike" noProof="0" dirty="0">
                <a:solidFill>
                  <a:srgbClr val="374151"/>
                </a:solidFill>
                <a:effectLst/>
                <a:latin typeface="Söhne"/>
              </a:rPr>
              <a:t>Financial Resources and Planning: Adequate financial resources, both from internal revenue sources and external funding, are necessary to implement development plans effectively.</a:t>
            </a:r>
            <a:endParaRPr lang="en-GB" noProof="0" dirty="0">
              <a:latin typeface="Söhne"/>
            </a:endParaRPr>
          </a:p>
        </p:txBody>
      </p:sp>
      <p:sp>
        <p:nvSpPr>
          <p:cNvPr id="4" name="Symbol zastępczy numeru slajdu 3"/>
          <p:cNvSpPr>
            <a:spLocks noGrp="1"/>
          </p:cNvSpPr>
          <p:nvPr>
            <p:ph type="sldNum" sz="quarter" idx="5"/>
          </p:nvPr>
        </p:nvSpPr>
        <p:spPr/>
        <p:txBody>
          <a:bodyPr/>
          <a:lstStyle/>
          <a:p>
            <a:fld id="{5A9BFF10-F736-3746-A533-B1A3D984AF7A}" type="slidenum">
              <a:rPr lang="pl-PL" smtClean="0"/>
              <a:t>6</a:t>
            </a:fld>
            <a:endParaRPr lang="pl-PL"/>
          </a:p>
        </p:txBody>
      </p:sp>
    </p:spTree>
    <p:extLst>
      <p:ext uri="{BB962C8B-B14F-4D97-AF65-F5344CB8AC3E}">
        <p14:creationId xmlns:p14="http://schemas.microsoft.com/office/powerpoint/2010/main" val="22945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66317B-24FE-700C-CF0A-DF2832776DB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88D3632-059B-AD88-A588-AD3B62443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20573E5-0AA8-5667-2E74-11843476CCD6}"/>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5" name="Symbol zastępczy stopki 4">
            <a:extLst>
              <a:ext uri="{FF2B5EF4-FFF2-40B4-BE49-F238E27FC236}">
                <a16:creationId xmlns:a16="http://schemas.microsoft.com/office/drawing/2014/main" id="{5D85C592-FF0F-F6DC-C1C1-B44B53F2047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3F564-969E-FB2B-7EF4-0D8DA6285D67}"/>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1769841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3780F0-61CD-E0C3-C43A-B605CB173FB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1124B91-AD1B-0667-2619-CACC9D79DE7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5B6A1CB-9958-B785-9635-3FFD0C2DBAB9}"/>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5" name="Symbol zastępczy stopki 4">
            <a:extLst>
              <a:ext uri="{FF2B5EF4-FFF2-40B4-BE49-F238E27FC236}">
                <a16:creationId xmlns:a16="http://schemas.microsoft.com/office/drawing/2014/main" id="{43DC9FF0-CCB1-77B5-94EB-50CB9AE0852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09E6D97-101C-D1F1-59AC-D168CCB05296}"/>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30222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5A288C5-CA23-3A14-6BEC-7819B16DBA5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E49BCB1-BE92-1292-9F92-40F93480E2A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188A044-6537-1CBC-B92C-155415C130F0}"/>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5" name="Symbol zastępczy stopki 4">
            <a:extLst>
              <a:ext uri="{FF2B5EF4-FFF2-40B4-BE49-F238E27FC236}">
                <a16:creationId xmlns:a16="http://schemas.microsoft.com/office/drawing/2014/main" id="{3BE909B4-CCBB-8B2B-3D74-72FA381CE96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8D605A9-E320-139B-4FD2-8DC0E9F38467}"/>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200852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9CDEF0-59B1-AD15-F02E-27FDE342683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A012023-8BBF-AE7E-D23F-4B8BBA143F9E}"/>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3C53B35-59D5-1DB7-5225-103EA00336EE}"/>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5" name="Symbol zastępczy stopki 4">
            <a:extLst>
              <a:ext uri="{FF2B5EF4-FFF2-40B4-BE49-F238E27FC236}">
                <a16:creationId xmlns:a16="http://schemas.microsoft.com/office/drawing/2014/main" id="{3A0F53F7-291F-AAB2-D377-DDC79149091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E963A26-0090-9049-5D3F-D38C147097C5}"/>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36674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AEE83D-FA41-158E-2BF3-4E3778BD1646}"/>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135C384-0B09-58DC-6E61-D82BFEF4D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5D533AC-91EB-5680-2DCF-5868C8AB2575}"/>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5" name="Symbol zastępczy stopki 4">
            <a:extLst>
              <a:ext uri="{FF2B5EF4-FFF2-40B4-BE49-F238E27FC236}">
                <a16:creationId xmlns:a16="http://schemas.microsoft.com/office/drawing/2014/main" id="{470BE271-3360-CC56-1F91-70C70CBBEA3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7170CED-933E-D38C-B315-0F1E28A8FB02}"/>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26457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57FA87-7F5A-359B-C62F-BC9A43641A9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C5BF9F-996C-7B0B-D081-59E2F338C0A5}"/>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C505027-72D3-F6F3-94D5-473C74DEF68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73DEF50-7EEE-0B45-FF41-6C3F3666BCC3}"/>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6" name="Symbol zastępczy stopki 5">
            <a:extLst>
              <a:ext uri="{FF2B5EF4-FFF2-40B4-BE49-F238E27FC236}">
                <a16:creationId xmlns:a16="http://schemas.microsoft.com/office/drawing/2014/main" id="{695EE9C3-6FDD-DCDF-384F-E23293CE780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C3E1589-107D-74C9-FBAF-B523370DEE20}"/>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219723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188EDB-6B2F-748D-F06E-A3EC32342872}"/>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9EDF3A6-5FF5-070D-6B77-B67AC4B57E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DDDF086-C12E-8983-E338-53890A4EB8F2}"/>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A43C2DF-B88F-6AD5-5C39-FCACFCB124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62F58FD-BBA9-51C0-1A74-7D6EFA36CAC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8110A3D-1BDB-509F-DF07-9F00BF40BFF6}"/>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8" name="Symbol zastępczy stopki 7">
            <a:extLst>
              <a:ext uri="{FF2B5EF4-FFF2-40B4-BE49-F238E27FC236}">
                <a16:creationId xmlns:a16="http://schemas.microsoft.com/office/drawing/2014/main" id="{B0793FDF-434E-A489-EA90-1653ABBB3FD6}"/>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3C546A7-E6DA-B76E-3057-5FABB13D3089}"/>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246703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6DCB4F-B3A6-FF1C-1028-66C0F9467D1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A4E9A2B-217B-6B24-781B-3AF27CA078DA}"/>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4" name="Symbol zastępczy stopki 3">
            <a:extLst>
              <a:ext uri="{FF2B5EF4-FFF2-40B4-BE49-F238E27FC236}">
                <a16:creationId xmlns:a16="http://schemas.microsoft.com/office/drawing/2014/main" id="{FACAF975-E24D-6ED3-DB62-719338F02CB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CD4BE7EE-173E-6102-AF1C-8E825E6FBF66}"/>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97570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9BCC557-4010-D5F4-E170-BFF69AAD739A}"/>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3" name="Symbol zastępczy stopki 2">
            <a:extLst>
              <a:ext uri="{FF2B5EF4-FFF2-40B4-BE49-F238E27FC236}">
                <a16:creationId xmlns:a16="http://schemas.microsoft.com/office/drawing/2014/main" id="{78E5CA37-B746-1B15-BF46-B3314D8ABFB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7594A10-7DC9-7FB8-37C7-B67B118D9A1E}"/>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366676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D8C4A0-316B-929A-3D2E-59D14DD5B20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26A9371-4BCB-ACEB-6732-DBBA4105F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65B1241-E07B-3212-C9F4-268B769C6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0D6EEC0-AF4F-B448-5FD1-BB9158AC7594}"/>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6" name="Symbol zastępczy stopki 5">
            <a:extLst>
              <a:ext uri="{FF2B5EF4-FFF2-40B4-BE49-F238E27FC236}">
                <a16:creationId xmlns:a16="http://schemas.microsoft.com/office/drawing/2014/main" id="{DA575DDD-48D2-836C-73CB-811C91D7F1F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FB9C8DD-4CB5-FA14-6410-0CCBA1C09982}"/>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420087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73C198-19B9-AE3A-7256-56BC407F34E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E5147B3-6391-8A7A-DABD-D68E81926D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0472FCBD-EC32-CF3A-40C2-11499304F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AAC72F6-3032-F06B-21B9-B8C0C0F088AB}"/>
              </a:ext>
            </a:extLst>
          </p:cNvPr>
          <p:cNvSpPr>
            <a:spLocks noGrp="1"/>
          </p:cNvSpPr>
          <p:nvPr>
            <p:ph type="dt" sz="half" idx="10"/>
          </p:nvPr>
        </p:nvSpPr>
        <p:spPr/>
        <p:txBody>
          <a:bodyPr/>
          <a:lstStyle/>
          <a:p>
            <a:fld id="{B677AC34-0E9A-B64C-96B9-62062C9F03DD}" type="datetimeFigureOut">
              <a:rPr lang="pl-PL" smtClean="0"/>
              <a:t>22.05.2023</a:t>
            </a:fld>
            <a:endParaRPr lang="pl-PL"/>
          </a:p>
        </p:txBody>
      </p:sp>
      <p:sp>
        <p:nvSpPr>
          <p:cNvPr id="6" name="Symbol zastępczy stopki 5">
            <a:extLst>
              <a:ext uri="{FF2B5EF4-FFF2-40B4-BE49-F238E27FC236}">
                <a16:creationId xmlns:a16="http://schemas.microsoft.com/office/drawing/2014/main" id="{73267ED8-B79E-3535-05E9-85CBE90679C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9EB0FF1-1086-996F-3EA4-880EF660B02C}"/>
              </a:ext>
            </a:extLst>
          </p:cNvPr>
          <p:cNvSpPr>
            <a:spLocks noGrp="1"/>
          </p:cNvSpPr>
          <p:nvPr>
            <p:ph type="sldNum" sz="quarter" idx="12"/>
          </p:nvPr>
        </p:nvSpPr>
        <p:spPr/>
        <p:txBody>
          <a:bodyPr/>
          <a:lstStyle/>
          <a:p>
            <a:fld id="{61C1951D-B256-7D43-BA33-A2F8D193D4B8}" type="slidenum">
              <a:rPr lang="pl-PL" smtClean="0"/>
              <a:t>‹#›</a:t>
            </a:fld>
            <a:endParaRPr lang="pl-PL"/>
          </a:p>
        </p:txBody>
      </p:sp>
    </p:spTree>
    <p:extLst>
      <p:ext uri="{BB962C8B-B14F-4D97-AF65-F5344CB8AC3E}">
        <p14:creationId xmlns:p14="http://schemas.microsoft.com/office/powerpoint/2010/main" val="363439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C47949F-779C-88A9-8B4C-25A43F1074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A54B6F02-4811-7D16-44B7-BC1B152279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28FB676-A067-39AF-7DB7-4045FB9CC9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7AC34-0E9A-B64C-96B9-62062C9F03DD}" type="datetimeFigureOut">
              <a:rPr lang="pl-PL" smtClean="0"/>
              <a:t>22.05.2023</a:t>
            </a:fld>
            <a:endParaRPr lang="pl-PL"/>
          </a:p>
        </p:txBody>
      </p:sp>
      <p:sp>
        <p:nvSpPr>
          <p:cNvPr id="5" name="Symbol zastępczy stopki 4">
            <a:extLst>
              <a:ext uri="{FF2B5EF4-FFF2-40B4-BE49-F238E27FC236}">
                <a16:creationId xmlns:a16="http://schemas.microsoft.com/office/drawing/2014/main" id="{FE343F01-4E45-C35D-64B6-A31637216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1E696F82-17CE-3DF4-09BA-E43A1E8CF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1951D-B256-7D43-BA33-A2F8D193D4B8}" type="slidenum">
              <a:rPr lang="pl-PL" smtClean="0"/>
              <a:t>‹#›</a:t>
            </a:fld>
            <a:endParaRPr lang="pl-PL"/>
          </a:p>
        </p:txBody>
      </p:sp>
    </p:spTree>
    <p:extLst>
      <p:ext uri="{BB962C8B-B14F-4D97-AF65-F5344CB8AC3E}">
        <p14:creationId xmlns:p14="http://schemas.microsoft.com/office/powerpoint/2010/main" val="1642149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Obraz zawierający tekst, zrzut ekranu, Strona internetowa, Reklama internetowa&#10;&#10;Opis wygenerowany automatycznie">
            <a:extLst>
              <a:ext uri="{FF2B5EF4-FFF2-40B4-BE49-F238E27FC236}">
                <a16:creationId xmlns:a16="http://schemas.microsoft.com/office/drawing/2014/main" id="{C9FB8B73-9C36-0662-412E-13A050FC5CE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54085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57">
            <a:extLst>
              <a:ext uri="{FF2B5EF4-FFF2-40B4-BE49-F238E27FC236}">
                <a16:creationId xmlns:a16="http://schemas.microsoft.com/office/drawing/2014/main" id="{6CCA5F87-1D1E-45CB-8D83-FC7EEFAD99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4" descr="Vision. Strategy. Innovation. - Phase II Design">
            <a:extLst>
              <a:ext uri="{FF2B5EF4-FFF2-40B4-BE49-F238E27FC236}">
                <a16:creationId xmlns:a16="http://schemas.microsoft.com/office/drawing/2014/main" id="{DD193EA2-E689-C77E-9B2E-F9A5D5F529F0}"/>
              </a:ext>
            </a:extLst>
          </p:cNvPr>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9091" t="8757" r="-1" b="19320"/>
          <a:stretch/>
        </p:blipFill>
        <p:spPr bwMode="auto">
          <a:xfrm>
            <a:off x="20" y="10"/>
            <a:ext cx="8668492" cy="6857990"/>
          </a:xfrm>
          <a:prstGeom prst="rect">
            <a:avLst/>
          </a:prstGeom>
          <a:noFill/>
        </p:spPr>
      </p:pic>
      <p:sp>
        <p:nvSpPr>
          <p:cNvPr id="66" name="Rectangle 59">
            <a:extLst>
              <a:ext uri="{FF2B5EF4-FFF2-40B4-BE49-F238E27FC236}">
                <a16:creationId xmlns:a16="http://schemas.microsoft.com/office/drawing/2014/main" id="{7CCFC2C6-6238-4A2F-93DE-2ADF74AF63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26D10AE-6758-4E9F-7791-71C2296D22B5}"/>
              </a:ext>
            </a:extLst>
          </p:cNvPr>
          <p:cNvSpPr>
            <a:spLocks noGrp="1"/>
          </p:cNvSpPr>
          <p:nvPr>
            <p:ph type="ctrTitle"/>
          </p:nvPr>
        </p:nvSpPr>
        <p:spPr>
          <a:xfrm>
            <a:off x="7848600" y="1122363"/>
            <a:ext cx="4023360" cy="3204134"/>
          </a:xfrm>
        </p:spPr>
        <p:txBody>
          <a:bodyPr anchor="b">
            <a:normAutofit/>
          </a:bodyPr>
          <a:lstStyle/>
          <a:p>
            <a:pPr algn="l"/>
            <a:r>
              <a:rPr lang="en-GB" sz="2600" dirty="0"/>
              <a:t>How to balance the development needs of local authorities with available financial resources? </a:t>
            </a:r>
            <a:br>
              <a:rPr lang="en-GB" sz="2600" dirty="0"/>
            </a:br>
            <a:r>
              <a:rPr lang="en-GB" sz="2600" dirty="0"/>
              <a:t/>
            </a:r>
            <a:br>
              <a:rPr lang="en-GB" sz="2600" dirty="0"/>
            </a:br>
            <a:r>
              <a:rPr lang="en-GB" sz="2600" dirty="0"/>
              <a:t>How to successfully use the various funds to achieve municipal development?</a:t>
            </a:r>
          </a:p>
        </p:txBody>
      </p:sp>
      <p:sp>
        <p:nvSpPr>
          <p:cNvPr id="3" name="Podtytuł 2">
            <a:extLst>
              <a:ext uri="{FF2B5EF4-FFF2-40B4-BE49-F238E27FC236}">
                <a16:creationId xmlns:a16="http://schemas.microsoft.com/office/drawing/2014/main" id="{61D59448-5447-D046-A50C-C1A2CF430B9C}"/>
              </a:ext>
            </a:extLst>
          </p:cNvPr>
          <p:cNvSpPr>
            <a:spLocks noGrp="1"/>
          </p:cNvSpPr>
          <p:nvPr>
            <p:ph type="subTitle" idx="1"/>
          </p:nvPr>
        </p:nvSpPr>
        <p:spPr>
          <a:xfrm>
            <a:off x="7848600" y="4872922"/>
            <a:ext cx="4023360" cy="1208141"/>
          </a:xfrm>
        </p:spPr>
        <p:txBody>
          <a:bodyPr>
            <a:normAutofit/>
          </a:bodyPr>
          <a:lstStyle/>
          <a:p>
            <a:pPr algn="l"/>
            <a:r>
              <a:rPr lang="pl-PL" sz="2000" dirty="0"/>
              <a:t>dr Cezary Trutkowski</a:t>
            </a:r>
          </a:p>
        </p:txBody>
      </p:sp>
      <p:sp>
        <p:nvSpPr>
          <p:cNvPr id="67" name="Rectangle 61">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4" name="Rectangle 63">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50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7" name="Symbol zastępczy zawartości 2">
            <a:extLst>
              <a:ext uri="{FF2B5EF4-FFF2-40B4-BE49-F238E27FC236}">
                <a16:creationId xmlns:a16="http://schemas.microsoft.com/office/drawing/2014/main" id="{7E1814E4-736A-9DD9-F948-5E6BAFE96BCE}"/>
              </a:ext>
            </a:extLst>
          </p:cNvPr>
          <p:cNvGraphicFramePr>
            <a:graphicFrameLocks noGrp="1"/>
          </p:cNvGraphicFramePr>
          <p:nvPr>
            <p:ph idx="1"/>
            <p:extLst>
              <p:ext uri="{D42A27DB-BD31-4B8C-83A1-F6EECF244321}">
                <p14:modId xmlns:p14="http://schemas.microsoft.com/office/powerpoint/2010/main" val="707443917"/>
              </p:ext>
            </p:extLst>
          </p:nvPr>
        </p:nvGraphicFramePr>
        <p:xfrm>
          <a:off x="254643" y="312516"/>
          <a:ext cx="11748304" cy="6319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929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
                                            <p:graphicEl>
                                              <a:dgm id="{451885CF-C860-47A4-8007-3FBF7414BB96}"/>
                                            </p:graphicEl>
                                          </p:spTgt>
                                        </p:tgtEl>
                                        <p:attrNameLst>
                                          <p:attrName>style.visibility</p:attrName>
                                        </p:attrNameLst>
                                      </p:cBhvr>
                                      <p:to>
                                        <p:strVal val="visible"/>
                                      </p:to>
                                    </p:set>
                                    <p:animEffect transition="in" filter="checkerboard(across)">
                                      <p:cBhvr>
                                        <p:cTn id="7" dur="500"/>
                                        <p:tgtEl>
                                          <p:spTgt spid="57">
                                            <p:graphicEl>
                                              <a:dgm id="{451885CF-C860-47A4-8007-3FBF7414BB96}"/>
                                            </p:graphic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7">
                                            <p:graphicEl>
                                              <a:dgm id="{4615F2AA-2715-431D-A77B-E5D696D26F86}"/>
                                            </p:graphicEl>
                                          </p:spTgt>
                                        </p:tgtEl>
                                        <p:attrNameLst>
                                          <p:attrName>style.visibility</p:attrName>
                                        </p:attrNameLst>
                                      </p:cBhvr>
                                      <p:to>
                                        <p:strVal val="visible"/>
                                      </p:to>
                                    </p:set>
                                    <p:animEffect transition="in" filter="checkerboard(across)">
                                      <p:cBhvr>
                                        <p:cTn id="10" dur="500"/>
                                        <p:tgtEl>
                                          <p:spTgt spid="57">
                                            <p:graphicEl>
                                              <a:dgm id="{4615F2AA-2715-431D-A77B-E5D696D26F86}"/>
                                            </p:graphic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7">
                                            <p:graphicEl>
                                              <a:dgm id="{35071F90-F033-4184-B792-2233242414B8}"/>
                                            </p:graphicEl>
                                          </p:spTgt>
                                        </p:tgtEl>
                                        <p:attrNameLst>
                                          <p:attrName>style.visibility</p:attrName>
                                        </p:attrNameLst>
                                      </p:cBhvr>
                                      <p:to>
                                        <p:strVal val="visible"/>
                                      </p:to>
                                    </p:set>
                                    <p:animEffect transition="in" filter="checkerboard(across)">
                                      <p:cBhvr>
                                        <p:cTn id="13" dur="500"/>
                                        <p:tgtEl>
                                          <p:spTgt spid="57">
                                            <p:graphicEl>
                                              <a:dgm id="{35071F90-F033-4184-B792-2233242414B8}"/>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7">
                                            <p:graphicEl>
                                              <a:dgm id="{CCEFD707-0AE5-4483-9E64-7881EF93681A}"/>
                                            </p:graphicEl>
                                          </p:spTgt>
                                        </p:tgtEl>
                                        <p:attrNameLst>
                                          <p:attrName>style.visibility</p:attrName>
                                        </p:attrNameLst>
                                      </p:cBhvr>
                                      <p:to>
                                        <p:strVal val="visible"/>
                                      </p:to>
                                    </p:set>
                                    <p:animEffect transition="in" filter="checkerboard(across)">
                                      <p:cBhvr>
                                        <p:cTn id="18" dur="500"/>
                                        <p:tgtEl>
                                          <p:spTgt spid="57">
                                            <p:graphicEl>
                                              <a:dgm id="{CCEFD707-0AE5-4483-9E64-7881EF93681A}"/>
                                            </p:graphic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57">
                                            <p:graphicEl>
                                              <a:dgm id="{B8E3F715-ED6A-49DC-8D8F-EDE1B96FFDE0}"/>
                                            </p:graphicEl>
                                          </p:spTgt>
                                        </p:tgtEl>
                                        <p:attrNameLst>
                                          <p:attrName>style.visibility</p:attrName>
                                        </p:attrNameLst>
                                      </p:cBhvr>
                                      <p:to>
                                        <p:strVal val="visible"/>
                                      </p:to>
                                    </p:set>
                                    <p:animEffect transition="in" filter="checkerboard(across)">
                                      <p:cBhvr>
                                        <p:cTn id="21" dur="500"/>
                                        <p:tgtEl>
                                          <p:spTgt spid="57">
                                            <p:graphicEl>
                                              <a:dgm id="{B8E3F715-ED6A-49DC-8D8F-EDE1B96FFDE0}"/>
                                            </p:graphic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7">
                                            <p:graphicEl>
                                              <a:dgm id="{AC00DA99-C122-4699-B097-336393A92155}"/>
                                            </p:graphicEl>
                                          </p:spTgt>
                                        </p:tgtEl>
                                        <p:attrNameLst>
                                          <p:attrName>style.visibility</p:attrName>
                                        </p:attrNameLst>
                                      </p:cBhvr>
                                      <p:to>
                                        <p:strVal val="visible"/>
                                      </p:to>
                                    </p:set>
                                    <p:animEffect transition="in" filter="checkerboard(across)">
                                      <p:cBhvr>
                                        <p:cTn id="24" dur="500"/>
                                        <p:tgtEl>
                                          <p:spTgt spid="57">
                                            <p:graphicEl>
                                              <a:dgm id="{AC00DA99-C122-4699-B097-336393A9215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7"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Symbol zastępczy zawartości 2">
            <a:extLst>
              <a:ext uri="{FF2B5EF4-FFF2-40B4-BE49-F238E27FC236}">
                <a16:creationId xmlns:a16="http://schemas.microsoft.com/office/drawing/2014/main" id="{7E1814E4-736A-9DD9-F948-5E6BAFE96BCE}"/>
              </a:ext>
            </a:extLst>
          </p:cNvPr>
          <p:cNvGraphicFramePr>
            <a:graphicFrameLocks noGrp="1"/>
          </p:cNvGraphicFramePr>
          <p:nvPr>
            <p:ph idx="1"/>
            <p:extLst>
              <p:ext uri="{D42A27DB-BD31-4B8C-83A1-F6EECF244321}">
                <p14:modId xmlns:p14="http://schemas.microsoft.com/office/powerpoint/2010/main" val="2323374025"/>
              </p:ext>
            </p:extLst>
          </p:nvPr>
        </p:nvGraphicFramePr>
        <p:xfrm>
          <a:off x="219919" y="219919"/>
          <a:ext cx="11690430" cy="6458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42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
                                            <p:graphicEl>
                                              <a:dgm id="{CCEFD707-0AE5-4483-9E64-7881EF93681A}"/>
                                            </p:graphicEl>
                                          </p:spTgt>
                                        </p:tgtEl>
                                        <p:attrNameLst>
                                          <p:attrName>style.visibility</p:attrName>
                                        </p:attrNameLst>
                                      </p:cBhvr>
                                      <p:to>
                                        <p:strVal val="visible"/>
                                      </p:to>
                                    </p:set>
                                    <p:animEffect transition="in" filter="checkerboard(across)">
                                      <p:cBhvr>
                                        <p:cTn id="7" dur="500"/>
                                        <p:tgtEl>
                                          <p:spTgt spid="57">
                                            <p:graphicEl>
                                              <a:dgm id="{CCEFD707-0AE5-4483-9E64-7881EF93681A}"/>
                                            </p:graphic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7">
                                            <p:graphicEl>
                                              <a:dgm id="{B8E3F715-ED6A-49DC-8D8F-EDE1B96FFDE0}"/>
                                            </p:graphicEl>
                                          </p:spTgt>
                                        </p:tgtEl>
                                        <p:attrNameLst>
                                          <p:attrName>style.visibility</p:attrName>
                                        </p:attrNameLst>
                                      </p:cBhvr>
                                      <p:to>
                                        <p:strVal val="visible"/>
                                      </p:to>
                                    </p:set>
                                    <p:animEffect transition="in" filter="checkerboard(across)">
                                      <p:cBhvr>
                                        <p:cTn id="10" dur="500"/>
                                        <p:tgtEl>
                                          <p:spTgt spid="57">
                                            <p:graphicEl>
                                              <a:dgm id="{B8E3F715-ED6A-49DC-8D8F-EDE1B96FFDE0}"/>
                                            </p:graphic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7">
                                            <p:graphicEl>
                                              <a:dgm id="{AC00DA99-C122-4699-B097-336393A92155}"/>
                                            </p:graphicEl>
                                          </p:spTgt>
                                        </p:tgtEl>
                                        <p:attrNameLst>
                                          <p:attrName>style.visibility</p:attrName>
                                        </p:attrNameLst>
                                      </p:cBhvr>
                                      <p:to>
                                        <p:strVal val="visible"/>
                                      </p:to>
                                    </p:set>
                                    <p:animEffect transition="in" filter="checkerboard(across)">
                                      <p:cBhvr>
                                        <p:cTn id="13" dur="500"/>
                                        <p:tgtEl>
                                          <p:spTgt spid="57">
                                            <p:graphicEl>
                                              <a:dgm id="{AC00DA99-C122-4699-B097-336393A92155}"/>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7">
                                            <p:graphicEl>
                                              <a:dgm id="{BE8F39ED-2943-434C-A327-4552BB3F93CA}"/>
                                            </p:graphicEl>
                                          </p:spTgt>
                                        </p:tgtEl>
                                        <p:attrNameLst>
                                          <p:attrName>style.visibility</p:attrName>
                                        </p:attrNameLst>
                                      </p:cBhvr>
                                      <p:to>
                                        <p:strVal val="visible"/>
                                      </p:to>
                                    </p:set>
                                    <p:animEffect transition="in" filter="checkerboard(across)">
                                      <p:cBhvr>
                                        <p:cTn id="18" dur="500"/>
                                        <p:tgtEl>
                                          <p:spTgt spid="57">
                                            <p:graphicEl>
                                              <a:dgm id="{BE8F39ED-2943-434C-A327-4552BB3F93CA}"/>
                                            </p:graphic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57">
                                            <p:graphicEl>
                                              <a:dgm id="{0070F0AD-0B31-7541-839D-35C97BDA8FE9}"/>
                                            </p:graphicEl>
                                          </p:spTgt>
                                        </p:tgtEl>
                                        <p:attrNameLst>
                                          <p:attrName>style.visibility</p:attrName>
                                        </p:attrNameLst>
                                      </p:cBhvr>
                                      <p:to>
                                        <p:strVal val="visible"/>
                                      </p:to>
                                    </p:set>
                                    <p:animEffect transition="in" filter="checkerboard(across)">
                                      <p:cBhvr>
                                        <p:cTn id="21" dur="500"/>
                                        <p:tgtEl>
                                          <p:spTgt spid="57">
                                            <p:graphicEl>
                                              <a:dgm id="{0070F0AD-0B31-7541-839D-35C97BDA8FE9}"/>
                                            </p:graphic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7">
                                            <p:graphicEl>
                                              <a:dgm id="{1FD2480F-A8D9-3947-A1A9-5D590EA52FE7}"/>
                                            </p:graphicEl>
                                          </p:spTgt>
                                        </p:tgtEl>
                                        <p:attrNameLst>
                                          <p:attrName>style.visibility</p:attrName>
                                        </p:attrNameLst>
                                      </p:cBhvr>
                                      <p:to>
                                        <p:strVal val="visible"/>
                                      </p:to>
                                    </p:set>
                                    <p:animEffect transition="in" filter="checkerboard(across)">
                                      <p:cBhvr>
                                        <p:cTn id="24" dur="500"/>
                                        <p:tgtEl>
                                          <p:spTgt spid="57">
                                            <p:graphicEl>
                                              <a:dgm id="{1FD2480F-A8D9-3947-A1A9-5D590EA52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7"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Symbol zastępczy zawartości 2">
            <a:extLst>
              <a:ext uri="{FF2B5EF4-FFF2-40B4-BE49-F238E27FC236}">
                <a16:creationId xmlns:a16="http://schemas.microsoft.com/office/drawing/2014/main" id="{7E1814E4-736A-9DD9-F948-5E6BAFE96BCE}"/>
              </a:ext>
            </a:extLst>
          </p:cNvPr>
          <p:cNvGraphicFramePr>
            <a:graphicFrameLocks noGrp="1"/>
          </p:cNvGraphicFramePr>
          <p:nvPr>
            <p:ph idx="1"/>
            <p:extLst>
              <p:ext uri="{D42A27DB-BD31-4B8C-83A1-F6EECF244321}">
                <p14:modId xmlns:p14="http://schemas.microsoft.com/office/powerpoint/2010/main" val="3178852115"/>
              </p:ext>
            </p:extLst>
          </p:nvPr>
        </p:nvGraphicFramePr>
        <p:xfrm>
          <a:off x="219919" y="219919"/>
          <a:ext cx="11690430" cy="6458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37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
                                            <p:graphicEl>
                                              <a:dgm id="{CCEFD707-0AE5-4483-9E64-7881EF93681A}"/>
                                            </p:graphicEl>
                                          </p:spTgt>
                                        </p:tgtEl>
                                        <p:attrNameLst>
                                          <p:attrName>style.visibility</p:attrName>
                                        </p:attrNameLst>
                                      </p:cBhvr>
                                      <p:to>
                                        <p:strVal val="visible"/>
                                      </p:to>
                                    </p:set>
                                    <p:animEffect transition="in" filter="checkerboard(across)">
                                      <p:cBhvr>
                                        <p:cTn id="7" dur="500"/>
                                        <p:tgtEl>
                                          <p:spTgt spid="57">
                                            <p:graphicEl>
                                              <a:dgm id="{CCEFD707-0AE5-4483-9E64-7881EF93681A}"/>
                                            </p:graphic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7">
                                            <p:graphicEl>
                                              <a:dgm id="{B8E3F715-ED6A-49DC-8D8F-EDE1B96FFDE0}"/>
                                            </p:graphicEl>
                                          </p:spTgt>
                                        </p:tgtEl>
                                        <p:attrNameLst>
                                          <p:attrName>style.visibility</p:attrName>
                                        </p:attrNameLst>
                                      </p:cBhvr>
                                      <p:to>
                                        <p:strVal val="visible"/>
                                      </p:to>
                                    </p:set>
                                    <p:animEffect transition="in" filter="checkerboard(across)">
                                      <p:cBhvr>
                                        <p:cTn id="10" dur="500"/>
                                        <p:tgtEl>
                                          <p:spTgt spid="57">
                                            <p:graphicEl>
                                              <a:dgm id="{B8E3F715-ED6A-49DC-8D8F-EDE1B96FFDE0}"/>
                                            </p:graphic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7">
                                            <p:graphicEl>
                                              <a:dgm id="{AC00DA99-C122-4699-B097-336393A92155}"/>
                                            </p:graphicEl>
                                          </p:spTgt>
                                        </p:tgtEl>
                                        <p:attrNameLst>
                                          <p:attrName>style.visibility</p:attrName>
                                        </p:attrNameLst>
                                      </p:cBhvr>
                                      <p:to>
                                        <p:strVal val="visible"/>
                                      </p:to>
                                    </p:set>
                                    <p:animEffect transition="in" filter="checkerboard(across)">
                                      <p:cBhvr>
                                        <p:cTn id="13" dur="500"/>
                                        <p:tgtEl>
                                          <p:spTgt spid="57">
                                            <p:graphicEl>
                                              <a:dgm id="{AC00DA99-C122-4699-B097-336393A92155}"/>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7">
                                            <p:graphicEl>
                                              <a:dgm id="{BE8F39ED-2943-434C-A327-4552BB3F93CA}"/>
                                            </p:graphicEl>
                                          </p:spTgt>
                                        </p:tgtEl>
                                        <p:attrNameLst>
                                          <p:attrName>style.visibility</p:attrName>
                                        </p:attrNameLst>
                                      </p:cBhvr>
                                      <p:to>
                                        <p:strVal val="visible"/>
                                      </p:to>
                                    </p:set>
                                    <p:animEffect transition="in" filter="checkerboard(across)">
                                      <p:cBhvr>
                                        <p:cTn id="18" dur="500"/>
                                        <p:tgtEl>
                                          <p:spTgt spid="57">
                                            <p:graphicEl>
                                              <a:dgm id="{BE8F39ED-2943-434C-A327-4552BB3F93CA}"/>
                                            </p:graphic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57">
                                            <p:graphicEl>
                                              <a:dgm id="{0070F0AD-0B31-7541-839D-35C97BDA8FE9}"/>
                                            </p:graphicEl>
                                          </p:spTgt>
                                        </p:tgtEl>
                                        <p:attrNameLst>
                                          <p:attrName>style.visibility</p:attrName>
                                        </p:attrNameLst>
                                      </p:cBhvr>
                                      <p:to>
                                        <p:strVal val="visible"/>
                                      </p:to>
                                    </p:set>
                                    <p:animEffect transition="in" filter="checkerboard(across)">
                                      <p:cBhvr>
                                        <p:cTn id="21" dur="500"/>
                                        <p:tgtEl>
                                          <p:spTgt spid="57">
                                            <p:graphicEl>
                                              <a:dgm id="{0070F0AD-0B31-7541-839D-35C97BDA8FE9}"/>
                                            </p:graphic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7">
                                            <p:graphicEl>
                                              <a:dgm id="{1FD2480F-A8D9-3947-A1A9-5D590EA52FE7}"/>
                                            </p:graphicEl>
                                          </p:spTgt>
                                        </p:tgtEl>
                                        <p:attrNameLst>
                                          <p:attrName>style.visibility</p:attrName>
                                        </p:attrNameLst>
                                      </p:cBhvr>
                                      <p:to>
                                        <p:strVal val="visible"/>
                                      </p:to>
                                    </p:set>
                                    <p:animEffect transition="in" filter="checkerboard(across)">
                                      <p:cBhvr>
                                        <p:cTn id="24" dur="500"/>
                                        <p:tgtEl>
                                          <p:spTgt spid="57">
                                            <p:graphicEl>
                                              <a:dgm id="{1FD2480F-A8D9-3947-A1A9-5D590EA52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7"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99192C51-B764-4A9B-9587-5EF8B628B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ole tekstowe 10">
            <a:extLst>
              <a:ext uri="{FF2B5EF4-FFF2-40B4-BE49-F238E27FC236}">
                <a16:creationId xmlns:a16="http://schemas.microsoft.com/office/drawing/2014/main" id="{8C6E774A-1690-E37C-6DEE-B201D40DE880}"/>
              </a:ext>
            </a:extLst>
          </p:cNvPr>
          <p:cNvSpPr txBox="1"/>
          <p:nvPr/>
        </p:nvSpPr>
        <p:spPr>
          <a:xfrm>
            <a:off x="381965" y="557190"/>
            <a:ext cx="6111432" cy="1671569"/>
          </a:xfrm>
          <a:prstGeom prst="rect">
            <a:avLst/>
          </a:prstGeom>
        </p:spPr>
        <p:txBody>
          <a:bodyPr vert="horz" lIns="91440" tIns="45720" rIns="91440" bIns="45720" rtlCol="0" anchor="ctr">
            <a:normAutofit fontScale="92500" lnSpcReduction="10000"/>
          </a:bodyPr>
          <a:lstStyle/>
          <a:p>
            <a:pPr lvl="0">
              <a:lnSpc>
                <a:spcPct val="90000"/>
              </a:lnSpc>
              <a:spcBef>
                <a:spcPct val="0"/>
              </a:spcBef>
              <a:spcAft>
                <a:spcPts val="600"/>
              </a:spcAft>
            </a:pPr>
            <a:r>
              <a:rPr lang="en-US" sz="3200" b="1">
                <a:solidFill>
                  <a:srgbClr val="C00000"/>
                </a:solidFill>
                <a:latin typeface="+mj-lt"/>
                <a:ea typeface="+mj-ea"/>
                <a:cs typeface="+mj-cs"/>
              </a:rPr>
              <a:t>S</a:t>
            </a:r>
            <a:r>
              <a:rPr lang="en-US" sz="3200" b="1" i="0">
                <a:solidFill>
                  <a:srgbClr val="C00000"/>
                </a:solidFill>
                <a:latin typeface="+mj-lt"/>
                <a:ea typeface="+mj-ea"/>
                <a:cs typeface="+mj-cs"/>
              </a:rPr>
              <a:t>uccessful municipal development requires a long-term perspective and adaptability to changing circumstances.</a:t>
            </a:r>
            <a:endParaRPr lang="en-US" sz="3200" b="1" dirty="0">
              <a:solidFill>
                <a:srgbClr val="C00000"/>
              </a:solidFill>
              <a:latin typeface="+mj-lt"/>
              <a:ea typeface="+mj-ea"/>
              <a:cs typeface="+mj-cs"/>
            </a:endParaRPr>
          </a:p>
        </p:txBody>
      </p:sp>
      <p:sp>
        <p:nvSpPr>
          <p:cNvPr id="25" name="pole tekstowe 24">
            <a:extLst>
              <a:ext uri="{FF2B5EF4-FFF2-40B4-BE49-F238E27FC236}">
                <a16:creationId xmlns:a16="http://schemas.microsoft.com/office/drawing/2014/main" id="{80253001-CD44-EE23-EA6D-84790B1A9ABB}"/>
              </a:ext>
            </a:extLst>
          </p:cNvPr>
          <p:cNvSpPr txBox="1"/>
          <p:nvPr/>
        </p:nvSpPr>
        <p:spPr>
          <a:xfrm>
            <a:off x="520855" y="2265460"/>
            <a:ext cx="7002685" cy="3722438"/>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2800" b="0" i="0" u="none" strike="noStrike" dirty="0">
                <a:effectLst/>
              </a:rPr>
              <a:t>Vision and Planning</a:t>
            </a:r>
          </a:p>
          <a:p>
            <a:pPr marL="285750" indent="-228600">
              <a:lnSpc>
                <a:spcPct val="90000"/>
              </a:lnSpc>
              <a:spcAft>
                <a:spcPts val="600"/>
              </a:spcAft>
              <a:buFont typeface="Arial" panose="020B0604020202020204" pitchFamily="34" charset="0"/>
              <a:buChar char="•"/>
            </a:pPr>
            <a:r>
              <a:rPr lang="en-US" sz="2800" b="0" i="0" u="none" strike="noStrike" dirty="0">
                <a:effectLst/>
              </a:rPr>
              <a:t>Good Governance</a:t>
            </a:r>
          </a:p>
          <a:p>
            <a:pPr marL="285750" indent="-228600">
              <a:lnSpc>
                <a:spcPct val="90000"/>
              </a:lnSpc>
              <a:spcAft>
                <a:spcPts val="600"/>
              </a:spcAft>
              <a:buFont typeface="Arial" panose="020B0604020202020204" pitchFamily="34" charset="0"/>
              <a:buChar char="•"/>
            </a:pPr>
            <a:r>
              <a:rPr lang="en-US" sz="2800" b="0" i="0" u="none" strike="noStrike" dirty="0">
                <a:effectLst/>
              </a:rPr>
              <a:t>Economic Growth and Job Creation</a:t>
            </a:r>
          </a:p>
          <a:p>
            <a:pPr marL="285750" indent="-228600">
              <a:lnSpc>
                <a:spcPct val="90000"/>
              </a:lnSpc>
              <a:spcAft>
                <a:spcPts val="600"/>
              </a:spcAft>
              <a:buFont typeface="Arial" panose="020B0604020202020204" pitchFamily="34" charset="0"/>
              <a:buChar char="•"/>
            </a:pPr>
            <a:r>
              <a:rPr lang="en-US" sz="2800" b="0" i="0" u="none" strike="noStrike" dirty="0">
                <a:effectLst/>
              </a:rPr>
              <a:t>Social Services and Quality of Life</a:t>
            </a:r>
          </a:p>
          <a:p>
            <a:pPr marL="285750" indent="-228600">
              <a:lnSpc>
                <a:spcPct val="90000"/>
              </a:lnSpc>
              <a:spcAft>
                <a:spcPts val="600"/>
              </a:spcAft>
              <a:buFont typeface="Arial" panose="020B0604020202020204" pitchFamily="34" charset="0"/>
              <a:buChar char="•"/>
            </a:pPr>
            <a:r>
              <a:rPr lang="en-US" sz="2800" b="0" i="0" u="none" strike="noStrike" dirty="0">
                <a:effectLst/>
              </a:rPr>
              <a:t>Environmental Sustainability</a:t>
            </a:r>
            <a:endParaRPr lang="en-US" sz="2800" dirty="0"/>
          </a:p>
          <a:p>
            <a:pPr marL="285750" indent="-228600">
              <a:lnSpc>
                <a:spcPct val="90000"/>
              </a:lnSpc>
              <a:spcAft>
                <a:spcPts val="600"/>
              </a:spcAft>
              <a:buFont typeface="Arial" panose="020B0604020202020204" pitchFamily="34" charset="0"/>
              <a:buChar char="•"/>
            </a:pPr>
            <a:r>
              <a:rPr lang="en-US" sz="2800" b="0" i="0" u="none" strike="noStrike" dirty="0">
                <a:effectLst/>
              </a:rPr>
              <a:t>Community Engagement and Participation</a:t>
            </a:r>
          </a:p>
          <a:p>
            <a:pPr marL="285750" indent="-228600">
              <a:lnSpc>
                <a:spcPct val="90000"/>
              </a:lnSpc>
              <a:spcAft>
                <a:spcPts val="600"/>
              </a:spcAft>
              <a:buFont typeface="Arial" panose="020B0604020202020204" pitchFamily="34" charset="0"/>
              <a:buChar char="•"/>
            </a:pPr>
            <a:r>
              <a:rPr lang="en-US" sz="2800" b="0" i="0" u="none" strike="noStrike" dirty="0">
                <a:effectLst/>
              </a:rPr>
              <a:t>Collaboration and Partnerships</a:t>
            </a:r>
          </a:p>
          <a:p>
            <a:pPr marL="285750" indent="-228600">
              <a:lnSpc>
                <a:spcPct val="90000"/>
              </a:lnSpc>
              <a:spcAft>
                <a:spcPts val="600"/>
              </a:spcAft>
              <a:buFont typeface="Arial" panose="020B0604020202020204" pitchFamily="34" charset="0"/>
              <a:buChar char="•"/>
            </a:pPr>
            <a:r>
              <a:rPr lang="en-US" sz="2800" b="0" i="0" u="none" strike="noStrike" dirty="0">
                <a:effectLst/>
              </a:rPr>
              <a:t>Sound Financial Management</a:t>
            </a:r>
            <a:endParaRPr lang="en-US" sz="2800" dirty="0"/>
          </a:p>
        </p:txBody>
      </p:sp>
      <p:pic>
        <p:nvPicPr>
          <p:cNvPr id="1028" name="Picture 4" descr="Vision. Strategy. Innovation. - Phase II Design">
            <a:extLst>
              <a:ext uri="{FF2B5EF4-FFF2-40B4-BE49-F238E27FC236}">
                <a16:creationId xmlns:a16="http://schemas.microsoft.com/office/drawing/2014/main" id="{0001804C-837D-27BC-015A-90C4265E56C0}"/>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2469"/>
          <a:stretch/>
        </p:blipFill>
        <p:spPr bwMode="auto">
          <a:xfrm>
            <a:off x="6875363" y="557190"/>
            <a:ext cx="5515141" cy="6300810"/>
          </a:xfrm>
          <a:prstGeom prst="rect">
            <a:avLst/>
          </a:prstGeom>
          <a:noFill/>
          <a:effectLst/>
        </p:spPr>
      </p:pic>
    </p:spTree>
    <p:extLst>
      <p:ext uri="{BB962C8B-B14F-4D97-AF65-F5344CB8AC3E}">
        <p14:creationId xmlns:p14="http://schemas.microsoft.com/office/powerpoint/2010/main" val="212997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0671A8AE-40A1-4631-A6B8-581AFF065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32" descr="Many question marks on black background">
            <a:extLst>
              <a:ext uri="{FF2B5EF4-FFF2-40B4-BE49-F238E27FC236}">
                <a16:creationId xmlns:a16="http://schemas.microsoft.com/office/drawing/2014/main" id="{67A9C49C-1F3A-4679-2110-E7B448D0EE75}"/>
              </a:ext>
            </a:extLst>
          </p:cNvPr>
          <p:cNvPicPr>
            <a:picLocks noChangeAspect="1"/>
          </p:cNvPicPr>
          <p:nvPr/>
        </p:nvPicPr>
        <p:blipFill rotWithShape="1">
          <a:blip r:embed="rId2"/>
          <a:srcRect l="29906" t="9091" r="-1" b="-1"/>
          <a:stretch/>
        </p:blipFill>
        <p:spPr>
          <a:xfrm>
            <a:off x="3523488" y="10"/>
            <a:ext cx="8668512" cy="6857990"/>
          </a:xfrm>
          <a:prstGeom prst="rect">
            <a:avLst/>
          </a:prstGeom>
        </p:spPr>
      </p:pic>
      <p:sp>
        <p:nvSpPr>
          <p:cNvPr id="48" name="Rectangle 47">
            <a:extLst>
              <a:ext uri="{FF2B5EF4-FFF2-40B4-BE49-F238E27FC236}">
                <a16:creationId xmlns:a16="http://schemas.microsoft.com/office/drawing/2014/main" id="{AB58EF07-17C2-48CF-ABB0-EEF1F17CB8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A4A44113-0841-9520-DFAB-46EC998643B2}"/>
              </a:ext>
            </a:extLst>
          </p:cNvPr>
          <p:cNvSpPr>
            <a:spLocks noGrp="1"/>
          </p:cNvSpPr>
          <p:nvPr>
            <p:ph type="title"/>
          </p:nvPr>
        </p:nvSpPr>
        <p:spPr>
          <a:xfrm>
            <a:off x="477981" y="1122363"/>
            <a:ext cx="5494556" cy="3204134"/>
          </a:xfrm>
        </p:spPr>
        <p:txBody>
          <a:bodyPr vert="horz" lIns="91440" tIns="45720" rIns="91440" bIns="45720" rtlCol="0" anchor="b">
            <a:normAutofit/>
          </a:bodyPr>
          <a:lstStyle/>
          <a:p>
            <a:r>
              <a:rPr lang="en-US" sz="3200"/>
              <a:t>THANK YOU for attention!</a:t>
            </a:r>
            <a:br>
              <a:rPr lang="en-US" sz="3200"/>
            </a:br>
            <a:r>
              <a:rPr lang="en-US" sz="3200"/>
              <a:t/>
            </a:r>
            <a:br>
              <a:rPr lang="en-US" sz="3200"/>
            </a:br>
            <a:r>
              <a:rPr lang="en-US" sz="3200"/>
              <a:t/>
            </a:r>
            <a:br>
              <a:rPr lang="en-US" sz="3200"/>
            </a:br>
            <a:r>
              <a:rPr lang="en-US" sz="3200"/>
              <a:t/>
            </a:r>
            <a:br>
              <a:rPr lang="en-US" sz="3200"/>
            </a:br>
            <a:r>
              <a:rPr lang="en-US" sz="3200"/>
              <a:t>cezary.trutkowski@frdl.org.pl</a:t>
            </a:r>
          </a:p>
        </p:txBody>
      </p:sp>
      <p:sp>
        <p:nvSpPr>
          <p:cNvPr id="50" name="Rectangle 4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2" name="Rectangle 5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66233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4322</TotalTime>
  <Words>725</Words>
  <Application>Microsoft Office PowerPoint</Application>
  <PresentationFormat>Widescreen</PresentationFormat>
  <Paragraphs>36</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Söhne</vt:lpstr>
      <vt:lpstr>Motyw pakietu Office</vt:lpstr>
      <vt:lpstr>PowerPoint Presentation</vt:lpstr>
      <vt:lpstr>How to balance the development needs of local authorities with available financial resources?   How to successfully use the various funds to achieve municipal development?</vt:lpstr>
      <vt:lpstr>PowerPoint Presentation</vt:lpstr>
      <vt:lpstr>PowerPoint Presentation</vt:lpstr>
      <vt:lpstr>PowerPoint Presentation</vt:lpstr>
      <vt:lpstr>PowerPoint Presentation</vt:lpstr>
      <vt:lpstr>THANK YOU for attention!    cezary.trutkowski@frdl.org.pl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Cezary</dc:creator>
  <cp:lastModifiedBy>Agnese Frīdenberga</cp:lastModifiedBy>
  <cp:revision>8</cp:revision>
  <dcterms:created xsi:type="dcterms:W3CDTF">2023-05-19T07:49:05Z</dcterms:created>
  <dcterms:modified xsi:type="dcterms:W3CDTF">2023-05-22T09:27:06Z</dcterms:modified>
</cp:coreProperties>
</file>