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6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7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2.xml" ContentType="application/vnd.openxmlformats-officedocument.themeOverrid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8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5.xml" ContentType="application/vnd.openxmlformats-officedocument.themeOverride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9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20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0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9" r:id="rId4"/>
    <p:sldId id="260" r:id="rId5"/>
    <p:sldId id="433" r:id="rId6"/>
    <p:sldId id="466" r:id="rId7"/>
    <p:sldId id="449" r:id="rId8"/>
    <p:sldId id="467" r:id="rId9"/>
    <p:sldId id="468" r:id="rId10"/>
    <p:sldId id="470" r:id="rId11"/>
    <p:sldId id="471" r:id="rId12"/>
    <p:sldId id="474" r:id="rId13"/>
    <p:sldId id="473" r:id="rId14"/>
    <p:sldId id="472" r:id="rId15"/>
    <p:sldId id="475" r:id="rId16"/>
    <p:sldId id="476" r:id="rId17"/>
    <p:sldId id="477" r:id="rId18"/>
    <p:sldId id="478" r:id="rId19"/>
    <p:sldId id="479" r:id="rId20"/>
    <p:sldId id="480" r:id="rId21"/>
    <p:sldId id="481" r:id="rId22"/>
    <p:sldId id="482" r:id="rId23"/>
    <p:sldId id="483" r:id="rId24"/>
    <p:sldId id="269" r:id="rId25"/>
  </p:sldIdLst>
  <p:sldSz cx="9144000" cy="6858000" type="screen4x3"/>
  <p:notesSz cx="6799263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borga Daila Zīriņa" initials="ID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171"/>
    <a:srgbClr val="87D783"/>
    <a:srgbClr val="6B705C"/>
    <a:srgbClr val="B5B7AD"/>
    <a:srgbClr val="B97753"/>
    <a:srgbClr val="948A54"/>
    <a:srgbClr val="C4BD97"/>
    <a:srgbClr val="D1A78F"/>
    <a:srgbClr val="CA987C"/>
    <a:srgbClr val="404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346" autoAdjust="0"/>
  </p:normalViewPr>
  <p:slideViewPr>
    <p:cSldViewPr>
      <p:cViewPr varScale="1">
        <p:scale>
          <a:sx n="114" d="100"/>
          <a:sy n="114" d="100"/>
        </p:scale>
        <p:origin x="166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78"/>
    </p:cViewPr>
  </p:sorterViewPr>
  <p:notesViewPr>
    <p:cSldViewPr>
      <p:cViewPr varScale="1">
        <p:scale>
          <a:sx n="75" d="100"/>
          <a:sy n="75" d="100"/>
        </p:scale>
        <p:origin x="40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1\Covid%20jaut&#257;jumi\Rez\Grafiki_Covid_09_2021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Lenovo\Desktop\Grafiki_Covid_09_2021%20(version%201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Lenovo\Desktop\Grafiki_Covid_09_2021%20(version%201)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server-1\skds\skds\Diana_Kalnina\Projekti_2021\Covid%20jaut&#257;jumi\Rez\Grafiki_Covid_09_2021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C:\Users\Lenovo\Desktop\Covid-19%20septembris\Rez\Grafiki_Covid_09_2021%20(version%201)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erver-1\skds\skds\Diana_Kalnina\Projekti_2021\Covid%20jaut&#257;jumi\Rez\Grafiki_Covid_09_202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Lenovo\Desktop\Grafiki_Covid_09_2021%20(version%201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server-1\skds\skds\Diana_Kalnina\Projekti_2021\Covid%20jaut&#257;jumi\Rez\Grafiki_Covid_09_202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server-1\skds\skds\Diana_Kalnina\Projekti_2021\Covid%20jaut&#257;jumi\Rez\Grafiki_Covid_09_202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Lenovo\Desktop\Grafiki_Covid_09_2021%20(version%201)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963921780958674"/>
          <c:y val="0.14821508223796026"/>
          <c:w val="0.49804658545805874"/>
          <c:h val="0.68103875688770887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F79646"/>
              </a:solidFill>
            </c:spPr>
            <c:extLst>
              <c:ext xmlns:c16="http://schemas.microsoft.com/office/drawing/2014/chart" uri="{C3380CC4-5D6E-409C-BE32-E72D297353CC}">
                <c16:uniqueId val="{00000001-DDD6-42A5-8B9F-6E30564A24B6}"/>
              </c:ext>
            </c:extLst>
          </c:dPt>
          <c:dPt>
            <c:idx val="1"/>
            <c:bubble3D val="0"/>
            <c:spPr>
              <a:solidFill>
                <a:srgbClr val="237D2E"/>
              </a:solidFill>
            </c:spPr>
            <c:extLst>
              <c:ext xmlns:c16="http://schemas.microsoft.com/office/drawing/2014/chart" uri="{C3380CC4-5D6E-409C-BE32-E72D297353CC}">
                <c16:uniqueId val="{00000003-DDD6-42A5-8B9F-6E30564A24B6}"/>
              </c:ext>
            </c:extLst>
          </c:dPt>
          <c:dPt>
            <c:idx val="2"/>
            <c:bubble3D val="0"/>
            <c:spPr>
              <a:solidFill>
                <a:srgbClr val="9CDE99"/>
              </a:solidFill>
            </c:spPr>
            <c:extLst>
              <c:ext xmlns:c16="http://schemas.microsoft.com/office/drawing/2014/chart" uri="{C3380CC4-5D6E-409C-BE32-E72D297353CC}">
                <c16:uniqueId val="{00000005-DDD6-42A5-8B9F-6E30564A24B6}"/>
              </c:ext>
            </c:extLst>
          </c:dPt>
          <c:dPt>
            <c:idx val="3"/>
            <c:bubble3D val="0"/>
            <c:spPr>
              <a:solidFill>
                <a:srgbClr val="8EB4E3"/>
              </a:solidFill>
            </c:spPr>
            <c:extLst>
              <c:ext xmlns:c16="http://schemas.microsoft.com/office/drawing/2014/chart" uri="{C3380CC4-5D6E-409C-BE32-E72D297353CC}">
                <c16:uniqueId val="{00000007-DDD6-42A5-8B9F-6E30564A24B6}"/>
              </c:ext>
            </c:extLst>
          </c:dPt>
          <c:dPt>
            <c:idx val="4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9-DDD6-42A5-8B9F-6E30564A24B6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B-DDD6-42A5-8B9F-6E30564A24B6}"/>
              </c:ext>
            </c:extLst>
          </c:dPt>
          <c:dLbls>
            <c:dLbl>
              <c:idx val="0"/>
              <c:layout>
                <c:manualLayout>
                  <c:x val="3.1409699255710711E-3"/>
                  <c:y val="-1.63008421949800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08392482468983"/>
                      <c:h val="0.191448669882450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D6-42A5-8B9F-6E30564A24B6}"/>
                </c:ext>
              </c:extLst>
            </c:dLbl>
            <c:dLbl>
              <c:idx val="1"/>
              <c:layout>
                <c:manualLayout>
                  <c:x val="-2.111330835088885E-2"/>
                  <c:y val="1.93651783301026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38053067029085"/>
                      <c:h val="0.118059021634412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DD6-42A5-8B9F-6E30564A24B6}"/>
                </c:ext>
              </c:extLst>
            </c:dLbl>
            <c:dLbl>
              <c:idx val="2"/>
              <c:layout>
                <c:manualLayout>
                  <c:x val="3.31105811192259E-2"/>
                  <c:y val="8.7012201795157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12222369423475"/>
                      <c:h val="0.15475374212152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DD6-42A5-8B9F-6E30564A24B6}"/>
                </c:ext>
              </c:extLst>
            </c:dLbl>
            <c:dLbl>
              <c:idx val="3"/>
              <c:layout>
                <c:manualLayout>
                  <c:x val="-3.8501380744398427E-3"/>
                  <c:y val="6.31770599286646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D6-42A5-8B9F-6E30564A24B6}"/>
                </c:ext>
              </c:extLst>
            </c:dLbl>
            <c:dLbl>
              <c:idx val="4"/>
              <c:layout>
                <c:manualLayout>
                  <c:x val="3.1619637886935087E-2"/>
                  <c:y val="-8.7935917568031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D6-42A5-8B9F-6E30564A24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Dati!$B$3:$B$8</c:f>
              <c:strCache>
                <c:ptCount val="6"/>
                <c:pt idx="0">
                  <c:v>Ir jau vakcinēts/-ta pret COVID-19 (ir bijusi vismaz viena pote)</c:v>
                </c:pt>
                <c:pt idx="1">
                  <c:v>Noteikti tuvākajā laikā vakcinēsies</c:v>
                </c:pt>
                <c:pt idx="2">
                  <c:v>Drīzāk vakcinēsies, bet ne tuvākajā laikā</c:v>
                </c:pt>
                <c:pt idx="3">
                  <c:v>Drīzāk nevakcinēsies</c:v>
                </c:pt>
                <c:pt idx="4">
                  <c:v>Noteikti nevakcinēsies</c:v>
                </c:pt>
                <c:pt idx="5">
                  <c:v>Grūti pateikt</c:v>
                </c:pt>
              </c:strCache>
            </c:strRef>
          </c:cat>
          <c:val>
            <c:numRef>
              <c:f>Dati!$C$3:$C$8</c:f>
              <c:numCache>
                <c:formatCode>0</c:formatCode>
                <c:ptCount val="6"/>
                <c:pt idx="0">
                  <c:v>55.739520672620088</c:v>
                </c:pt>
                <c:pt idx="1">
                  <c:v>4.7528248073705939</c:v>
                </c:pt>
                <c:pt idx="2">
                  <c:v>8.1850313250106499</c:v>
                </c:pt>
                <c:pt idx="3">
                  <c:v>12.78208689973191</c:v>
                </c:pt>
                <c:pt idx="4">
                  <c:v>13.919785420313897</c:v>
                </c:pt>
                <c:pt idx="5">
                  <c:v>4.6207508749529103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DD6-42A5-8B9F-6E30564A2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6725435432718243"/>
          <c:y val="8.1434272300469471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4420130967281853"/>
          <c:y val="8.9749276835891012E-2"/>
          <c:w val="0.65530526976123471"/>
          <c:h val="0.895872407840911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Dati!$C$214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Dati!$B$215:$B$251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Dati!$C$215:$C$251</c:f>
              <c:numCache>
                <c:formatCode>###0</c:formatCode>
                <c:ptCount val="37"/>
                <c:pt idx="0">
                  <c:v>12.452557498999614</c:v>
                </c:pt>
                <c:pt idx="1">
                  <c:v>36.828520989045444</c:v>
                </c:pt>
                <c:pt idx="2">
                  <c:v>11.588328465045318</c:v>
                </c:pt>
                <c:pt idx="3">
                  <c:v>13.260202659281212</c:v>
                </c:pt>
                <c:pt idx="4">
                  <c:v>36.828520989045444</c:v>
                </c:pt>
                <c:pt idx="5">
                  <c:v>13.92639590107008</c:v>
                </c:pt>
                <c:pt idx="6">
                  <c:v>11.890685292722793</c:v>
                </c:pt>
                <c:pt idx="7">
                  <c:v>12.120899043058044</c:v>
                </c:pt>
                <c:pt idx="8">
                  <c:v>12.824847395534395</c:v>
                </c:pt>
                <c:pt idx="9">
                  <c:v>10.202450727310781</c:v>
                </c:pt>
                <c:pt idx="10">
                  <c:v>14.634581223178461</c:v>
                </c:pt>
                <c:pt idx="11">
                  <c:v>36.828520989045444</c:v>
                </c:pt>
                <c:pt idx="12">
                  <c:v>13.818665512858784</c:v>
                </c:pt>
                <c:pt idx="13">
                  <c:v>10.223431246351744</c:v>
                </c:pt>
                <c:pt idx="14">
                  <c:v>36.828520989045444</c:v>
                </c:pt>
                <c:pt idx="15">
                  <c:v>16.090487281583524</c:v>
                </c:pt>
                <c:pt idx="16">
                  <c:v>9.1219532950580593</c:v>
                </c:pt>
                <c:pt idx="17">
                  <c:v>14.837015956959323</c:v>
                </c:pt>
                <c:pt idx="18">
                  <c:v>36.828520989045444</c:v>
                </c:pt>
                <c:pt idx="19">
                  <c:v>10.251506935711248</c:v>
                </c:pt>
                <c:pt idx="20">
                  <c:v>9.3473328119924979</c:v>
                </c:pt>
                <c:pt idx="21">
                  <c:v>13.665936885843198</c:v>
                </c:pt>
                <c:pt idx="22">
                  <c:v>14.649525608485213</c:v>
                </c:pt>
                <c:pt idx="23">
                  <c:v>10.606757559874371</c:v>
                </c:pt>
                <c:pt idx="24">
                  <c:v>36.828520989045444</c:v>
                </c:pt>
                <c:pt idx="25">
                  <c:v>11.71650426423216</c:v>
                </c:pt>
                <c:pt idx="26">
                  <c:v>12.500214212658037</c:v>
                </c:pt>
                <c:pt idx="27">
                  <c:v>10.52327911224446</c:v>
                </c:pt>
                <c:pt idx="28">
                  <c:v>10.69683364612364</c:v>
                </c:pt>
                <c:pt idx="29">
                  <c:v>17.895203081233127</c:v>
                </c:pt>
                <c:pt idx="30">
                  <c:v>36.828520989045444</c:v>
                </c:pt>
                <c:pt idx="31">
                  <c:v>11.71650426423216</c:v>
                </c:pt>
                <c:pt idx="32">
                  <c:v>16.328452697758831</c:v>
                </c:pt>
                <c:pt idx="33">
                  <c:v>7</c:v>
                </c:pt>
                <c:pt idx="34">
                  <c:v>36.828520989045444</c:v>
                </c:pt>
                <c:pt idx="35">
                  <c:v>15.159232524461267</c:v>
                </c:pt>
                <c:pt idx="36">
                  <c:v>8.7494147493628169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AC-469C-A491-4618C110DBE9}"/>
            </c:ext>
          </c:extLst>
        </c:ser>
        <c:ser>
          <c:idx val="1"/>
          <c:order val="1"/>
          <c:tx>
            <c:strRef>
              <c:f>Dati!$D$214</c:f>
              <c:strCache>
                <c:ptCount val="1"/>
                <c:pt idx="0">
                  <c:v>Ļoti slikta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F7-41CB-954E-799C10262B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Dati!$B$215:$B$251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Dati!$D$215:$D$251</c:f>
              <c:numCache>
                <c:formatCode>General</c:formatCode>
                <c:ptCount val="37"/>
                <c:pt idx="0" formatCode="0">
                  <c:v>8.2674419276406912</c:v>
                </c:pt>
                <c:pt idx="2" formatCode="0">
                  <c:v>9.9083317027645847</c:v>
                </c:pt>
                <c:pt idx="3" formatCode="0">
                  <c:v>6.7339865201422464</c:v>
                </c:pt>
                <c:pt idx="5" formatCode="0">
                  <c:v>8.3792399265389612</c:v>
                </c:pt>
                <c:pt idx="6" formatCode="0">
                  <c:v>8.6433463068066398</c:v>
                </c:pt>
                <c:pt idx="7" formatCode="0">
                  <c:v>9.7058968693043433</c:v>
                </c:pt>
                <c:pt idx="8" formatCode="0">
                  <c:v>7.0506464436811855</c:v>
                </c:pt>
                <c:pt idx="9" formatCode="0">
                  <c:v>10.943853763679403</c:v>
                </c:pt>
                <c:pt idx="10" formatCode="0">
                  <c:v>4.726081226196774</c:v>
                </c:pt>
                <c:pt idx="12" formatCode="0">
                  <c:v>7.4081260353942415</c:v>
                </c:pt>
                <c:pt idx="13" formatCode="0">
                  <c:v>10.057931740989122</c:v>
                </c:pt>
                <c:pt idx="15" formatCode="0">
                  <c:v>0</c:v>
                </c:pt>
                <c:pt idx="16" formatCode="0">
                  <c:v>12.693032293128409</c:v>
                </c:pt>
                <c:pt idx="17" formatCode="0">
                  <c:v>5.283989083401055</c:v>
                </c:pt>
                <c:pt idx="19" formatCode="0">
                  <c:v>14.333837200443647</c:v>
                </c:pt>
                <c:pt idx="20" formatCode="0">
                  <c:v>6.8547040923848845</c:v>
                </c:pt>
                <c:pt idx="21" formatCode="0">
                  <c:v>4.9414573813482443</c:v>
                </c:pt>
                <c:pt idx="22" formatCode="0">
                  <c:v>4.269403505825009</c:v>
                </c:pt>
                <c:pt idx="23" formatCode="0">
                  <c:v>6.7463478320967756</c:v>
                </c:pt>
                <c:pt idx="25" formatCode="0">
                  <c:v>9.9818511924513373</c:v>
                </c:pt>
                <c:pt idx="26" formatCode="0">
                  <c:v>5.944736913227298</c:v>
                </c:pt>
                <c:pt idx="27" formatCode="0">
                  <c:v>8.2822073585826885</c:v>
                </c:pt>
                <c:pt idx="28" formatCode="0">
                  <c:v>10.419394750244422</c:v>
                </c:pt>
                <c:pt idx="29" formatCode="0">
                  <c:v>5.8824198865908643</c:v>
                </c:pt>
                <c:pt idx="31" formatCode="0">
                  <c:v>9.9818511924513373</c:v>
                </c:pt>
                <c:pt idx="32" formatCode="0">
                  <c:v>7.5300864470989906</c:v>
                </c:pt>
                <c:pt idx="33" formatCode="0">
                  <c:v>7.2059316404555398</c:v>
                </c:pt>
                <c:pt idx="35" formatCode="0">
                  <c:v>5.1134156081616</c:v>
                </c:pt>
                <c:pt idx="36" formatCode="0">
                  <c:v>11.849780350528796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AC-469C-A491-4618C110DBE9}"/>
            </c:ext>
          </c:extLst>
        </c:ser>
        <c:ser>
          <c:idx val="2"/>
          <c:order val="2"/>
          <c:tx>
            <c:strRef>
              <c:f>Dati!$E$214</c:f>
              <c:strCache>
                <c:ptCount val="1"/>
                <c:pt idx="0">
                  <c:v>Drīzāk slikta</c:v>
                </c:pt>
              </c:strCache>
            </c:strRef>
          </c:tx>
          <c:spPr>
            <a:solidFill>
              <a:srgbClr val="8EB4E3"/>
            </a:solidFill>
          </c:spPr>
          <c:invertIfNegative val="0"/>
          <c:dLbls>
            <c:dLbl>
              <c:idx val="15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AC-469C-A491-4618C110DBE9}"/>
                </c:ext>
              </c:extLst>
            </c:dLbl>
            <c:dLbl>
              <c:idx val="26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AC-469C-A491-4618C110D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Dati!$B$215:$B$251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Dati!$E$215:$E$251</c:f>
              <c:numCache>
                <c:formatCode>General</c:formatCode>
                <c:ptCount val="37"/>
                <c:pt idx="0" formatCode="0">
                  <c:v>16.108521562405141</c:v>
                </c:pt>
                <c:pt idx="2" formatCode="0">
                  <c:v>15.331860821235541</c:v>
                </c:pt>
                <c:pt idx="3" formatCode="0">
                  <c:v>16.834331809621986</c:v>
                </c:pt>
                <c:pt idx="5" formatCode="0">
                  <c:v>14.522885161436403</c:v>
                </c:pt>
                <c:pt idx="6" formatCode="0">
                  <c:v>16.294489389516009</c:v>
                </c:pt>
                <c:pt idx="7" formatCode="0">
                  <c:v>15.001725076683057</c:v>
                </c:pt>
                <c:pt idx="8" formatCode="0">
                  <c:v>16.953027149829865</c:v>
                </c:pt>
                <c:pt idx="9" formatCode="0">
                  <c:v>15.68221649805526</c:v>
                </c:pt>
                <c:pt idx="10" formatCode="0">
                  <c:v>17.467858539670207</c:v>
                </c:pt>
                <c:pt idx="12" formatCode="0">
                  <c:v>15.60172944079242</c:v>
                </c:pt>
                <c:pt idx="13" formatCode="0">
                  <c:v>16.547158001704577</c:v>
                </c:pt>
                <c:pt idx="15" formatCode="0">
                  <c:v>20.73803370746192</c:v>
                </c:pt>
                <c:pt idx="16" formatCode="0">
                  <c:v>15.013535400858974</c:v>
                </c:pt>
                <c:pt idx="17" formatCode="0">
                  <c:v>16.707515948685067</c:v>
                </c:pt>
                <c:pt idx="19" formatCode="0">
                  <c:v>12.243176852890549</c:v>
                </c:pt>
                <c:pt idx="20" formatCode="0">
                  <c:v>20.626484084668061</c:v>
                </c:pt>
                <c:pt idx="21" formatCode="0">
                  <c:v>18.221126721854002</c:v>
                </c:pt>
                <c:pt idx="22" formatCode="0">
                  <c:v>17.90959187473522</c:v>
                </c:pt>
                <c:pt idx="23" formatCode="0">
                  <c:v>19.475415597074299</c:v>
                </c:pt>
                <c:pt idx="25" formatCode="0">
                  <c:v>15.130165532361946</c:v>
                </c:pt>
                <c:pt idx="26" formatCode="0">
                  <c:v>18.383569863160108</c:v>
                </c:pt>
                <c:pt idx="27" formatCode="0">
                  <c:v>18.023034518218296</c:v>
                </c:pt>
                <c:pt idx="28" formatCode="0">
                  <c:v>15.712292592677382</c:v>
                </c:pt>
                <c:pt idx="29" formatCode="0">
                  <c:v>13.050898021221451</c:v>
                </c:pt>
                <c:pt idx="31" formatCode="0">
                  <c:v>15.130165532361946</c:v>
                </c:pt>
                <c:pt idx="32" formatCode="0">
                  <c:v>12.969981844187622</c:v>
                </c:pt>
                <c:pt idx="33" formatCode="0">
                  <c:v>22.622589348589905</c:v>
                </c:pt>
                <c:pt idx="35" formatCode="0">
                  <c:v>16.555872856422578</c:v>
                </c:pt>
                <c:pt idx="36" formatCode="0">
                  <c:v>16.229325889153831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AC-469C-A491-4618C110DBE9}"/>
            </c:ext>
          </c:extLst>
        </c:ser>
        <c:ser>
          <c:idx val="3"/>
          <c:order val="3"/>
          <c:tx>
            <c:strRef>
              <c:f>Dati!$F$214</c:f>
              <c:strCache>
                <c:ptCount val="1"/>
                <c:pt idx="0">
                  <c:v>Drīzāk laba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Dati!$B$215:$B$251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Dati!$F$215:$F$251</c:f>
              <c:numCache>
                <c:formatCode>General</c:formatCode>
                <c:ptCount val="37"/>
                <c:pt idx="0" formatCode="0">
                  <c:v>40.76836878273533</c:v>
                </c:pt>
                <c:pt idx="2" formatCode="0">
                  <c:v>40.1367494480521</c:v>
                </c:pt>
                <c:pt idx="3" formatCode="0">
                  <c:v>41.35863395406745</c:v>
                </c:pt>
                <c:pt idx="5" formatCode="0">
                  <c:v>45.051616929593841</c:v>
                </c:pt>
                <c:pt idx="6" formatCode="0">
                  <c:v>34.070150220339762</c:v>
                </c:pt>
                <c:pt idx="7" formatCode="0">
                  <c:v>39.802552685929854</c:v>
                </c:pt>
                <c:pt idx="8" formatCode="0">
                  <c:v>42.640721236186508</c:v>
                </c:pt>
                <c:pt idx="9" formatCode="0">
                  <c:v>36.566190832487763</c:v>
                </c:pt>
                <c:pt idx="10" formatCode="0">
                  <c:v>49.435829025027225</c:v>
                </c:pt>
                <c:pt idx="12" formatCode="0">
                  <c:v>39.873668377169388</c:v>
                </c:pt>
                <c:pt idx="13" formatCode="0">
                  <c:v>42.656356624845465</c:v>
                </c:pt>
                <c:pt idx="15" formatCode="0">
                  <c:v>34.218303632107329</c:v>
                </c:pt>
                <c:pt idx="16" formatCode="0">
                  <c:v>36.431215047955448</c:v>
                </c:pt>
                <c:pt idx="17" formatCode="0">
                  <c:v>44.48139517832508</c:v>
                </c:pt>
                <c:pt idx="19" formatCode="0">
                  <c:v>38.636241417350618</c:v>
                </c:pt>
                <c:pt idx="20" formatCode="0">
                  <c:v>42.511345471793774</c:v>
                </c:pt>
                <c:pt idx="21" formatCode="0">
                  <c:v>43.431505720306504</c:v>
                </c:pt>
                <c:pt idx="22" formatCode="0">
                  <c:v>46.224740863265104</c:v>
                </c:pt>
                <c:pt idx="23" formatCode="0">
                  <c:v>37.987161418628446</c:v>
                </c:pt>
                <c:pt idx="25" formatCode="0">
                  <c:v>43.47979830703688</c:v>
                </c:pt>
                <c:pt idx="26" formatCode="0">
                  <c:v>39.7605463577327</c:v>
                </c:pt>
                <c:pt idx="27" formatCode="0">
                  <c:v>34.028708579539504</c:v>
                </c:pt>
                <c:pt idx="28" formatCode="0">
                  <c:v>36.936797564133606</c:v>
                </c:pt>
                <c:pt idx="29" formatCode="0">
                  <c:v>46.441574560665202</c:v>
                </c:pt>
                <c:pt idx="31" formatCode="0">
                  <c:v>43.47979830703688</c:v>
                </c:pt>
                <c:pt idx="32" formatCode="0">
                  <c:v>43.529166479166491</c:v>
                </c:pt>
                <c:pt idx="33" formatCode="0">
                  <c:v>32.57096903826168</c:v>
                </c:pt>
                <c:pt idx="35" formatCode="0">
                  <c:v>44.383174648380361</c:v>
                </c:pt>
                <c:pt idx="36" formatCode="0">
                  <c:v>38.079935524999613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AC-469C-A491-4618C110DBE9}"/>
            </c:ext>
          </c:extLst>
        </c:ser>
        <c:ser>
          <c:idx val="4"/>
          <c:order val="4"/>
          <c:tx>
            <c:strRef>
              <c:f>Dati!$G$214</c:f>
              <c:strCache>
                <c:ptCount val="1"/>
                <c:pt idx="0">
                  <c:v>Ļoti laba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Dati!$B$215:$B$251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Dati!$G$215:$G$251</c:f>
              <c:numCache>
                <c:formatCode>General</c:formatCode>
                <c:ptCount val="37"/>
                <c:pt idx="0" formatCode="0">
                  <c:v>22.465305515474046</c:v>
                </c:pt>
                <c:pt idx="2" formatCode="0">
                  <c:v>21.947726175442767</c:v>
                </c:pt>
                <c:pt idx="3" formatCode="0">
                  <c:v>22.948997259924433</c:v>
                </c:pt>
                <c:pt idx="5" formatCode="0">
                  <c:v>22.229407593615647</c:v>
                </c:pt>
                <c:pt idx="6" formatCode="0">
                  <c:v>28.66427383071478</c:v>
                </c:pt>
                <c:pt idx="7" formatCode="0">
                  <c:v>19.882552787946253</c:v>
                </c:pt>
                <c:pt idx="8" formatCode="0">
                  <c:v>20.444778725399097</c:v>
                </c:pt>
                <c:pt idx="9" formatCode="0">
                  <c:v>23.570276303902151</c:v>
                </c:pt>
                <c:pt idx="10" formatCode="0">
                  <c:v>19.845084365101279</c:v>
                </c:pt>
                <c:pt idx="12" formatCode="0">
                  <c:v>24.793512852634692</c:v>
                </c:pt>
                <c:pt idx="13" formatCode="0">
                  <c:v>18.150143295491798</c:v>
                </c:pt>
                <c:pt idx="15" formatCode="0">
                  <c:v>27.879002591584666</c:v>
                </c:pt>
                <c:pt idx="16" formatCode="0">
                  <c:v>19.728210928890551</c:v>
                </c:pt>
                <c:pt idx="17" formatCode="0">
                  <c:v>24.294294313761448</c:v>
                </c:pt>
                <c:pt idx="19" formatCode="0">
                  <c:v>19.434548415141769</c:v>
                </c:pt>
                <c:pt idx="20" formatCode="0">
                  <c:v>18.73687178351387</c:v>
                </c:pt>
                <c:pt idx="21" formatCode="0">
                  <c:v>22.056680234546175</c:v>
                </c:pt>
                <c:pt idx="22" formatCode="0">
                  <c:v>28.255159684053943</c:v>
                </c:pt>
                <c:pt idx="23" formatCode="0">
                  <c:v>27.112053039853091</c:v>
                </c:pt>
                <c:pt idx="25" formatCode="0">
                  <c:v>24.014267826304113</c:v>
                </c:pt>
                <c:pt idx="26" formatCode="0">
                  <c:v>24.4442459123261</c:v>
                </c:pt>
                <c:pt idx="27" formatCode="0">
                  <c:v>18.781226876310601</c:v>
                </c:pt>
                <c:pt idx="28" formatCode="0">
                  <c:v>21.894331924479317</c:v>
                </c:pt>
                <c:pt idx="29" formatCode="0">
                  <c:v>19.056777293417163</c:v>
                </c:pt>
                <c:pt idx="31" formatCode="0">
                  <c:v>24.014267826304113</c:v>
                </c:pt>
                <c:pt idx="32" formatCode="0">
                  <c:v>21.444979393946713</c:v>
                </c:pt>
                <c:pt idx="33" formatCode="0">
                  <c:v>22.09407009248676</c:v>
                </c:pt>
                <c:pt idx="35" formatCode="0">
                  <c:v>27.148459362009884</c:v>
                </c:pt>
                <c:pt idx="36" formatCode="0">
                  <c:v>16.981152217137883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AC-469C-A491-4618C110DBE9}"/>
            </c:ext>
          </c:extLst>
        </c:ser>
        <c:ser>
          <c:idx val="5"/>
          <c:order val="5"/>
          <c:tx>
            <c:strRef>
              <c:f>Dati!$H$214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Dati!$B$215:$B$251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Dati!$H$215:$H$251</c:f>
              <c:numCache>
                <c:formatCode>###0</c:formatCode>
                <c:ptCount val="37"/>
                <c:pt idx="0">
                  <c:v>18.246226249109675</c:v>
                </c:pt>
                <c:pt idx="1">
                  <c:v>81.479900547319048</c:v>
                </c:pt>
                <c:pt idx="2">
                  <c:v>19.39542492382418</c:v>
                </c:pt>
                <c:pt idx="3">
                  <c:v>17.172269333327165</c:v>
                </c:pt>
                <c:pt idx="4">
                  <c:v>81.479900547319048</c:v>
                </c:pt>
                <c:pt idx="5">
                  <c:v>14.198876024109559</c:v>
                </c:pt>
                <c:pt idx="6">
                  <c:v>18.745476496264509</c:v>
                </c:pt>
                <c:pt idx="7">
                  <c:v>21.794795073442941</c:v>
                </c:pt>
                <c:pt idx="8">
                  <c:v>18.394400585733443</c:v>
                </c:pt>
                <c:pt idx="9">
                  <c:v>21.343433410929137</c:v>
                </c:pt>
                <c:pt idx="10">
                  <c:v>12.198987157190544</c:v>
                </c:pt>
                <c:pt idx="11">
                  <c:v>81.479900547319048</c:v>
                </c:pt>
                <c:pt idx="12">
                  <c:v>16.812719317514969</c:v>
                </c:pt>
                <c:pt idx="13">
                  <c:v>20.673400626981781</c:v>
                </c:pt>
                <c:pt idx="14">
                  <c:v>81.479900547319048</c:v>
                </c:pt>
                <c:pt idx="15">
                  <c:v>19.382594323627053</c:v>
                </c:pt>
                <c:pt idx="16">
                  <c:v>25.320474570473053</c:v>
                </c:pt>
                <c:pt idx="17">
                  <c:v>12.70421105523252</c:v>
                </c:pt>
                <c:pt idx="18">
                  <c:v>81.479900547319048</c:v>
                </c:pt>
                <c:pt idx="19">
                  <c:v>23.40911071482666</c:v>
                </c:pt>
                <c:pt idx="20">
                  <c:v>20.231683292011404</c:v>
                </c:pt>
                <c:pt idx="21">
                  <c:v>15.991714592466366</c:v>
                </c:pt>
                <c:pt idx="22">
                  <c:v>7</c:v>
                </c:pt>
                <c:pt idx="23">
                  <c:v>16.380686088837507</c:v>
                </c:pt>
                <c:pt idx="24">
                  <c:v>81.479900547319048</c:v>
                </c:pt>
                <c:pt idx="25">
                  <c:v>13.985834413978054</c:v>
                </c:pt>
                <c:pt idx="26">
                  <c:v>17.275108277260252</c:v>
                </c:pt>
                <c:pt idx="27">
                  <c:v>28.669965091468946</c:v>
                </c:pt>
                <c:pt idx="28">
                  <c:v>22.648771058706124</c:v>
                </c:pt>
                <c:pt idx="29">
                  <c:v>15.981548693236682</c:v>
                </c:pt>
                <c:pt idx="30">
                  <c:v>81.479900547319048</c:v>
                </c:pt>
                <c:pt idx="31">
                  <c:v>13.985834413978054</c:v>
                </c:pt>
                <c:pt idx="32">
                  <c:v>16.505754674205846</c:v>
                </c:pt>
                <c:pt idx="33">
                  <c:v>26.814861416570608</c:v>
                </c:pt>
                <c:pt idx="34">
                  <c:v>81.479900547319048</c:v>
                </c:pt>
                <c:pt idx="35">
                  <c:v>9.9482665369287986</c:v>
                </c:pt>
                <c:pt idx="36">
                  <c:v>26.418812805181553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AC-469C-A491-4618C110DBE9}"/>
            </c:ext>
          </c:extLst>
        </c:ser>
        <c:ser>
          <c:idx val="6"/>
          <c:order val="6"/>
          <c:tx>
            <c:strRef>
              <c:f>Dati!$I$214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Dati!$B$215:$B$251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Dati!$I$215:$I$251</c:f>
              <c:numCache>
                <c:formatCode>General</c:formatCode>
                <c:ptCount val="37"/>
                <c:pt idx="0" formatCode="0">
                  <c:v>12.390362211744725</c:v>
                </c:pt>
                <c:pt idx="2" formatCode="0">
                  <c:v>12.675331852504868</c:v>
                </c:pt>
                <c:pt idx="3" formatCode="0">
                  <c:v>12.124050456243943</c:v>
                </c:pt>
                <c:pt idx="5" formatCode="0">
                  <c:v>9.8168503888152134</c:v>
                </c:pt>
                <c:pt idx="6" formatCode="0">
                  <c:v>12.327740252622949</c:v>
                </c:pt>
                <c:pt idx="7" formatCode="0">
                  <c:v>15.607272580136499</c:v>
                </c:pt>
                <c:pt idx="8" formatCode="0">
                  <c:v>12.910826444903309</c:v>
                </c:pt>
                <c:pt idx="9" formatCode="0">
                  <c:v>13.23746260187543</c:v>
                </c:pt>
                <c:pt idx="10" formatCode="0">
                  <c:v>8.5251468440044693</c:v>
                </c:pt>
                <c:pt idx="12" formatCode="0">
                  <c:v>12.322963294009066</c:v>
                </c:pt>
                <c:pt idx="13" formatCode="0">
                  <c:v>12.588410336969064</c:v>
                </c:pt>
                <c:pt idx="15" formatCode="0">
                  <c:v>17.164660068846079</c:v>
                </c:pt>
                <c:pt idx="16" formatCode="0">
                  <c:v>16.134006329166517</c:v>
                </c:pt>
                <c:pt idx="17" formatCode="0">
                  <c:v>9.2328054758271669</c:v>
                </c:pt>
                <c:pt idx="19" formatCode="0">
                  <c:v>15.352196114173402</c:v>
                </c:pt>
                <c:pt idx="20" formatCode="0">
                  <c:v>11.27059456763941</c:v>
                </c:pt>
                <c:pt idx="21" formatCode="0">
                  <c:v>11.349229941945062</c:v>
                </c:pt>
                <c:pt idx="22" formatCode="0">
                  <c:v>3.3411040721207543</c:v>
                </c:pt>
                <c:pt idx="23" formatCode="0">
                  <c:v>8.6790221123474716</c:v>
                </c:pt>
                <c:pt idx="25" formatCode="0">
                  <c:v>7.3939171418458312</c:v>
                </c:pt>
                <c:pt idx="26" formatCode="0">
                  <c:v>11.466900953553726</c:v>
                </c:pt>
                <c:pt idx="27" formatCode="0">
                  <c:v>20.884822667348953</c:v>
                </c:pt>
                <c:pt idx="28" formatCode="0">
                  <c:v>15.03718316846529</c:v>
                </c:pt>
                <c:pt idx="29" formatCode="0">
                  <c:v>15.568330238105265</c:v>
                </c:pt>
                <c:pt idx="31" formatCode="0">
                  <c:v>7.3939171418458312</c:v>
                </c:pt>
                <c:pt idx="32" formatCode="0">
                  <c:v>14.525785835600145</c:v>
                </c:pt>
                <c:pt idx="33" formatCode="0">
                  <c:v>15.506439880206067</c:v>
                </c:pt>
                <c:pt idx="35" formatCode="0">
                  <c:v>6.7990775250253961</c:v>
                </c:pt>
                <c:pt idx="36" formatCode="0">
                  <c:v>16.859806018179878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AC-469C-A491-4618C110D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8474584"/>
        <c:axId val="168476152"/>
      </c:barChart>
      <c:catAx>
        <c:axId val="16847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6152"/>
        <c:crossesAt val="36.799999999999997"/>
        <c:auto val="1"/>
        <c:lblAlgn val="ctr"/>
        <c:lblOffset val="100"/>
        <c:tickLblSkip val="1"/>
        <c:tickMarkSkip val="1"/>
        <c:noMultiLvlLbl val="0"/>
      </c:catAx>
      <c:valAx>
        <c:axId val="168476152"/>
        <c:scaling>
          <c:orientation val="minMax"/>
          <c:max val="145"/>
          <c:min val="0"/>
        </c:scaling>
        <c:delete val="1"/>
        <c:axPos val="t"/>
        <c:numFmt formatCode="###0" sourceLinked="1"/>
        <c:majorTickMark val="out"/>
        <c:minorTickMark val="none"/>
        <c:tickLblPos val="nextTo"/>
        <c:crossAx val="16847458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75648813827578276"/>
          <c:y val="2.5587286500108729E-2"/>
        </c:manualLayout>
      </c:layout>
      <c:overlay val="0"/>
      <c:spPr>
        <a:solidFill>
          <a:schemeClr val="bg1"/>
        </a:solidFill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50326434317755542"/>
          <c:y val="2.1402848892362259E-2"/>
          <c:w val="0.49673565682244458"/>
          <c:h val="0.956012932662203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37D2E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1-890D-40FA-A2D1-2696257616FA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3-890D-40FA-A2D1-2696257616FA}"/>
              </c:ext>
            </c:extLst>
          </c:dPt>
          <c:dPt>
            <c:idx val="7"/>
            <c:invertIfNegative val="0"/>
            <c:bubble3D val="0"/>
            <c:spPr>
              <a:solidFill>
                <a:srgbClr val="9CDE99"/>
              </a:solidFill>
            </c:spPr>
            <c:extLst>
              <c:ext xmlns:c16="http://schemas.microsoft.com/office/drawing/2014/chart" uri="{C3380CC4-5D6E-409C-BE32-E72D297353CC}">
                <c16:uniqueId val="{00000005-890D-40FA-A2D1-2696257616FA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890D-40FA-A2D1-2696257616F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90D-40FA-A2D1-2696257616F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890D-40FA-A2D1-2696257616F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890D-40FA-A2D1-2696257616F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890D-40FA-A2D1-2696257616FA}"/>
              </c:ext>
            </c:extLst>
          </c:dPt>
          <c:dPt>
            <c:idx val="15"/>
            <c:invertIfNegative val="0"/>
            <c:bubble3D val="0"/>
            <c:spPr>
              <a:solidFill>
                <a:srgbClr val="237D2E"/>
              </a:solidFill>
              <a:ln w="6350">
                <a:noFill/>
              </a:ln>
            </c:spPr>
            <c:extLst>
              <c:ext xmlns:c16="http://schemas.microsoft.com/office/drawing/2014/chart" uri="{C3380CC4-5D6E-409C-BE32-E72D297353CC}">
                <c16:uniqueId val="{0000000D-890D-40FA-A2D1-2696257616FA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890D-40FA-A2D1-2696257616FA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890D-40FA-A2D1-2696257616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Dati!$B$345:$B$348</c:f>
              <c:strCache>
                <c:ptCount val="4"/>
                <c:pt idx="0">
                  <c:v>Jā, pats/-i ir pārslimojis/-usi vai patlaban slimo</c:v>
                </c:pt>
                <c:pt idx="1">
                  <c:v>Jā, kāds cits ģimenes loceklis ir pārslimojis vai patlaban slimo</c:v>
                </c:pt>
                <c:pt idx="2">
                  <c:v>Nē</c:v>
                </c:pt>
                <c:pt idx="3">
                  <c:v>Grūti pateikt</c:v>
                </c:pt>
              </c:strCache>
            </c:strRef>
          </c:cat>
          <c:val>
            <c:numRef>
              <c:f>Dati!$C$345:$C$348</c:f>
              <c:numCache>
                <c:formatCode>0</c:formatCode>
                <c:ptCount val="4"/>
                <c:pt idx="0">
                  <c:v>16.135765910311829</c:v>
                </c:pt>
                <c:pt idx="1">
                  <c:v>22.84613849847878</c:v>
                </c:pt>
                <c:pt idx="2">
                  <c:v>66.239336622790617</c:v>
                </c:pt>
                <c:pt idx="3">
                  <c:v>2.3750943589026301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90D-40FA-A2D1-2696257616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91440152"/>
        <c:axId val="391440544"/>
      </c:barChart>
      <c:catAx>
        <c:axId val="391440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39144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1440544"/>
        <c:scaling>
          <c:orientation val="minMax"/>
          <c:max val="8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91440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v-LV" sz="900" dirty="0"/>
              <a:t>%</a:t>
            </a:r>
          </a:p>
        </c:rich>
      </c:tx>
      <c:layout>
        <c:manualLayout>
          <c:xMode val="edge"/>
          <c:yMode val="edge"/>
          <c:x val="0.96128238292979962"/>
          <c:y val="2.7777777777777776E-2"/>
        </c:manualLayout>
      </c:layout>
      <c:overlay val="1"/>
      <c:spPr>
        <a:solidFill>
          <a:schemeClr val="bg1"/>
        </a:solidFill>
        <a:ln w="3175">
          <a:solidFill>
            <a:schemeClr val="tx1"/>
          </a:solidFill>
        </a:ln>
        <a:effectLst>
          <a:outerShdw dist="38100" dir="2700000" algn="ctr" rotWithShape="0">
            <a:srgbClr val="000000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45494444318379512"/>
          <c:y val="0.10638888888888889"/>
          <c:w val="0.54505555681620488"/>
          <c:h val="0.8799558909303003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Dati!$C$352</c:f>
              <c:strCache>
                <c:ptCount val="1"/>
                <c:pt idx="0">
                  <c:v>Latviešu, n=642</c:v>
                </c:pt>
              </c:strCache>
            </c:strRef>
          </c:tx>
          <c:spPr>
            <a:solidFill>
              <a:srgbClr val="237D2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Dati!$B$353:$B$356</c:f>
              <c:strCache>
                <c:ptCount val="4"/>
                <c:pt idx="0">
                  <c:v>Jā, pats/-i ir pārslimojis/-usi vai patlaban slimo</c:v>
                </c:pt>
                <c:pt idx="1">
                  <c:v>Jā, kāds cits ģimenes loceklis ir pārslimojis vai patlaban slimo</c:v>
                </c:pt>
                <c:pt idx="2">
                  <c:v>Nē</c:v>
                </c:pt>
                <c:pt idx="3">
                  <c:v>Grūti pateikt</c:v>
                </c:pt>
              </c:strCache>
            </c:strRef>
          </c:cat>
          <c:val>
            <c:numRef>
              <c:f>Dati!$C$353:$C$356</c:f>
              <c:numCache>
                <c:formatCode>0</c:formatCode>
                <c:ptCount val="4"/>
                <c:pt idx="0">
                  <c:v>13.090894610547776</c:v>
                </c:pt>
                <c:pt idx="1">
                  <c:v>21.005707106909227</c:v>
                </c:pt>
                <c:pt idx="2">
                  <c:v>68.925644562502214</c:v>
                </c:pt>
                <c:pt idx="3">
                  <c:v>2.2686027568101146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9-4F8F-8380-11964EDA6B1C}"/>
            </c:ext>
          </c:extLst>
        </c:ser>
        <c:ser>
          <c:idx val="0"/>
          <c:order val="1"/>
          <c:tx>
            <c:strRef>
              <c:f>Dati!$D$352</c:f>
              <c:strCache>
                <c:ptCount val="1"/>
                <c:pt idx="0">
                  <c:v>Krievu, n=350</c:v>
                </c:pt>
              </c:strCache>
            </c:strRef>
          </c:tx>
          <c:spPr>
            <a:solidFill>
              <a:srgbClr val="76D1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Dati!$B$353:$B$356</c:f>
              <c:strCache>
                <c:ptCount val="4"/>
                <c:pt idx="0">
                  <c:v>Jā, pats/-i ir pārslimojis/-usi vai patlaban slimo</c:v>
                </c:pt>
                <c:pt idx="1">
                  <c:v>Jā, kāds cits ģimenes loceklis ir pārslimojis vai patlaban slimo</c:v>
                </c:pt>
                <c:pt idx="2">
                  <c:v>Nē</c:v>
                </c:pt>
                <c:pt idx="3">
                  <c:v>Grūti pateikt</c:v>
                </c:pt>
              </c:strCache>
            </c:strRef>
          </c:cat>
          <c:val>
            <c:numRef>
              <c:f>Dati!$D$353:$D$356</c:f>
              <c:numCache>
                <c:formatCode>0</c:formatCode>
                <c:ptCount val="4"/>
                <c:pt idx="0">
                  <c:v>21.380750055134982</c:v>
                </c:pt>
                <c:pt idx="1">
                  <c:v>25.788372765749941</c:v>
                </c:pt>
                <c:pt idx="2">
                  <c:v>61.654041050938623</c:v>
                </c:pt>
                <c:pt idx="3">
                  <c:v>2.6456712719904827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9-4F8F-8380-11964EDA6B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07304472"/>
        <c:axId val="507306440"/>
      </c:barChart>
      <c:catAx>
        <c:axId val="507304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507306440"/>
        <c:crosses val="autoZero"/>
        <c:auto val="1"/>
        <c:lblAlgn val="ctr"/>
        <c:lblOffset val="100"/>
        <c:noMultiLvlLbl val="0"/>
      </c:catAx>
      <c:valAx>
        <c:axId val="507306440"/>
        <c:scaling>
          <c:orientation val="minMax"/>
          <c:max val="75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507304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4763750761498349"/>
          <c:y val="0.26786366265536166"/>
          <c:w val="0.24201796806850653"/>
          <c:h val="0.17775799557016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lv-LV" sz="900" dirty="0"/>
              <a:t>%</a:t>
            </a:r>
          </a:p>
        </c:rich>
      </c:tx>
      <c:layout>
        <c:manualLayout>
          <c:xMode val="edge"/>
          <c:yMode val="edge"/>
          <c:x val="0.96626751356847607"/>
          <c:y val="0.1223527658411783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4910376449359976"/>
          <c:y val="0.11821138130604338"/>
          <c:w val="0.6508962355064003"/>
          <c:h val="0.8686461163963337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Dati!$C$361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Dati!$B$362:$B$398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Dati!$C$362:$C$398</c:f>
              <c:numCache>
                <c:formatCode>0</c:formatCode>
                <c:ptCount val="3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CF-4E6D-8085-41775DF7B4A4}"/>
            </c:ext>
          </c:extLst>
        </c:ser>
        <c:ser>
          <c:idx val="1"/>
          <c:order val="1"/>
          <c:tx>
            <c:strRef>
              <c:f>Dati!$D$361</c:f>
              <c:strCache>
                <c:ptCount val="1"/>
                <c:pt idx="0">
                  <c:v>Jā, pats/-i ir pārslimojis/-usi vai patlaban slimo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Dati!$B$362:$B$398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Dati!$D$362:$D$398</c:f>
              <c:numCache>
                <c:formatCode>General</c:formatCode>
                <c:ptCount val="37"/>
                <c:pt idx="0" formatCode="0">
                  <c:v>16.135765910311829</c:v>
                </c:pt>
                <c:pt idx="2" formatCode="0">
                  <c:v>17.177611841772755</c:v>
                </c:pt>
                <c:pt idx="3" formatCode="0">
                  <c:v>15.162133006018546</c:v>
                </c:pt>
                <c:pt idx="5" formatCode="0">
                  <c:v>14.701166056531246</c:v>
                </c:pt>
                <c:pt idx="6" formatCode="0">
                  <c:v>13.952475791151608</c:v>
                </c:pt>
                <c:pt idx="7" formatCode="0">
                  <c:v>15.585769414172098</c:v>
                </c:pt>
                <c:pt idx="8" formatCode="0">
                  <c:v>21.828727399657801</c:v>
                </c:pt>
                <c:pt idx="9" formatCode="0">
                  <c:v>19.525354982126299</c:v>
                </c:pt>
                <c:pt idx="10" formatCode="0">
                  <c:v>9.9440461390732882</c:v>
                </c:pt>
                <c:pt idx="12" formatCode="0">
                  <c:v>13.090894610547776</c:v>
                </c:pt>
                <c:pt idx="13" formatCode="0">
                  <c:v>21.380750055134982</c:v>
                </c:pt>
                <c:pt idx="15" formatCode="0">
                  <c:v>15.948492606813447</c:v>
                </c:pt>
                <c:pt idx="16" formatCode="0">
                  <c:v>16.484284569590905</c:v>
                </c:pt>
                <c:pt idx="17" formatCode="0">
                  <c:v>15.875836137321746</c:v>
                </c:pt>
                <c:pt idx="19" formatCode="0">
                  <c:v>16.793729118937094</c:v>
                </c:pt>
                <c:pt idx="20" formatCode="0">
                  <c:v>16.409046693187179</c:v>
                </c:pt>
                <c:pt idx="21" formatCode="0">
                  <c:v>21.315187892092091</c:v>
                </c:pt>
                <c:pt idx="22" formatCode="0">
                  <c:v>20.841275051332904</c:v>
                </c:pt>
                <c:pt idx="23" formatCode="0">
                  <c:v>13.787902023085133</c:v>
                </c:pt>
                <c:pt idx="25" formatCode="0">
                  <c:v>15.448265591527448</c:v>
                </c:pt>
                <c:pt idx="26" formatCode="0">
                  <c:v>13.640613244295125</c:v>
                </c:pt>
                <c:pt idx="27" formatCode="0">
                  <c:v>11.770033281968196</c:v>
                </c:pt>
                <c:pt idx="28" formatCode="0">
                  <c:v>17.055716655656415</c:v>
                </c:pt>
                <c:pt idx="29" formatCode="0">
                  <c:v>25.285382513394133</c:v>
                </c:pt>
                <c:pt idx="31" formatCode="0">
                  <c:v>15.448265591527448</c:v>
                </c:pt>
                <c:pt idx="32" formatCode="0">
                  <c:v>18.41794195149108</c:v>
                </c:pt>
                <c:pt idx="33" formatCode="0">
                  <c:v>13.26397640673574</c:v>
                </c:pt>
                <c:pt idx="35" formatCode="0">
                  <c:v>11.99059032895927</c:v>
                </c:pt>
                <c:pt idx="36" formatCode="0">
                  <c:v>21.231337797698703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CF-4E6D-8085-41775DF7B4A4}"/>
            </c:ext>
          </c:extLst>
        </c:ser>
        <c:ser>
          <c:idx val="2"/>
          <c:order val="2"/>
          <c:tx>
            <c:strRef>
              <c:f>Dati!$E$361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Dati!$B$362:$B$398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Dati!$E$362:$E$398</c:f>
              <c:numCache>
                <c:formatCode>0</c:formatCode>
                <c:ptCount val="37"/>
                <c:pt idx="0">
                  <c:v>16.149616603082304</c:v>
                </c:pt>
                <c:pt idx="1">
                  <c:v>32.285382513394133</c:v>
                </c:pt>
                <c:pt idx="2">
                  <c:v>15.107770671621378</c:v>
                </c:pt>
                <c:pt idx="3">
                  <c:v>17.123249507375586</c:v>
                </c:pt>
                <c:pt idx="4">
                  <c:v>32.285382513394133</c:v>
                </c:pt>
                <c:pt idx="5">
                  <c:v>17.584216456862887</c:v>
                </c:pt>
                <c:pt idx="6">
                  <c:v>18.332906722242527</c:v>
                </c:pt>
                <c:pt idx="7">
                  <c:v>16.699613099222034</c:v>
                </c:pt>
                <c:pt idx="8">
                  <c:v>10.456655113736332</c:v>
                </c:pt>
                <c:pt idx="9">
                  <c:v>12.760027531267834</c:v>
                </c:pt>
                <c:pt idx="10">
                  <c:v>22.341336374320846</c:v>
                </c:pt>
                <c:pt idx="11">
                  <c:v>32.285382513394133</c:v>
                </c:pt>
                <c:pt idx="12">
                  <c:v>19.194487902846355</c:v>
                </c:pt>
                <c:pt idx="13">
                  <c:v>10.904632458259151</c:v>
                </c:pt>
                <c:pt idx="14">
                  <c:v>32.285382513394133</c:v>
                </c:pt>
                <c:pt idx="15">
                  <c:v>16.336889906580687</c:v>
                </c:pt>
                <c:pt idx="16">
                  <c:v>15.801097943803228</c:v>
                </c:pt>
                <c:pt idx="17">
                  <c:v>16.409546376072385</c:v>
                </c:pt>
                <c:pt idx="18">
                  <c:v>32.285382513394133</c:v>
                </c:pt>
                <c:pt idx="19">
                  <c:v>15.491653394457039</c:v>
                </c:pt>
                <c:pt idx="20">
                  <c:v>15.876335820206954</c:v>
                </c:pt>
                <c:pt idx="21">
                  <c:v>10.970194621302042</c:v>
                </c:pt>
                <c:pt idx="22">
                  <c:v>11.444107462061229</c:v>
                </c:pt>
                <c:pt idx="23">
                  <c:v>18.497480490309002</c:v>
                </c:pt>
                <c:pt idx="24">
                  <c:v>32.285382513394133</c:v>
                </c:pt>
                <c:pt idx="25">
                  <c:v>16.837116921866684</c:v>
                </c:pt>
                <c:pt idx="26">
                  <c:v>18.644769269099008</c:v>
                </c:pt>
                <c:pt idx="27">
                  <c:v>20.515349231425937</c:v>
                </c:pt>
                <c:pt idx="28">
                  <c:v>15.229665857737718</c:v>
                </c:pt>
                <c:pt idx="29">
                  <c:v>7</c:v>
                </c:pt>
                <c:pt idx="30">
                  <c:v>32.285382513394133</c:v>
                </c:pt>
                <c:pt idx="31">
                  <c:v>16.837116921866684</c:v>
                </c:pt>
                <c:pt idx="32">
                  <c:v>13.867440561903052</c:v>
                </c:pt>
                <c:pt idx="33">
                  <c:v>19.021406106658393</c:v>
                </c:pt>
                <c:pt idx="34">
                  <c:v>32.285382513394133</c:v>
                </c:pt>
                <c:pt idx="35">
                  <c:v>20.294792184434861</c:v>
                </c:pt>
                <c:pt idx="36">
                  <c:v>11.054044715695429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CF-4E6D-8085-41775DF7B4A4}"/>
            </c:ext>
          </c:extLst>
        </c:ser>
        <c:ser>
          <c:idx val="3"/>
          <c:order val="3"/>
          <c:tx>
            <c:strRef>
              <c:f>Dati!$F$361</c:f>
              <c:strCache>
                <c:ptCount val="1"/>
                <c:pt idx="0">
                  <c:v>Jā, kāds cits ģimenes loceklis ir pārslimojis vai patlaban slimo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Dati!$B$362:$B$398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Dati!$F$362:$F$398</c:f>
              <c:numCache>
                <c:formatCode>General</c:formatCode>
                <c:ptCount val="37"/>
                <c:pt idx="0" formatCode="0">
                  <c:v>22.84613849847878</c:v>
                </c:pt>
                <c:pt idx="2" formatCode="0">
                  <c:v>24.86180008047576</c:v>
                </c:pt>
                <c:pt idx="3" formatCode="0">
                  <c:v>20.962448808007768</c:v>
                </c:pt>
                <c:pt idx="5" formatCode="0">
                  <c:v>37.613010294229596</c:v>
                </c:pt>
                <c:pt idx="6" formatCode="0">
                  <c:v>34.215516969362398</c:v>
                </c:pt>
                <c:pt idx="7" formatCode="0">
                  <c:v>23.865476930845553</c:v>
                </c:pt>
                <c:pt idx="8" formatCode="0">
                  <c:v>17.302625872901775</c:v>
                </c:pt>
                <c:pt idx="9" formatCode="0">
                  <c:v>18.824143053483152</c:v>
                </c:pt>
                <c:pt idx="10" formatCode="0">
                  <c:v>12.067889712348466</c:v>
                </c:pt>
                <c:pt idx="12" formatCode="0">
                  <c:v>21.005707106909227</c:v>
                </c:pt>
                <c:pt idx="13" formatCode="0">
                  <c:v>25.788372765749941</c:v>
                </c:pt>
                <c:pt idx="15" formatCode="0">
                  <c:v>36.671947531816627</c:v>
                </c:pt>
                <c:pt idx="16" formatCode="0">
                  <c:v>22.224529839442081</c:v>
                </c:pt>
                <c:pt idx="17" formatCode="0">
                  <c:v>22.5830567678534</c:v>
                </c:pt>
                <c:pt idx="19" formatCode="0">
                  <c:v>19.364255317822487</c:v>
                </c:pt>
                <c:pt idx="20" formatCode="0">
                  <c:v>21.441905158847767</c:v>
                </c:pt>
                <c:pt idx="21" formatCode="0">
                  <c:v>26.473895129056789</c:v>
                </c:pt>
                <c:pt idx="22" formatCode="0">
                  <c:v>27.675654239708948</c:v>
                </c:pt>
                <c:pt idx="23" formatCode="0">
                  <c:v>25.80047986007629</c:v>
                </c:pt>
                <c:pt idx="25" formatCode="0">
                  <c:v>26.104091126473129</c:v>
                </c:pt>
                <c:pt idx="26" formatCode="0">
                  <c:v>19.696899232267821</c:v>
                </c:pt>
                <c:pt idx="27" formatCode="0">
                  <c:v>14.870870149458579</c:v>
                </c:pt>
                <c:pt idx="28" formatCode="0">
                  <c:v>22.008232933997093</c:v>
                </c:pt>
                <c:pt idx="29" formatCode="0">
                  <c:v>28.830853070480661</c:v>
                </c:pt>
                <c:pt idx="31" formatCode="0">
                  <c:v>26.104091126473129</c:v>
                </c:pt>
                <c:pt idx="32" formatCode="0">
                  <c:v>22.208296827177598</c:v>
                </c:pt>
                <c:pt idx="33" formatCode="0">
                  <c:v>19.561738579493991</c:v>
                </c:pt>
                <c:pt idx="35" formatCode="0">
                  <c:v>23.814845503836519</c:v>
                </c:pt>
                <c:pt idx="36" formatCode="0">
                  <c:v>20.872275393277555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CF-4E6D-8085-41775DF7B4A4}"/>
            </c:ext>
          </c:extLst>
        </c:ser>
        <c:ser>
          <c:idx val="4"/>
          <c:order val="4"/>
          <c:tx>
            <c:strRef>
              <c:f>Dati!$G$361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Dati!$B$362:$B$398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Dati!$G$362:$G$398</c:f>
              <c:numCache>
                <c:formatCode>0</c:formatCode>
                <c:ptCount val="37"/>
                <c:pt idx="0">
                  <c:v>21.766871795750816</c:v>
                </c:pt>
                <c:pt idx="1">
                  <c:v>44.613010294229596</c:v>
                </c:pt>
                <c:pt idx="2">
                  <c:v>19.751210213753836</c:v>
                </c:pt>
                <c:pt idx="3">
                  <c:v>23.650561486221829</c:v>
                </c:pt>
                <c:pt idx="4">
                  <c:v>44.613010294229596</c:v>
                </c:pt>
                <c:pt idx="5">
                  <c:v>7</c:v>
                </c:pt>
                <c:pt idx="6">
                  <c:v>10.397493324867199</c:v>
                </c:pt>
                <c:pt idx="7">
                  <c:v>20.747533363384044</c:v>
                </c:pt>
                <c:pt idx="8">
                  <c:v>27.310384421327822</c:v>
                </c:pt>
                <c:pt idx="9">
                  <c:v>25.788867240746445</c:v>
                </c:pt>
                <c:pt idx="10">
                  <c:v>32.545120581881129</c:v>
                </c:pt>
                <c:pt idx="11">
                  <c:v>44.613010294229596</c:v>
                </c:pt>
                <c:pt idx="12">
                  <c:v>23.607303187320369</c:v>
                </c:pt>
                <c:pt idx="13">
                  <c:v>18.824637528479656</c:v>
                </c:pt>
                <c:pt idx="14">
                  <c:v>44.613010294229596</c:v>
                </c:pt>
                <c:pt idx="15">
                  <c:v>7.9410627624129688</c:v>
                </c:pt>
                <c:pt idx="16">
                  <c:v>22.388480454787516</c:v>
                </c:pt>
                <c:pt idx="17">
                  <c:v>22.029953526376197</c:v>
                </c:pt>
                <c:pt idx="18">
                  <c:v>44.613010294229596</c:v>
                </c:pt>
                <c:pt idx="19">
                  <c:v>25.24875497640711</c:v>
                </c:pt>
                <c:pt idx="20">
                  <c:v>23.171105135381829</c:v>
                </c:pt>
                <c:pt idx="21">
                  <c:v>18.139115165172807</c:v>
                </c:pt>
                <c:pt idx="22">
                  <c:v>16.937356054520649</c:v>
                </c:pt>
                <c:pt idx="23">
                  <c:v>18.812530434153306</c:v>
                </c:pt>
                <c:pt idx="24">
                  <c:v>44.613010294229596</c:v>
                </c:pt>
                <c:pt idx="25">
                  <c:v>18.508919167756467</c:v>
                </c:pt>
                <c:pt idx="26">
                  <c:v>24.916111061961775</c:v>
                </c:pt>
                <c:pt idx="27">
                  <c:v>29.742140144771017</c:v>
                </c:pt>
                <c:pt idx="28">
                  <c:v>22.604777360232504</c:v>
                </c:pt>
                <c:pt idx="29">
                  <c:v>15.782157223748936</c:v>
                </c:pt>
                <c:pt idx="30">
                  <c:v>44.613010294229596</c:v>
                </c:pt>
                <c:pt idx="31">
                  <c:v>18.508919167756467</c:v>
                </c:pt>
                <c:pt idx="32">
                  <c:v>22.404713467051998</c:v>
                </c:pt>
                <c:pt idx="33">
                  <c:v>25.051271714735606</c:v>
                </c:pt>
                <c:pt idx="34">
                  <c:v>44.613010294229596</c:v>
                </c:pt>
                <c:pt idx="35">
                  <c:v>20.798164790393077</c:v>
                </c:pt>
                <c:pt idx="36">
                  <c:v>23.740734900952042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CF-4E6D-8085-41775DF7B4A4}"/>
            </c:ext>
          </c:extLst>
        </c:ser>
        <c:ser>
          <c:idx val="5"/>
          <c:order val="5"/>
          <c:tx>
            <c:strRef>
              <c:f>Dati!$H$361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Dati!$B$362:$B$398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Dati!$H$362:$H$398</c:f>
              <c:numCache>
                <c:formatCode>General</c:formatCode>
                <c:ptCount val="37"/>
                <c:pt idx="0" formatCode="0">
                  <c:v>66.239336622790617</c:v>
                </c:pt>
                <c:pt idx="2" formatCode="0">
                  <c:v>64.610181981748696</c:v>
                </c:pt>
                <c:pt idx="3" formatCode="0">
                  <c:v>67.761825233439808</c:v>
                </c:pt>
                <c:pt idx="5" formatCode="0">
                  <c:v>56.72125726373077</c:v>
                </c:pt>
                <c:pt idx="6" formatCode="0">
                  <c:v>60.046519599872369</c:v>
                </c:pt>
                <c:pt idx="7" formatCode="0">
                  <c:v>64.271120480890588</c:v>
                </c:pt>
                <c:pt idx="8" formatCode="0">
                  <c:v>64.523825141240565</c:v>
                </c:pt>
                <c:pt idx="9" formatCode="0">
                  <c:v>69.038370737703517</c:v>
                </c:pt>
                <c:pt idx="10" formatCode="0">
                  <c:v>79.25179009327735</c:v>
                </c:pt>
                <c:pt idx="12" formatCode="0">
                  <c:v>68.925644562502214</c:v>
                </c:pt>
                <c:pt idx="13" formatCode="0">
                  <c:v>61.654041050938623</c:v>
                </c:pt>
                <c:pt idx="15" formatCode="0">
                  <c:v>56.074843047248571</c:v>
                </c:pt>
                <c:pt idx="16" formatCode="0">
                  <c:v>67.461928497289605</c:v>
                </c:pt>
                <c:pt idx="17" formatCode="0">
                  <c:v>65.839600401706974</c:v>
                </c:pt>
                <c:pt idx="19" formatCode="0">
                  <c:v>67.24464178631564</c:v>
                </c:pt>
                <c:pt idx="20" formatCode="0">
                  <c:v>71.640213079379492</c:v>
                </c:pt>
                <c:pt idx="21" formatCode="0">
                  <c:v>60.863250386597088</c:v>
                </c:pt>
                <c:pt idx="22" formatCode="0">
                  <c:v>61.453008747471429</c:v>
                </c:pt>
                <c:pt idx="23" formatCode="0">
                  <c:v>67.039946812811209</c:v>
                </c:pt>
                <c:pt idx="25" formatCode="0">
                  <c:v>64.919018031004555</c:v>
                </c:pt>
                <c:pt idx="26" formatCode="0">
                  <c:v>68.827935307354409</c:v>
                </c:pt>
                <c:pt idx="27" formatCode="0">
                  <c:v>76.720050420101074</c:v>
                </c:pt>
                <c:pt idx="28" formatCode="0">
                  <c:v>67.173012861421284</c:v>
                </c:pt>
                <c:pt idx="29" formatCode="0">
                  <c:v>54.176277189735721</c:v>
                </c:pt>
                <c:pt idx="31" formatCode="0">
                  <c:v>64.919018031004555</c:v>
                </c:pt>
                <c:pt idx="32" formatCode="0">
                  <c:v>65.05372130685636</c:v>
                </c:pt>
                <c:pt idx="33" formatCode="0">
                  <c:v>69.967518855769583</c:v>
                </c:pt>
                <c:pt idx="35" formatCode="0">
                  <c:v>68.787596543180101</c:v>
                </c:pt>
                <c:pt idx="36" formatCode="0">
                  <c:v>64.926078768758998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CF-4E6D-8085-41775DF7B4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91442504"/>
        <c:axId val="391444072"/>
      </c:barChart>
      <c:catAx>
        <c:axId val="391442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lv-LV"/>
          </a:p>
        </c:txPr>
        <c:crossAx val="39144407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91444072"/>
        <c:scaling>
          <c:orientation val="minMax"/>
          <c:max val="165"/>
          <c:min val="2"/>
        </c:scaling>
        <c:delete val="1"/>
        <c:axPos val="t"/>
        <c:numFmt formatCode="0" sourceLinked="1"/>
        <c:majorTickMark val="out"/>
        <c:minorTickMark val="none"/>
        <c:tickLblPos val="nextTo"/>
        <c:crossAx val="391442504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5832252717137001"/>
          <c:y val="1.8665742066332619E-2"/>
        </c:manualLayout>
      </c:layout>
      <c:overlay val="0"/>
      <c:spPr>
        <a:solidFill>
          <a:schemeClr val="bg1"/>
        </a:solidFill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7660503299707346"/>
          <c:y val="2.1402848892362259E-2"/>
          <c:w val="0.5004904765490289"/>
          <c:h val="0.956012932662203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37D2E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1-F90A-4118-96F8-BF77906606DB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3-F90A-4118-96F8-BF77906606DB}"/>
              </c:ext>
            </c:extLst>
          </c:dPt>
          <c:dPt>
            <c:idx val="7"/>
            <c:invertIfNegative val="0"/>
            <c:bubble3D val="0"/>
            <c:spPr>
              <a:solidFill>
                <a:srgbClr val="9CDE99"/>
              </a:solidFill>
            </c:spPr>
            <c:extLst>
              <c:ext xmlns:c16="http://schemas.microsoft.com/office/drawing/2014/chart" uri="{C3380CC4-5D6E-409C-BE32-E72D297353CC}">
                <c16:uniqueId val="{00000005-F90A-4118-96F8-BF77906606DB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90A-4118-96F8-BF77906606DB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90A-4118-96F8-BF77906606DB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90A-4118-96F8-BF77906606DB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F90A-4118-96F8-BF77906606DB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F90A-4118-96F8-BF77906606DB}"/>
              </c:ext>
            </c:extLst>
          </c:dPt>
          <c:dPt>
            <c:idx val="15"/>
            <c:invertIfNegative val="0"/>
            <c:bubble3D val="0"/>
            <c:spPr>
              <a:solidFill>
                <a:srgbClr val="237D2E"/>
              </a:solidFill>
              <a:ln w="6350">
                <a:noFill/>
              </a:ln>
            </c:spPr>
            <c:extLst>
              <c:ext xmlns:c16="http://schemas.microsoft.com/office/drawing/2014/chart" uri="{C3380CC4-5D6E-409C-BE32-E72D297353CC}">
                <c16:uniqueId val="{0000000D-F90A-4118-96F8-BF77906606DB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F90A-4118-96F8-BF77906606DB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F90A-4118-96F8-BF77906606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Dati!$B$405:$B$407</c:f>
              <c:strCache>
                <c:ptCount val="3"/>
                <c:pt idx="0">
                  <c:v>To ir apstiprinājuši ārsti un/vai analīžu rezultāti</c:v>
                </c:pt>
                <c:pt idx="1">
                  <c:v>Lai gan nav oficiāls ārsta slēdziens un/vai analīžu rezultāti, ir bijuši apstākļi, kuri par to diezgan droši ir liecinājuši*</c:v>
                </c:pt>
                <c:pt idx="2">
                  <c:v>Grūti pateikt</c:v>
                </c:pt>
              </c:strCache>
            </c:strRef>
          </c:cat>
          <c:val>
            <c:numRef>
              <c:f>Dati!$C$405:$C$407</c:f>
              <c:numCache>
                <c:formatCode>0</c:formatCode>
                <c:ptCount val="3"/>
                <c:pt idx="0">
                  <c:v>88.008072297893918</c:v>
                </c:pt>
                <c:pt idx="1">
                  <c:v>16.731117703472037</c:v>
                </c:pt>
                <c:pt idx="2">
                  <c:v>0.70072892455292535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90A-4118-96F8-BF77906606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91440152"/>
        <c:axId val="391440544"/>
      </c:barChart>
      <c:catAx>
        <c:axId val="391440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39144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144054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91440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v-LV" sz="900" dirty="0"/>
              <a:t>%</a:t>
            </a:r>
          </a:p>
        </c:rich>
      </c:tx>
      <c:layout>
        <c:manualLayout>
          <c:xMode val="edge"/>
          <c:yMode val="edge"/>
          <c:x val="0.96128238292979962"/>
          <c:y val="2.7777777777777776E-2"/>
        </c:manualLayout>
      </c:layout>
      <c:overlay val="1"/>
      <c:spPr>
        <a:solidFill>
          <a:schemeClr val="bg1"/>
        </a:solidFill>
        <a:ln w="3175">
          <a:solidFill>
            <a:schemeClr val="tx1"/>
          </a:solidFill>
        </a:ln>
        <a:effectLst>
          <a:outerShdw dist="38100" dir="2700000" algn="ctr" rotWithShape="0">
            <a:srgbClr val="000000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46753303531583046"/>
          <c:y val="0.12850378879173213"/>
          <c:w val="0.52686489539316039"/>
          <c:h val="0.8578410756119428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Dati!$C$409</c:f>
              <c:strCache>
                <c:ptCount val="1"/>
                <c:pt idx="0">
                  <c:v>Latviešu, n=180</c:v>
                </c:pt>
              </c:strCache>
            </c:strRef>
          </c:tx>
          <c:spPr>
            <a:solidFill>
              <a:srgbClr val="237D2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Dati!$B$410:$B$412</c:f>
              <c:strCache>
                <c:ptCount val="3"/>
                <c:pt idx="0">
                  <c:v>To ir apstiprinājuši ārsti un/vai analīžu rezultāti</c:v>
                </c:pt>
                <c:pt idx="1">
                  <c:v>Lai gan nav oficiāls ārsta slēdziens un/vai analīžu rezultāti, ir bijuši apstākļi, kuri par to diezgan droši ir liecinājuši*</c:v>
                </c:pt>
                <c:pt idx="2">
                  <c:v>Grūti pateikt</c:v>
                </c:pt>
              </c:strCache>
            </c:strRef>
          </c:cat>
          <c:val>
            <c:numRef>
              <c:f>Dati!$C$410:$C$412</c:f>
              <c:numCache>
                <c:formatCode>0</c:formatCode>
                <c:ptCount val="3"/>
                <c:pt idx="0">
                  <c:v>88.716577860753731</c:v>
                </c:pt>
                <c:pt idx="1">
                  <c:v>14.954107646131169</c:v>
                </c:pt>
                <c:pt idx="2">
                  <c:v>1.2189329862095493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C-4525-8DF8-07DC6C74AA57}"/>
            </c:ext>
          </c:extLst>
        </c:ser>
        <c:ser>
          <c:idx val="0"/>
          <c:order val="1"/>
          <c:tx>
            <c:strRef>
              <c:f>Dati!$D$409</c:f>
              <c:strCache>
                <c:ptCount val="1"/>
                <c:pt idx="0">
                  <c:v>Krievu, n=120</c:v>
                </c:pt>
              </c:strCache>
            </c:strRef>
          </c:tx>
          <c:spPr>
            <a:solidFill>
              <a:srgbClr val="76D1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Dati!$B$410:$B$412</c:f>
              <c:strCache>
                <c:ptCount val="3"/>
                <c:pt idx="0">
                  <c:v>To ir apstiprinājuši ārsti un/vai analīžu rezultāti</c:v>
                </c:pt>
                <c:pt idx="1">
                  <c:v>Lai gan nav oficiāls ārsta slēdziens un/vai analīžu rezultāti, ir bijuši apstākļi, kuri par to diezgan droši ir liecinājuši*</c:v>
                </c:pt>
                <c:pt idx="2">
                  <c:v>Grūti pateikt</c:v>
                </c:pt>
              </c:strCache>
            </c:strRef>
          </c:cat>
          <c:val>
            <c:numRef>
              <c:f>Dati!$D$410:$D$412</c:f>
              <c:numCache>
                <c:formatCode>0</c:formatCode>
                <c:ptCount val="3"/>
                <c:pt idx="0">
                  <c:v>86.5794170345861</c:v>
                </c:pt>
                <c:pt idx="1">
                  <c:v>19.829357463610062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3C-4525-8DF8-07DC6C74AA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07304472"/>
        <c:axId val="507306440"/>
      </c:barChart>
      <c:catAx>
        <c:axId val="507304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507306440"/>
        <c:crosses val="autoZero"/>
        <c:auto val="1"/>
        <c:lblAlgn val="ctr"/>
        <c:lblOffset val="100"/>
        <c:noMultiLvlLbl val="0"/>
      </c:catAx>
      <c:valAx>
        <c:axId val="507306440"/>
        <c:scaling>
          <c:orientation val="minMax"/>
        </c:scaling>
        <c:delete val="1"/>
        <c:axPos val="t"/>
        <c:numFmt formatCode="0" sourceLinked="1"/>
        <c:majorTickMark val="none"/>
        <c:minorTickMark val="none"/>
        <c:tickLblPos val="nextTo"/>
        <c:crossAx val="507304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0612473315100377"/>
          <c:y val="0.62606286245616916"/>
          <c:w val="0.26401066203022105"/>
          <c:h val="0.143153831504074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lv-LV" sz="900" dirty="0"/>
              <a:t>%</a:t>
            </a:r>
          </a:p>
        </c:rich>
      </c:tx>
      <c:layout>
        <c:manualLayout>
          <c:xMode val="edge"/>
          <c:yMode val="edge"/>
          <c:x val="0.96626751356847607"/>
          <c:y val="0.1223527658411783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517388182419222"/>
          <c:y val="0.11821138130604338"/>
          <c:w val="0.66342336981437255"/>
          <c:h val="0.8686461163963337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Dati!$C$416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Dati!$B$417:$B$453</c:f>
              <c:strCache>
                <c:ptCount val="37"/>
                <c:pt idx="0">
                  <c:v>VISI RESPONDENTI, n=304</c:v>
                </c:pt>
                <c:pt idx="1">
                  <c:v>DZIMUMS</c:v>
                </c:pt>
                <c:pt idx="2">
                  <c:v>Vīrietis, n=144</c:v>
                </c:pt>
                <c:pt idx="3">
                  <c:v>Sieviete, n=160</c:v>
                </c:pt>
                <c:pt idx="4">
                  <c:v>VECUMS</c:v>
                </c:pt>
                <c:pt idx="5">
                  <c:v>18–24 gadi, n=30</c:v>
                </c:pt>
                <c:pt idx="6">
                  <c:v>25–34 gadi, n=62</c:v>
                </c:pt>
                <c:pt idx="7">
                  <c:v>35–44 gadi, n=66</c:v>
                </c:pt>
                <c:pt idx="8">
                  <c:v>45–54 gadi, n=63</c:v>
                </c:pt>
                <c:pt idx="9">
                  <c:v>55–63 gadi, n=50</c:v>
                </c:pt>
                <c:pt idx="10">
                  <c:v>64–75 gadi, n=33</c:v>
                </c:pt>
                <c:pt idx="11">
                  <c:v>SARUNVALODA ĢIMENĒ</c:v>
                </c:pt>
                <c:pt idx="12">
                  <c:v>Latviešu, n=180</c:v>
                </c:pt>
                <c:pt idx="13">
                  <c:v>Krievu, n=120</c:v>
                </c:pt>
                <c:pt idx="14">
                  <c:v>IZGLĪTĪBA</c:v>
                </c:pt>
                <c:pt idx="15">
                  <c:v>Pamatizglītība, n=9</c:v>
                </c:pt>
                <c:pt idx="16">
                  <c:v>Vidējā, vidējā speciālā, n=117</c:v>
                </c:pt>
                <c:pt idx="17">
                  <c:v>Augstākā, n=178</c:v>
                </c:pt>
                <c:pt idx="18">
                  <c:v>IENĀKUMI UZ VIENU CILVĒKU ĢIMENĒ</c:v>
                </c:pt>
                <c:pt idx="19">
                  <c:v>Zemi, n=40</c:v>
                </c:pt>
                <c:pt idx="20">
                  <c:v>Vidēji zemi, n=33</c:v>
                </c:pt>
                <c:pt idx="21">
                  <c:v>Vidēji, n=56</c:v>
                </c:pt>
                <c:pt idx="22">
                  <c:v>Vidēji augsti, n=53</c:v>
                </c:pt>
                <c:pt idx="23">
                  <c:v>Augsti, n=37</c:v>
                </c:pt>
                <c:pt idx="24">
                  <c:v>REĢIONS</c:v>
                </c:pt>
                <c:pt idx="25">
                  <c:v>Rīga, n=101</c:v>
                </c:pt>
                <c:pt idx="26">
                  <c:v>Vidzeme, n=68</c:v>
                </c:pt>
                <c:pt idx="27">
                  <c:v>Kurzeme, n=28</c:v>
                </c:pt>
                <c:pt idx="28">
                  <c:v>Zemgale, n=47</c:v>
                </c:pt>
                <c:pt idx="29">
                  <c:v>Latgale, n=60</c:v>
                </c:pt>
                <c:pt idx="30">
                  <c:v>APDZĪVOTĀS VIETAS TIPS</c:v>
                </c:pt>
                <c:pt idx="31">
                  <c:v>Rīga, n=101</c:v>
                </c:pt>
                <c:pt idx="32">
                  <c:v>Cita pilsēta, n=137</c:v>
                </c:pt>
                <c:pt idx="33">
                  <c:v>Lauki, n=66</c:v>
                </c:pt>
                <c:pt idx="34">
                  <c:v>VAKCINĀCIJA PRET COVID-19</c:v>
                </c:pt>
                <c:pt idx="35">
                  <c:v>Ir vakcinēts/-a, n=203</c:v>
                </c:pt>
                <c:pt idx="36">
                  <c:v>Nav vakcinēts/-a, n=89</c:v>
                </c:pt>
              </c:strCache>
            </c:strRef>
          </c:cat>
          <c:val>
            <c:numRef>
              <c:f>Dati!$C$417:$C$453</c:f>
              <c:numCache>
                <c:formatCode>0</c:formatCode>
                <c:ptCount val="3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BC-4E3B-8E6D-FA0316B60753}"/>
            </c:ext>
          </c:extLst>
        </c:ser>
        <c:ser>
          <c:idx val="1"/>
          <c:order val="1"/>
          <c:tx>
            <c:strRef>
              <c:f>Dati!$D$416</c:f>
              <c:strCache>
                <c:ptCount val="1"/>
                <c:pt idx="0">
                  <c:v>To ir apstiprinājuši ārsti un/vai analīžu rezultāti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Dati!$B$417:$B$453</c:f>
              <c:strCache>
                <c:ptCount val="37"/>
                <c:pt idx="0">
                  <c:v>VISI RESPONDENTI, n=304</c:v>
                </c:pt>
                <c:pt idx="1">
                  <c:v>DZIMUMS</c:v>
                </c:pt>
                <c:pt idx="2">
                  <c:v>Vīrietis, n=144</c:v>
                </c:pt>
                <c:pt idx="3">
                  <c:v>Sieviete, n=160</c:v>
                </c:pt>
                <c:pt idx="4">
                  <c:v>VECUMS</c:v>
                </c:pt>
                <c:pt idx="5">
                  <c:v>18–24 gadi, n=30</c:v>
                </c:pt>
                <c:pt idx="6">
                  <c:v>25–34 gadi, n=62</c:v>
                </c:pt>
                <c:pt idx="7">
                  <c:v>35–44 gadi, n=66</c:v>
                </c:pt>
                <c:pt idx="8">
                  <c:v>45–54 gadi, n=63</c:v>
                </c:pt>
                <c:pt idx="9">
                  <c:v>55–63 gadi, n=50</c:v>
                </c:pt>
                <c:pt idx="10">
                  <c:v>64–75 gadi, n=33</c:v>
                </c:pt>
                <c:pt idx="11">
                  <c:v>SARUNVALODA ĢIMENĒ</c:v>
                </c:pt>
                <c:pt idx="12">
                  <c:v>Latviešu, n=180</c:v>
                </c:pt>
                <c:pt idx="13">
                  <c:v>Krievu, n=120</c:v>
                </c:pt>
                <c:pt idx="14">
                  <c:v>IZGLĪTĪBA</c:v>
                </c:pt>
                <c:pt idx="15">
                  <c:v>Pamatizglītība, n=9</c:v>
                </c:pt>
                <c:pt idx="16">
                  <c:v>Vidējā, vidējā speciālā, n=117</c:v>
                </c:pt>
                <c:pt idx="17">
                  <c:v>Augstākā, n=178</c:v>
                </c:pt>
                <c:pt idx="18">
                  <c:v>IENĀKUMI UZ VIENU CILVĒKU ĢIMENĒ</c:v>
                </c:pt>
                <c:pt idx="19">
                  <c:v>Zemi, n=40</c:v>
                </c:pt>
                <c:pt idx="20">
                  <c:v>Vidēji zemi, n=33</c:v>
                </c:pt>
                <c:pt idx="21">
                  <c:v>Vidēji, n=56</c:v>
                </c:pt>
                <c:pt idx="22">
                  <c:v>Vidēji augsti, n=53</c:v>
                </c:pt>
                <c:pt idx="23">
                  <c:v>Augsti, n=37</c:v>
                </c:pt>
                <c:pt idx="24">
                  <c:v>REĢIONS</c:v>
                </c:pt>
                <c:pt idx="25">
                  <c:v>Rīga, n=101</c:v>
                </c:pt>
                <c:pt idx="26">
                  <c:v>Vidzeme, n=68</c:v>
                </c:pt>
                <c:pt idx="27">
                  <c:v>Kurzeme, n=28</c:v>
                </c:pt>
                <c:pt idx="28">
                  <c:v>Zemgale, n=47</c:v>
                </c:pt>
                <c:pt idx="29">
                  <c:v>Latgale, n=60</c:v>
                </c:pt>
                <c:pt idx="30">
                  <c:v>APDZĪVOTĀS VIETAS TIPS</c:v>
                </c:pt>
                <c:pt idx="31">
                  <c:v>Rīga, n=101</c:v>
                </c:pt>
                <c:pt idx="32">
                  <c:v>Cita pilsēta, n=137</c:v>
                </c:pt>
                <c:pt idx="33">
                  <c:v>Lauki, n=66</c:v>
                </c:pt>
                <c:pt idx="34">
                  <c:v>VAKCINĀCIJA PRET COVID-19</c:v>
                </c:pt>
                <c:pt idx="35">
                  <c:v>Ir vakcinēts/-a, n=203</c:v>
                </c:pt>
                <c:pt idx="36">
                  <c:v>Nav vakcinēts/-a, n=89</c:v>
                </c:pt>
              </c:strCache>
            </c:strRef>
          </c:cat>
          <c:val>
            <c:numRef>
              <c:f>Dati!$D$417:$D$453</c:f>
              <c:numCache>
                <c:formatCode>General</c:formatCode>
                <c:ptCount val="37"/>
                <c:pt idx="0" formatCode="0">
                  <c:v>88.008072297893918</c:v>
                </c:pt>
                <c:pt idx="2" formatCode="0">
                  <c:v>88.691954969680893</c:v>
                </c:pt>
                <c:pt idx="3" formatCode="0">
                  <c:v>87.34325305709288</c:v>
                </c:pt>
                <c:pt idx="5" formatCode="0">
                  <c:v>87.138622343220746</c:v>
                </c:pt>
                <c:pt idx="6" formatCode="0">
                  <c:v>87.351835962172345</c:v>
                </c:pt>
                <c:pt idx="7" formatCode="0">
                  <c:v>92.326850308331814</c:v>
                </c:pt>
                <c:pt idx="8" formatCode="0">
                  <c:v>86.43322693230661</c:v>
                </c:pt>
                <c:pt idx="9" formatCode="0">
                  <c:v>88.144225250573925</c:v>
                </c:pt>
                <c:pt idx="10" formatCode="0">
                  <c:v>84.461651770663366</c:v>
                </c:pt>
                <c:pt idx="12" formatCode="0">
                  <c:v>88.716577860753731</c:v>
                </c:pt>
                <c:pt idx="13" formatCode="0">
                  <c:v>86.5794170345861</c:v>
                </c:pt>
                <c:pt idx="15" formatCode="0">
                  <c:v>85.186838582214946</c:v>
                </c:pt>
                <c:pt idx="16" formatCode="0">
                  <c:v>88.99191987960036</c:v>
                </c:pt>
                <c:pt idx="17" formatCode="0">
                  <c:v>87.454864290388272</c:v>
                </c:pt>
                <c:pt idx="19" formatCode="0">
                  <c:v>86.629099353512473</c:v>
                </c:pt>
                <c:pt idx="20" formatCode="0">
                  <c:v>78.06937145950215</c:v>
                </c:pt>
                <c:pt idx="21" formatCode="0">
                  <c:v>92.385246344542693</c:v>
                </c:pt>
                <c:pt idx="22" formatCode="0">
                  <c:v>81.344468803813214</c:v>
                </c:pt>
                <c:pt idx="23" formatCode="0">
                  <c:v>93.275013554737342</c:v>
                </c:pt>
                <c:pt idx="25" formatCode="0">
                  <c:v>87.958409985201484</c:v>
                </c:pt>
                <c:pt idx="26" formatCode="0">
                  <c:v>92.289374748480128</c:v>
                </c:pt>
                <c:pt idx="27" formatCode="0">
                  <c:v>91.849499143689854</c:v>
                </c:pt>
                <c:pt idx="28" formatCode="0">
                  <c:v>82.010778122700273</c:v>
                </c:pt>
                <c:pt idx="29" formatCode="0">
                  <c:v>86.024985001692855</c:v>
                </c:pt>
                <c:pt idx="31" formatCode="0">
                  <c:v>87.958409985201484</c:v>
                </c:pt>
                <c:pt idx="32" formatCode="0">
                  <c:v>91.940568763309571</c:v>
                </c:pt>
                <c:pt idx="33" formatCode="0">
                  <c:v>79.988634855425857</c:v>
                </c:pt>
                <c:pt idx="35" formatCode="0">
                  <c:v>92.594392238897456</c:v>
                </c:pt>
                <c:pt idx="36" formatCode="0">
                  <c:v>83.141434870630547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BC-4E3B-8E6D-FA0316B60753}"/>
            </c:ext>
          </c:extLst>
        </c:ser>
        <c:ser>
          <c:idx val="2"/>
          <c:order val="2"/>
          <c:tx>
            <c:strRef>
              <c:f>Dati!$E$416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Dati!$B$417:$B$453</c:f>
              <c:strCache>
                <c:ptCount val="37"/>
                <c:pt idx="0">
                  <c:v>VISI RESPONDENTI, n=304</c:v>
                </c:pt>
                <c:pt idx="1">
                  <c:v>DZIMUMS</c:v>
                </c:pt>
                <c:pt idx="2">
                  <c:v>Vīrietis, n=144</c:v>
                </c:pt>
                <c:pt idx="3">
                  <c:v>Sieviete, n=160</c:v>
                </c:pt>
                <c:pt idx="4">
                  <c:v>VECUMS</c:v>
                </c:pt>
                <c:pt idx="5">
                  <c:v>18–24 gadi, n=30</c:v>
                </c:pt>
                <c:pt idx="6">
                  <c:v>25–34 gadi, n=62</c:v>
                </c:pt>
                <c:pt idx="7">
                  <c:v>35–44 gadi, n=66</c:v>
                </c:pt>
                <c:pt idx="8">
                  <c:v>45–54 gadi, n=63</c:v>
                </c:pt>
                <c:pt idx="9">
                  <c:v>55–63 gadi, n=50</c:v>
                </c:pt>
                <c:pt idx="10">
                  <c:v>64–75 gadi, n=33</c:v>
                </c:pt>
                <c:pt idx="11">
                  <c:v>SARUNVALODA ĢIMENĒ</c:v>
                </c:pt>
                <c:pt idx="12">
                  <c:v>Latviešu, n=180</c:v>
                </c:pt>
                <c:pt idx="13">
                  <c:v>Krievu, n=120</c:v>
                </c:pt>
                <c:pt idx="14">
                  <c:v>IZGLĪTĪBA</c:v>
                </c:pt>
                <c:pt idx="15">
                  <c:v>Pamatizglītība, n=9</c:v>
                </c:pt>
                <c:pt idx="16">
                  <c:v>Vidējā, vidējā speciālā, n=117</c:v>
                </c:pt>
                <c:pt idx="17">
                  <c:v>Augstākā, n=178</c:v>
                </c:pt>
                <c:pt idx="18">
                  <c:v>IENĀKUMI UZ VIENU CILVĒKU ĢIMENĒ</c:v>
                </c:pt>
                <c:pt idx="19">
                  <c:v>Zemi, n=40</c:v>
                </c:pt>
                <c:pt idx="20">
                  <c:v>Vidēji zemi, n=33</c:v>
                </c:pt>
                <c:pt idx="21">
                  <c:v>Vidēji, n=56</c:v>
                </c:pt>
                <c:pt idx="22">
                  <c:v>Vidēji augsti, n=53</c:v>
                </c:pt>
                <c:pt idx="23">
                  <c:v>Augsti, n=37</c:v>
                </c:pt>
                <c:pt idx="24">
                  <c:v>REĢIONS</c:v>
                </c:pt>
                <c:pt idx="25">
                  <c:v>Rīga, n=101</c:v>
                </c:pt>
                <c:pt idx="26">
                  <c:v>Vidzeme, n=68</c:v>
                </c:pt>
                <c:pt idx="27">
                  <c:v>Kurzeme, n=28</c:v>
                </c:pt>
                <c:pt idx="28">
                  <c:v>Zemgale, n=47</c:v>
                </c:pt>
                <c:pt idx="29">
                  <c:v>Latgale, n=60</c:v>
                </c:pt>
                <c:pt idx="30">
                  <c:v>APDZĪVOTĀS VIETAS TIPS</c:v>
                </c:pt>
                <c:pt idx="31">
                  <c:v>Rīga, n=101</c:v>
                </c:pt>
                <c:pt idx="32">
                  <c:v>Cita pilsēta, n=137</c:v>
                </c:pt>
                <c:pt idx="33">
                  <c:v>Lauki, n=66</c:v>
                </c:pt>
                <c:pt idx="34">
                  <c:v>VAKCINĀCIJA PRET COVID-19</c:v>
                </c:pt>
                <c:pt idx="35">
                  <c:v>Ir vakcinēts/-a, n=203</c:v>
                </c:pt>
                <c:pt idx="36">
                  <c:v>Nav vakcinēts/-a, n=89</c:v>
                </c:pt>
              </c:strCache>
            </c:strRef>
          </c:cat>
          <c:val>
            <c:numRef>
              <c:f>Dati!$E$417:$E$453</c:f>
              <c:numCache>
                <c:formatCode>0</c:formatCode>
                <c:ptCount val="37"/>
                <c:pt idx="0">
                  <c:v>12.266941256843424</c:v>
                </c:pt>
                <c:pt idx="1">
                  <c:v>100.27501355473734</c:v>
                </c:pt>
                <c:pt idx="2">
                  <c:v>11.583058585056449</c:v>
                </c:pt>
                <c:pt idx="3">
                  <c:v>12.931760497644461</c:v>
                </c:pt>
                <c:pt idx="4">
                  <c:v>100.27501355473734</c:v>
                </c:pt>
                <c:pt idx="5">
                  <c:v>13.136391211516596</c:v>
                </c:pt>
                <c:pt idx="6">
                  <c:v>12.923177592564997</c:v>
                </c:pt>
                <c:pt idx="7">
                  <c:v>7.9481632464055281</c:v>
                </c:pt>
                <c:pt idx="8">
                  <c:v>13.841786622430732</c:v>
                </c:pt>
                <c:pt idx="9">
                  <c:v>12.130788304163417</c:v>
                </c:pt>
                <c:pt idx="10">
                  <c:v>15.813361784073976</c:v>
                </c:pt>
                <c:pt idx="11">
                  <c:v>100.27501355473734</c:v>
                </c:pt>
                <c:pt idx="12">
                  <c:v>11.558435693983611</c:v>
                </c:pt>
                <c:pt idx="13">
                  <c:v>13.695596520151241</c:v>
                </c:pt>
                <c:pt idx="14">
                  <c:v>100.27501355473734</c:v>
                </c:pt>
                <c:pt idx="15">
                  <c:v>15.088174972522395</c:v>
                </c:pt>
                <c:pt idx="16">
                  <c:v>11.283093675136982</c:v>
                </c:pt>
                <c:pt idx="17">
                  <c:v>12.82014926434907</c:v>
                </c:pt>
                <c:pt idx="18">
                  <c:v>100.27501355473734</c:v>
                </c:pt>
                <c:pt idx="19">
                  <c:v>13.645914201224869</c:v>
                </c:pt>
                <c:pt idx="20">
                  <c:v>22.205642095235191</c:v>
                </c:pt>
                <c:pt idx="21">
                  <c:v>7.8897672101946483</c:v>
                </c:pt>
                <c:pt idx="22">
                  <c:v>18.930544750924128</c:v>
                </c:pt>
                <c:pt idx="23">
                  <c:v>7</c:v>
                </c:pt>
                <c:pt idx="24">
                  <c:v>100.27501355473734</c:v>
                </c:pt>
                <c:pt idx="25">
                  <c:v>12.316603569535857</c:v>
                </c:pt>
                <c:pt idx="26">
                  <c:v>7.9856388062572137</c:v>
                </c:pt>
                <c:pt idx="27">
                  <c:v>8.4255144110474873</c:v>
                </c:pt>
                <c:pt idx="28">
                  <c:v>18.264235432037069</c:v>
                </c:pt>
                <c:pt idx="29">
                  <c:v>14.250028553044487</c:v>
                </c:pt>
                <c:pt idx="30">
                  <c:v>100.27501355473734</c:v>
                </c:pt>
                <c:pt idx="31">
                  <c:v>12.316603569535857</c:v>
                </c:pt>
                <c:pt idx="32">
                  <c:v>8.3344447914277708</c:v>
                </c:pt>
                <c:pt idx="33">
                  <c:v>20.286378699311484</c:v>
                </c:pt>
                <c:pt idx="34">
                  <c:v>100.27501355473734</c:v>
                </c:pt>
                <c:pt idx="35">
                  <c:v>7.6806213158398862</c:v>
                </c:pt>
                <c:pt idx="36">
                  <c:v>17.133578684106794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BC-4E3B-8E6D-FA0316B60753}"/>
            </c:ext>
          </c:extLst>
        </c:ser>
        <c:ser>
          <c:idx val="3"/>
          <c:order val="3"/>
          <c:tx>
            <c:strRef>
              <c:f>Dati!$F$416</c:f>
              <c:strCache>
                <c:ptCount val="1"/>
                <c:pt idx="0">
                  <c:v>Lai gan nav oficiāls ārsta slēdziens un/vai analīžu rezultāti, ir bijuši apstākļi, kuri par to diezgan droši ir liecinājuši*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Dati!$B$417:$B$453</c:f>
              <c:strCache>
                <c:ptCount val="37"/>
                <c:pt idx="0">
                  <c:v>VISI RESPONDENTI, n=304</c:v>
                </c:pt>
                <c:pt idx="1">
                  <c:v>DZIMUMS</c:v>
                </c:pt>
                <c:pt idx="2">
                  <c:v>Vīrietis, n=144</c:v>
                </c:pt>
                <c:pt idx="3">
                  <c:v>Sieviete, n=160</c:v>
                </c:pt>
                <c:pt idx="4">
                  <c:v>VECUMS</c:v>
                </c:pt>
                <c:pt idx="5">
                  <c:v>18–24 gadi, n=30</c:v>
                </c:pt>
                <c:pt idx="6">
                  <c:v>25–34 gadi, n=62</c:v>
                </c:pt>
                <c:pt idx="7">
                  <c:v>35–44 gadi, n=66</c:v>
                </c:pt>
                <c:pt idx="8">
                  <c:v>45–54 gadi, n=63</c:v>
                </c:pt>
                <c:pt idx="9">
                  <c:v>55–63 gadi, n=50</c:v>
                </c:pt>
                <c:pt idx="10">
                  <c:v>64–75 gadi, n=33</c:v>
                </c:pt>
                <c:pt idx="11">
                  <c:v>SARUNVALODA ĢIMENĒ</c:v>
                </c:pt>
                <c:pt idx="12">
                  <c:v>Latviešu, n=180</c:v>
                </c:pt>
                <c:pt idx="13">
                  <c:v>Krievu, n=120</c:v>
                </c:pt>
                <c:pt idx="14">
                  <c:v>IZGLĪTĪBA</c:v>
                </c:pt>
                <c:pt idx="15">
                  <c:v>Pamatizglītība, n=9</c:v>
                </c:pt>
                <c:pt idx="16">
                  <c:v>Vidējā, vidējā speciālā, n=117</c:v>
                </c:pt>
                <c:pt idx="17">
                  <c:v>Augstākā, n=178</c:v>
                </c:pt>
                <c:pt idx="18">
                  <c:v>IENĀKUMI UZ VIENU CILVĒKU ĢIMENĒ</c:v>
                </c:pt>
                <c:pt idx="19">
                  <c:v>Zemi, n=40</c:v>
                </c:pt>
                <c:pt idx="20">
                  <c:v>Vidēji zemi, n=33</c:v>
                </c:pt>
                <c:pt idx="21">
                  <c:v>Vidēji, n=56</c:v>
                </c:pt>
                <c:pt idx="22">
                  <c:v>Vidēji augsti, n=53</c:v>
                </c:pt>
                <c:pt idx="23">
                  <c:v>Augsti, n=37</c:v>
                </c:pt>
                <c:pt idx="24">
                  <c:v>REĢIONS</c:v>
                </c:pt>
                <c:pt idx="25">
                  <c:v>Rīga, n=101</c:v>
                </c:pt>
                <c:pt idx="26">
                  <c:v>Vidzeme, n=68</c:v>
                </c:pt>
                <c:pt idx="27">
                  <c:v>Kurzeme, n=28</c:v>
                </c:pt>
                <c:pt idx="28">
                  <c:v>Zemgale, n=47</c:v>
                </c:pt>
                <c:pt idx="29">
                  <c:v>Latgale, n=60</c:v>
                </c:pt>
                <c:pt idx="30">
                  <c:v>APDZĪVOTĀS VIETAS TIPS</c:v>
                </c:pt>
                <c:pt idx="31">
                  <c:v>Rīga, n=101</c:v>
                </c:pt>
                <c:pt idx="32">
                  <c:v>Cita pilsēta, n=137</c:v>
                </c:pt>
                <c:pt idx="33">
                  <c:v>Lauki, n=66</c:v>
                </c:pt>
                <c:pt idx="34">
                  <c:v>VAKCINĀCIJA PRET COVID-19</c:v>
                </c:pt>
                <c:pt idx="35">
                  <c:v>Ir vakcinēts/-a, n=203</c:v>
                </c:pt>
                <c:pt idx="36">
                  <c:v>Nav vakcinēts/-a, n=89</c:v>
                </c:pt>
              </c:strCache>
            </c:strRef>
          </c:cat>
          <c:val>
            <c:numRef>
              <c:f>Dati!$F$417:$F$453</c:f>
              <c:numCache>
                <c:formatCode>General</c:formatCode>
                <c:ptCount val="37"/>
                <c:pt idx="0" formatCode="0">
                  <c:v>16.731117703472037</c:v>
                </c:pt>
                <c:pt idx="2" formatCode="0">
                  <c:v>16.925975610228932</c:v>
                </c:pt>
                <c:pt idx="3" formatCode="0">
                  <c:v>16.541691518281961</c:v>
                </c:pt>
                <c:pt idx="5" formatCode="0">
                  <c:v>20.404053126310824</c:v>
                </c:pt>
                <c:pt idx="6" formatCode="0">
                  <c:v>21.727061597767491</c:v>
                </c:pt>
                <c:pt idx="7" formatCode="0">
                  <c:v>12.31390235526576</c:v>
                </c:pt>
                <c:pt idx="8" formatCode="0">
                  <c:v>16.0698135093484</c:v>
                </c:pt>
                <c:pt idx="9" formatCode="0">
                  <c:v>15.910962886864324</c:v>
                </c:pt>
                <c:pt idx="10" formatCode="0">
                  <c:v>13.22509549883285</c:v>
                </c:pt>
                <c:pt idx="12" formatCode="0">
                  <c:v>14.954107646131169</c:v>
                </c:pt>
                <c:pt idx="13" formatCode="0">
                  <c:v>19.829357463610062</c:v>
                </c:pt>
                <c:pt idx="15" formatCode="0">
                  <c:v>22.803131989092801</c:v>
                </c:pt>
                <c:pt idx="16" formatCode="0">
                  <c:v>13.386201136748923</c:v>
                </c:pt>
                <c:pt idx="17" formatCode="0">
                  <c:v>18.847950610932006</c:v>
                </c:pt>
                <c:pt idx="19" formatCode="0">
                  <c:v>16.355485217608777</c:v>
                </c:pt>
                <c:pt idx="20" formatCode="0">
                  <c:v>25.256604403962402</c:v>
                </c:pt>
                <c:pt idx="21" formatCode="0">
                  <c:v>15.265152385652513</c:v>
                </c:pt>
                <c:pt idx="22" formatCode="0">
                  <c:v>24.020403524330664</c:v>
                </c:pt>
                <c:pt idx="23" formatCode="0">
                  <c:v>10.991500322165688</c:v>
                </c:pt>
                <c:pt idx="25" formatCode="0">
                  <c:v>17.216214366377042</c:v>
                </c:pt>
                <c:pt idx="26" formatCode="0">
                  <c:v>14.927511117912259</c:v>
                </c:pt>
                <c:pt idx="27" formatCode="0">
                  <c:v>8.1505008563101438</c:v>
                </c:pt>
                <c:pt idx="28" formatCode="0">
                  <c:v>20.315432229942989</c:v>
                </c:pt>
                <c:pt idx="29" formatCode="0">
                  <c:v>18.909468503777099</c:v>
                </c:pt>
                <c:pt idx="31" formatCode="0">
                  <c:v>17.216214366377042</c:v>
                </c:pt>
                <c:pt idx="32" formatCode="0">
                  <c:v>14.465917735098694</c:v>
                </c:pt>
                <c:pt idx="33" formatCode="0">
                  <c:v>20.642113175016462</c:v>
                </c:pt>
                <c:pt idx="35" formatCode="0">
                  <c:v>12.756259073322848</c:v>
                </c:pt>
                <c:pt idx="36" formatCode="0">
                  <c:v>22.61988608374423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BC-4E3B-8E6D-FA0316B60753}"/>
            </c:ext>
          </c:extLst>
        </c:ser>
        <c:ser>
          <c:idx val="4"/>
          <c:order val="4"/>
          <c:tx>
            <c:strRef>
              <c:f>Dati!$G$416</c:f>
              <c:strCache>
                <c:ptCount val="1"/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Dati!$B$417:$B$453</c:f>
              <c:strCache>
                <c:ptCount val="37"/>
                <c:pt idx="0">
                  <c:v>VISI RESPONDENTI, n=304</c:v>
                </c:pt>
                <c:pt idx="1">
                  <c:v>DZIMUMS</c:v>
                </c:pt>
                <c:pt idx="2">
                  <c:v>Vīrietis, n=144</c:v>
                </c:pt>
                <c:pt idx="3">
                  <c:v>Sieviete, n=160</c:v>
                </c:pt>
                <c:pt idx="4">
                  <c:v>VECUMS</c:v>
                </c:pt>
                <c:pt idx="5">
                  <c:v>18–24 gadi, n=30</c:v>
                </c:pt>
                <c:pt idx="6">
                  <c:v>25–34 gadi, n=62</c:v>
                </c:pt>
                <c:pt idx="7">
                  <c:v>35–44 gadi, n=66</c:v>
                </c:pt>
                <c:pt idx="8">
                  <c:v>45–54 gadi, n=63</c:v>
                </c:pt>
                <c:pt idx="9">
                  <c:v>55–63 gadi, n=50</c:v>
                </c:pt>
                <c:pt idx="10">
                  <c:v>64–75 gadi, n=33</c:v>
                </c:pt>
                <c:pt idx="11">
                  <c:v>SARUNVALODA ĢIMENĒ</c:v>
                </c:pt>
                <c:pt idx="12">
                  <c:v>Latviešu, n=180</c:v>
                </c:pt>
                <c:pt idx="13">
                  <c:v>Krievu, n=120</c:v>
                </c:pt>
                <c:pt idx="14">
                  <c:v>IZGLĪTĪBA</c:v>
                </c:pt>
                <c:pt idx="15">
                  <c:v>Pamatizglītība, n=9</c:v>
                </c:pt>
                <c:pt idx="16">
                  <c:v>Vidējā, vidējā speciālā, n=117</c:v>
                </c:pt>
                <c:pt idx="17">
                  <c:v>Augstākā, n=178</c:v>
                </c:pt>
                <c:pt idx="18">
                  <c:v>IENĀKUMI UZ VIENU CILVĒKU ĢIMENĒ</c:v>
                </c:pt>
                <c:pt idx="19">
                  <c:v>Zemi, n=40</c:v>
                </c:pt>
                <c:pt idx="20">
                  <c:v>Vidēji zemi, n=33</c:v>
                </c:pt>
                <c:pt idx="21">
                  <c:v>Vidēji, n=56</c:v>
                </c:pt>
                <c:pt idx="22">
                  <c:v>Vidēji augsti, n=53</c:v>
                </c:pt>
                <c:pt idx="23">
                  <c:v>Augsti, n=37</c:v>
                </c:pt>
                <c:pt idx="24">
                  <c:v>REĢIONS</c:v>
                </c:pt>
                <c:pt idx="25">
                  <c:v>Rīga, n=101</c:v>
                </c:pt>
                <c:pt idx="26">
                  <c:v>Vidzeme, n=68</c:v>
                </c:pt>
                <c:pt idx="27">
                  <c:v>Kurzeme, n=28</c:v>
                </c:pt>
                <c:pt idx="28">
                  <c:v>Zemgale, n=47</c:v>
                </c:pt>
                <c:pt idx="29">
                  <c:v>Latgale, n=60</c:v>
                </c:pt>
                <c:pt idx="30">
                  <c:v>APDZĪVOTĀS VIETAS TIPS</c:v>
                </c:pt>
                <c:pt idx="31">
                  <c:v>Rīga, n=101</c:v>
                </c:pt>
                <c:pt idx="32">
                  <c:v>Cita pilsēta, n=137</c:v>
                </c:pt>
                <c:pt idx="33">
                  <c:v>Lauki, n=66</c:v>
                </c:pt>
                <c:pt idx="34">
                  <c:v>VAKCINĀCIJA PRET COVID-19</c:v>
                </c:pt>
                <c:pt idx="35">
                  <c:v>Ir vakcinēts/-a, n=203</c:v>
                </c:pt>
                <c:pt idx="36">
                  <c:v>Nav vakcinēts/-a, n=89</c:v>
                </c:pt>
              </c:strCache>
            </c:strRef>
          </c:cat>
          <c:val>
            <c:numRef>
              <c:f>Dati!$G$417:$G$453</c:f>
              <c:numCache>
                <c:formatCode>General</c:formatCode>
                <c:ptCount val="37"/>
              </c:numCache>
            </c:numRef>
          </c:val>
          <c:extLst>
            <c:ext xmlns:c16="http://schemas.microsoft.com/office/drawing/2014/chart" uri="{C3380CC4-5D6E-409C-BE32-E72D297353CC}">
              <c16:uniqueId val="{00000004-1EBC-4E3B-8E6D-FA0316B60753}"/>
            </c:ext>
          </c:extLst>
        </c:ser>
        <c:ser>
          <c:idx val="5"/>
          <c:order val="5"/>
          <c:tx>
            <c:strRef>
              <c:f>Dati!$H$416</c:f>
              <c:strCache>
                <c:ptCount val="1"/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Dati!$B$417:$B$453</c:f>
              <c:strCache>
                <c:ptCount val="37"/>
                <c:pt idx="0">
                  <c:v>VISI RESPONDENTI, n=304</c:v>
                </c:pt>
                <c:pt idx="1">
                  <c:v>DZIMUMS</c:v>
                </c:pt>
                <c:pt idx="2">
                  <c:v>Vīrietis, n=144</c:v>
                </c:pt>
                <c:pt idx="3">
                  <c:v>Sieviete, n=160</c:v>
                </c:pt>
                <c:pt idx="4">
                  <c:v>VECUMS</c:v>
                </c:pt>
                <c:pt idx="5">
                  <c:v>18–24 gadi, n=30</c:v>
                </c:pt>
                <c:pt idx="6">
                  <c:v>25–34 gadi, n=62</c:v>
                </c:pt>
                <c:pt idx="7">
                  <c:v>35–44 gadi, n=66</c:v>
                </c:pt>
                <c:pt idx="8">
                  <c:v>45–54 gadi, n=63</c:v>
                </c:pt>
                <c:pt idx="9">
                  <c:v>55–63 gadi, n=50</c:v>
                </c:pt>
                <c:pt idx="10">
                  <c:v>64–75 gadi, n=33</c:v>
                </c:pt>
                <c:pt idx="11">
                  <c:v>SARUNVALODA ĢIMENĒ</c:v>
                </c:pt>
                <c:pt idx="12">
                  <c:v>Latviešu, n=180</c:v>
                </c:pt>
                <c:pt idx="13">
                  <c:v>Krievu, n=120</c:v>
                </c:pt>
                <c:pt idx="14">
                  <c:v>IZGLĪTĪBA</c:v>
                </c:pt>
                <c:pt idx="15">
                  <c:v>Pamatizglītība, n=9</c:v>
                </c:pt>
                <c:pt idx="16">
                  <c:v>Vidējā, vidējā speciālā, n=117</c:v>
                </c:pt>
                <c:pt idx="17">
                  <c:v>Augstākā, n=178</c:v>
                </c:pt>
                <c:pt idx="18">
                  <c:v>IENĀKUMI UZ VIENU CILVĒKU ĢIMENĒ</c:v>
                </c:pt>
                <c:pt idx="19">
                  <c:v>Zemi, n=40</c:v>
                </c:pt>
                <c:pt idx="20">
                  <c:v>Vidēji zemi, n=33</c:v>
                </c:pt>
                <c:pt idx="21">
                  <c:v>Vidēji, n=56</c:v>
                </c:pt>
                <c:pt idx="22">
                  <c:v>Vidēji augsti, n=53</c:v>
                </c:pt>
                <c:pt idx="23">
                  <c:v>Augsti, n=37</c:v>
                </c:pt>
                <c:pt idx="24">
                  <c:v>REĢIONS</c:v>
                </c:pt>
                <c:pt idx="25">
                  <c:v>Rīga, n=101</c:v>
                </c:pt>
                <c:pt idx="26">
                  <c:v>Vidzeme, n=68</c:v>
                </c:pt>
                <c:pt idx="27">
                  <c:v>Kurzeme, n=28</c:v>
                </c:pt>
                <c:pt idx="28">
                  <c:v>Zemgale, n=47</c:v>
                </c:pt>
                <c:pt idx="29">
                  <c:v>Latgale, n=60</c:v>
                </c:pt>
                <c:pt idx="30">
                  <c:v>APDZĪVOTĀS VIETAS TIPS</c:v>
                </c:pt>
                <c:pt idx="31">
                  <c:v>Rīga, n=101</c:v>
                </c:pt>
                <c:pt idx="32">
                  <c:v>Cita pilsēta, n=137</c:v>
                </c:pt>
                <c:pt idx="33">
                  <c:v>Lauki, n=66</c:v>
                </c:pt>
                <c:pt idx="34">
                  <c:v>VAKCINĀCIJA PRET COVID-19</c:v>
                </c:pt>
                <c:pt idx="35">
                  <c:v>Ir vakcinēts/-a, n=203</c:v>
                </c:pt>
                <c:pt idx="36">
                  <c:v>Nav vakcinēts/-a, n=89</c:v>
                </c:pt>
              </c:strCache>
            </c:strRef>
          </c:cat>
          <c:val>
            <c:numRef>
              <c:f>Dati!$H$417:$H$453</c:f>
              <c:numCache>
                <c:formatCode>General</c:formatCode>
                <c:ptCount val="37"/>
              </c:numCache>
            </c:numRef>
          </c:val>
          <c:extLst>
            <c:ext xmlns:c16="http://schemas.microsoft.com/office/drawing/2014/chart" uri="{C3380CC4-5D6E-409C-BE32-E72D297353CC}">
              <c16:uniqueId val="{00000005-1EBC-4E3B-8E6D-FA0316B607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91442504"/>
        <c:axId val="391444072"/>
      </c:barChart>
      <c:catAx>
        <c:axId val="391442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lv-LV"/>
          </a:p>
        </c:txPr>
        <c:crossAx val="39144407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91444072"/>
        <c:scaling>
          <c:orientation val="minMax"/>
          <c:max val="140"/>
          <c:min val="3"/>
        </c:scaling>
        <c:delete val="1"/>
        <c:axPos val="t"/>
        <c:numFmt formatCode="0" sourceLinked="1"/>
        <c:majorTickMark val="out"/>
        <c:minorTickMark val="none"/>
        <c:tickLblPos val="nextTo"/>
        <c:crossAx val="391442504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086191692513529"/>
          <c:y val="0.14259572528622419"/>
          <c:w val="0.47120127105759285"/>
          <c:h val="0.75576624489510247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237D2E"/>
              </a:solidFill>
            </c:spPr>
            <c:extLst>
              <c:ext xmlns:c16="http://schemas.microsoft.com/office/drawing/2014/chart" uri="{C3380CC4-5D6E-409C-BE32-E72D297353CC}">
                <c16:uniqueId val="{00000001-CB19-4FD7-9C0B-C4B72C9580AE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3-CB19-4FD7-9C0B-C4B72C9580AE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5-CB19-4FD7-9C0B-C4B72C9580AE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CB19-4FD7-9C0B-C4B72C9580AE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CB19-4FD7-9C0B-C4B72C9580AE}"/>
              </c:ext>
            </c:extLst>
          </c:dPt>
          <c:dLbls>
            <c:dLbl>
              <c:idx val="0"/>
              <c:layout>
                <c:manualLayout>
                  <c:x val="-6.5322603044107412E-3"/>
                  <c:y val="-0.26251190767461879"/>
                </c:manualLayout>
              </c:layout>
              <c:tx>
                <c:rich>
                  <a:bodyPr/>
                  <a:lstStyle/>
                  <a:p>
                    <a:fld id="{78A194DF-0A90-479C-A2EF-E77C5CA5616A}" type="CATEGORYNAME">
                      <a:rPr lang="en-US" sz="1600"/>
                      <a:pPr/>
                      <a:t>[KATEGORIJAS NOSAUKUMS]</a:t>
                    </a:fld>
                    <a:r>
                      <a:rPr lang="en-US" baseline="0" dirty="0"/>
                      <a:t>
</a:t>
                    </a:r>
                    <a:fld id="{ECCFF063-7E13-4B90-A702-1696E42228E8}" type="PERCENTAGE">
                      <a:rPr lang="en-US" sz="3600" baseline="0"/>
                      <a:pPr/>
                      <a:t>[PROCENTUĀLĀ VĒRTĪBA]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33378945447902"/>
                      <c:h val="0.36627747475503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19-4FD7-9C0B-C4B72C9580AE}"/>
                </c:ext>
              </c:extLst>
            </c:dLbl>
            <c:dLbl>
              <c:idx val="1"/>
              <c:layout>
                <c:manualLayout>
                  <c:x val="-5.7229623663214407E-2"/>
                  <c:y val="-6.055901444694083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800"/>
                    </a:pPr>
                    <a:fld id="{88950C14-0076-4DF9-9B5E-95722F704CF1}" type="CATEGORYNAME">
                      <a:rPr lang="en-US" sz="1800" dirty="0"/>
                      <a:pPr>
                        <a:defRPr sz="1800"/>
                      </a:pPr>
                      <a:t>[KATEGORIJAS NOSAUKUMS]</a:t>
                    </a:fld>
                    <a:r>
                      <a:rPr lang="en-US" sz="1800" baseline="0" dirty="0"/>
                      <a:t>
</a:t>
                    </a:r>
                    <a:fld id="{A03A3FF5-D11C-403C-98C3-AAFE38C6E61A}" type="PERCENTAGE">
                      <a:rPr lang="en-US" sz="2800" baseline="0" dirty="0"/>
                      <a:pPr>
                        <a:defRPr sz="1800"/>
                      </a:pPr>
                      <a:t>[PROCENTUĀLĀ VĒRTĪBA]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30484215745575594"/>
                      <c:h val="0.471578735700701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B19-4FD7-9C0B-C4B72C9580AE}"/>
                </c:ext>
              </c:extLst>
            </c:dLbl>
            <c:dLbl>
              <c:idx val="2"/>
              <c:layout>
                <c:manualLayout>
                  <c:x val="2.6124154929287692E-2"/>
                  <c:y val="-4.0679222292504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19-4FD7-9C0B-C4B72C9580AE}"/>
                </c:ext>
              </c:extLst>
            </c:dLbl>
            <c:dLbl>
              <c:idx val="4"/>
              <c:layout>
                <c:manualLayout>
                  <c:x val="-9.2680367306161634E-3"/>
                  <c:y val="-9.51688037070190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19-4FD7-9C0B-C4B72C9580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Dati!$B$460:$B$462</c:f>
              <c:strCache>
                <c:ptCount val="3"/>
                <c:pt idx="0">
                  <c:v>Slimot ar Covid-19 ir bīstamāk nekā vakcinēties pret to ar pašreiz pieejamajām vakcīnām</c:v>
                </c:pt>
                <c:pt idx="1">
                  <c:v>Vakcinēties pret Covid-19 ar pašreiz pieejamajām vakcīnām ir bīstamāk nekā slimot ar to </c:v>
                </c:pt>
                <c:pt idx="2">
                  <c:v>Grūti pateikt</c:v>
                </c:pt>
              </c:strCache>
            </c:strRef>
          </c:cat>
          <c:val>
            <c:numRef>
              <c:f>Dati!$C$460:$C$462</c:f>
              <c:numCache>
                <c:formatCode>0</c:formatCode>
                <c:ptCount val="3"/>
                <c:pt idx="0">
                  <c:v>53.524740731441291</c:v>
                </c:pt>
                <c:pt idx="1">
                  <c:v>24.438855290967066</c:v>
                </c:pt>
                <c:pt idx="2">
                  <c:v>22.036403977591661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19-4FD7-9C0B-C4B72C958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5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5992063844330622"/>
          <c:y val="0.23572117162229689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0327684518578359"/>
          <c:y val="0.26300697419317254"/>
          <c:w val="0.79622973424826982"/>
          <c:h val="0.722614589099906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Dati!$C$476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Dati!$B$477:$B$478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Dati!$C$477:$C$478</c:f>
              <c:numCache>
                <c:formatCode>0</c:formatCode>
                <c:ptCount val="2"/>
                <c:pt idx="0">
                  <c:v>14.694786102526709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F-45B9-8EA5-9F12E6FC0E29}"/>
            </c:ext>
          </c:extLst>
        </c:ser>
        <c:ser>
          <c:idx val="1"/>
          <c:order val="1"/>
          <c:tx>
            <c:strRef>
              <c:f>Dati!$D$476</c:f>
              <c:strCache>
                <c:ptCount val="1"/>
                <c:pt idx="0">
                  <c:v>Vakcinēties pret Covid-19 ar pašreiz pieejamajām vakcīnām ir bīstamāk nekā slimot ar to 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Dati!$B$477:$B$478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Dati!$D$477:$D$478</c:f>
              <c:numCache>
                <c:formatCode>0</c:formatCode>
                <c:ptCount val="2"/>
                <c:pt idx="0">
                  <c:v>21.82687095791853</c:v>
                </c:pt>
                <c:pt idx="1">
                  <c:v>29.521657060445239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8F-45B9-8EA5-9F12E6FC0E29}"/>
            </c:ext>
          </c:extLst>
        </c:ser>
        <c:ser>
          <c:idx val="2"/>
          <c:order val="2"/>
          <c:tx>
            <c:strRef>
              <c:f>Dati!$E$476</c:f>
              <c:strCache>
                <c:ptCount val="1"/>
                <c:pt idx="0">
                  <c:v>Slimot ar Covid-19 ir bīstamāk nekā vakcinēties pret to ar pašreiz pieejamajām vakcīnām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dLbl>
              <c:idx val="15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8F-45B9-8EA5-9F12E6FC0E29}"/>
                </c:ext>
              </c:extLst>
            </c:dLbl>
            <c:dLbl>
              <c:idx val="26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8F-45B9-8EA5-9F12E6FC0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Dati!$B$477:$B$478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Dati!$E$477:$E$478</c:f>
              <c:numCache>
                <c:formatCode>0</c:formatCode>
                <c:ptCount val="2"/>
                <c:pt idx="0">
                  <c:v>57.855212379856638</c:v>
                </c:pt>
                <c:pt idx="1">
                  <c:v>46.306342537905067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8F-45B9-8EA5-9F12E6FC0E29}"/>
            </c:ext>
          </c:extLst>
        </c:ser>
        <c:ser>
          <c:idx val="3"/>
          <c:order val="3"/>
          <c:tx>
            <c:strRef>
              <c:f>Dati!$F$476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Dati!$B$477:$B$478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Dati!$F$477:$F$478</c:f>
              <c:numCache>
                <c:formatCode>0</c:formatCode>
                <c:ptCount val="2"/>
                <c:pt idx="0">
                  <c:v>7</c:v>
                </c:pt>
                <c:pt idx="1">
                  <c:v>18.548869841951571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8F-45B9-8EA5-9F12E6FC0E29}"/>
            </c:ext>
          </c:extLst>
        </c:ser>
        <c:ser>
          <c:idx val="4"/>
          <c:order val="4"/>
          <c:tx>
            <c:strRef>
              <c:f>Dati!$G$476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Dati!$B$477:$B$478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Dati!$G$477:$G$478</c:f>
              <c:numCache>
                <c:formatCode>0</c:formatCode>
                <c:ptCount val="2"/>
                <c:pt idx="0">
                  <c:v>20.317916662224686</c:v>
                </c:pt>
                <c:pt idx="1">
                  <c:v>24.172000401649782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8F-45B9-8EA5-9F12E6FC0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8474584"/>
        <c:axId val="168476152"/>
      </c:barChart>
      <c:catAx>
        <c:axId val="16847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ysClr val="windowText" lastClr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6152"/>
        <c:crossesAt val="36.5"/>
        <c:auto val="1"/>
        <c:lblAlgn val="ctr"/>
        <c:lblOffset val="100"/>
        <c:tickLblSkip val="1"/>
        <c:tickMarkSkip val="1"/>
        <c:noMultiLvlLbl val="0"/>
      </c:catAx>
      <c:valAx>
        <c:axId val="168476152"/>
        <c:scaling>
          <c:orientation val="minMax"/>
          <c:max val="14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6847458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4917384655872594"/>
          <c:y val="0.10484925925925925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0.1136025148019288"/>
          <c:w val="0.61208842556652243"/>
          <c:h val="0.872019267940344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Dati!$C$510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Dati!$B$511:$B$547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Dati!$C$511:$C$547</c:f>
              <c:numCache>
                <c:formatCode>0</c:formatCode>
                <c:ptCount val="37"/>
                <c:pt idx="0">
                  <c:v>35.482380220058843</c:v>
                </c:pt>
                <c:pt idx="1">
                  <c:v>59.921235511025913</c:v>
                </c:pt>
                <c:pt idx="2">
                  <c:v>34.491974000820704</c:v>
                </c:pt>
                <c:pt idx="3">
                  <c:v>36.407941336676885</c:v>
                </c:pt>
                <c:pt idx="4">
                  <c:v>59.921235511025913</c:v>
                </c:pt>
                <c:pt idx="5">
                  <c:v>35.351461775482406</c:v>
                </c:pt>
                <c:pt idx="6">
                  <c:v>37.465426010262995</c:v>
                </c:pt>
                <c:pt idx="7">
                  <c:v>30.636197825808434</c:v>
                </c:pt>
                <c:pt idx="8">
                  <c:v>31.408783560993772</c:v>
                </c:pt>
                <c:pt idx="9">
                  <c:v>33.590563001128793</c:v>
                </c:pt>
                <c:pt idx="10">
                  <c:v>45.585658437109686</c:v>
                </c:pt>
                <c:pt idx="11">
                  <c:v>59.921235511025913</c:v>
                </c:pt>
                <c:pt idx="12">
                  <c:v>38.094364553107383</c:v>
                </c:pt>
                <c:pt idx="13">
                  <c:v>30.399578450580673</c:v>
                </c:pt>
                <c:pt idx="14">
                  <c:v>59.921235511025913</c:v>
                </c:pt>
                <c:pt idx="15">
                  <c:v>19.138396154517665</c:v>
                </c:pt>
                <c:pt idx="16">
                  <c:v>27.690214631689855</c:v>
                </c:pt>
                <c:pt idx="17">
                  <c:v>42.399707416639558</c:v>
                </c:pt>
                <c:pt idx="18">
                  <c:v>59.921235511025913</c:v>
                </c:pt>
                <c:pt idx="19">
                  <c:v>17.956654663013055</c:v>
                </c:pt>
                <c:pt idx="20">
                  <c:v>37.585931185968889</c:v>
                </c:pt>
                <c:pt idx="21">
                  <c:v>37.932980558612655</c:v>
                </c:pt>
                <c:pt idx="22">
                  <c:v>44.989922751659854</c:v>
                </c:pt>
                <c:pt idx="23">
                  <c:v>39.918755474115294</c:v>
                </c:pt>
                <c:pt idx="24">
                  <c:v>59.921235511025913</c:v>
                </c:pt>
                <c:pt idx="25">
                  <c:v>41.307083962317328</c:v>
                </c:pt>
                <c:pt idx="26">
                  <c:v>40.727769522535056</c:v>
                </c:pt>
                <c:pt idx="27">
                  <c:v>29.197385936133532</c:v>
                </c:pt>
                <c:pt idx="28">
                  <c:v>29.513755684875733</c:v>
                </c:pt>
                <c:pt idx="29">
                  <c:v>24.145746448055611</c:v>
                </c:pt>
                <c:pt idx="30">
                  <c:v>59.921235511025913</c:v>
                </c:pt>
                <c:pt idx="31">
                  <c:v>41.307083962317328</c:v>
                </c:pt>
                <c:pt idx="32">
                  <c:v>31.75167120095908</c:v>
                </c:pt>
                <c:pt idx="33">
                  <c:v>33.910242642076653</c:v>
                </c:pt>
                <c:pt idx="34">
                  <c:v>59.921235511025913</c:v>
                </c:pt>
                <c:pt idx="35">
                  <c:v>56.064828685294671</c:v>
                </c:pt>
                <c:pt idx="3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F-4CA8-8549-BF4480C7FFB5}"/>
            </c:ext>
          </c:extLst>
        </c:ser>
        <c:ser>
          <c:idx val="1"/>
          <c:order val="1"/>
          <c:tx>
            <c:strRef>
              <c:f>Dati!$D$510</c:f>
              <c:strCache>
                <c:ptCount val="1"/>
                <c:pt idx="0">
                  <c:v>Vakcinēties pret Covid-19 ar pašreiz pieejamajām vakcīnām ir bīstamāk nekā slimot ar to 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Dati!$B$511:$B$547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Dati!$D$511:$D$547</c:f>
              <c:numCache>
                <c:formatCode>General</c:formatCode>
                <c:ptCount val="37"/>
                <c:pt idx="0" formatCode="0">
                  <c:v>24.438855290967066</c:v>
                </c:pt>
                <c:pt idx="2" formatCode="0">
                  <c:v>25.429261510205208</c:v>
                </c:pt>
                <c:pt idx="3" formatCode="0">
                  <c:v>23.513294174349031</c:v>
                </c:pt>
                <c:pt idx="5" formatCode="0">
                  <c:v>24.569773735543503</c:v>
                </c:pt>
                <c:pt idx="6" formatCode="0">
                  <c:v>22.455809500762918</c:v>
                </c:pt>
                <c:pt idx="7" formatCode="0">
                  <c:v>29.285037685217478</c:v>
                </c:pt>
                <c:pt idx="8" formatCode="0">
                  <c:v>28.512451950032141</c:v>
                </c:pt>
                <c:pt idx="9" formatCode="0">
                  <c:v>26.33067250989712</c:v>
                </c:pt>
                <c:pt idx="10" formatCode="0">
                  <c:v>14.335577073916225</c:v>
                </c:pt>
                <c:pt idx="12" formatCode="0">
                  <c:v>21.82687095791853</c:v>
                </c:pt>
                <c:pt idx="13" formatCode="0">
                  <c:v>29.521657060445239</c:v>
                </c:pt>
                <c:pt idx="15" formatCode="0">
                  <c:v>40.782839356508248</c:v>
                </c:pt>
                <c:pt idx="16" formatCode="0">
                  <c:v>32.231020879336057</c:v>
                </c:pt>
                <c:pt idx="17" formatCode="0">
                  <c:v>17.521528094386358</c:v>
                </c:pt>
                <c:pt idx="19" formatCode="0">
                  <c:v>41.964580848012858</c:v>
                </c:pt>
                <c:pt idx="20" formatCode="0">
                  <c:v>22.335304325057027</c:v>
                </c:pt>
                <c:pt idx="21" formatCode="0">
                  <c:v>21.988254952413257</c:v>
                </c:pt>
                <c:pt idx="22" formatCode="0">
                  <c:v>14.931312759366058</c:v>
                </c:pt>
                <c:pt idx="23" formatCode="0">
                  <c:v>20.002480036910619</c:v>
                </c:pt>
                <c:pt idx="25" formatCode="0">
                  <c:v>18.614151548708584</c:v>
                </c:pt>
                <c:pt idx="26" formatCode="0">
                  <c:v>19.193465988490857</c:v>
                </c:pt>
                <c:pt idx="27" formatCode="0">
                  <c:v>30.72384957489238</c:v>
                </c:pt>
                <c:pt idx="28" formatCode="0">
                  <c:v>30.40747982615018</c:v>
                </c:pt>
                <c:pt idx="29" formatCode="0">
                  <c:v>35.775489062970301</c:v>
                </c:pt>
                <c:pt idx="31" formatCode="0">
                  <c:v>18.614151548708584</c:v>
                </c:pt>
                <c:pt idx="32" formatCode="0">
                  <c:v>28.169564310066832</c:v>
                </c:pt>
                <c:pt idx="33" formatCode="0">
                  <c:v>26.010992868949263</c:v>
                </c:pt>
                <c:pt idx="35" formatCode="0">
                  <c:v>3.8564068257312409</c:v>
                </c:pt>
                <c:pt idx="36" formatCode="0">
                  <c:v>52.921235511025913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4F-4CA8-8549-BF4480C7FFB5}"/>
            </c:ext>
          </c:extLst>
        </c:ser>
        <c:ser>
          <c:idx val="2"/>
          <c:order val="2"/>
          <c:tx>
            <c:strRef>
              <c:f>Dati!$E$510</c:f>
              <c:strCache>
                <c:ptCount val="1"/>
                <c:pt idx="0">
                  <c:v>Slimot ar Covid-19 ir bīstamāk nekā vakcinēties pret to ar pašreiz pieejamajām vakcīnām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dLbl>
              <c:idx val="15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4F-4CA8-8549-BF4480C7FFB5}"/>
                </c:ext>
              </c:extLst>
            </c:dLbl>
            <c:dLbl>
              <c:idx val="26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4F-4CA8-8549-BF4480C7F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Dati!$B$511:$B$547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Dati!$E$511:$E$547</c:f>
              <c:numCache>
                <c:formatCode>General</c:formatCode>
                <c:ptCount val="37"/>
                <c:pt idx="0" formatCode="0">
                  <c:v>53.524740731441291</c:v>
                </c:pt>
                <c:pt idx="2" formatCode="0">
                  <c:v>54.50134380844446</c:v>
                </c:pt>
                <c:pt idx="3" formatCode="0">
                  <c:v>52.612079020634219</c:v>
                </c:pt>
                <c:pt idx="5" formatCode="0">
                  <c:v>52.594291413736102</c:v>
                </c:pt>
                <c:pt idx="6" formatCode="0">
                  <c:v>61.481283309021592</c:v>
                </c:pt>
                <c:pt idx="7" formatCode="0">
                  <c:v>46.301803704362229</c:v>
                </c:pt>
                <c:pt idx="8" formatCode="0">
                  <c:v>49.208708967921268</c:v>
                </c:pt>
                <c:pt idx="9" formatCode="0">
                  <c:v>51.70125364885827</c:v>
                </c:pt>
                <c:pt idx="10" formatCode="0">
                  <c:v>60.352291838569727</c:v>
                </c:pt>
                <c:pt idx="12" formatCode="0">
                  <c:v>57.855212379856638</c:v>
                </c:pt>
                <c:pt idx="13" formatCode="0">
                  <c:v>46.306342537905067</c:v>
                </c:pt>
                <c:pt idx="15" formatCode="0">
                  <c:v>25.579081476744463</c:v>
                </c:pt>
                <c:pt idx="16" formatCode="0">
                  <c:v>41.500480956761074</c:v>
                </c:pt>
                <c:pt idx="17" formatCode="0">
                  <c:v>64.345785227414012</c:v>
                </c:pt>
                <c:pt idx="19" formatCode="0">
                  <c:v>34.011646803962897</c:v>
                </c:pt>
                <c:pt idx="20" formatCode="0">
                  <c:v>52.227468548022081</c:v>
                </c:pt>
                <c:pt idx="21" formatCode="0">
                  <c:v>57.15870205157654</c:v>
                </c:pt>
                <c:pt idx="22" formatCode="0">
                  <c:v>72.619398966300992</c:v>
                </c:pt>
                <c:pt idx="23" formatCode="0">
                  <c:v>66.055843829058986</c:v>
                </c:pt>
                <c:pt idx="25" formatCode="0">
                  <c:v>61.442222275840464</c:v>
                </c:pt>
                <c:pt idx="26" formatCode="0">
                  <c:v>59.543853499324818</c:v>
                </c:pt>
                <c:pt idx="27" formatCode="0">
                  <c:v>38.928017763791409</c:v>
                </c:pt>
                <c:pt idx="28" formatCode="0">
                  <c:v>48.577309853866822</c:v>
                </c:pt>
                <c:pt idx="29" formatCode="0">
                  <c:v>42.046529272757951</c:v>
                </c:pt>
                <c:pt idx="31" formatCode="0">
                  <c:v>61.442222275840464</c:v>
                </c:pt>
                <c:pt idx="32" formatCode="0">
                  <c:v>49.926996437881513</c:v>
                </c:pt>
                <c:pt idx="33" formatCode="0">
                  <c:v>48.942000809644945</c:v>
                </c:pt>
                <c:pt idx="35" formatCode="0">
                  <c:v>83.598956528745688</c:v>
                </c:pt>
                <c:pt idx="36" formatCode="0">
                  <c:v>16.631442416936824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4F-4CA8-8549-BF4480C7FFB5}"/>
            </c:ext>
          </c:extLst>
        </c:ser>
        <c:ser>
          <c:idx val="3"/>
          <c:order val="3"/>
          <c:tx>
            <c:strRef>
              <c:f>Dati!$F$510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Dati!$B$511:$B$547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Dati!$F$511:$F$547</c:f>
              <c:numCache>
                <c:formatCode>0</c:formatCode>
                <c:ptCount val="37"/>
                <c:pt idx="0">
                  <c:v>37.074215797304397</c:v>
                </c:pt>
                <c:pt idx="1">
                  <c:v>90.598956528745688</c:v>
                </c:pt>
                <c:pt idx="2">
                  <c:v>36.097612720301228</c:v>
                </c:pt>
                <c:pt idx="3">
                  <c:v>37.986877508111469</c:v>
                </c:pt>
                <c:pt idx="4">
                  <c:v>90.598956528745688</c:v>
                </c:pt>
                <c:pt idx="5">
                  <c:v>38.004665115009587</c:v>
                </c:pt>
                <c:pt idx="6">
                  <c:v>29.117673219724097</c:v>
                </c:pt>
                <c:pt idx="7">
                  <c:v>44.29715282438346</c:v>
                </c:pt>
                <c:pt idx="8">
                  <c:v>41.39024756082442</c:v>
                </c:pt>
                <c:pt idx="9">
                  <c:v>38.897702879887419</c:v>
                </c:pt>
                <c:pt idx="10">
                  <c:v>30.246664690175962</c:v>
                </c:pt>
                <c:pt idx="11">
                  <c:v>90.598956528745688</c:v>
                </c:pt>
                <c:pt idx="12">
                  <c:v>32.74374414888905</c:v>
                </c:pt>
                <c:pt idx="13">
                  <c:v>44.292613990840621</c:v>
                </c:pt>
                <c:pt idx="14">
                  <c:v>90.598956528745688</c:v>
                </c:pt>
                <c:pt idx="15">
                  <c:v>65.019875052001225</c:v>
                </c:pt>
                <c:pt idx="16">
                  <c:v>49.098475571984615</c:v>
                </c:pt>
                <c:pt idx="17">
                  <c:v>26.253171301331676</c:v>
                </c:pt>
                <c:pt idx="18">
                  <c:v>90.598956528745688</c:v>
                </c:pt>
                <c:pt idx="19">
                  <c:v>56.587309724782791</c:v>
                </c:pt>
                <c:pt idx="20">
                  <c:v>38.371487980723607</c:v>
                </c:pt>
                <c:pt idx="21">
                  <c:v>33.440254477169148</c:v>
                </c:pt>
                <c:pt idx="22">
                  <c:v>17.979557562444697</c:v>
                </c:pt>
                <c:pt idx="23">
                  <c:v>24.543112699686702</c:v>
                </c:pt>
                <c:pt idx="24">
                  <c:v>90.598956528745688</c:v>
                </c:pt>
                <c:pt idx="25">
                  <c:v>29.156734252905224</c:v>
                </c:pt>
                <c:pt idx="26">
                  <c:v>31.05510302942087</c:v>
                </c:pt>
                <c:pt idx="27">
                  <c:v>51.670938764954279</c:v>
                </c:pt>
                <c:pt idx="28">
                  <c:v>42.021646674878866</c:v>
                </c:pt>
                <c:pt idx="29">
                  <c:v>48.552427255987737</c:v>
                </c:pt>
                <c:pt idx="30">
                  <c:v>90.598956528745688</c:v>
                </c:pt>
                <c:pt idx="31">
                  <c:v>29.156734252905224</c:v>
                </c:pt>
                <c:pt idx="32">
                  <c:v>40.671960090864175</c:v>
                </c:pt>
                <c:pt idx="33">
                  <c:v>41.656955719100743</c:v>
                </c:pt>
                <c:pt idx="34">
                  <c:v>90.598956528745688</c:v>
                </c:pt>
                <c:pt idx="35">
                  <c:v>7</c:v>
                </c:pt>
                <c:pt idx="36">
                  <c:v>73.967514111808867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4F-4CA8-8549-BF4480C7FFB5}"/>
            </c:ext>
          </c:extLst>
        </c:ser>
        <c:ser>
          <c:idx val="4"/>
          <c:order val="4"/>
          <c:tx>
            <c:strRef>
              <c:f>Dati!$G$510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Dati!$B$511:$B$547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vidējā speciālā,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Dati!$G$511:$G$547</c:f>
              <c:numCache>
                <c:formatCode>General</c:formatCode>
                <c:ptCount val="37"/>
                <c:pt idx="0" formatCode="0">
                  <c:v>22.036403977591661</c:v>
                </c:pt>
                <c:pt idx="2" formatCode="0">
                  <c:v>20.069394681350204</c:v>
                </c:pt>
                <c:pt idx="3" formatCode="0">
                  <c:v>23.874626805016774</c:v>
                </c:pt>
                <c:pt idx="5" formatCode="0">
                  <c:v>22.835934850720452</c:v>
                </c:pt>
                <c:pt idx="6" formatCode="0">
                  <c:v>16.062907190215554</c:v>
                </c:pt>
                <c:pt idx="7" formatCode="0">
                  <c:v>24.413158610420307</c:v>
                </c:pt>
                <c:pt idx="8" formatCode="0">
                  <c:v>22.278839082046538</c:v>
                </c:pt>
                <c:pt idx="9" formatCode="0">
                  <c:v>21.968073841244603</c:v>
                </c:pt>
                <c:pt idx="10" formatCode="0">
                  <c:v>25.312131087514008</c:v>
                </c:pt>
                <c:pt idx="12" formatCode="0">
                  <c:v>20.317916662224686</c:v>
                </c:pt>
                <c:pt idx="13" formatCode="0">
                  <c:v>24.172000401649782</c:v>
                </c:pt>
                <c:pt idx="15" formatCode="0">
                  <c:v>33.638079166747268</c:v>
                </c:pt>
                <c:pt idx="16" formatCode="0">
                  <c:v>26.268498163902791</c:v>
                </c:pt>
                <c:pt idx="17" formatCode="0">
                  <c:v>18.132686678199445</c:v>
                </c:pt>
                <c:pt idx="19" formatCode="0">
                  <c:v>24.023772348024242</c:v>
                </c:pt>
                <c:pt idx="20" formatCode="0">
                  <c:v>25.437227126920885</c:v>
                </c:pt>
                <c:pt idx="21" formatCode="0">
                  <c:v>20.85304299601021</c:v>
                </c:pt>
                <c:pt idx="22" formatCode="0">
                  <c:v>12.44928827433297</c:v>
                </c:pt>
                <c:pt idx="23" formatCode="0">
                  <c:v>13.941676134030438</c:v>
                </c:pt>
                <c:pt idx="25" formatCode="0">
                  <c:v>19.943626175451044</c:v>
                </c:pt>
                <c:pt idx="26" formatCode="0">
                  <c:v>21.262680512184303</c:v>
                </c:pt>
                <c:pt idx="27" formatCode="0">
                  <c:v>30.348132661316257</c:v>
                </c:pt>
                <c:pt idx="28" formatCode="0">
                  <c:v>21.015210319983023</c:v>
                </c:pt>
                <c:pt idx="29" formatCode="0">
                  <c:v>22.177981664271698</c:v>
                </c:pt>
                <c:pt idx="31" formatCode="0">
                  <c:v>19.943626175451044</c:v>
                </c:pt>
                <c:pt idx="32" formatCode="0">
                  <c:v>21.903439252051648</c:v>
                </c:pt>
                <c:pt idx="33" formatCode="0">
                  <c:v>25.047006321405757</c:v>
                </c:pt>
                <c:pt idx="35" formatCode="0">
                  <c:v>12.544636645523019</c:v>
                </c:pt>
                <c:pt idx="36" formatCode="0">
                  <c:v>30.447322072037224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4F-4CA8-8549-BF4480C7F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8474584"/>
        <c:axId val="168476152"/>
      </c:barChart>
      <c:catAx>
        <c:axId val="16847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6152"/>
        <c:crossesAt val="59.9"/>
        <c:auto val="1"/>
        <c:lblAlgn val="ctr"/>
        <c:lblOffset val="100"/>
        <c:tickLblSkip val="1"/>
        <c:tickMarkSkip val="1"/>
        <c:noMultiLvlLbl val="0"/>
      </c:catAx>
      <c:valAx>
        <c:axId val="168476152"/>
        <c:scaling>
          <c:orientation val="minMax"/>
          <c:max val="19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6847458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692216530142409"/>
          <c:y val="0.1940936018747319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2750389703825094"/>
          <c:y val="0.22726160805766005"/>
          <c:w val="0.83426489201540177"/>
          <c:h val="0.753679973676759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Dati!$C$28:$C$29</c:f>
              <c:numCache>
                <c:formatCode>0</c:formatCode>
                <c:ptCount val="2"/>
                <c:pt idx="0">
                  <c:v>13.329349728718514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4-4D9A-B565-7CA124BEABCC}"/>
            </c:ext>
          </c:extLst>
        </c:ser>
        <c:ser>
          <c:idx val="1"/>
          <c:order val="1"/>
          <c:tx>
            <c:strRef>
              <c:f>Dati!$D$27</c:f>
              <c:strCache>
                <c:ptCount val="1"/>
                <c:pt idx="0">
                  <c:v>Noteikti nevakcinēsies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Dati!$D$28:$D$29</c:f>
              <c:numCache>
                <c:formatCode>0</c:formatCode>
                <c:ptCount val="2"/>
                <c:pt idx="0">
                  <c:v>14.18782531319912</c:v>
                </c:pt>
                <c:pt idx="1">
                  <c:v>13.956084443572594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4-4D9A-B565-7CA124BEABCC}"/>
            </c:ext>
          </c:extLst>
        </c:ser>
        <c:ser>
          <c:idx val="2"/>
          <c:order val="2"/>
          <c:tx>
            <c:strRef>
              <c:f>Dati!$E$27</c:f>
              <c:strCache>
                <c:ptCount val="1"/>
                <c:pt idx="0">
                  <c:v>Drīzāk nevakcinēsies</c:v>
                </c:pt>
              </c:strCache>
            </c:strRef>
          </c:tx>
          <c:spPr>
            <a:solidFill>
              <a:srgbClr val="8EB4E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Dati!$E$28:$E$29</c:f>
              <c:numCache>
                <c:formatCode>0</c:formatCode>
                <c:ptCount val="2"/>
                <c:pt idx="0">
                  <c:v>10.282638590536449</c:v>
                </c:pt>
                <c:pt idx="1">
                  <c:v>16.84372918888149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4-4D9A-B565-7CA124BEABCC}"/>
            </c:ext>
          </c:extLst>
        </c:ser>
        <c:ser>
          <c:idx val="3"/>
          <c:order val="3"/>
          <c:tx>
            <c:strRef>
              <c:f>Dati!$F$27</c:f>
              <c:strCache>
                <c:ptCount val="1"/>
                <c:pt idx="0">
                  <c:v>Drīzāk vakcinēsies, bet ne tuvākajā laikā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Dati!$F$28:$F$29</c:f>
              <c:numCache>
                <c:formatCode>0</c:formatCode>
                <c:ptCount val="2"/>
                <c:pt idx="0">
                  <c:v>4.6431296308725205</c:v>
                </c:pt>
                <c:pt idx="1">
                  <c:v>14.261134319974234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04-4D9A-B565-7CA124BEABCC}"/>
            </c:ext>
          </c:extLst>
        </c:ser>
        <c:ser>
          <c:idx val="4"/>
          <c:order val="4"/>
          <c:tx>
            <c:strRef>
              <c:f>Dati!$G$27</c:f>
              <c:strCache>
                <c:ptCount val="1"/>
                <c:pt idx="0">
                  <c:v>Noteikti tuvākajā laikā vakcinēsies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Dati!$G$28:$G$29</c:f>
              <c:numCache>
                <c:formatCode>0</c:formatCode>
                <c:ptCount val="2"/>
                <c:pt idx="0">
                  <c:v>4.5735474223798871</c:v>
                </c:pt>
                <c:pt idx="1">
                  <c:v>5.2355342162539209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04-4D9A-B565-7CA124BEABCC}"/>
            </c:ext>
          </c:extLst>
        </c:ser>
        <c:ser>
          <c:idx val="5"/>
          <c:order val="5"/>
          <c:tx>
            <c:strRef>
              <c:f>Dati!$H$27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Dati!$H$28:$H$29</c:f>
              <c:numCache>
                <c:formatCode>###0</c:formatCode>
                <c:ptCount val="2"/>
                <c:pt idx="0">
                  <c:v>17.279991482975749</c:v>
                </c:pt>
                <c:pt idx="1">
                  <c:v>7.0000000000000018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04-4D9A-B565-7CA124BEABCC}"/>
            </c:ext>
          </c:extLst>
        </c:ser>
        <c:ser>
          <c:idx val="6"/>
          <c:order val="6"/>
          <c:tx>
            <c:strRef>
              <c:f>Dati!$I$27</c:f>
              <c:strCache>
                <c:ptCount val="1"/>
                <c:pt idx="0">
                  <c:v>Ir jau vakcinēts/-ta pret COVID-19 (ir bijusi vismaz viena pote)</c:v>
                </c:pt>
              </c:strCache>
            </c:strRef>
          </c:tx>
          <c:spPr>
            <a:solidFill>
              <a:srgbClr val="F7964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Dati!$I$28:$I$29</c:f>
              <c:numCache>
                <c:formatCode>0</c:formatCode>
                <c:ptCount val="2"/>
                <c:pt idx="0">
                  <c:v>61.586034114555019</c:v>
                </c:pt>
                <c:pt idx="1">
                  <c:v>45.940328319905014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04-4D9A-B565-7CA124BEABCC}"/>
            </c:ext>
          </c:extLst>
        </c:ser>
        <c:ser>
          <c:idx val="7"/>
          <c:order val="7"/>
          <c:tx>
            <c:strRef>
              <c:f>Dati!$J$27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Dati!$J$28:$J$29</c:f>
              <c:numCache>
                <c:formatCode>###0</c:formatCode>
                <c:ptCount val="2"/>
                <c:pt idx="0">
                  <c:v>7</c:v>
                </c:pt>
                <c:pt idx="1">
                  <c:v>22.645705794650006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004-4D9A-B565-7CA124BEABCC}"/>
            </c:ext>
          </c:extLst>
        </c:ser>
        <c:ser>
          <c:idx val="8"/>
          <c:order val="8"/>
          <c:tx>
            <c:strRef>
              <c:f>Dati!$K$27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Dati!$B$28:$B$29</c:f>
              <c:strCache>
                <c:ptCount val="2"/>
                <c:pt idx="0">
                  <c:v>Latviešu, n=642</c:v>
                </c:pt>
                <c:pt idx="1">
                  <c:v>Krievu, n=350</c:v>
                </c:pt>
              </c:strCache>
            </c:strRef>
          </c:cat>
          <c:val>
            <c:numRef>
              <c:f>Dati!$K$28:$K$29</c:f>
              <c:numCache>
                <c:formatCode>0</c:formatCode>
                <c:ptCount val="2"/>
                <c:pt idx="0">
                  <c:v>4.7268249284568453</c:v>
                </c:pt>
                <c:pt idx="1">
                  <c:v>3.7631895114127891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04-4D9A-B565-7CA124BEAB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68472624"/>
        <c:axId val="168473408"/>
      </c:barChart>
      <c:catAx>
        <c:axId val="168472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 anchor="t" anchorCtr="1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3408"/>
        <c:crossesAt val="37.799999999999997"/>
        <c:auto val="1"/>
        <c:lblAlgn val="ctr"/>
        <c:lblOffset val="100"/>
        <c:tickLblSkip val="1"/>
        <c:tickMarkSkip val="1"/>
        <c:noMultiLvlLbl val="0"/>
      </c:catAx>
      <c:valAx>
        <c:axId val="168473408"/>
        <c:scaling>
          <c:orientation val="minMax"/>
          <c:max val="14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6847262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6555755574183244"/>
          <c:y val="0.114256648151539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0.1136025148019288"/>
          <c:w val="0.61208842556652243"/>
          <c:h val="0.872019267940344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Dati!$C$29:$C$62</c:f>
              <c:numCache>
                <c:formatCode>###0</c:formatCode>
                <c:ptCount val="34"/>
                <c:pt idx="0">
                  <c:v>23.625995592752915</c:v>
                </c:pt>
                <c:pt idx="1">
                  <c:v>50.327867912798723</c:v>
                </c:pt>
                <c:pt idx="2">
                  <c:v>21.991748512793961</c:v>
                </c:pt>
                <c:pt idx="3">
                  <c:v>25.153243223851362</c:v>
                </c:pt>
                <c:pt idx="4">
                  <c:v>50.327867912798723</c:v>
                </c:pt>
                <c:pt idx="5">
                  <c:v>22.464907257721023</c:v>
                </c:pt>
                <c:pt idx="6">
                  <c:v>28.551139772035924</c:v>
                </c:pt>
                <c:pt idx="7">
                  <c:v>21.289857960229625</c:v>
                </c:pt>
                <c:pt idx="8">
                  <c:v>21.194715106923937</c:v>
                </c:pt>
                <c:pt idx="9">
                  <c:v>19.996552804802469</c:v>
                </c:pt>
                <c:pt idx="10">
                  <c:v>27.970095341694666</c:v>
                </c:pt>
                <c:pt idx="11">
                  <c:v>50.327867912798723</c:v>
                </c:pt>
                <c:pt idx="12">
                  <c:v>25.857404009063153</c:v>
                </c:pt>
                <c:pt idx="13">
                  <c:v>19.528054280344641</c:v>
                </c:pt>
                <c:pt idx="14">
                  <c:v>50.327867912798723</c:v>
                </c:pt>
                <c:pt idx="15">
                  <c:v>7</c:v>
                </c:pt>
                <c:pt idx="16">
                  <c:v>16.312186191831067</c:v>
                </c:pt>
                <c:pt idx="17">
                  <c:v>30.187903472667291</c:v>
                </c:pt>
                <c:pt idx="18">
                  <c:v>50.327867912798723</c:v>
                </c:pt>
                <c:pt idx="19">
                  <c:v>10.327884546058705</c:v>
                </c:pt>
                <c:pt idx="20">
                  <c:v>16.493926684406674</c:v>
                </c:pt>
                <c:pt idx="21">
                  <c:v>24.439155678088987</c:v>
                </c:pt>
                <c:pt idx="22">
                  <c:v>34.091890154112562</c:v>
                </c:pt>
                <c:pt idx="23">
                  <c:v>29.878363460990531</c:v>
                </c:pt>
                <c:pt idx="24">
                  <c:v>50.327867912798723</c:v>
                </c:pt>
                <c:pt idx="25">
                  <c:v>28.984180251875664</c:v>
                </c:pt>
                <c:pt idx="26">
                  <c:v>26.209835137851808</c:v>
                </c:pt>
                <c:pt idx="27">
                  <c:v>13.484862355662827</c:v>
                </c:pt>
                <c:pt idx="28">
                  <c:v>21.776305020663216</c:v>
                </c:pt>
                <c:pt idx="29">
                  <c:v>17.121945516218709</c:v>
                </c:pt>
                <c:pt idx="30">
                  <c:v>50.327867912798723</c:v>
                </c:pt>
                <c:pt idx="31">
                  <c:v>28.984180251875664</c:v>
                </c:pt>
                <c:pt idx="32">
                  <c:v>22.530604750623532</c:v>
                </c:pt>
                <c:pt idx="33">
                  <c:v>18.3012795826507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7-47C8-AF25-9898CC5069A3}"/>
            </c:ext>
          </c:extLst>
        </c:ser>
        <c:ser>
          <c:idx val="1"/>
          <c:order val="1"/>
          <c:tx>
            <c:strRef>
              <c:f>Dati!$D$28</c:f>
              <c:strCache>
                <c:ptCount val="1"/>
                <c:pt idx="0">
                  <c:v>Noteikti nevakcinēsies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Dati!$D$29:$D$62</c:f>
              <c:numCache>
                <c:formatCode>General</c:formatCode>
                <c:ptCount val="34"/>
                <c:pt idx="0" formatCode="0">
                  <c:v>13.919785420313897</c:v>
                </c:pt>
                <c:pt idx="2" formatCode="0">
                  <c:v>13.466740965005194</c:v>
                </c:pt>
                <c:pt idx="3" formatCode="0">
                  <c:v>14.343167587941741</c:v>
                </c:pt>
                <c:pt idx="5" formatCode="0">
                  <c:v>10.526194210445261</c:v>
                </c:pt>
                <c:pt idx="6" formatCode="0">
                  <c:v>12.435373012704815</c:v>
                </c:pt>
                <c:pt idx="7" formatCode="0">
                  <c:v>11.9618632499215</c:v>
                </c:pt>
                <c:pt idx="8" formatCode="0">
                  <c:v>16.328225922962528</c:v>
                </c:pt>
                <c:pt idx="9" formatCode="0">
                  <c:v>20.224835238297171</c:v>
                </c:pt>
                <c:pt idx="10" formatCode="0">
                  <c:v>10.288965237715127</c:v>
                </c:pt>
                <c:pt idx="12" formatCode="0">
                  <c:v>14.18782531319912</c:v>
                </c:pt>
                <c:pt idx="13" formatCode="0">
                  <c:v>13.956084443572594</c:v>
                </c:pt>
                <c:pt idx="15" formatCode="0">
                  <c:v>32.925290262584632</c:v>
                </c:pt>
                <c:pt idx="16" formatCode="0">
                  <c:v>16.985364203565652</c:v>
                </c:pt>
                <c:pt idx="17" formatCode="0">
                  <c:v>10.521051779709669</c:v>
                </c:pt>
                <c:pt idx="19" formatCode="0">
                  <c:v>19.728500152382185</c:v>
                </c:pt>
                <c:pt idx="20" formatCode="0">
                  <c:v>19.123614227074164</c:v>
                </c:pt>
                <c:pt idx="21" formatCode="0">
                  <c:v>11.086695721036369</c:v>
                </c:pt>
                <c:pt idx="22" formatCode="0">
                  <c:v>9.5938754141020475</c:v>
                </c:pt>
                <c:pt idx="23" formatCode="0">
                  <c:v>9.117712863931418</c:v>
                </c:pt>
                <c:pt idx="25" formatCode="0">
                  <c:v>9.3731280809822763</c:v>
                </c:pt>
                <c:pt idx="26" formatCode="0">
                  <c:v>13.889901421007334</c:v>
                </c:pt>
                <c:pt idx="27" formatCode="0">
                  <c:v>19.430922410659289</c:v>
                </c:pt>
                <c:pt idx="28" formatCode="0">
                  <c:v>17.264130684977832</c:v>
                </c:pt>
                <c:pt idx="29" formatCode="0">
                  <c:v>16.28183924227848</c:v>
                </c:pt>
                <c:pt idx="31" formatCode="0">
                  <c:v>9.3731280809822763</c:v>
                </c:pt>
                <c:pt idx="32" formatCode="0">
                  <c:v>15.179432157099193</c:v>
                </c:pt>
                <c:pt idx="33" formatCode="0">
                  <c:v>17.889995678108257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97-47C8-AF25-9898CC5069A3}"/>
            </c:ext>
          </c:extLst>
        </c:ser>
        <c:ser>
          <c:idx val="2"/>
          <c:order val="2"/>
          <c:tx>
            <c:strRef>
              <c:f>Dati!$E$28</c:f>
              <c:strCache>
                <c:ptCount val="1"/>
                <c:pt idx="0">
                  <c:v>Drīzāk nevakcinēšos</c:v>
                </c:pt>
              </c:strCache>
            </c:strRef>
          </c:tx>
          <c:spPr>
            <a:solidFill>
              <a:srgbClr val="8EB4E3"/>
            </a:solidFill>
          </c:spPr>
          <c:invertIfNegative val="0"/>
          <c:dLbls>
            <c:dLbl>
              <c:idx val="15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97-47C8-AF25-9898CC5069A3}"/>
                </c:ext>
              </c:extLst>
            </c:dLbl>
            <c:dLbl>
              <c:idx val="26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97-47C8-AF25-9898CC506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Dati!$E$29:$E$62</c:f>
              <c:numCache>
                <c:formatCode>General</c:formatCode>
                <c:ptCount val="34"/>
                <c:pt idx="0" formatCode="0">
                  <c:v>12.78208689973191</c:v>
                </c:pt>
                <c:pt idx="2" formatCode="0">
                  <c:v>14.869378434999566</c:v>
                </c:pt>
                <c:pt idx="3" formatCode="0">
                  <c:v>10.831457101005618</c:v>
                </c:pt>
                <c:pt idx="5" formatCode="0">
                  <c:v>17.336766444632438</c:v>
                </c:pt>
                <c:pt idx="6" formatCode="0">
                  <c:v>9.3413551280579838</c:v>
                </c:pt>
                <c:pt idx="7" formatCode="0">
                  <c:v>17.076146702647598</c:v>
                </c:pt>
                <c:pt idx="8" formatCode="0">
                  <c:v>12.804926882912257</c:v>
                </c:pt>
                <c:pt idx="9" formatCode="0">
                  <c:v>10.106479869699081</c:v>
                </c:pt>
                <c:pt idx="10" formatCode="0">
                  <c:v>12.068807333388932</c:v>
                </c:pt>
                <c:pt idx="12" formatCode="0">
                  <c:v>10.282638590536449</c:v>
                </c:pt>
                <c:pt idx="13" formatCode="0">
                  <c:v>16.84372918888149</c:v>
                </c:pt>
                <c:pt idx="15" formatCode="0">
                  <c:v>10.402577650214091</c:v>
                </c:pt>
                <c:pt idx="16" formatCode="0">
                  <c:v>17.030317517402004</c:v>
                </c:pt>
                <c:pt idx="17" formatCode="0">
                  <c:v>9.618912660421767</c:v>
                </c:pt>
                <c:pt idx="19" formatCode="0">
                  <c:v>20.271483214357833</c:v>
                </c:pt>
                <c:pt idx="20" formatCode="0">
                  <c:v>14.710327001317888</c:v>
                </c:pt>
                <c:pt idx="21" formatCode="0">
                  <c:v>14.802016513673365</c:v>
                </c:pt>
                <c:pt idx="22" formatCode="0">
                  <c:v>6.6421023445841154</c:v>
                </c:pt>
                <c:pt idx="23" formatCode="0">
                  <c:v>11.331791587876776</c:v>
                </c:pt>
                <c:pt idx="25" formatCode="0">
                  <c:v>11.970559579940785</c:v>
                </c:pt>
                <c:pt idx="26" formatCode="0">
                  <c:v>10.228131353939581</c:v>
                </c:pt>
                <c:pt idx="27" formatCode="0">
                  <c:v>17.412083146476608</c:v>
                </c:pt>
                <c:pt idx="28" formatCode="0">
                  <c:v>11.287432207157673</c:v>
                </c:pt>
                <c:pt idx="29" formatCode="0">
                  <c:v>16.924083154301535</c:v>
                </c:pt>
                <c:pt idx="31" formatCode="0">
                  <c:v>11.970559579940785</c:v>
                </c:pt>
                <c:pt idx="32" formatCode="0">
                  <c:v>12.617831005075999</c:v>
                </c:pt>
                <c:pt idx="33" formatCode="0">
                  <c:v>14.136592652039766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97-47C8-AF25-9898CC5069A3}"/>
            </c:ext>
          </c:extLst>
        </c:ser>
        <c:ser>
          <c:idx val="3"/>
          <c:order val="3"/>
          <c:tx>
            <c:strRef>
              <c:f>Dati!$F$28</c:f>
              <c:strCache>
                <c:ptCount val="1"/>
                <c:pt idx="0">
                  <c:v>Drīzāk vakcinēšos, bet ne tuvākajā laikā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Dati!$F$29:$F$62</c:f>
              <c:numCache>
                <c:formatCode>General</c:formatCode>
                <c:ptCount val="34"/>
                <c:pt idx="0" formatCode="0">
                  <c:v>8.1850313250106499</c:v>
                </c:pt>
                <c:pt idx="2" formatCode="0">
                  <c:v>8.5840950013219892</c:v>
                </c:pt>
                <c:pt idx="3" formatCode="0">
                  <c:v>7.8120956399615888</c:v>
                </c:pt>
                <c:pt idx="5" formatCode="0">
                  <c:v>6.5252145763813347</c:v>
                </c:pt>
                <c:pt idx="6" formatCode="0">
                  <c:v>7.7316438100333231</c:v>
                </c:pt>
                <c:pt idx="7" formatCode="0">
                  <c:v>7.0744428932804651</c:v>
                </c:pt>
                <c:pt idx="8" formatCode="0">
                  <c:v>9.3883198753728863</c:v>
                </c:pt>
                <c:pt idx="9" formatCode="0">
                  <c:v>6.6357230253724016</c:v>
                </c:pt>
                <c:pt idx="10" formatCode="0">
                  <c:v>11.053144589979887</c:v>
                </c:pt>
                <c:pt idx="12" formatCode="0">
                  <c:v>4.6431296308725205</c:v>
                </c:pt>
                <c:pt idx="13" formatCode="0">
                  <c:v>14.261134319974234</c:v>
                </c:pt>
                <c:pt idx="15" formatCode="0">
                  <c:v>11.487806664927156</c:v>
                </c:pt>
                <c:pt idx="16" formatCode="0">
                  <c:v>10.063320834313499</c:v>
                </c:pt>
                <c:pt idx="17" formatCode="0">
                  <c:v>6.55192543420499</c:v>
                </c:pt>
                <c:pt idx="19" formatCode="0">
                  <c:v>8.4868500964895262</c:v>
                </c:pt>
                <c:pt idx="20" formatCode="0">
                  <c:v>10.993316171461856</c:v>
                </c:pt>
                <c:pt idx="21" formatCode="0">
                  <c:v>4.8216915766609265</c:v>
                </c:pt>
                <c:pt idx="22" formatCode="0">
                  <c:v>5.7822125348925617</c:v>
                </c:pt>
                <c:pt idx="23" formatCode="0">
                  <c:v>8.2663267102838844</c:v>
                </c:pt>
                <c:pt idx="25" formatCode="0">
                  <c:v>8.4181203718828446</c:v>
                </c:pt>
                <c:pt idx="26" formatCode="0">
                  <c:v>4.4088451066647618</c:v>
                </c:pt>
                <c:pt idx="27" formatCode="0">
                  <c:v>10.425388838069443</c:v>
                </c:pt>
                <c:pt idx="28" formatCode="0">
                  <c:v>4.7438661300425107</c:v>
                </c:pt>
                <c:pt idx="29" formatCode="0">
                  <c:v>16.381359820303537</c:v>
                </c:pt>
                <c:pt idx="31" formatCode="0">
                  <c:v>8.4181203718828446</c:v>
                </c:pt>
                <c:pt idx="32" formatCode="0">
                  <c:v>10.694160865020629</c:v>
                </c:pt>
                <c:pt idx="33" formatCode="0">
                  <c:v>3.709270286749168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97-47C8-AF25-9898CC5069A3}"/>
            </c:ext>
          </c:extLst>
        </c:ser>
        <c:ser>
          <c:idx val="4"/>
          <c:order val="4"/>
          <c:tx>
            <c:strRef>
              <c:f>Dati!$G$28</c:f>
              <c:strCache>
                <c:ptCount val="1"/>
                <c:pt idx="0">
                  <c:v>Noteikti tuvākajā laikā vakcinēšos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97-47C8-AF25-9898CC5069A3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97-47C8-AF25-9898CC5069A3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97-47C8-AF25-9898CC506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Dati!$G$29:$G$62</c:f>
              <c:numCache>
                <c:formatCode>General</c:formatCode>
                <c:ptCount val="34"/>
                <c:pt idx="0" formatCode="0">
                  <c:v>4.7528248073705939</c:v>
                </c:pt>
                <c:pt idx="2" formatCode="0">
                  <c:v>3.583396979946317</c:v>
                </c:pt>
                <c:pt idx="3" formatCode="0">
                  <c:v>5.8456864077224715</c:v>
                </c:pt>
                <c:pt idx="5" formatCode="0">
                  <c:v>0</c:v>
                </c:pt>
                <c:pt idx="6" formatCode="0">
                  <c:v>7.2081350779902058</c:v>
                </c:pt>
                <c:pt idx="7" formatCode="0">
                  <c:v>4.2633829234157226</c:v>
                </c:pt>
                <c:pt idx="8" formatCode="0">
                  <c:v>3.7460733255946983</c:v>
                </c:pt>
                <c:pt idx="9" formatCode="0">
                  <c:v>4.8656224109986015</c:v>
                </c:pt>
                <c:pt idx="10" formatCode="0">
                  <c:v>5.9959138703463895</c:v>
                </c:pt>
                <c:pt idx="12" formatCode="0">
                  <c:v>4.5735474223798871</c:v>
                </c:pt>
                <c:pt idx="13" formatCode="0">
                  <c:v>5.2355342162539209</c:v>
                </c:pt>
                <c:pt idx="15" formatCode="0">
                  <c:v>0</c:v>
                </c:pt>
                <c:pt idx="16" formatCode="0">
                  <c:v>6.3396729415631512</c:v>
                </c:pt>
                <c:pt idx="17" formatCode="0">
                  <c:v>3.7793997024702741</c:v>
                </c:pt>
                <c:pt idx="19" formatCode="0">
                  <c:v>9.8428086555657259</c:v>
                </c:pt>
                <c:pt idx="20" formatCode="0">
                  <c:v>5.4154913932192432</c:v>
                </c:pt>
                <c:pt idx="21" formatCode="0">
                  <c:v>2.8123118889281176</c:v>
                </c:pt>
                <c:pt idx="22" formatCode="0">
                  <c:v>4.5846538924801914</c:v>
                </c:pt>
                <c:pt idx="23" formatCode="0">
                  <c:v>2.9012863103327846</c:v>
                </c:pt>
                <c:pt idx="25" formatCode="0">
                  <c:v>4.9099037077214049</c:v>
                </c:pt>
                <c:pt idx="26" formatCode="0">
                  <c:v>5.6933257958690486</c:v>
                </c:pt>
                <c:pt idx="27" formatCode="0">
                  <c:v>2.0726732966288579</c:v>
                </c:pt>
                <c:pt idx="28" formatCode="0">
                  <c:v>4.6782263516311264</c:v>
                </c:pt>
                <c:pt idx="29" formatCode="0">
                  <c:v>5.164059344312796</c:v>
                </c:pt>
                <c:pt idx="31" formatCode="0">
                  <c:v>4.9099037077214049</c:v>
                </c:pt>
                <c:pt idx="32" formatCode="0">
                  <c:v>3.8108349092855036</c:v>
                </c:pt>
                <c:pt idx="33" formatCode="0">
                  <c:v>6.1070785864967725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D97-47C8-AF25-9898CC5069A3}"/>
            </c:ext>
          </c:extLst>
        </c:ser>
        <c:ser>
          <c:idx val="5"/>
          <c:order val="5"/>
          <c:tx>
            <c:strRef>
              <c:f>Dati!$H$28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Dati!$H$29:$H$62</c:f>
              <c:numCache>
                <c:formatCode>###0</c:formatCode>
                <c:ptCount val="34"/>
                <c:pt idx="0">
                  <c:v>15.60756303223509</c:v>
                </c:pt>
                <c:pt idx="1">
                  <c:v>28.545419164616334</c:v>
                </c:pt>
                <c:pt idx="2">
                  <c:v>16.377927183348028</c:v>
                </c:pt>
                <c:pt idx="3">
                  <c:v>14.887637116932273</c:v>
                </c:pt>
                <c:pt idx="4">
                  <c:v>28.545419164616334</c:v>
                </c:pt>
                <c:pt idx="5">
                  <c:v>22.020204588235</c:v>
                </c:pt>
                <c:pt idx="6">
                  <c:v>13.605640276592805</c:v>
                </c:pt>
                <c:pt idx="7">
                  <c:v>17.207593347920145</c:v>
                </c:pt>
                <c:pt idx="8">
                  <c:v>15.411025963648751</c:v>
                </c:pt>
                <c:pt idx="9">
                  <c:v>17.04407372824533</c:v>
                </c:pt>
                <c:pt idx="10">
                  <c:v>11.496360704290058</c:v>
                </c:pt>
                <c:pt idx="11">
                  <c:v>28.545419164616334</c:v>
                </c:pt>
                <c:pt idx="12">
                  <c:v>19.328742111363923</c:v>
                </c:pt>
                <c:pt idx="13">
                  <c:v>9.0487506283881789</c:v>
                </c:pt>
                <c:pt idx="14">
                  <c:v>28.545419164616334</c:v>
                </c:pt>
                <c:pt idx="15">
                  <c:v>17.057612499689178</c:v>
                </c:pt>
                <c:pt idx="16">
                  <c:v>12.142425388739683</c:v>
                </c:pt>
                <c:pt idx="17">
                  <c:v>18.214094027941069</c:v>
                </c:pt>
                <c:pt idx="18">
                  <c:v>28.545419164616334</c:v>
                </c:pt>
                <c:pt idx="19">
                  <c:v>10.215760412561082</c:v>
                </c:pt>
                <c:pt idx="20">
                  <c:v>12.136611599935236</c:v>
                </c:pt>
                <c:pt idx="21">
                  <c:v>20.911415699027287</c:v>
                </c:pt>
                <c:pt idx="22">
                  <c:v>18.178552737243582</c:v>
                </c:pt>
                <c:pt idx="23">
                  <c:v>17.377806143999663</c:v>
                </c:pt>
                <c:pt idx="24">
                  <c:v>28.545419164616334</c:v>
                </c:pt>
                <c:pt idx="25">
                  <c:v>15.217395085012084</c:v>
                </c:pt>
                <c:pt idx="26">
                  <c:v>18.443248262082523</c:v>
                </c:pt>
                <c:pt idx="27">
                  <c:v>16.047357029918032</c:v>
                </c:pt>
                <c:pt idx="28">
                  <c:v>19.123326682942697</c:v>
                </c:pt>
                <c:pt idx="29">
                  <c:v>7</c:v>
                </c:pt>
                <c:pt idx="30">
                  <c:v>28.545419164616334</c:v>
                </c:pt>
                <c:pt idx="31">
                  <c:v>15.217395085012084</c:v>
                </c:pt>
                <c:pt idx="32">
                  <c:v>14.040423390310201</c:v>
                </c:pt>
                <c:pt idx="33">
                  <c:v>18.729070291370391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D97-47C8-AF25-9898CC5069A3}"/>
            </c:ext>
          </c:extLst>
        </c:ser>
        <c:ser>
          <c:idx val="6"/>
          <c:order val="6"/>
          <c:tx>
            <c:strRef>
              <c:f>Dati!$I$28</c:f>
              <c:strCache>
                <c:ptCount val="1"/>
                <c:pt idx="0">
                  <c:v>Esmu jau vakcinēts/ -ta pret COVID-19 (ir bijusi vismaz viena pote)</c:v>
                </c:pt>
              </c:strCache>
            </c:strRef>
          </c:tx>
          <c:spPr>
            <a:solidFill>
              <a:srgbClr val="F7964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Dati!$I$29:$I$62</c:f>
              <c:numCache>
                <c:formatCode>General</c:formatCode>
                <c:ptCount val="34"/>
                <c:pt idx="0" formatCode="0">
                  <c:v>55.739520672620088</c:v>
                </c:pt>
                <c:pt idx="2" formatCode="0">
                  <c:v>56.257152978267101</c:v>
                </c:pt>
                <c:pt idx="3" formatCode="0">
                  <c:v>55.25577943038418</c:v>
                </c:pt>
                <c:pt idx="5" formatCode="0">
                  <c:v>59.295223614939772</c:v>
                </c:pt>
                <c:pt idx="6" formatCode="0">
                  <c:v>56.381873172330401</c:v>
                </c:pt>
                <c:pt idx="7" formatCode="0">
                  <c:v>54.935466211686034</c:v>
                </c:pt>
                <c:pt idx="8" formatCode="0">
                  <c:v>54.813532854211047</c:v>
                </c:pt>
                <c:pt idx="9" formatCode="0">
                  <c:v>53.887509482991739</c:v>
                </c:pt>
                <c:pt idx="10" formatCode="0">
                  <c:v>57.153250918795372</c:v>
                </c:pt>
                <c:pt idx="12" formatCode="0">
                  <c:v>61.586034114555019</c:v>
                </c:pt>
                <c:pt idx="13" formatCode="0">
                  <c:v>45.940328319905014</c:v>
                </c:pt>
                <c:pt idx="15" formatCode="0">
                  <c:v>33.994845205697786</c:v>
                </c:pt>
                <c:pt idx="16" formatCode="0">
                  <c:v>43.579711304900229</c:v>
                </c:pt>
                <c:pt idx="17" formatCode="0">
                  <c:v>66.331589807701221</c:v>
                </c:pt>
                <c:pt idx="19" formatCode="0">
                  <c:v>37.467694535992287</c:v>
                </c:pt>
                <c:pt idx="20" formatCode="0">
                  <c:v>45.603177144940048</c:v>
                </c:pt>
                <c:pt idx="21" formatCode="0">
                  <c:v>62.456524675566136</c:v>
                </c:pt>
                <c:pt idx="22" formatCode="0">
                  <c:v>73.397155813941083</c:v>
                </c:pt>
                <c:pt idx="23" formatCode="0">
                  <c:v>66.199793351508873</c:v>
                </c:pt>
                <c:pt idx="25" formatCode="0">
                  <c:v>61.748847170361344</c:v>
                </c:pt>
                <c:pt idx="26" formatCode="0">
                  <c:v>62.393185794985271</c:v>
                </c:pt>
                <c:pt idx="27" formatCode="0">
                  <c:v>45.340620402515093</c:v>
                </c:pt>
                <c:pt idx="28" formatCode="0">
                  <c:v>53.454268003420914</c:v>
                </c:pt>
                <c:pt idx="29" formatCode="0">
                  <c:v>40.938035084888348</c:v>
                </c:pt>
                <c:pt idx="31" formatCode="0">
                  <c:v>61.748847170361344</c:v>
                </c:pt>
                <c:pt idx="32" formatCode="0">
                  <c:v>52.730652478237275</c:v>
                </c:pt>
                <c:pt idx="33" formatCode="0">
                  <c:v>52.723042385694754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D97-47C8-AF25-9898CC5069A3}"/>
            </c:ext>
          </c:extLst>
        </c:ser>
        <c:ser>
          <c:idx val="7"/>
          <c:order val="7"/>
          <c:tx>
            <c:strRef>
              <c:f>Dati!$J$28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Dati!$J$29:$J$62</c:f>
              <c:numCache>
                <c:formatCode>###0</c:formatCode>
                <c:ptCount val="34"/>
                <c:pt idx="0">
                  <c:v>24.657635141320995</c:v>
                </c:pt>
                <c:pt idx="1">
                  <c:v>80.397155813941083</c:v>
                </c:pt>
                <c:pt idx="2">
                  <c:v>24.140002835673982</c:v>
                </c:pt>
                <c:pt idx="3">
                  <c:v>25.141376383556903</c:v>
                </c:pt>
                <c:pt idx="4">
                  <c:v>80.397155813941083</c:v>
                </c:pt>
                <c:pt idx="5">
                  <c:v>21.101932199001311</c:v>
                </c:pt>
                <c:pt idx="6">
                  <c:v>24.015282641610682</c:v>
                </c:pt>
                <c:pt idx="7">
                  <c:v>25.461689602255049</c:v>
                </c:pt>
                <c:pt idx="8">
                  <c:v>25.583622959730036</c:v>
                </c:pt>
                <c:pt idx="9">
                  <c:v>26.509646330949344</c:v>
                </c:pt>
                <c:pt idx="10">
                  <c:v>23.243904895145711</c:v>
                </c:pt>
                <c:pt idx="11">
                  <c:v>80.397155813941083</c:v>
                </c:pt>
                <c:pt idx="12">
                  <c:v>18.811121699386064</c:v>
                </c:pt>
                <c:pt idx="13">
                  <c:v>34.456827494036069</c:v>
                </c:pt>
                <c:pt idx="14">
                  <c:v>80.397155813941083</c:v>
                </c:pt>
                <c:pt idx="15">
                  <c:v>46.402310608243297</c:v>
                </c:pt>
                <c:pt idx="16">
                  <c:v>36.817444509040854</c:v>
                </c:pt>
                <c:pt idx="17">
                  <c:v>14.065566006239862</c:v>
                </c:pt>
                <c:pt idx="18">
                  <c:v>80.397155813941083</c:v>
                </c:pt>
                <c:pt idx="19">
                  <c:v>42.929461277948796</c:v>
                </c:pt>
                <c:pt idx="20">
                  <c:v>34.793978669001035</c:v>
                </c:pt>
                <c:pt idx="21">
                  <c:v>17.940631138374947</c:v>
                </c:pt>
                <c:pt idx="22">
                  <c:v>7</c:v>
                </c:pt>
                <c:pt idx="23">
                  <c:v>14.19736246243221</c:v>
                </c:pt>
                <c:pt idx="24">
                  <c:v>80.397155813941083</c:v>
                </c:pt>
                <c:pt idx="25">
                  <c:v>18.648308643579739</c:v>
                </c:pt>
                <c:pt idx="26">
                  <c:v>18.003970018955812</c:v>
                </c:pt>
                <c:pt idx="27">
                  <c:v>35.05653541142599</c:v>
                </c:pt>
                <c:pt idx="28">
                  <c:v>26.942887810520169</c:v>
                </c:pt>
                <c:pt idx="29">
                  <c:v>39.459120729052735</c:v>
                </c:pt>
                <c:pt idx="30">
                  <c:v>80.397155813941083</c:v>
                </c:pt>
                <c:pt idx="31">
                  <c:v>18.648308643579739</c:v>
                </c:pt>
                <c:pt idx="32">
                  <c:v>27.666503335703808</c:v>
                </c:pt>
                <c:pt idx="33">
                  <c:v>27.674113428246329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97-47C8-AF25-9898CC5069A3}"/>
            </c:ext>
          </c:extLst>
        </c:ser>
        <c:ser>
          <c:idx val="8"/>
          <c:order val="8"/>
          <c:tx>
            <c:strRef>
              <c:f>Dati!$K$28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97-47C8-AF25-9898CC506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Dati!$B$29:$B$62</c:f>
              <c:strCache>
                <c:ptCount val="34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</c:strCache>
            </c:strRef>
          </c:cat>
          <c:val>
            <c:numRef>
              <c:f>Dati!$K$29:$K$62</c:f>
              <c:numCache>
                <c:formatCode>General</c:formatCode>
                <c:ptCount val="34"/>
                <c:pt idx="0" formatCode="0">
                  <c:v>4</c:v>
                </c:pt>
                <c:pt idx="2" formatCode="0">
                  <c:v>3.2392356404597025</c:v>
                </c:pt>
                <c:pt idx="3" formatCode="0">
                  <c:v>5.9118138329844161</c:v>
                </c:pt>
                <c:pt idx="5" formatCode="0">
                  <c:v>6.3166011536012494</c:v>
                </c:pt>
                <c:pt idx="6" formatCode="0">
                  <c:v>6.901619798883357</c:v>
                </c:pt>
                <c:pt idx="7" formatCode="0">
                  <c:v>4.6886980190486911</c:v>
                </c:pt>
                <c:pt idx="8" formatCode="0">
                  <c:v>2.918921138946541</c:v>
                </c:pt>
                <c:pt idx="9" formatCode="0">
                  <c:v>4.2798299726409974</c:v>
                </c:pt>
                <c:pt idx="10" formatCode="0">
                  <c:v>3.4399180497742523</c:v>
                </c:pt>
                <c:pt idx="12" formatCode="0">
                  <c:v>4.7268249284568453</c:v>
                </c:pt>
                <c:pt idx="13" formatCode="0">
                  <c:v>3.7631895114127891</c:v>
                </c:pt>
                <c:pt idx="15" formatCode="0">
                  <c:v>11.189480216576325</c:v>
                </c:pt>
                <c:pt idx="16" formatCode="0">
                  <c:v>6.0016131982554022</c:v>
                </c:pt>
                <c:pt idx="17" formatCode="0">
                  <c:v>3.1971206154918823</c:v>
                </c:pt>
                <c:pt idx="19" formatCode="0">
                  <c:v>4.202663345212442</c:v>
                </c:pt>
                <c:pt idx="20" formatCode="0">
                  <c:v>4.1540740619868046</c:v>
                </c:pt>
                <c:pt idx="21" formatCode="0">
                  <c:v>4.020759624135084</c:v>
                </c:pt>
                <c:pt idx="22" formatCode="0">
                  <c:v>0</c:v>
                </c:pt>
                <c:pt idx="23" formatCode="0">
                  <c:v>2.1830891760662752</c:v>
                </c:pt>
                <c:pt idx="25" formatCode="0">
                  <c:v>3.5794410891114152</c:v>
                </c:pt>
                <c:pt idx="26" formatCode="0">
                  <c:v>3.3866105275339939</c:v>
                </c:pt>
                <c:pt idx="27" formatCode="0">
                  <c:v>5.3183119056507602</c:v>
                </c:pt>
                <c:pt idx="28" formatCode="0">
                  <c:v>8.5720766227699396</c:v>
                </c:pt>
                <c:pt idx="29" formatCode="0">
                  <c:v>4.3106233539152523</c:v>
                </c:pt>
                <c:pt idx="31" formatCode="0">
                  <c:v>3.5794410891114152</c:v>
                </c:pt>
                <c:pt idx="32" formatCode="0">
                  <c:v>4.9670885852813873</c:v>
                </c:pt>
                <c:pt idx="33" formatCode="0">
                  <c:v>5.4340204109112351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D97-47C8-AF25-9898CC506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8474584"/>
        <c:axId val="168476152"/>
      </c:barChart>
      <c:catAx>
        <c:axId val="16847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6152"/>
        <c:crossesAt val="50.3"/>
        <c:auto val="1"/>
        <c:lblAlgn val="ctr"/>
        <c:lblOffset val="100"/>
        <c:tickLblSkip val="1"/>
        <c:tickMarkSkip val="1"/>
        <c:noMultiLvlLbl val="0"/>
      </c:catAx>
      <c:valAx>
        <c:axId val="168476152"/>
        <c:scaling>
          <c:orientation val="minMax"/>
          <c:max val="170"/>
          <c:min val="0"/>
        </c:scaling>
        <c:delete val="1"/>
        <c:axPos val="t"/>
        <c:numFmt formatCode="###0" sourceLinked="1"/>
        <c:majorTickMark val="out"/>
        <c:minorTickMark val="none"/>
        <c:tickLblPos val="nextTo"/>
        <c:crossAx val="16847458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6471233428089842"/>
          <c:y val="1.2129844063609696E-2"/>
        </c:manualLayout>
      </c:layout>
      <c:overlay val="0"/>
      <c:spPr>
        <a:solidFill>
          <a:schemeClr val="bg1"/>
        </a:solidFill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9999992721722181"/>
          <c:y val="2.7211523750652618E-2"/>
          <c:w val="0.5"/>
          <c:h val="0.956012932662203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37D2E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9CDE99"/>
              </a:solidFill>
            </c:spPr>
            <c:extLst>
              <c:ext xmlns:c16="http://schemas.microsoft.com/office/drawing/2014/chart" uri="{C3380CC4-5D6E-409C-BE32-E72D297353CC}">
                <c16:uniqueId val="{00000001-C45D-4B58-ADD9-1D944951FAD4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45D-4B58-ADD9-1D944951FAD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45D-4B58-ADD9-1D944951FAD4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45D-4B58-ADD9-1D944951FAD4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45D-4B58-ADD9-1D944951FAD4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45D-4B58-ADD9-1D944951FAD4}"/>
              </c:ext>
            </c:extLst>
          </c:dPt>
          <c:dPt>
            <c:idx val="15"/>
            <c:invertIfNegative val="0"/>
            <c:bubble3D val="0"/>
            <c:spPr>
              <a:solidFill>
                <a:srgbClr val="237D2E"/>
              </a:solidFill>
              <a:ln w="6350">
                <a:noFill/>
              </a:ln>
            </c:spPr>
            <c:extLst>
              <c:ext xmlns:c16="http://schemas.microsoft.com/office/drawing/2014/chart" uri="{C3380CC4-5D6E-409C-BE32-E72D297353CC}">
                <c16:uniqueId val="{00000009-C45D-4B58-ADD9-1D944951FAD4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45D-4B58-ADD9-1D944951FAD4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45D-4B58-ADD9-1D944951FA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Dati!$B$68:$B$76</c:f>
              <c:strCache>
                <c:ptCount val="9"/>
                <c:pt idx="0">
                  <c:v>Lai pasargātu sevi no iespējamās inficēšanās un/vai smagas slimības gaitas</c:v>
                </c:pt>
                <c:pt idx="1">
                  <c:v>Lai pasargātu tuviniekus un citus cilvēkus no iespējas saslimt ar Covid-19</c:v>
                </c:pt>
                <c:pt idx="2">
                  <c:v>Lai palīdzētu izbeigt šo pandēmiju</c:v>
                </c:pt>
                <c:pt idx="3">
                  <c:v>Lai varētu apmeklēt dažādas publiskas vietas un pasākumus* </c:v>
                </c:pt>
                <c:pt idx="4">
                  <c:v>Lai varētu ceļot</c:v>
                </c:pt>
                <c:pt idx="5">
                  <c:v>Lai varētu atgriezties normālā profesionālajā dzīvē (turpināt strādāt tāpat kā agrāk)</c:v>
                </c:pt>
                <c:pt idx="6">
                  <c:v>Valdības un/vai sabiedrības spiediena ietekmē</c:v>
                </c:pt>
                <c:pt idx="7">
                  <c:v>Bija kādi citi iemesli</c:v>
                </c:pt>
                <c:pt idx="8">
                  <c:v>Grūti pateikt</c:v>
                </c:pt>
              </c:strCache>
            </c:strRef>
          </c:cat>
          <c:val>
            <c:numRef>
              <c:f>Dati!$C$68:$C$76</c:f>
              <c:numCache>
                <c:formatCode>0</c:formatCode>
                <c:ptCount val="9"/>
                <c:pt idx="0">
                  <c:v>69.891052280795265</c:v>
                </c:pt>
                <c:pt idx="1">
                  <c:v>57.014951549647719</c:v>
                </c:pt>
                <c:pt idx="2">
                  <c:v>53.672673826595876</c:v>
                </c:pt>
                <c:pt idx="3">
                  <c:v>47.040446656638416</c:v>
                </c:pt>
                <c:pt idx="4">
                  <c:v>39.922427507453889</c:v>
                </c:pt>
                <c:pt idx="5">
                  <c:v>29.76129045734789</c:v>
                </c:pt>
                <c:pt idx="6">
                  <c:v>7.1601340464207404</c:v>
                </c:pt>
                <c:pt idx="7">
                  <c:v>6.4545022695009431</c:v>
                </c:pt>
                <c:pt idx="8">
                  <c:v>0.73502868568611424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5D-4B58-ADD9-1D944951FA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91440152"/>
        <c:axId val="391440544"/>
      </c:barChart>
      <c:catAx>
        <c:axId val="391440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39144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1440544"/>
        <c:scaling>
          <c:orientation val="minMax"/>
          <c:max val="8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91440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v-LV" sz="900" dirty="0"/>
              <a:t>%</a:t>
            </a:r>
          </a:p>
        </c:rich>
      </c:tx>
      <c:layout>
        <c:manualLayout>
          <c:xMode val="edge"/>
          <c:yMode val="edge"/>
          <c:x val="0.97167737772545404"/>
          <c:y val="7.3421732550106422E-2"/>
        </c:manualLayout>
      </c:layout>
      <c:overlay val="1"/>
      <c:spPr>
        <a:solidFill>
          <a:schemeClr val="bg1"/>
        </a:solidFill>
        <a:ln w="3175">
          <a:solidFill>
            <a:schemeClr val="tx1"/>
          </a:solidFill>
        </a:ln>
        <a:effectLst>
          <a:outerShdw dist="38100" dir="2700000" algn="ctr" rotWithShape="0">
            <a:srgbClr val="000000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4955039472445682"/>
          <c:y val="0.11851578496140729"/>
          <c:w val="0.48583452812454386"/>
          <c:h val="0.8678290778475343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Dati!$C$78</c:f>
              <c:strCache>
                <c:ptCount val="1"/>
                <c:pt idx="0">
                  <c:v>Latviešu, n=482</c:v>
                </c:pt>
              </c:strCache>
            </c:strRef>
          </c:tx>
          <c:spPr>
            <a:solidFill>
              <a:srgbClr val="237D2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Dati!$B$79:$B$87</c:f>
              <c:strCache>
                <c:ptCount val="9"/>
                <c:pt idx="0">
                  <c:v>Lai pasargātu sevi no iespējamās inficēšanās un/vai smagas slimības gaitas</c:v>
                </c:pt>
                <c:pt idx="1">
                  <c:v>Lai pasargātu tuviniekus un citus cilvēkus no iespējas saslimt ar Covid-19</c:v>
                </c:pt>
                <c:pt idx="2">
                  <c:v>Lai palīdzētu izbeigt šo pandēmiju</c:v>
                </c:pt>
                <c:pt idx="3">
                  <c:v>Lai varētu apmeklēt dažādas publiskas vietas un pasākumus* </c:v>
                </c:pt>
                <c:pt idx="4">
                  <c:v>Lai varētu ceļot</c:v>
                </c:pt>
                <c:pt idx="5">
                  <c:v>Lai varētu atgriezties normālā profesionālajā dzīvē (turpināt strādāt tāpat kā agrāk)</c:v>
                </c:pt>
                <c:pt idx="6">
                  <c:v>Valdības un/vai sabiedrības spiediena ietekmē</c:v>
                </c:pt>
                <c:pt idx="7">
                  <c:v>Bija kādi citi iemesli</c:v>
                </c:pt>
                <c:pt idx="8">
                  <c:v>Grūti pateikt</c:v>
                </c:pt>
              </c:strCache>
            </c:strRef>
          </c:cat>
          <c:val>
            <c:numRef>
              <c:f>Dati!$C$79:$C$87</c:f>
              <c:numCache>
                <c:formatCode>0</c:formatCode>
                <c:ptCount val="9"/>
                <c:pt idx="0">
                  <c:v>73.353417262170268</c:v>
                </c:pt>
                <c:pt idx="1">
                  <c:v>61.664012077180132</c:v>
                </c:pt>
                <c:pt idx="2">
                  <c:v>58.484925195853542</c:v>
                </c:pt>
                <c:pt idx="3">
                  <c:v>47.542898403317395</c:v>
                </c:pt>
                <c:pt idx="4">
                  <c:v>35.57034172700007</c:v>
                </c:pt>
                <c:pt idx="5">
                  <c:v>30.834856602506143</c:v>
                </c:pt>
                <c:pt idx="6">
                  <c:v>6.5853802323982746</c:v>
                </c:pt>
                <c:pt idx="7">
                  <c:v>6.1836055748906587</c:v>
                </c:pt>
                <c:pt idx="8">
                  <c:v>0.63772863093218102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C-4057-B778-2B6141BAF050}"/>
            </c:ext>
          </c:extLst>
        </c:ser>
        <c:ser>
          <c:idx val="0"/>
          <c:order val="1"/>
          <c:tx>
            <c:strRef>
              <c:f>Dati!$D$78</c:f>
              <c:strCache>
                <c:ptCount val="1"/>
                <c:pt idx="0">
                  <c:v>Krievu, n=216</c:v>
                </c:pt>
              </c:strCache>
            </c:strRef>
          </c:tx>
          <c:spPr>
            <a:solidFill>
              <a:srgbClr val="76D1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Dati!$B$79:$B$87</c:f>
              <c:strCache>
                <c:ptCount val="9"/>
                <c:pt idx="0">
                  <c:v>Lai pasargātu sevi no iespējamās inficēšanās un/vai smagas slimības gaitas</c:v>
                </c:pt>
                <c:pt idx="1">
                  <c:v>Lai pasargātu tuviniekus un citus cilvēkus no iespējas saslimt ar Covid-19</c:v>
                </c:pt>
                <c:pt idx="2">
                  <c:v>Lai palīdzētu izbeigt šo pandēmiju</c:v>
                </c:pt>
                <c:pt idx="3">
                  <c:v>Lai varētu apmeklēt dažādas publiskas vietas un pasākumus* </c:v>
                </c:pt>
                <c:pt idx="4">
                  <c:v>Lai varētu ceļot</c:v>
                </c:pt>
                <c:pt idx="5">
                  <c:v>Lai varētu atgriezties normālā profesionālajā dzīvē (turpināt strādāt tāpat kā agrāk)</c:v>
                </c:pt>
                <c:pt idx="6">
                  <c:v>Valdības un/vai sabiedrības spiediena ietekmē</c:v>
                </c:pt>
                <c:pt idx="7">
                  <c:v>Bija kādi citi iemesli</c:v>
                </c:pt>
                <c:pt idx="8">
                  <c:v>Grūti pateikt</c:v>
                </c:pt>
              </c:strCache>
            </c:strRef>
          </c:cat>
          <c:val>
            <c:numRef>
              <c:f>Dati!$D$79:$D$87</c:f>
              <c:numCache>
                <c:formatCode>0</c:formatCode>
                <c:ptCount val="9"/>
                <c:pt idx="0">
                  <c:v>62.982521244531299</c:v>
                </c:pt>
                <c:pt idx="1">
                  <c:v>46.922307371451659</c:v>
                </c:pt>
                <c:pt idx="2">
                  <c:v>43.500542497457303</c:v>
                </c:pt>
                <c:pt idx="3">
                  <c:v>46.244553920964769</c:v>
                </c:pt>
                <c:pt idx="4">
                  <c:v>49.620502074795056</c:v>
                </c:pt>
                <c:pt idx="5">
                  <c:v>27.353876294896306</c:v>
                </c:pt>
                <c:pt idx="6">
                  <c:v>8.7561904456636732</c:v>
                </c:pt>
                <c:pt idx="7">
                  <c:v>7.3176856225147597</c:v>
                </c:pt>
                <c:pt idx="8">
                  <c:v>0.98804146358908529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C-4057-B778-2B6141BAF0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07304472"/>
        <c:axId val="507306440"/>
      </c:barChart>
      <c:catAx>
        <c:axId val="507304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507306440"/>
        <c:crosses val="autoZero"/>
        <c:auto val="1"/>
        <c:lblAlgn val="ctr"/>
        <c:lblOffset val="100"/>
        <c:noMultiLvlLbl val="0"/>
      </c:catAx>
      <c:valAx>
        <c:axId val="507306440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07304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73312397772027005"/>
          <c:y val="0.69686128349054688"/>
          <c:w val="0.2548925506416404"/>
          <c:h val="0.110234003981920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6743660988261471"/>
          <c:y val="0.19815570336679034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4420130967281853"/>
          <c:y val="0.18750850674555"/>
          <c:w val="0.65530526976123471"/>
          <c:h val="0.798113297881435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Dati!$B$177:$B$179</c:f>
              <c:strCache>
                <c:ptCount val="3"/>
                <c:pt idx="1">
                  <c:v>Par to, kā Covid-19 izplatās</c:v>
                </c:pt>
                <c:pt idx="2">
                  <c:v>Par to, cik Covid-19 ir bīstams</c:v>
                </c:pt>
              </c:strCache>
            </c:strRef>
          </c:cat>
          <c:val>
            <c:numRef>
              <c:f>Dati!$C$177:$C$179</c:f>
              <c:numCache>
                <c:formatCode>###0</c:formatCode>
                <c:ptCount val="3"/>
                <c:pt idx="0">
                  <c:v>19.053249317661695</c:v>
                </c:pt>
                <c:pt idx="1">
                  <c:v>6.9999999999999964</c:v>
                </c:pt>
                <c:pt idx="2">
                  <c:v>8.6199888715169344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B5-4627-BE72-9A4E1F86D9EF}"/>
            </c:ext>
          </c:extLst>
        </c:ser>
        <c:ser>
          <c:idx val="1"/>
          <c:order val="1"/>
          <c:tx>
            <c:strRef>
              <c:f>Dati!$D$176</c:f>
              <c:strCache>
                <c:ptCount val="1"/>
                <c:pt idx="0">
                  <c:v>Ļoti slikta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Dati!$B$177:$B$179</c:f>
              <c:strCache>
                <c:ptCount val="3"/>
                <c:pt idx="1">
                  <c:v>Par to, kā Covid-19 izplatās</c:v>
                </c:pt>
                <c:pt idx="2">
                  <c:v>Par to, cik Covid-19 ir bīstams</c:v>
                </c:pt>
              </c:strCache>
            </c:strRef>
          </c:cat>
          <c:val>
            <c:numRef>
              <c:f>Dati!$D$177:$D$179</c:f>
              <c:numCache>
                <c:formatCode>0</c:formatCode>
                <c:ptCount val="3"/>
                <c:pt idx="0">
                  <c:v>3.8304156488225929</c:v>
                </c:pt>
                <c:pt idx="1">
                  <c:v>9.6339161911766933</c:v>
                </c:pt>
                <c:pt idx="2">
                  <c:v>8.2674419276406912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B5-4627-BE72-9A4E1F86D9EF}"/>
            </c:ext>
          </c:extLst>
        </c:ser>
        <c:ser>
          <c:idx val="2"/>
          <c:order val="2"/>
          <c:tx>
            <c:strRef>
              <c:f>Dati!$E$176</c:f>
              <c:strCache>
                <c:ptCount val="1"/>
                <c:pt idx="0">
                  <c:v>Drīzāk slikta</c:v>
                </c:pt>
              </c:strCache>
            </c:strRef>
          </c:tx>
          <c:spPr>
            <a:solidFill>
              <a:srgbClr val="8EB4E3"/>
            </a:solidFill>
          </c:spPr>
          <c:invertIfNegative val="0"/>
          <c:dLbls>
            <c:dLbl>
              <c:idx val="15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B5-4627-BE72-9A4E1F86D9EF}"/>
                </c:ext>
              </c:extLst>
            </c:dLbl>
            <c:dLbl>
              <c:idx val="26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B5-4627-BE72-9A4E1F86D9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Dati!$B$177:$B$179</c:f>
              <c:strCache>
                <c:ptCount val="3"/>
                <c:pt idx="1">
                  <c:v>Par to, kā Covid-19 izplatās</c:v>
                </c:pt>
                <c:pt idx="2">
                  <c:v>Par to, cik Covid-19 ir bīstams</c:v>
                </c:pt>
              </c:strCache>
            </c:strRef>
          </c:cat>
          <c:val>
            <c:numRef>
              <c:f>Dati!$E$177:$E$179</c:f>
              <c:numCache>
                <c:formatCode>0</c:formatCode>
                <c:ptCount val="3"/>
                <c:pt idx="0">
                  <c:v>10.112287395078475</c:v>
                </c:pt>
                <c:pt idx="1">
                  <c:v>16.362036170386073</c:v>
                </c:pt>
                <c:pt idx="2">
                  <c:v>16.108521562405141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B5-4627-BE72-9A4E1F86D9EF}"/>
            </c:ext>
          </c:extLst>
        </c:ser>
        <c:ser>
          <c:idx val="3"/>
          <c:order val="3"/>
          <c:tx>
            <c:strRef>
              <c:f>Dati!$F$176</c:f>
              <c:strCache>
                <c:ptCount val="1"/>
                <c:pt idx="0">
                  <c:v>Drīzāk laba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Dati!$B$177:$B$179</c:f>
              <c:strCache>
                <c:ptCount val="3"/>
                <c:pt idx="1">
                  <c:v>Par to, kā Covid-19 izplatās</c:v>
                </c:pt>
                <c:pt idx="2">
                  <c:v>Par to, cik Covid-19 ir bīstams</c:v>
                </c:pt>
              </c:strCache>
            </c:strRef>
          </c:cat>
          <c:val>
            <c:numRef>
              <c:f>Dati!$F$177:$F$179</c:f>
              <c:numCache>
                <c:formatCode>0</c:formatCode>
                <c:ptCount val="3"/>
                <c:pt idx="0">
                  <c:v>45.44551410805029</c:v>
                </c:pt>
                <c:pt idx="1">
                  <c:v>41.67277039907696</c:v>
                </c:pt>
                <c:pt idx="2">
                  <c:v>40.76836878273533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B5-4627-BE72-9A4E1F86D9EF}"/>
            </c:ext>
          </c:extLst>
        </c:ser>
        <c:ser>
          <c:idx val="4"/>
          <c:order val="4"/>
          <c:tx>
            <c:strRef>
              <c:f>Dati!$G$176</c:f>
              <c:strCache>
                <c:ptCount val="1"/>
                <c:pt idx="0">
                  <c:v>Ļoti laba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Dati!$B$177:$B$179</c:f>
              <c:strCache>
                <c:ptCount val="3"/>
                <c:pt idx="1">
                  <c:v>Par to, kā Covid-19 izplatās</c:v>
                </c:pt>
                <c:pt idx="2">
                  <c:v>Par to, cik Covid-19 ir bīstams</c:v>
                </c:pt>
              </c:strCache>
            </c:strRef>
          </c:cat>
          <c:val>
            <c:numRef>
              <c:f>Dati!$G$177:$G$179</c:f>
              <c:numCache>
                <c:formatCode>0</c:formatCode>
                <c:ptCount val="3"/>
                <c:pt idx="0">
                  <c:v>30.128658565237682</c:v>
                </c:pt>
                <c:pt idx="1">
                  <c:v>22.243517377624975</c:v>
                </c:pt>
                <c:pt idx="2">
                  <c:v>22.465305515474046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B5-4627-BE72-9A4E1F86D9EF}"/>
            </c:ext>
          </c:extLst>
        </c:ser>
        <c:ser>
          <c:idx val="5"/>
          <c:order val="5"/>
          <c:tx>
            <c:strRef>
              <c:f>Dati!$H$176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Dati!$B$177:$B$179</c:f>
              <c:strCache>
                <c:ptCount val="3"/>
                <c:pt idx="1">
                  <c:v>Par to, kā Covid-19 izplatās</c:v>
                </c:pt>
                <c:pt idx="2">
                  <c:v>Par to, cik Covid-19 ir bīstams</c:v>
                </c:pt>
              </c:strCache>
            </c:strRef>
          </c:cat>
          <c:val>
            <c:numRef>
              <c:f>Dati!$H$177:$H$179</c:f>
              <c:numCache>
                <c:formatCode>###0</c:formatCode>
                <c:ptCount val="3"/>
                <c:pt idx="0">
                  <c:v>7</c:v>
                </c:pt>
                <c:pt idx="1">
                  <c:v>18.65788489658604</c:v>
                </c:pt>
                <c:pt idx="2">
                  <c:v>19.340498375078603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B5-4627-BE72-9A4E1F86D9EF}"/>
            </c:ext>
          </c:extLst>
        </c:ser>
        <c:ser>
          <c:idx val="6"/>
          <c:order val="6"/>
          <c:tx>
            <c:strRef>
              <c:f>Dati!$I$176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Dati!$B$177:$B$179</c:f>
              <c:strCache>
                <c:ptCount val="3"/>
                <c:pt idx="1">
                  <c:v>Par to, kā Covid-19 izplatās</c:v>
                </c:pt>
                <c:pt idx="2">
                  <c:v>Par to, cik Covid-19 ir bīstams</c:v>
                </c:pt>
              </c:strCache>
            </c:strRef>
          </c:cat>
          <c:val>
            <c:numRef>
              <c:f>Dati!$I$177:$I$179</c:f>
              <c:numCache>
                <c:formatCode>0</c:formatCode>
                <c:ptCount val="3"/>
                <c:pt idx="0">
                  <c:v>10.483124282810964</c:v>
                </c:pt>
                <c:pt idx="1">
                  <c:v>10.087759861735238</c:v>
                </c:pt>
                <c:pt idx="2">
                  <c:v>12.390362211744725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B5-4627-BE72-9A4E1F86D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8474584"/>
        <c:axId val="168476152"/>
      </c:barChart>
      <c:catAx>
        <c:axId val="16847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6152"/>
        <c:crossesAt val="33"/>
        <c:auto val="1"/>
        <c:lblAlgn val="ctr"/>
        <c:lblOffset val="100"/>
        <c:tickLblSkip val="1"/>
        <c:tickMarkSkip val="1"/>
        <c:noMultiLvlLbl val="0"/>
      </c:catAx>
      <c:valAx>
        <c:axId val="168476152"/>
        <c:scaling>
          <c:orientation val="minMax"/>
          <c:max val="140"/>
          <c:min val="0"/>
        </c:scaling>
        <c:delete val="1"/>
        <c:axPos val="t"/>
        <c:numFmt formatCode="###0" sourceLinked="1"/>
        <c:majorTickMark val="out"/>
        <c:minorTickMark val="none"/>
        <c:tickLblPos val="nextTo"/>
        <c:crossAx val="16847458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5992063844330622"/>
          <c:y val="0.15777875918336975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4420130967281853"/>
          <c:y val="0.13615864316627838"/>
          <c:w val="0.65530526976123471"/>
          <c:h val="0.849462943769961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Dati!$C$184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Dati!$B$185:$B$193</c:f>
              <c:strCache>
                <c:ptCount val="9"/>
                <c:pt idx="1">
                  <c:v>Latviešu, n=642</c:v>
                </c:pt>
                <c:pt idx="2">
                  <c:v>Krievu, n=350</c:v>
                </c:pt>
                <c:pt idx="3">
                  <c:v>Par to, kā Covid-19 izplatās</c:v>
                </c:pt>
                <c:pt idx="4">
                  <c:v>Latviešu, n=642</c:v>
                </c:pt>
                <c:pt idx="5">
                  <c:v>Krievu, n=350</c:v>
                </c:pt>
                <c:pt idx="6">
                  <c:v>Par to, cik Covid-19 ir bīstams</c:v>
                </c:pt>
                <c:pt idx="7">
                  <c:v>Latviešu, n=642</c:v>
                </c:pt>
                <c:pt idx="8">
                  <c:v>Krievu, n=350</c:v>
                </c:pt>
              </c:strCache>
            </c:strRef>
          </c:cat>
          <c:val>
            <c:numRef>
              <c:f>Dati!$C$185:$C$193</c:f>
              <c:numCache>
                <c:formatCode>###0</c:formatCode>
                <c:ptCount val="9"/>
                <c:pt idx="0">
                  <c:v>34.148128077546005</c:v>
                </c:pt>
                <c:pt idx="1">
                  <c:v>20.949549440342299</c:v>
                </c:pt>
                <c:pt idx="2">
                  <c:v>19.018745103513581</c:v>
                </c:pt>
                <c:pt idx="3">
                  <c:v>34.148128077546005</c:v>
                </c:pt>
                <c:pt idx="4">
                  <c:v>8.8645706897758849</c:v>
                </c:pt>
                <c:pt idx="5">
                  <c:v>7</c:v>
                </c:pt>
                <c:pt idx="6">
                  <c:v>34.148128077546005</c:v>
                </c:pt>
                <c:pt idx="7">
                  <c:v>11.138272601359345</c:v>
                </c:pt>
                <c:pt idx="8">
                  <c:v>7.5430383348523087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8-40D6-82AE-D6583BD73044}"/>
            </c:ext>
          </c:extLst>
        </c:ser>
        <c:ser>
          <c:idx val="1"/>
          <c:order val="1"/>
          <c:tx>
            <c:strRef>
              <c:f>Dati!$D$184</c:f>
              <c:strCache>
                <c:ptCount val="1"/>
                <c:pt idx="0">
                  <c:v>Ļoti slikta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Dati!$B$185:$B$193</c:f>
              <c:strCache>
                <c:ptCount val="9"/>
                <c:pt idx="1">
                  <c:v>Latviešu, n=642</c:v>
                </c:pt>
                <c:pt idx="2">
                  <c:v>Krievu, n=350</c:v>
                </c:pt>
                <c:pt idx="3">
                  <c:v>Par to, kā Covid-19 izplatās</c:v>
                </c:pt>
                <c:pt idx="4">
                  <c:v>Latviešu, n=642</c:v>
                </c:pt>
                <c:pt idx="5">
                  <c:v>Krievu, n=350</c:v>
                </c:pt>
                <c:pt idx="6">
                  <c:v>Par to, cik Covid-19 ir bīstams</c:v>
                </c:pt>
                <c:pt idx="7">
                  <c:v>Latviešu, n=642</c:v>
                </c:pt>
                <c:pt idx="8">
                  <c:v>Krievu, n=350</c:v>
                </c:pt>
              </c:strCache>
            </c:strRef>
          </c:cat>
          <c:val>
            <c:numRef>
              <c:f>Dati!$D$185:$D$193</c:f>
              <c:numCache>
                <c:formatCode>0</c:formatCode>
                <c:ptCount val="9"/>
                <c:pt idx="1">
                  <c:v>3.6510839189873674</c:v>
                </c:pt>
                <c:pt idx="2">
                  <c:v>4.2799655347304606</c:v>
                </c:pt>
                <c:pt idx="4">
                  <c:v>8.0736911019164932</c:v>
                </c:pt>
                <c:pt idx="5">
                  <c:v>12.471473348475381</c:v>
                </c:pt>
                <c:pt idx="7">
                  <c:v>7.4081260353942415</c:v>
                </c:pt>
                <c:pt idx="8">
                  <c:v>10.057931740989122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18-40D6-82AE-D6583BD73044}"/>
            </c:ext>
          </c:extLst>
        </c:ser>
        <c:ser>
          <c:idx val="2"/>
          <c:order val="2"/>
          <c:tx>
            <c:strRef>
              <c:f>Dati!$E$184</c:f>
              <c:strCache>
                <c:ptCount val="1"/>
                <c:pt idx="0">
                  <c:v>Drīzāk slikta</c:v>
                </c:pt>
              </c:strCache>
            </c:strRef>
          </c:tx>
          <c:spPr>
            <a:solidFill>
              <a:srgbClr val="8EB4E3"/>
            </a:solidFill>
          </c:spPr>
          <c:invertIfNegative val="0"/>
          <c:dLbls>
            <c:dLbl>
              <c:idx val="15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18-40D6-82AE-D6583BD73044}"/>
                </c:ext>
              </c:extLst>
            </c:dLbl>
            <c:dLbl>
              <c:idx val="26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8-40D6-82AE-D6583BD73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Dati!$B$185:$B$193</c:f>
              <c:strCache>
                <c:ptCount val="9"/>
                <c:pt idx="1">
                  <c:v>Latviešu, n=642</c:v>
                </c:pt>
                <c:pt idx="2">
                  <c:v>Krievu, n=350</c:v>
                </c:pt>
                <c:pt idx="3">
                  <c:v>Par to, kā Covid-19 izplatās</c:v>
                </c:pt>
                <c:pt idx="4">
                  <c:v>Latviešu, n=642</c:v>
                </c:pt>
                <c:pt idx="5">
                  <c:v>Krievu, n=350</c:v>
                </c:pt>
                <c:pt idx="6">
                  <c:v>Par to, cik Covid-19 ir bīstams</c:v>
                </c:pt>
                <c:pt idx="7">
                  <c:v>Latviešu, n=642</c:v>
                </c:pt>
                <c:pt idx="8">
                  <c:v>Krievu, n=350</c:v>
                </c:pt>
              </c:strCache>
            </c:strRef>
          </c:cat>
          <c:val>
            <c:numRef>
              <c:f>Dati!$E$185:$E$193</c:f>
              <c:numCache>
                <c:formatCode>0</c:formatCode>
                <c:ptCount val="9"/>
                <c:pt idx="1">
                  <c:v>9.5474947182163419</c:v>
                </c:pt>
                <c:pt idx="2">
                  <c:v>10.849417439301966</c:v>
                </c:pt>
                <c:pt idx="4">
                  <c:v>17.209866285853632</c:v>
                </c:pt>
                <c:pt idx="5">
                  <c:v>14.676654729070627</c:v>
                </c:pt>
                <c:pt idx="7">
                  <c:v>15.60172944079242</c:v>
                </c:pt>
                <c:pt idx="8">
                  <c:v>16.547158001704577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18-40D6-82AE-D6583BD73044}"/>
            </c:ext>
          </c:extLst>
        </c:ser>
        <c:ser>
          <c:idx val="3"/>
          <c:order val="3"/>
          <c:tx>
            <c:strRef>
              <c:f>Dati!$F$184</c:f>
              <c:strCache>
                <c:ptCount val="1"/>
                <c:pt idx="0">
                  <c:v>Drīzāk laba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Dati!$B$185:$B$193</c:f>
              <c:strCache>
                <c:ptCount val="9"/>
                <c:pt idx="1">
                  <c:v>Latviešu, n=642</c:v>
                </c:pt>
                <c:pt idx="2">
                  <c:v>Krievu, n=350</c:v>
                </c:pt>
                <c:pt idx="3">
                  <c:v>Par to, kā Covid-19 izplatās</c:v>
                </c:pt>
                <c:pt idx="4">
                  <c:v>Latviešu, n=642</c:v>
                </c:pt>
                <c:pt idx="5">
                  <c:v>Krievu, n=350</c:v>
                </c:pt>
                <c:pt idx="6">
                  <c:v>Par to, cik Covid-19 ir bīstams</c:v>
                </c:pt>
                <c:pt idx="7">
                  <c:v>Latviešu, n=642</c:v>
                </c:pt>
                <c:pt idx="8">
                  <c:v>Krievu, n=350</c:v>
                </c:pt>
              </c:strCache>
            </c:strRef>
          </c:cat>
          <c:val>
            <c:numRef>
              <c:f>Dati!$F$185:$F$193</c:f>
              <c:numCache>
                <c:formatCode>0</c:formatCode>
                <c:ptCount val="9"/>
                <c:pt idx="1">
                  <c:v>41.781765667940427</c:v>
                </c:pt>
                <c:pt idx="2">
                  <c:v>52.23208146082068</c:v>
                </c:pt>
                <c:pt idx="4">
                  <c:v>40.872632619721827</c:v>
                </c:pt>
                <c:pt idx="5">
                  <c:v>43.990713836868181</c:v>
                </c:pt>
                <c:pt idx="7">
                  <c:v>39.873668377169388</c:v>
                </c:pt>
                <c:pt idx="8">
                  <c:v>42.656356624845465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18-40D6-82AE-D6583BD73044}"/>
            </c:ext>
          </c:extLst>
        </c:ser>
        <c:ser>
          <c:idx val="4"/>
          <c:order val="4"/>
          <c:tx>
            <c:strRef>
              <c:f>Dati!$G$184</c:f>
              <c:strCache>
                <c:ptCount val="1"/>
                <c:pt idx="0">
                  <c:v>Ļoti laba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Dati!$B$185:$B$193</c:f>
              <c:strCache>
                <c:ptCount val="9"/>
                <c:pt idx="1">
                  <c:v>Latviešu, n=642</c:v>
                </c:pt>
                <c:pt idx="2">
                  <c:v>Krievu, n=350</c:v>
                </c:pt>
                <c:pt idx="3">
                  <c:v>Par to, kā Covid-19 izplatās</c:v>
                </c:pt>
                <c:pt idx="4">
                  <c:v>Latviešu, n=642</c:v>
                </c:pt>
                <c:pt idx="5">
                  <c:v>Krievu, n=350</c:v>
                </c:pt>
                <c:pt idx="6">
                  <c:v>Par to, cik Covid-19 ir bīstams</c:v>
                </c:pt>
                <c:pt idx="7">
                  <c:v>Latviešu, n=642</c:v>
                </c:pt>
                <c:pt idx="8">
                  <c:v>Krievu, n=350</c:v>
                </c:pt>
              </c:strCache>
            </c:strRef>
          </c:cat>
          <c:val>
            <c:numRef>
              <c:f>Dati!$G$185:$G$193</c:f>
              <c:numCache>
                <c:formatCode>0</c:formatCode>
                <c:ptCount val="9"/>
                <c:pt idx="1">
                  <c:v>33.897064875334856</c:v>
                </c:pt>
                <c:pt idx="2">
                  <c:v>23.253788091595553</c:v>
                </c:pt>
                <c:pt idx="4">
                  <c:v>23.736893188369038</c:v>
                </c:pt>
                <c:pt idx="5">
                  <c:v>18.808689677349118</c:v>
                </c:pt>
                <c:pt idx="7">
                  <c:v>24.793512852634692</c:v>
                </c:pt>
                <c:pt idx="8">
                  <c:v>18.150143295491798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18-40D6-82AE-D6583BD73044}"/>
            </c:ext>
          </c:extLst>
        </c:ser>
        <c:ser>
          <c:idx val="5"/>
          <c:order val="5"/>
          <c:tx>
            <c:strRef>
              <c:f>Dati!$H$184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Dati!$B$185:$B$193</c:f>
              <c:strCache>
                <c:ptCount val="9"/>
                <c:pt idx="1">
                  <c:v>Latviešu, n=642</c:v>
                </c:pt>
                <c:pt idx="2">
                  <c:v>Krievu, n=350</c:v>
                </c:pt>
                <c:pt idx="3">
                  <c:v>Par to, kā Covid-19 izplatās</c:v>
                </c:pt>
                <c:pt idx="4">
                  <c:v>Latviešu, n=642</c:v>
                </c:pt>
                <c:pt idx="5">
                  <c:v>Krievu, n=350</c:v>
                </c:pt>
                <c:pt idx="6">
                  <c:v>Par to, cik Covid-19 ir bīstams</c:v>
                </c:pt>
                <c:pt idx="7">
                  <c:v>Latviešu, n=642</c:v>
                </c:pt>
                <c:pt idx="8">
                  <c:v>Krievu, n=350</c:v>
                </c:pt>
              </c:strCache>
            </c:strRef>
          </c:cat>
          <c:val>
            <c:numRef>
              <c:f>Dati!$H$185:$H$193</c:f>
              <c:numCache>
                <c:formatCode>###0</c:formatCode>
                <c:ptCount val="9"/>
                <c:pt idx="0">
                  <c:v>82.678830543275282</c:v>
                </c:pt>
                <c:pt idx="1">
                  <c:v>7</c:v>
                </c:pt>
                <c:pt idx="2">
                  <c:v>7.1929609908590493</c:v>
                </c:pt>
                <c:pt idx="3">
                  <c:v>82.678830543275282</c:v>
                </c:pt>
                <c:pt idx="4">
                  <c:v>18.069304735184417</c:v>
                </c:pt>
                <c:pt idx="5">
                  <c:v>19.879427029057979</c:v>
                </c:pt>
                <c:pt idx="6">
                  <c:v>82.678830543275282</c:v>
                </c:pt>
                <c:pt idx="7">
                  <c:v>18.011649313471203</c:v>
                </c:pt>
                <c:pt idx="8">
                  <c:v>21.872330622938016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C18-40D6-82AE-D6583BD73044}"/>
            </c:ext>
          </c:extLst>
        </c:ser>
        <c:ser>
          <c:idx val="6"/>
          <c:order val="6"/>
          <c:tx>
            <c:strRef>
              <c:f>Dati!$I$184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Dati!$B$185:$B$193</c:f>
              <c:strCache>
                <c:ptCount val="9"/>
                <c:pt idx="1">
                  <c:v>Latviešu, n=642</c:v>
                </c:pt>
                <c:pt idx="2">
                  <c:v>Krievu, n=350</c:v>
                </c:pt>
                <c:pt idx="3">
                  <c:v>Par to, kā Covid-19 izplatās</c:v>
                </c:pt>
                <c:pt idx="4">
                  <c:v>Latviešu, n=642</c:v>
                </c:pt>
                <c:pt idx="5">
                  <c:v>Krievu, n=350</c:v>
                </c:pt>
                <c:pt idx="6">
                  <c:v>Par to, cik Covid-19 ir bīstams</c:v>
                </c:pt>
                <c:pt idx="7">
                  <c:v>Latviešu, n=642</c:v>
                </c:pt>
                <c:pt idx="8">
                  <c:v>Krievu, n=350</c:v>
                </c:pt>
              </c:strCache>
            </c:strRef>
          </c:cat>
          <c:val>
            <c:numRef>
              <c:f>Dati!$I$185:$I$193</c:f>
              <c:numCache>
                <c:formatCode>0</c:formatCode>
                <c:ptCount val="9"/>
                <c:pt idx="1">
                  <c:v>11.122590819520772</c:v>
                </c:pt>
                <c:pt idx="2">
                  <c:v>9.3847474735513821</c:v>
                </c:pt>
                <c:pt idx="4">
                  <c:v>10.106916804138802</c:v>
                </c:pt>
                <c:pt idx="5">
                  <c:v>10.052468408236718</c:v>
                </c:pt>
                <c:pt idx="7">
                  <c:v>12.322963294009066</c:v>
                </c:pt>
                <c:pt idx="8">
                  <c:v>12.588410336969064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18-40D6-82AE-D6583BD73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8474584"/>
        <c:axId val="168476152"/>
      </c:barChart>
      <c:catAx>
        <c:axId val="16847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6152"/>
        <c:crossesAt val="34.1"/>
        <c:auto val="1"/>
        <c:lblAlgn val="ctr"/>
        <c:lblOffset val="100"/>
        <c:tickLblSkip val="1"/>
        <c:tickMarkSkip val="1"/>
        <c:noMultiLvlLbl val="0"/>
      </c:catAx>
      <c:valAx>
        <c:axId val="168476152"/>
        <c:scaling>
          <c:orientation val="minMax"/>
          <c:max val="140"/>
          <c:min val="0"/>
        </c:scaling>
        <c:delete val="1"/>
        <c:axPos val="t"/>
        <c:numFmt formatCode="###0" sourceLinked="1"/>
        <c:majorTickMark val="out"/>
        <c:minorTickMark val="none"/>
        <c:tickLblPos val="nextTo"/>
        <c:crossAx val="16847458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6731121310595103"/>
          <c:y val="8.6405993925255484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0522491875941715"/>
          <c:y val="8.7734856511592921E-2"/>
          <c:w val="0.69477508124058285"/>
          <c:h val="0.89177358951133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Dati!$C$302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Dati!$B$303:$B$339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Dati!$C$303:$C$339</c:f>
              <c:numCache>
                <c:formatCode>###0</c:formatCode>
                <c:ptCount val="37"/>
                <c:pt idx="0">
                  <c:v>13.34992062623715</c:v>
                </c:pt>
                <c:pt idx="1">
                  <c:v>27.292623670138219</c:v>
                </c:pt>
                <c:pt idx="2">
                  <c:v>11.15623997506785</c:v>
                </c:pt>
                <c:pt idx="3">
                  <c:v>15.399973900904129</c:v>
                </c:pt>
                <c:pt idx="4">
                  <c:v>27.292623670138219</c:v>
                </c:pt>
                <c:pt idx="5">
                  <c:v>19.305953277985274</c:v>
                </c:pt>
                <c:pt idx="6">
                  <c:v>15.183343201894576</c:v>
                </c:pt>
                <c:pt idx="7">
                  <c:v>13.412081473166225</c:v>
                </c:pt>
                <c:pt idx="8">
                  <c:v>11.103587875179464</c:v>
                </c:pt>
                <c:pt idx="9">
                  <c:v>13.058518773029885</c:v>
                </c:pt>
                <c:pt idx="10">
                  <c:v>11.109658627701664</c:v>
                </c:pt>
                <c:pt idx="11">
                  <c:v>27.292623670138219</c:v>
                </c:pt>
                <c:pt idx="12">
                  <c:v>14.09404503293451</c:v>
                </c:pt>
                <c:pt idx="13">
                  <c:v>12.163240696105792</c:v>
                </c:pt>
                <c:pt idx="14">
                  <c:v>27.292623670138219</c:v>
                </c:pt>
                <c:pt idx="15">
                  <c:v>18.768317941198013</c:v>
                </c:pt>
                <c:pt idx="16">
                  <c:v>10.397709295655693</c:v>
                </c:pt>
                <c:pt idx="17">
                  <c:v>15.345319026430611</c:v>
                </c:pt>
                <c:pt idx="18">
                  <c:v>27.292623670138219</c:v>
                </c:pt>
                <c:pt idx="19">
                  <c:v>7</c:v>
                </c:pt>
                <c:pt idx="20">
                  <c:v>12.693314051152477</c:v>
                </c:pt>
                <c:pt idx="21">
                  <c:v>14.210245788011424</c:v>
                </c:pt>
                <c:pt idx="22">
                  <c:v>10.52418443226691</c:v>
                </c:pt>
                <c:pt idx="23">
                  <c:v>14.203470097183034</c:v>
                </c:pt>
                <c:pt idx="24">
                  <c:v>27.292623670138219</c:v>
                </c:pt>
                <c:pt idx="25">
                  <c:v>9.5103235630374172</c:v>
                </c:pt>
                <c:pt idx="26">
                  <c:v>13.537647752039643</c:v>
                </c:pt>
                <c:pt idx="27">
                  <c:v>16.192558074174745</c:v>
                </c:pt>
                <c:pt idx="28">
                  <c:v>15.651190361339081</c:v>
                </c:pt>
                <c:pt idx="29">
                  <c:v>17.188642207103996</c:v>
                </c:pt>
                <c:pt idx="30">
                  <c:v>27.292623670138219</c:v>
                </c:pt>
                <c:pt idx="31">
                  <c:v>9.5103235630374172</c:v>
                </c:pt>
                <c:pt idx="32">
                  <c:v>16.608246223427333</c:v>
                </c:pt>
                <c:pt idx="33">
                  <c:v>13.059840134889697</c:v>
                </c:pt>
                <c:pt idx="34">
                  <c:v>27.292623670138219</c:v>
                </c:pt>
                <c:pt idx="35">
                  <c:v>14.128125258844939</c:v>
                </c:pt>
                <c:pt idx="36">
                  <c:v>12.917234041321292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3-4657-9262-F75FC66D5651}"/>
            </c:ext>
          </c:extLst>
        </c:ser>
        <c:ser>
          <c:idx val="1"/>
          <c:order val="1"/>
          <c:tx>
            <c:strRef>
              <c:f>Dati!$D$302</c:f>
              <c:strCache>
                <c:ptCount val="1"/>
                <c:pt idx="0">
                  <c:v>Ļoti slikta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C3-4657-9262-F75FC66D5651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C3-4657-9262-F75FC66D5651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52511608626516E-2"/>
                      <c:h val="3.0665548132345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8C3-4657-9262-F75FC66D5651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456067605391513E-2"/>
                      <c:h val="3.81176624301755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8C3-4657-9262-F75FC66D5651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52511608626516E-2"/>
                      <c:h val="3.81176624301755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8C3-4657-9262-F75FC66D5651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52511608626516E-2"/>
                      <c:h val="4.06017005294521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8C3-4657-9262-F75FC66D5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Dati!$B$303:$B$339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Dati!$D$303:$D$339</c:f>
              <c:numCache>
                <c:formatCode>General</c:formatCode>
                <c:ptCount val="37"/>
                <c:pt idx="0" formatCode="0">
                  <c:v>3.8304156488225929</c:v>
                </c:pt>
                <c:pt idx="2" formatCode="0">
                  <c:v>5.0345155201722882</c:v>
                </c:pt>
                <c:pt idx="3" formatCode="0">
                  <c:v>2.7051520955470698</c:v>
                </c:pt>
                <c:pt idx="5" formatCode="0">
                  <c:v>1.087930228151607</c:v>
                </c:pt>
                <c:pt idx="6" formatCode="0">
                  <c:v>4.3534367184334108</c:v>
                </c:pt>
                <c:pt idx="7" formatCode="0">
                  <c:v>2.557029015082513</c:v>
                </c:pt>
                <c:pt idx="8" formatCode="0">
                  <c:v>3.6022982937441475</c:v>
                </c:pt>
                <c:pt idx="9" formatCode="0">
                  <c:v>5.9959594556918185</c:v>
                </c:pt>
                <c:pt idx="10" formatCode="0">
                  <c:v>4.1234377150329538</c:v>
                </c:pt>
                <c:pt idx="12" formatCode="0">
                  <c:v>3.6510839189873674</c:v>
                </c:pt>
                <c:pt idx="13" formatCode="0">
                  <c:v>4.2799655347304606</c:v>
                </c:pt>
                <c:pt idx="15" formatCode="0">
                  <c:v>0</c:v>
                </c:pt>
                <c:pt idx="16" formatCode="0">
                  <c:v>5.6305053224237245</c:v>
                </c:pt>
                <c:pt idx="17" formatCode="0">
                  <c:v>2.6420984439793003</c:v>
                </c:pt>
                <c:pt idx="19" formatCode="0">
                  <c:v>7.6887153551140601</c:v>
                </c:pt>
                <c:pt idx="20" formatCode="0">
                  <c:v>5.2456762384000122</c:v>
                </c:pt>
                <c:pt idx="21" formatCode="0">
                  <c:v>2.0389594587851207</c:v>
                </c:pt>
                <c:pt idx="22" formatCode="0">
                  <c:v>2.8310448869646097</c:v>
                </c:pt>
                <c:pt idx="23" formatCode="0">
                  <c:v>3.324770313623794</c:v>
                </c:pt>
                <c:pt idx="25" formatCode="0">
                  <c:v>5.3511417003573616</c:v>
                </c:pt>
                <c:pt idx="26" formatCode="0">
                  <c:v>2.7018241529422795</c:v>
                </c:pt>
                <c:pt idx="27" formatCode="0">
                  <c:v>2.2565311621171933</c:v>
                </c:pt>
                <c:pt idx="28" formatCode="0">
                  <c:v>2.828937276332971</c:v>
                </c:pt>
                <c:pt idx="29" formatCode="0">
                  <c:v>4.7441306284958458</c:v>
                </c:pt>
                <c:pt idx="31" formatCode="0">
                  <c:v>5.3511417003573616</c:v>
                </c:pt>
                <c:pt idx="32" formatCode="0">
                  <c:v>2.0852892783426751</c:v>
                </c:pt>
                <c:pt idx="33" formatCode="0">
                  <c:v>4.6999541841733414</c:v>
                </c:pt>
                <c:pt idx="35" formatCode="0">
                  <c:v>2.3132660058165966</c:v>
                </c:pt>
                <c:pt idx="36" formatCode="0">
                  <c:v>5.3102976277098302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8C3-4657-9262-F75FC66D5651}"/>
            </c:ext>
          </c:extLst>
        </c:ser>
        <c:ser>
          <c:idx val="2"/>
          <c:order val="2"/>
          <c:tx>
            <c:strRef>
              <c:f>Dati!$E$302</c:f>
              <c:strCache>
                <c:ptCount val="1"/>
                <c:pt idx="0">
                  <c:v>Drīzāk slikta</c:v>
                </c:pt>
              </c:strCache>
            </c:strRef>
          </c:tx>
          <c:spPr>
            <a:solidFill>
              <a:srgbClr val="8EB4E3"/>
            </a:solidFill>
          </c:spPr>
          <c:invertIfNegative val="0"/>
          <c:dLbls>
            <c:dLbl>
              <c:idx val="15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C3-4657-9262-F75FC66D5651}"/>
                </c:ext>
              </c:extLst>
            </c:dLbl>
            <c:dLbl>
              <c:idx val="26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C3-4657-9262-F75FC66D5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Dati!$B$303:$B$339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Dati!$E$303:$E$339</c:f>
              <c:numCache>
                <c:formatCode>General</c:formatCode>
                <c:ptCount val="37"/>
                <c:pt idx="0" formatCode="0">
                  <c:v>10.112287395078475</c:v>
                </c:pt>
                <c:pt idx="2" formatCode="0">
                  <c:v>11.101868174898081</c:v>
                </c:pt>
                <c:pt idx="3" formatCode="0">
                  <c:v>9.1874976736870195</c:v>
                </c:pt>
                <c:pt idx="5" formatCode="0">
                  <c:v>6.8987401640013397</c:v>
                </c:pt>
                <c:pt idx="6" formatCode="0">
                  <c:v>7.7558437498102331</c:v>
                </c:pt>
                <c:pt idx="7" formatCode="0">
                  <c:v>11.323513181889481</c:v>
                </c:pt>
                <c:pt idx="8" formatCode="0">
                  <c:v>12.586737501214607</c:v>
                </c:pt>
                <c:pt idx="9" formatCode="0">
                  <c:v>8.2381454414165169</c:v>
                </c:pt>
                <c:pt idx="10" formatCode="0">
                  <c:v>12.059527327403602</c:v>
                </c:pt>
                <c:pt idx="12" formatCode="0">
                  <c:v>9.5474947182163419</c:v>
                </c:pt>
                <c:pt idx="13" formatCode="0">
                  <c:v>10.849417439301966</c:v>
                </c:pt>
                <c:pt idx="15" formatCode="0">
                  <c:v>8.5243057289402078</c:v>
                </c:pt>
                <c:pt idx="16" formatCode="0">
                  <c:v>11.264409052058802</c:v>
                </c:pt>
                <c:pt idx="17" formatCode="0">
                  <c:v>9.3052061997283086</c:v>
                </c:pt>
                <c:pt idx="19" formatCode="0">
                  <c:v>12.60390831502416</c:v>
                </c:pt>
                <c:pt idx="20" formatCode="0">
                  <c:v>9.3536333805857304</c:v>
                </c:pt>
                <c:pt idx="21" formatCode="0">
                  <c:v>11.043418423341674</c:v>
                </c:pt>
                <c:pt idx="22" formatCode="0">
                  <c:v>13.9373943509067</c:v>
                </c:pt>
                <c:pt idx="23" formatCode="0">
                  <c:v>9.7643832593313906</c:v>
                </c:pt>
                <c:pt idx="25" formatCode="0">
                  <c:v>12.431158406743441</c:v>
                </c:pt>
                <c:pt idx="26" formatCode="0">
                  <c:v>11.053151765156297</c:v>
                </c:pt>
                <c:pt idx="27" formatCode="0">
                  <c:v>8.8435344338462833</c:v>
                </c:pt>
                <c:pt idx="28" formatCode="0">
                  <c:v>8.8124960324661661</c:v>
                </c:pt>
                <c:pt idx="29" formatCode="0">
                  <c:v>5.3598508345383777</c:v>
                </c:pt>
                <c:pt idx="31" formatCode="0">
                  <c:v>12.431158406743441</c:v>
                </c:pt>
                <c:pt idx="32" formatCode="0">
                  <c:v>8.5990881683682119</c:v>
                </c:pt>
                <c:pt idx="33" formatCode="0">
                  <c:v>9.5328293510751809</c:v>
                </c:pt>
                <c:pt idx="35" formatCode="0">
                  <c:v>10.851232405476683</c:v>
                </c:pt>
                <c:pt idx="36" formatCode="0">
                  <c:v>9.0650920011070983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8C3-4657-9262-F75FC66D5651}"/>
            </c:ext>
          </c:extLst>
        </c:ser>
        <c:ser>
          <c:idx val="3"/>
          <c:order val="3"/>
          <c:tx>
            <c:strRef>
              <c:f>Dati!$F$302</c:f>
              <c:strCache>
                <c:ptCount val="1"/>
                <c:pt idx="0">
                  <c:v>Drīzāk laba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Dati!$B$303:$B$339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Dati!$F$303:$F$339</c:f>
              <c:numCache>
                <c:formatCode>General</c:formatCode>
                <c:ptCount val="37"/>
                <c:pt idx="0" formatCode="0">
                  <c:v>45.44551410805029</c:v>
                </c:pt>
                <c:pt idx="2" formatCode="0">
                  <c:v>46.829142079422454</c:v>
                </c:pt>
                <c:pt idx="3" formatCode="0">
                  <c:v>44.152476740865346</c:v>
                </c:pt>
                <c:pt idx="5" formatCode="0">
                  <c:v>33.297091825144356</c:v>
                </c:pt>
                <c:pt idx="6" formatCode="0">
                  <c:v>44.042827488892158</c:v>
                </c:pt>
                <c:pt idx="7" formatCode="0">
                  <c:v>48.196750649151369</c:v>
                </c:pt>
                <c:pt idx="8" formatCode="0">
                  <c:v>48.066755026097333</c:v>
                </c:pt>
                <c:pt idx="9" formatCode="0">
                  <c:v>42.835692558446247</c:v>
                </c:pt>
                <c:pt idx="10" formatCode="0">
                  <c:v>49.600570661658189</c:v>
                </c:pt>
                <c:pt idx="12" formatCode="0">
                  <c:v>41.781765667940427</c:v>
                </c:pt>
                <c:pt idx="13" formatCode="0">
                  <c:v>52.23208146082068</c:v>
                </c:pt>
                <c:pt idx="15" formatCode="0">
                  <c:v>29.558093470092384</c:v>
                </c:pt>
                <c:pt idx="16" formatCode="0">
                  <c:v>44.275519988180278</c:v>
                </c:pt>
                <c:pt idx="17" formatCode="0">
                  <c:v>47.207690057158949</c:v>
                </c:pt>
                <c:pt idx="19" formatCode="0">
                  <c:v>39.496002517289305</c:v>
                </c:pt>
                <c:pt idx="20" formatCode="0">
                  <c:v>45.555450848699614</c:v>
                </c:pt>
                <c:pt idx="21" formatCode="0">
                  <c:v>46.032575279337067</c:v>
                </c:pt>
                <c:pt idx="22" formatCode="0">
                  <c:v>47.433617787318617</c:v>
                </c:pt>
                <c:pt idx="23" formatCode="0">
                  <c:v>48.133312004238654</c:v>
                </c:pt>
                <c:pt idx="25" formatCode="0">
                  <c:v>45.052276486932527</c:v>
                </c:pt>
                <c:pt idx="26" formatCode="0">
                  <c:v>44.215098624657188</c:v>
                </c:pt>
                <c:pt idx="27" formatCode="0">
                  <c:v>40.702282579383663</c:v>
                </c:pt>
                <c:pt idx="28" formatCode="0">
                  <c:v>46.55574418757277</c:v>
                </c:pt>
                <c:pt idx="29" formatCode="0">
                  <c:v>51.693413269668142</c:v>
                </c:pt>
                <c:pt idx="31" formatCode="0">
                  <c:v>45.052276486932527</c:v>
                </c:pt>
                <c:pt idx="32" formatCode="0">
                  <c:v>47.761360272292293</c:v>
                </c:pt>
                <c:pt idx="33" formatCode="0">
                  <c:v>42.125551514716072</c:v>
                </c:pt>
                <c:pt idx="35" formatCode="0">
                  <c:v>46.43470835439588</c:v>
                </c:pt>
                <c:pt idx="36" formatCode="0">
                  <c:v>46.410498309501925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8C3-4657-9262-F75FC66D5651}"/>
            </c:ext>
          </c:extLst>
        </c:ser>
        <c:ser>
          <c:idx val="4"/>
          <c:order val="4"/>
          <c:tx>
            <c:strRef>
              <c:f>Dati!$G$302</c:f>
              <c:strCache>
                <c:ptCount val="1"/>
                <c:pt idx="0">
                  <c:v>Ļoti laba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Dati!$B$303:$B$339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Dati!$G$303:$G$339</c:f>
              <c:numCache>
                <c:formatCode>General</c:formatCode>
                <c:ptCount val="37"/>
                <c:pt idx="0" formatCode="0">
                  <c:v>30.128658565237682</c:v>
                </c:pt>
                <c:pt idx="2" formatCode="0">
                  <c:v>25.769397524836702</c:v>
                </c:pt>
                <c:pt idx="3" formatCode="0">
                  <c:v>34.202504667786201</c:v>
                </c:pt>
                <c:pt idx="5" formatCode="0">
                  <c:v>50.04159504096333</c:v>
                </c:pt>
                <c:pt idx="6" formatCode="0">
                  <c:v>31.754987521183892</c:v>
                </c:pt>
                <c:pt idx="7" formatCode="0">
                  <c:v>28.554722953476269</c:v>
                </c:pt>
                <c:pt idx="8" formatCode="0">
                  <c:v>25.562388249322019</c:v>
                </c:pt>
                <c:pt idx="9" formatCode="0">
                  <c:v>30.082227150924901</c:v>
                </c:pt>
                <c:pt idx="10" formatCode="0">
                  <c:v>25.426367752133132</c:v>
                </c:pt>
                <c:pt idx="12" formatCode="0">
                  <c:v>33.897064875334856</c:v>
                </c:pt>
                <c:pt idx="13" formatCode="0">
                  <c:v>23.253788091595553</c:v>
                </c:pt>
                <c:pt idx="15" formatCode="0">
                  <c:v>44.752940732121324</c:v>
                </c:pt>
                <c:pt idx="16" formatCode="0">
                  <c:v>25.087211247342257</c:v>
                </c:pt>
                <c:pt idx="17" formatCode="0">
                  <c:v>33.246861922382024</c:v>
                </c:pt>
                <c:pt idx="19" formatCode="0">
                  <c:v>27.425795306672139</c:v>
                </c:pt>
                <c:pt idx="20" formatCode="0">
                  <c:v>29.023212285835459</c:v>
                </c:pt>
                <c:pt idx="21" formatCode="0">
                  <c:v>29.863283624027666</c:v>
                </c:pt>
                <c:pt idx="22" formatCode="0">
                  <c:v>34.597055275655251</c:v>
                </c:pt>
                <c:pt idx="23" formatCode="0">
                  <c:v>31.285271774282446</c:v>
                </c:pt>
                <c:pt idx="25" formatCode="0">
                  <c:v>31.105386408616042</c:v>
                </c:pt>
                <c:pt idx="26" formatCode="0">
                  <c:v>28.700088329076117</c:v>
                </c:pt>
                <c:pt idx="27" formatCode="0">
                  <c:v>32.087223199091106</c:v>
                </c:pt>
                <c:pt idx="28" formatCode="0">
                  <c:v>30.914327886526632</c:v>
                </c:pt>
                <c:pt idx="29" formatCode="0">
                  <c:v>27.693740742769375</c:v>
                </c:pt>
                <c:pt idx="31" formatCode="0">
                  <c:v>31.105386408616042</c:v>
                </c:pt>
                <c:pt idx="32" formatCode="0">
                  <c:v>29.290638793829256</c:v>
                </c:pt>
                <c:pt idx="33" formatCode="0">
                  <c:v>30.217650991634187</c:v>
                </c:pt>
                <c:pt idx="35" formatCode="0">
                  <c:v>35.276637249899892</c:v>
                </c:pt>
                <c:pt idx="36" formatCode="0">
                  <c:v>23.746965975247363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8C3-4657-9262-F75FC66D5651}"/>
            </c:ext>
          </c:extLst>
        </c:ser>
        <c:ser>
          <c:idx val="5"/>
          <c:order val="5"/>
          <c:tx>
            <c:strRef>
              <c:f>Dati!$H$302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Dati!$B$303:$B$339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Dati!$H$303:$H$339</c:f>
              <c:numCache>
                <c:formatCode>###0</c:formatCode>
                <c:ptCount val="37"/>
                <c:pt idx="0">
                  <c:v>14.764514192819703</c:v>
                </c:pt>
                <c:pt idx="1">
                  <c:v>90.338686866107679</c:v>
                </c:pt>
                <c:pt idx="2">
                  <c:v>17.74014726184852</c:v>
                </c:pt>
                <c:pt idx="3">
                  <c:v>11.983705457456132</c:v>
                </c:pt>
                <c:pt idx="4">
                  <c:v>90.338686866107679</c:v>
                </c:pt>
                <c:pt idx="5">
                  <c:v>6.9999999999999929</c:v>
                </c:pt>
                <c:pt idx="6">
                  <c:v>14.540871856031629</c:v>
                </c:pt>
                <c:pt idx="7">
                  <c:v>13.587213263480038</c:v>
                </c:pt>
                <c:pt idx="8">
                  <c:v>16.709543590688327</c:v>
                </c:pt>
                <c:pt idx="9">
                  <c:v>17.420767156736531</c:v>
                </c:pt>
                <c:pt idx="10">
                  <c:v>15.311748452316358</c:v>
                </c:pt>
                <c:pt idx="11">
                  <c:v>90.338686866107679</c:v>
                </c:pt>
                <c:pt idx="12">
                  <c:v>14.659856322832397</c:v>
                </c:pt>
                <c:pt idx="13">
                  <c:v>14.852817313691446</c:v>
                </c:pt>
                <c:pt idx="14">
                  <c:v>90.338686866107679</c:v>
                </c:pt>
                <c:pt idx="15">
                  <c:v>16.027652663893971</c:v>
                </c:pt>
                <c:pt idx="16">
                  <c:v>20.975955630585148</c:v>
                </c:pt>
                <c:pt idx="17">
                  <c:v>9.8841348865667058</c:v>
                </c:pt>
                <c:pt idx="18">
                  <c:v>90.338686866107679</c:v>
                </c:pt>
                <c:pt idx="19">
                  <c:v>23.416889042146231</c:v>
                </c:pt>
                <c:pt idx="20">
                  <c:v>15.760023731572609</c:v>
                </c:pt>
                <c:pt idx="21">
                  <c:v>14.442827962742946</c:v>
                </c:pt>
                <c:pt idx="22">
                  <c:v>8.3080138031338109</c:v>
                </c:pt>
                <c:pt idx="23">
                  <c:v>10.920103087586575</c:v>
                </c:pt>
                <c:pt idx="24">
                  <c:v>90.338686866107679</c:v>
                </c:pt>
                <c:pt idx="25">
                  <c:v>14.18102397055911</c:v>
                </c:pt>
                <c:pt idx="26">
                  <c:v>17.423499912374375</c:v>
                </c:pt>
                <c:pt idx="27">
                  <c:v>17.54918108763291</c:v>
                </c:pt>
                <c:pt idx="28">
                  <c:v>12.868614792008273</c:v>
                </c:pt>
                <c:pt idx="29">
                  <c:v>10.951532853670159</c:v>
                </c:pt>
                <c:pt idx="30">
                  <c:v>90.338686866107679</c:v>
                </c:pt>
                <c:pt idx="31">
                  <c:v>14.18102397055911</c:v>
                </c:pt>
                <c:pt idx="32">
                  <c:v>13.286687799986126</c:v>
                </c:pt>
                <c:pt idx="33">
                  <c:v>17.99548435975742</c:v>
                </c:pt>
                <c:pt idx="34">
                  <c:v>90.338686866107679</c:v>
                </c:pt>
                <c:pt idx="35">
                  <c:v>8.6273412618119067</c:v>
                </c:pt>
                <c:pt idx="36">
                  <c:v>20.181222581358391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8C3-4657-9262-F75FC66D5651}"/>
            </c:ext>
          </c:extLst>
        </c:ser>
        <c:ser>
          <c:idx val="6"/>
          <c:order val="6"/>
          <c:tx>
            <c:strRef>
              <c:f>Dati!$I$302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2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8C3-4657-9262-F75FC66D5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Dati!$B$303:$B$339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Dati!$I$303:$I$339</c:f>
              <c:numCache>
                <c:formatCode>General</c:formatCode>
                <c:ptCount val="37"/>
                <c:pt idx="0" formatCode="0">
                  <c:v>10.483124282810964</c:v>
                </c:pt>
                <c:pt idx="2" formatCode="0">
                  <c:v>11.265076700670317</c:v>
                </c:pt>
                <c:pt idx="3" formatCode="0">
                  <c:v>9.752368822114402</c:v>
                </c:pt>
                <c:pt idx="5" formatCode="0">
                  <c:v>8.6746427417394401</c:v>
                </c:pt>
                <c:pt idx="6" formatCode="0">
                  <c:v>12.092904521680422</c:v>
                </c:pt>
                <c:pt idx="7" formatCode="0">
                  <c:v>9.3679842004003806</c:v>
                </c:pt>
                <c:pt idx="8" formatCode="0">
                  <c:v>10.181820929621853</c:v>
                </c:pt>
                <c:pt idx="9" formatCode="0">
                  <c:v>12.84797539352053</c:v>
                </c:pt>
                <c:pt idx="10" formatCode="0">
                  <c:v>8.7900965437720959</c:v>
                </c:pt>
                <c:pt idx="12" formatCode="0">
                  <c:v>11.122590819520772</c:v>
                </c:pt>
                <c:pt idx="13" formatCode="0">
                  <c:v>9.3847474735513821</c:v>
                </c:pt>
                <c:pt idx="15" formatCode="0">
                  <c:v>17.164660068846079</c:v>
                </c:pt>
                <c:pt idx="16" formatCode="0">
                  <c:v>13.742354389994846</c:v>
                </c:pt>
                <c:pt idx="17" formatCode="0">
                  <c:v>7.5981433767511959</c:v>
                </c:pt>
                <c:pt idx="19" formatCode="0">
                  <c:v>12.785578505900327</c:v>
                </c:pt>
                <c:pt idx="20" formatCode="0">
                  <c:v>10.822027246479193</c:v>
                </c:pt>
                <c:pt idx="21" formatCode="0">
                  <c:v>11.021763214508468</c:v>
                </c:pt>
                <c:pt idx="22" formatCode="0">
                  <c:v>1.2008876991548811</c:v>
                </c:pt>
                <c:pt idx="23" formatCode="0">
                  <c:v>7.4922626485237869</c:v>
                </c:pt>
                <c:pt idx="25" formatCode="0">
                  <c:v>6.0600369973507169</c:v>
                </c:pt>
                <c:pt idx="26" formatCode="0">
                  <c:v>13.329837128168062</c:v>
                </c:pt>
                <c:pt idx="27" formatCode="0">
                  <c:v>16.110428625561795</c:v>
                </c:pt>
                <c:pt idx="28" formatCode="0">
                  <c:v>10.888494617101493</c:v>
                </c:pt>
                <c:pt idx="29" formatCode="0">
                  <c:v>10.508864524528201</c:v>
                </c:pt>
                <c:pt idx="31" formatCode="0">
                  <c:v>6.0600369973507169</c:v>
                </c:pt>
                <c:pt idx="32" formatCode="0">
                  <c:v>12.263623487167495</c:v>
                </c:pt>
                <c:pt idx="33" formatCode="0">
                  <c:v>13.42401395840117</c:v>
                </c:pt>
                <c:pt idx="35" formatCode="0">
                  <c:v>5.1241559844107698</c:v>
                </c:pt>
                <c:pt idx="36" formatCode="0">
                  <c:v>15.467146086433722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8C3-4657-9262-F75FC66D5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8474584"/>
        <c:axId val="168476152"/>
      </c:barChart>
      <c:catAx>
        <c:axId val="16847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6152"/>
        <c:crossesAt val="27.3"/>
        <c:auto val="1"/>
        <c:lblAlgn val="ctr"/>
        <c:lblOffset val="100"/>
        <c:tickLblSkip val="1"/>
        <c:tickMarkSkip val="1"/>
        <c:noMultiLvlLbl val="0"/>
      </c:catAx>
      <c:valAx>
        <c:axId val="168476152"/>
        <c:scaling>
          <c:orientation val="minMax"/>
          <c:max val="140"/>
          <c:min val="0"/>
        </c:scaling>
        <c:delete val="1"/>
        <c:axPos val="t"/>
        <c:numFmt formatCode="###0" sourceLinked="1"/>
        <c:majorTickMark val="out"/>
        <c:minorTickMark val="none"/>
        <c:tickLblPos val="nextTo"/>
        <c:crossAx val="16847458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 dirty="0"/>
              <a:t>%</a:t>
            </a:r>
          </a:p>
        </c:rich>
      </c:tx>
      <c:layout>
        <c:manualLayout>
          <c:xMode val="edge"/>
          <c:yMode val="edge"/>
          <c:x val="0.95998139381993064"/>
          <c:y val="8.3918622848200314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4420130967281853"/>
          <c:y val="8.9749276835891012E-2"/>
          <c:w val="0.65530526976123471"/>
          <c:h val="0.895872407840911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Dati!$C$258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Dati!$B$259:$B$295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Dati!$C$259:$C$295</c:f>
              <c:numCache>
                <c:formatCode>###0</c:formatCode>
                <c:ptCount val="37"/>
                <c:pt idx="0">
                  <c:v>11.516871793966263</c:v>
                </c:pt>
                <c:pt idx="1">
                  <c:v>37.512824155529032</c:v>
                </c:pt>
                <c:pt idx="2">
                  <c:v>11.041035934351283</c:v>
                </c:pt>
                <c:pt idx="3">
                  <c:v>11.961553138850121</c:v>
                </c:pt>
                <c:pt idx="4">
                  <c:v>37.512824155529032</c:v>
                </c:pt>
                <c:pt idx="5">
                  <c:v>14.559745157053957</c:v>
                </c:pt>
                <c:pt idx="6">
                  <c:v>9.0622554806254598</c:v>
                </c:pt>
                <c:pt idx="7">
                  <c:v>13.570090832076989</c:v>
                </c:pt>
                <c:pt idx="8">
                  <c:v>11.3056462420092</c:v>
                </c:pt>
                <c:pt idx="9">
                  <c:v>11.599594889433543</c:v>
                </c:pt>
                <c:pt idx="10">
                  <c:v>10.486580485006282</c:v>
                </c:pt>
                <c:pt idx="11">
                  <c:v>37.512824155529032</c:v>
                </c:pt>
                <c:pt idx="12">
                  <c:v>12.229266767758904</c:v>
                </c:pt>
                <c:pt idx="13">
                  <c:v>10.364696077983023</c:v>
                </c:pt>
                <c:pt idx="14">
                  <c:v>37.512824155529032</c:v>
                </c:pt>
                <c:pt idx="15">
                  <c:v>16.774790448067112</c:v>
                </c:pt>
                <c:pt idx="16">
                  <c:v>7</c:v>
                </c:pt>
                <c:pt idx="17">
                  <c:v>14.733142228176941</c:v>
                </c:pt>
                <c:pt idx="18">
                  <c:v>37.512824155529032</c:v>
                </c:pt>
                <c:pt idx="19">
                  <c:v>7.4896397139790469</c:v>
                </c:pt>
                <c:pt idx="20">
                  <c:v>7.0788233813185393</c:v>
                </c:pt>
                <c:pt idx="21">
                  <c:v>14.123824169526848</c:v>
                </c:pt>
                <c:pt idx="22">
                  <c:v>15.775734898775582</c:v>
                </c:pt>
                <c:pt idx="23">
                  <c:v>10.799323170950448</c:v>
                </c:pt>
                <c:pt idx="24">
                  <c:v>37.512824155529032</c:v>
                </c:pt>
                <c:pt idx="25">
                  <c:v>13.201262899074885</c:v>
                </c:pt>
                <c:pt idx="26">
                  <c:v>12.871537088654229</c:v>
                </c:pt>
                <c:pt idx="27">
                  <c:v>7.0112221430447192</c:v>
                </c:pt>
                <c:pt idx="28">
                  <c:v>8.6629530490425637</c:v>
                </c:pt>
                <c:pt idx="29">
                  <c:v>12.246971530348274</c:v>
                </c:pt>
                <c:pt idx="30">
                  <c:v>37.512824155529032</c:v>
                </c:pt>
                <c:pt idx="31">
                  <c:v>13.201262899074885</c:v>
                </c:pt>
                <c:pt idx="32">
                  <c:v>9.9294331363942945</c:v>
                </c:pt>
                <c:pt idx="33">
                  <c:v>11.906474309726521</c:v>
                </c:pt>
                <c:pt idx="34">
                  <c:v>37.512824155529032</c:v>
                </c:pt>
                <c:pt idx="35">
                  <c:v>14.495995793798919</c:v>
                </c:pt>
                <c:pt idx="36">
                  <c:v>7.9216123784922381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1-4B32-9946-8CD80E54BEEF}"/>
            </c:ext>
          </c:extLst>
        </c:ser>
        <c:ser>
          <c:idx val="1"/>
          <c:order val="1"/>
          <c:tx>
            <c:strRef>
              <c:f>Dati!$D$258</c:f>
              <c:strCache>
                <c:ptCount val="1"/>
                <c:pt idx="0">
                  <c:v>Ļoti slikta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Dati!$B$259:$B$295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Dati!$D$259:$D$295</c:f>
              <c:numCache>
                <c:formatCode>General</c:formatCode>
                <c:ptCount val="37"/>
                <c:pt idx="0" formatCode="0">
                  <c:v>9.6339161911766933</c:v>
                </c:pt>
                <c:pt idx="2" formatCode="0">
                  <c:v>11.547692469985025</c:v>
                </c:pt>
                <c:pt idx="3" formatCode="0">
                  <c:v>7.84544104313738</c:v>
                </c:pt>
                <c:pt idx="5" formatCode="0">
                  <c:v>7.384902015931913</c:v>
                </c:pt>
                <c:pt idx="6" formatCode="0">
                  <c:v>7.3476541639299935</c:v>
                </c:pt>
                <c:pt idx="7" formatCode="0">
                  <c:v>7.6093197698846744</c:v>
                </c:pt>
                <c:pt idx="8" formatCode="0">
                  <c:v>10.461816522289762</c:v>
                </c:pt>
                <c:pt idx="9" formatCode="0">
                  <c:v>14.197011352220215</c:v>
                </c:pt>
                <c:pt idx="10" formatCode="0">
                  <c:v>10.002459324989166</c:v>
                </c:pt>
                <c:pt idx="12" formatCode="0">
                  <c:v>8.0736911019164932</c:v>
                </c:pt>
                <c:pt idx="13" formatCode="0">
                  <c:v>12.471473348475381</c:v>
                </c:pt>
                <c:pt idx="15" formatCode="0">
                  <c:v>3.134003389906554</c:v>
                </c:pt>
                <c:pt idx="16" formatCode="0">
                  <c:v>15.093195736763818</c:v>
                </c:pt>
                <c:pt idx="17" formatCode="0">
                  <c:v>5.7544061092171788</c:v>
                </c:pt>
                <c:pt idx="19" formatCode="0">
                  <c:v>15.418492061579055</c:v>
                </c:pt>
                <c:pt idx="20" formatCode="0">
                  <c:v>8.1233374505797329</c:v>
                </c:pt>
                <c:pt idx="21" formatCode="0">
                  <c:v>6.9210838482348906</c:v>
                </c:pt>
                <c:pt idx="22" formatCode="0">
                  <c:v>8.8481060700690861</c:v>
                </c:pt>
                <c:pt idx="23" formatCode="0">
                  <c:v>8.0173887959538774</c:v>
                </c:pt>
                <c:pt idx="25" formatCode="0">
                  <c:v>9.5511430966764035</c:v>
                </c:pt>
                <c:pt idx="26" formatCode="0">
                  <c:v>7.0747196358222659</c:v>
                </c:pt>
                <c:pt idx="27" formatCode="0">
                  <c:v>10.439111549445926</c:v>
                </c:pt>
                <c:pt idx="28" formatCode="0">
                  <c:v>12.726414108237833</c:v>
                </c:pt>
                <c:pt idx="29" formatCode="0">
                  <c:v>10.282283156548607</c:v>
                </c:pt>
                <c:pt idx="31" formatCode="0">
                  <c:v>9.5511430966764035</c:v>
                </c:pt>
                <c:pt idx="32" formatCode="0">
                  <c:v>9.642594364272103</c:v>
                </c:pt>
                <c:pt idx="33" formatCode="0">
                  <c:v>9.7298558868466873</c:v>
                </c:pt>
                <c:pt idx="35" formatCode="0">
                  <c:v>6.4065007215014305</c:v>
                </c:pt>
                <c:pt idx="36" formatCode="0">
                  <c:v>13.861710895646768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1-4B32-9946-8CD80E54BEEF}"/>
            </c:ext>
          </c:extLst>
        </c:ser>
        <c:ser>
          <c:idx val="2"/>
          <c:order val="2"/>
          <c:tx>
            <c:strRef>
              <c:f>Dati!$E$258</c:f>
              <c:strCache>
                <c:ptCount val="1"/>
                <c:pt idx="0">
                  <c:v>Drīzāk slikta</c:v>
                </c:pt>
              </c:strCache>
            </c:strRef>
          </c:tx>
          <c:spPr>
            <a:solidFill>
              <a:srgbClr val="8EB4E3"/>
            </a:solidFill>
          </c:spPr>
          <c:invertIfNegative val="0"/>
          <c:dLbls>
            <c:dLbl>
              <c:idx val="15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71-4B32-9946-8CD80E54BEEF}"/>
                </c:ext>
              </c:extLst>
            </c:dLbl>
            <c:dLbl>
              <c:idx val="26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71-4B32-9946-8CD80E54BE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Dati!$B$259:$B$295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Dati!$E$259:$E$295</c:f>
              <c:numCache>
                <c:formatCode>General</c:formatCode>
                <c:ptCount val="37"/>
                <c:pt idx="0" formatCode="0">
                  <c:v>16.362036170386073</c:v>
                </c:pt>
                <c:pt idx="2" formatCode="0">
                  <c:v>14.924095751192725</c:v>
                </c:pt>
                <c:pt idx="3" formatCode="0">
                  <c:v>17.70582997354153</c:v>
                </c:pt>
                <c:pt idx="5" formatCode="0">
                  <c:v>15.568176982543161</c:v>
                </c:pt>
                <c:pt idx="6" formatCode="0">
                  <c:v>21.102914510973577</c:v>
                </c:pt>
                <c:pt idx="7" formatCode="0">
                  <c:v>16.333413553567368</c:v>
                </c:pt>
                <c:pt idx="8" formatCode="0">
                  <c:v>15.74536139123007</c:v>
                </c:pt>
                <c:pt idx="9" formatCode="0">
                  <c:v>11.716217913875273</c:v>
                </c:pt>
                <c:pt idx="10" formatCode="0">
                  <c:v>17.023784345533581</c:v>
                </c:pt>
                <c:pt idx="12" formatCode="0">
                  <c:v>17.209866285853632</c:v>
                </c:pt>
                <c:pt idx="13" formatCode="0">
                  <c:v>14.676654729070627</c:v>
                </c:pt>
                <c:pt idx="15" formatCode="0">
                  <c:v>17.604030317555367</c:v>
                </c:pt>
                <c:pt idx="16" formatCode="0">
                  <c:v>15.419628418765214</c:v>
                </c:pt>
                <c:pt idx="17" formatCode="0">
                  <c:v>17.025275818134912</c:v>
                </c:pt>
                <c:pt idx="19" formatCode="0">
                  <c:v>14.604692379970929</c:v>
                </c:pt>
                <c:pt idx="20" formatCode="0">
                  <c:v>22.310663323630759</c:v>
                </c:pt>
                <c:pt idx="21" formatCode="0">
                  <c:v>16.467916137767293</c:v>
                </c:pt>
                <c:pt idx="22" formatCode="0">
                  <c:v>12.888983186684364</c:v>
                </c:pt>
                <c:pt idx="23" formatCode="0">
                  <c:v>18.696112188624706</c:v>
                </c:pt>
                <c:pt idx="25" formatCode="0">
                  <c:v>14.760418159777741</c:v>
                </c:pt>
                <c:pt idx="26" formatCode="0">
                  <c:v>17.566567431052537</c:v>
                </c:pt>
                <c:pt idx="27" formatCode="0">
                  <c:v>20.062490463038387</c:v>
                </c:pt>
                <c:pt idx="28" formatCode="0">
                  <c:v>16.123456998248635</c:v>
                </c:pt>
                <c:pt idx="29" formatCode="0">
                  <c:v>14.983569468632149</c:v>
                </c:pt>
                <c:pt idx="31" formatCode="0">
                  <c:v>14.760418159777741</c:v>
                </c:pt>
                <c:pt idx="32" formatCode="0">
                  <c:v>17.940796654862634</c:v>
                </c:pt>
                <c:pt idx="33" formatCode="0">
                  <c:v>15.876493958955825</c:v>
                </c:pt>
                <c:pt idx="35" formatCode="0">
                  <c:v>16.610327640228682</c:v>
                </c:pt>
                <c:pt idx="36" formatCode="0">
                  <c:v>15.729500881390027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71-4B32-9946-8CD80E54BEEF}"/>
            </c:ext>
          </c:extLst>
        </c:ser>
        <c:ser>
          <c:idx val="3"/>
          <c:order val="3"/>
          <c:tx>
            <c:strRef>
              <c:f>Dati!$F$258</c:f>
              <c:strCache>
                <c:ptCount val="1"/>
                <c:pt idx="0">
                  <c:v>Drīzāk laba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Dati!$B$259:$B$295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Dati!$F$259:$F$295</c:f>
              <c:numCache>
                <c:formatCode>General</c:formatCode>
                <c:ptCount val="37"/>
                <c:pt idx="0" formatCode="0">
                  <c:v>41.67277039907696</c:v>
                </c:pt>
                <c:pt idx="2" formatCode="0">
                  <c:v>41.154735609515186</c:v>
                </c:pt>
                <c:pt idx="3" formatCode="0">
                  <c:v>42.156887773302088</c:v>
                </c:pt>
                <c:pt idx="5" formatCode="0">
                  <c:v>39.583473110941085</c:v>
                </c:pt>
                <c:pt idx="6" formatCode="0">
                  <c:v>37.181244519928995</c:v>
                </c:pt>
                <c:pt idx="7" formatCode="0">
                  <c:v>42.949573517366893</c:v>
                </c:pt>
                <c:pt idx="8" formatCode="0">
                  <c:v>40.242323818180793</c:v>
                </c:pt>
                <c:pt idx="9" formatCode="0">
                  <c:v>41.00950519141756</c:v>
                </c:pt>
                <c:pt idx="10" formatCode="0">
                  <c:v>48.545690462818193</c:v>
                </c:pt>
                <c:pt idx="12" formatCode="0">
                  <c:v>40.872632619721827</c:v>
                </c:pt>
                <c:pt idx="13" formatCode="0">
                  <c:v>43.990713836868181</c:v>
                </c:pt>
                <c:pt idx="15" formatCode="0">
                  <c:v>34.218303632107329</c:v>
                </c:pt>
                <c:pt idx="16" formatCode="0">
                  <c:v>39.159165357610867</c:v>
                </c:pt>
                <c:pt idx="17" formatCode="0">
                  <c:v>44.021705663682447</c:v>
                </c:pt>
                <c:pt idx="19" formatCode="0">
                  <c:v>39.613574931023301</c:v>
                </c:pt>
                <c:pt idx="20" formatCode="0">
                  <c:v>36.668539022307584</c:v>
                </c:pt>
                <c:pt idx="21" formatCode="0">
                  <c:v>45.375100112810266</c:v>
                </c:pt>
                <c:pt idx="22" formatCode="0">
                  <c:v>49.208974033096055</c:v>
                </c:pt>
                <c:pt idx="23" formatCode="0">
                  <c:v>38.953746362291966</c:v>
                </c:pt>
                <c:pt idx="25" formatCode="0">
                  <c:v>43.086336160167455</c:v>
                </c:pt>
                <c:pt idx="26" formatCode="0">
                  <c:v>44.554985231019415</c:v>
                </c:pt>
                <c:pt idx="27" formatCode="0">
                  <c:v>35.584674647251092</c:v>
                </c:pt>
                <c:pt idx="28" formatCode="0">
                  <c:v>38.2799218748236</c:v>
                </c:pt>
                <c:pt idx="29" formatCode="0">
                  <c:v>42.315765862072475</c:v>
                </c:pt>
                <c:pt idx="31" formatCode="0">
                  <c:v>43.086336160167455</c:v>
                </c:pt>
                <c:pt idx="32" formatCode="0">
                  <c:v>40.728317187016792</c:v>
                </c:pt>
                <c:pt idx="33" formatCode="0">
                  <c:v>41.356087239054695</c:v>
                </c:pt>
                <c:pt idx="35" formatCode="0">
                  <c:v>44.65217382109148</c:v>
                </c:pt>
                <c:pt idx="36" formatCode="0">
                  <c:v>39.926775271028887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71-4B32-9946-8CD80E54BEEF}"/>
            </c:ext>
          </c:extLst>
        </c:ser>
        <c:ser>
          <c:idx val="4"/>
          <c:order val="4"/>
          <c:tx>
            <c:strRef>
              <c:f>Dati!$G$258</c:f>
              <c:strCache>
                <c:ptCount val="1"/>
                <c:pt idx="0">
                  <c:v>Ļoti laba</c:v>
                </c:pt>
              </c:strCache>
            </c:strRef>
          </c:tx>
          <c:spPr>
            <a:solidFill>
              <a:srgbClr val="237D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Dati!$B$259:$B$295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Dati!$G$259:$G$295</c:f>
              <c:numCache>
                <c:formatCode>General</c:formatCode>
                <c:ptCount val="37"/>
                <c:pt idx="0" formatCode="0">
                  <c:v>22.243517377624975</c:v>
                </c:pt>
                <c:pt idx="2" formatCode="0">
                  <c:v>21.241325674519469</c:v>
                </c:pt>
                <c:pt idx="3" formatCode="0">
                  <c:v>23.180092344314144</c:v>
                </c:pt>
                <c:pt idx="5" formatCode="0">
                  <c:v>24.54264805347907</c:v>
                </c:pt>
                <c:pt idx="6" formatCode="0">
                  <c:v>25.872801029911031</c:v>
                </c:pt>
                <c:pt idx="7" formatCode="0">
                  <c:v>20.613483199050421</c:v>
                </c:pt>
                <c:pt idx="8" formatCode="0">
                  <c:v>23.590791927611154</c:v>
                </c:pt>
                <c:pt idx="9" formatCode="0">
                  <c:v>22.164339406391139</c:v>
                </c:pt>
                <c:pt idx="10" formatCode="0">
                  <c:v>17.501764223532724</c:v>
                </c:pt>
                <c:pt idx="12" formatCode="0">
                  <c:v>23.736893188369038</c:v>
                </c:pt>
                <c:pt idx="13" formatCode="0">
                  <c:v>18.808689677349118</c:v>
                </c:pt>
                <c:pt idx="15" formatCode="0">
                  <c:v>27.879002591584666</c:v>
                </c:pt>
                <c:pt idx="16" formatCode="0">
                  <c:v>17.909242915708411</c:v>
                </c:pt>
                <c:pt idx="17" formatCode="0">
                  <c:v>25.297983396747025</c:v>
                </c:pt>
                <c:pt idx="19" formatCode="0">
                  <c:v>18.981487314152997</c:v>
                </c:pt>
                <c:pt idx="20" formatCode="0">
                  <c:v>23.368664886643295</c:v>
                </c:pt>
                <c:pt idx="21" formatCode="0">
                  <c:v>21.861729096491427</c:v>
                </c:pt>
                <c:pt idx="22" formatCode="0">
                  <c:v>26.810132955221476</c:v>
                </c:pt>
                <c:pt idx="23" formatCode="0">
                  <c:v>25.653730540782043</c:v>
                </c:pt>
                <c:pt idx="25" formatCode="0">
                  <c:v>24.971154253106338</c:v>
                </c:pt>
                <c:pt idx="26" formatCode="0">
                  <c:v>19.692463471624798</c:v>
                </c:pt>
                <c:pt idx="27" formatCode="0">
                  <c:v>18.920706951636141</c:v>
                </c:pt>
                <c:pt idx="28" formatCode="0">
                  <c:v>22.776335779938336</c:v>
                </c:pt>
                <c:pt idx="29" formatCode="0">
                  <c:v>22.661683477552593</c:v>
                </c:pt>
                <c:pt idx="31" formatCode="0">
                  <c:v>24.971154253106338</c:v>
                </c:pt>
                <c:pt idx="32" formatCode="0">
                  <c:v>21.043659534464386</c:v>
                </c:pt>
                <c:pt idx="33" formatCode="0">
                  <c:v>20.599001482779851</c:v>
                </c:pt>
                <c:pt idx="35" formatCode="0">
                  <c:v>26.734107817458614</c:v>
                </c:pt>
                <c:pt idx="36" formatCode="0">
                  <c:v>17.004284128837057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71-4B32-9946-8CD80E54BEEF}"/>
            </c:ext>
          </c:extLst>
        </c:ser>
        <c:ser>
          <c:idx val="5"/>
          <c:order val="5"/>
          <c:tx>
            <c:strRef>
              <c:f>Dati!$H$258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Dati!$B$259:$B$295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Dati!$H$259:$H$295</c:f>
              <c:numCache>
                <c:formatCode>###0</c:formatCode>
                <c:ptCount val="37"/>
                <c:pt idx="0">
                  <c:v>19.102819211615596</c:v>
                </c:pt>
                <c:pt idx="1">
                  <c:v>83.019106988317532</c:v>
                </c:pt>
                <c:pt idx="2">
                  <c:v>20.623045704282873</c:v>
                </c:pt>
                <c:pt idx="3">
                  <c:v>17.682126870701296</c:v>
                </c:pt>
                <c:pt idx="4">
                  <c:v>83.019106988317532</c:v>
                </c:pt>
                <c:pt idx="5">
                  <c:v>18.892985823897376</c:v>
                </c:pt>
                <c:pt idx="6">
                  <c:v>19.965061438477505</c:v>
                </c:pt>
                <c:pt idx="7">
                  <c:v>19.456050271900217</c:v>
                </c:pt>
                <c:pt idx="8">
                  <c:v>19.185991242525589</c:v>
                </c:pt>
                <c:pt idx="9">
                  <c:v>19.845262390508836</c:v>
                </c:pt>
                <c:pt idx="10">
                  <c:v>16.971652301966614</c:v>
                </c:pt>
                <c:pt idx="11">
                  <c:v>83.019106988317532</c:v>
                </c:pt>
                <c:pt idx="12">
                  <c:v>18.409581180226667</c:v>
                </c:pt>
                <c:pt idx="13">
                  <c:v>20.219703474100228</c:v>
                </c:pt>
                <c:pt idx="14">
                  <c:v>83.019106988317532</c:v>
                </c:pt>
                <c:pt idx="15">
                  <c:v>20.921800764625537</c:v>
                </c:pt>
                <c:pt idx="16">
                  <c:v>25.950698714998254</c:v>
                </c:pt>
                <c:pt idx="17">
                  <c:v>13.699417927888057</c:v>
                </c:pt>
                <c:pt idx="18">
                  <c:v>83.019106988317532</c:v>
                </c:pt>
                <c:pt idx="19">
                  <c:v>24.424044743141231</c:v>
                </c:pt>
                <c:pt idx="20">
                  <c:v>22.981903079366653</c:v>
                </c:pt>
                <c:pt idx="21">
                  <c:v>15.782277779015836</c:v>
                </c:pt>
                <c:pt idx="22">
                  <c:v>7</c:v>
                </c:pt>
                <c:pt idx="23">
                  <c:v>18.411630085243523</c:v>
                </c:pt>
                <c:pt idx="24">
                  <c:v>83.019106988317532</c:v>
                </c:pt>
                <c:pt idx="25">
                  <c:v>14.961616575043742</c:v>
                </c:pt>
                <c:pt idx="26">
                  <c:v>18.771658285673318</c:v>
                </c:pt>
                <c:pt idx="27">
                  <c:v>28.513725389430299</c:v>
                </c:pt>
                <c:pt idx="28">
                  <c:v>21.962849333555596</c:v>
                </c:pt>
                <c:pt idx="29">
                  <c:v>18.041657648692464</c:v>
                </c:pt>
                <c:pt idx="30">
                  <c:v>83.019106988317532</c:v>
                </c:pt>
                <c:pt idx="31">
                  <c:v>14.961616575043742</c:v>
                </c:pt>
                <c:pt idx="32">
                  <c:v>21.247130266836358</c:v>
                </c:pt>
                <c:pt idx="33">
                  <c:v>21.064018266482982</c:v>
                </c:pt>
                <c:pt idx="34">
                  <c:v>83.019106988317532</c:v>
                </c:pt>
                <c:pt idx="35">
                  <c:v>11.632825349767437</c:v>
                </c:pt>
                <c:pt idx="36">
                  <c:v>26.088047588451587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E71-4B32-9946-8CD80E54BEEF}"/>
            </c:ext>
          </c:extLst>
        </c:ser>
        <c:ser>
          <c:idx val="6"/>
          <c:order val="6"/>
          <c:tx>
            <c:strRef>
              <c:f>Dati!$I$258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2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E71-4B32-9946-8CD80E54BE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Dati!$B$259:$B$295</c:f>
              <c:strCache>
                <c:ptCount val="37"/>
                <c:pt idx="0">
                  <c:v>VISI RESPONDENTI, n=1005</c:v>
                </c:pt>
                <c:pt idx="1">
                  <c:v>DZIMUMS</c:v>
                </c:pt>
                <c:pt idx="2">
                  <c:v>Vīrietis, n=467</c:v>
                </c:pt>
                <c:pt idx="3">
                  <c:v>Sieviete, n=538</c:v>
                </c:pt>
                <c:pt idx="4">
                  <c:v>VECUMS</c:v>
                </c:pt>
                <c:pt idx="5">
                  <c:v>18–24 gadi, n=71</c:v>
                </c:pt>
                <c:pt idx="6">
                  <c:v>25–34 gadi, n=171</c:v>
                </c:pt>
                <c:pt idx="7">
                  <c:v>35–44 gadi, n=209</c:v>
                </c:pt>
                <c:pt idx="8">
                  <c:v>45–54 gadi, n=201</c:v>
                </c:pt>
                <c:pt idx="9">
                  <c:v>55–63 gadi, n=177</c:v>
                </c:pt>
                <c:pt idx="10">
                  <c:v>64–75 gadi, n=176</c:v>
                </c:pt>
                <c:pt idx="11">
                  <c:v>SARUNVALODA ĢIMENĒ</c:v>
                </c:pt>
                <c:pt idx="12">
                  <c:v>Latviešu, n=642</c:v>
                </c:pt>
                <c:pt idx="13">
                  <c:v>Krievu, n=350</c:v>
                </c:pt>
                <c:pt idx="14">
                  <c:v>IZGLĪTĪBA</c:v>
                </c:pt>
                <c:pt idx="15">
                  <c:v>Pamatizglītība, n=23</c:v>
                </c:pt>
                <c:pt idx="16">
                  <c:v>Vidējā, profesionālā vidējā, n=392</c:v>
                </c:pt>
                <c:pt idx="17">
                  <c:v>Augstākā, n=590</c:v>
                </c:pt>
                <c:pt idx="18">
                  <c:v>IENĀKUMI UZ VIENU CILVĒKU ĢIMENĒ</c:v>
                </c:pt>
                <c:pt idx="19">
                  <c:v>Zemi, n=137</c:v>
                </c:pt>
                <c:pt idx="20">
                  <c:v>Vidēji zemi, n=131</c:v>
                </c:pt>
                <c:pt idx="21">
                  <c:v>Vidēji, n=159</c:v>
                </c:pt>
                <c:pt idx="22">
                  <c:v>Vidēji augsti, n=147</c:v>
                </c:pt>
                <c:pt idx="23">
                  <c:v>Augsti, n=123</c:v>
                </c:pt>
                <c:pt idx="24">
                  <c:v>REĢIONS</c:v>
                </c:pt>
                <c:pt idx="25">
                  <c:v>Rīga, n=349</c:v>
                </c:pt>
                <c:pt idx="26">
                  <c:v>Vidzeme, n=246</c:v>
                </c:pt>
                <c:pt idx="27">
                  <c:v>Kurzeme, n=128</c:v>
                </c:pt>
                <c:pt idx="28">
                  <c:v>Zemgale, n=151</c:v>
                </c:pt>
                <c:pt idx="29">
                  <c:v>Latgale, n=131</c:v>
                </c:pt>
                <c:pt idx="30">
                  <c:v>APDZĪVOTĀS VIETAS TIPS</c:v>
                </c:pt>
                <c:pt idx="31">
                  <c:v>Rīga, n=349</c:v>
                </c:pt>
                <c:pt idx="32">
                  <c:v>Cita pilsēta, n=412</c:v>
                </c:pt>
                <c:pt idx="33">
                  <c:v>Lauki, n=244</c:v>
                </c:pt>
                <c:pt idx="34">
                  <c:v>VAKCINĀCIJA PRET COVID-19</c:v>
                </c:pt>
                <c:pt idx="35">
                  <c:v>Ir vakcinēts/-a, n=706</c:v>
                </c:pt>
                <c:pt idx="36">
                  <c:v>Nav vakcinēts/-a, n=268</c:v>
                </c:pt>
              </c:strCache>
            </c:strRef>
          </c:cat>
          <c:val>
            <c:numRef>
              <c:f>Dati!$I$259:$I$295</c:f>
              <c:numCache>
                <c:formatCode>General</c:formatCode>
                <c:ptCount val="37"/>
                <c:pt idx="0" formatCode="0">
                  <c:v>10.087759861735238</c:v>
                </c:pt>
                <c:pt idx="2" formatCode="0">
                  <c:v>11.132150494787439</c:v>
                </c:pt>
                <c:pt idx="3" formatCode="0">
                  <c:v>9.1117488657049197</c:v>
                </c:pt>
                <c:pt idx="5" formatCode="0">
                  <c:v>12.920799837104838</c:v>
                </c:pt>
                <c:pt idx="6" formatCode="0">
                  <c:v>8.4953857752565192</c:v>
                </c:pt>
                <c:pt idx="7" formatCode="0">
                  <c:v>12.494209960130638</c:v>
                </c:pt>
                <c:pt idx="8" formatCode="0">
                  <c:v>9.9597063406881929</c:v>
                </c:pt>
                <c:pt idx="9" formatCode="0">
                  <c:v>10.912926136095811</c:v>
                </c:pt>
                <c:pt idx="10" formatCode="0">
                  <c:v>6.9263016431262976</c:v>
                </c:pt>
                <c:pt idx="12" formatCode="0">
                  <c:v>10.106916804138802</c:v>
                </c:pt>
                <c:pt idx="13" formatCode="0">
                  <c:v>10.052468408236718</c:v>
                </c:pt>
                <c:pt idx="15" formatCode="0">
                  <c:v>17.164660068846079</c:v>
                </c:pt>
                <c:pt idx="16" formatCode="0">
                  <c:v>12.41876757115161</c:v>
                </c:pt>
                <c:pt idx="17" formatCode="0">
                  <c:v>7.9006290122182383</c:v>
                </c:pt>
                <c:pt idx="19" formatCode="0">
                  <c:v>11.381753313273704</c:v>
                </c:pt>
                <c:pt idx="20" formatCode="0">
                  <c:v>9.5287953168386341</c:v>
                </c:pt>
                <c:pt idx="21" formatCode="0">
                  <c:v>9.3741708046961101</c:v>
                </c:pt>
                <c:pt idx="22" formatCode="0">
                  <c:v>2.2438037549290368</c:v>
                </c:pt>
                <c:pt idx="23" formatCode="0">
                  <c:v>8.6790221123474716</c:v>
                </c:pt>
                <c:pt idx="25" formatCode="0">
                  <c:v>7.6309483302721945</c:v>
                </c:pt>
                <c:pt idx="26" formatCode="0">
                  <c:v>11.111264230480913</c:v>
                </c:pt>
                <c:pt idx="27" formatCode="0">
                  <c:v>14.993016388628497</c:v>
                </c:pt>
                <c:pt idx="28" formatCode="0">
                  <c:v>10.093871238751625</c:v>
                </c:pt>
                <c:pt idx="29" formatCode="0">
                  <c:v>9.7566980351941286</c:v>
                </c:pt>
                <c:pt idx="31" formatCode="0">
                  <c:v>7.6309483302721945</c:v>
                </c:pt>
                <c:pt idx="32" formatCode="0">
                  <c:v>10.644632259384061</c:v>
                </c:pt>
                <c:pt idx="33" formatCode="0">
                  <c:v>12.438561432362892</c:v>
                </c:pt>
                <c:pt idx="35" formatCode="0">
                  <c:v>5.5968899997196075</c:v>
                </c:pt>
                <c:pt idx="36" formatCode="0">
                  <c:v>13.477728823097262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71-4B32-9946-8CD80E54B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8474584"/>
        <c:axId val="168476152"/>
      </c:barChart>
      <c:catAx>
        <c:axId val="16847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68476152"/>
        <c:crossesAt val="37.5"/>
        <c:auto val="1"/>
        <c:lblAlgn val="ctr"/>
        <c:lblOffset val="100"/>
        <c:tickLblSkip val="1"/>
        <c:tickMarkSkip val="1"/>
        <c:noMultiLvlLbl val="0"/>
      </c:catAx>
      <c:valAx>
        <c:axId val="168476152"/>
        <c:scaling>
          <c:orientation val="minMax"/>
          <c:max val="150"/>
          <c:min val="0"/>
        </c:scaling>
        <c:delete val="1"/>
        <c:axPos val="t"/>
        <c:numFmt formatCode="###0" sourceLinked="1"/>
        <c:majorTickMark val="out"/>
        <c:minorTickMark val="none"/>
        <c:tickLblPos val="nextTo"/>
        <c:crossAx val="16847458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0.88396</cdr:x>
      <cdr:y>3.02071E-7</cdr:y>
    </cdr:from>
    <cdr:to>
      <cdr:x>0.99637</cdr:x>
      <cdr:y>0.1783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BABC7C59-4191-4340-A821-13EDDD1C8ABC}"/>
            </a:ext>
          </a:extLst>
        </cdr:cNvPr>
        <cdr:cNvSpPr txBox="1"/>
      </cdr:nvSpPr>
      <cdr:spPr>
        <a:xfrm xmlns:a="http://schemas.openxmlformats.org/drawingml/2006/main">
          <a:off x="6634757" y="1"/>
          <a:ext cx="843697" cy="59025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10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0.11646</cdr:x>
      <cdr:y>3.02071E-7</cdr:y>
    </cdr:from>
    <cdr:to>
      <cdr:x>0.24118</cdr:x>
      <cdr:y>0.1783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EC40C34E-71C7-41E4-BB18-AFB4BDD62C84}"/>
            </a:ext>
          </a:extLst>
        </cdr:cNvPr>
        <cdr:cNvSpPr txBox="1"/>
      </cdr:nvSpPr>
      <cdr:spPr>
        <a:xfrm xmlns:a="http://schemas.openxmlformats.org/drawingml/2006/main">
          <a:off x="874118" y="1"/>
          <a:ext cx="936104" cy="590258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Noteikti nevakcinē</a:t>
          </a:r>
          <a:r>
            <a:rPr lang="lv-LV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sies</a:t>
          </a:r>
          <a:endParaRPr lang="en-US" sz="1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0.24118</cdr:x>
      <cdr:y>3.02071E-7</cdr:y>
    </cdr:from>
    <cdr:to>
      <cdr:x>0.3659</cdr:x>
      <cdr:y>0.1783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EC40C34E-71C7-41E4-BB18-AFB4BDD62C84}"/>
            </a:ext>
          </a:extLst>
        </cdr:cNvPr>
        <cdr:cNvSpPr txBox="1"/>
      </cdr:nvSpPr>
      <cdr:spPr>
        <a:xfrm xmlns:a="http://schemas.openxmlformats.org/drawingml/2006/main">
          <a:off x="1810221" y="1"/>
          <a:ext cx="936104" cy="590258"/>
        </a:xfrm>
        <a:prstGeom xmlns:a="http://schemas.openxmlformats.org/drawingml/2006/main" prst="rect">
          <a:avLst/>
        </a:prstGeom>
        <a:solidFill xmlns:a="http://schemas.openxmlformats.org/drawingml/2006/main">
          <a:srgbClr val="8EB4E3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nevakci</a:t>
          </a:r>
          <a:r>
            <a:rPr lang="lv-LV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nēsies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0.3659</cdr:x>
      <cdr:y>0</cdr:y>
    </cdr:from>
    <cdr:to>
      <cdr:x>0.50981</cdr:x>
      <cdr:y>0.1783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EC40C34E-71C7-41E4-BB18-AFB4BDD62C84}"/>
            </a:ext>
          </a:extLst>
        </cdr:cNvPr>
        <cdr:cNvSpPr txBox="1"/>
      </cdr:nvSpPr>
      <cdr:spPr>
        <a:xfrm xmlns:a="http://schemas.openxmlformats.org/drawingml/2006/main">
          <a:off x="2746326" y="0"/>
          <a:ext cx="1080119" cy="590259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vakcin</a:t>
          </a:r>
          <a:r>
            <a:rPr lang="lv-LV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ēsies</a:t>
          </a:r>
          <a:r>
            <a:rPr lang="en-GB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bet ne tuvākajā laikā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0.50981</cdr:x>
      <cdr:y>0</cdr:y>
    </cdr:from>
    <cdr:to>
      <cdr:x>0.63452</cdr:x>
      <cdr:y>0.1783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EC40C34E-71C7-41E4-BB18-AFB4BDD62C84}"/>
            </a:ext>
          </a:extLst>
        </cdr:cNvPr>
        <cdr:cNvSpPr txBox="1"/>
      </cdr:nvSpPr>
      <cdr:spPr>
        <a:xfrm xmlns:a="http://schemas.openxmlformats.org/drawingml/2006/main">
          <a:off x="3826445" y="0"/>
          <a:ext cx="936103" cy="590259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Noteikti tuvākajā laikā vakcin</a:t>
          </a:r>
          <a:r>
            <a:rPr lang="lv-LV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ēsies</a:t>
          </a:r>
          <a:endParaRPr lang="en-US" sz="1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0.63452</cdr:x>
      <cdr:y>3.02071E-7</cdr:y>
    </cdr:from>
    <cdr:to>
      <cdr:x>0.88396</cdr:x>
      <cdr:y>0.1783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EC40C34E-71C7-41E4-BB18-AFB4BDD62C84}"/>
            </a:ext>
          </a:extLst>
        </cdr:cNvPr>
        <cdr:cNvSpPr txBox="1"/>
      </cdr:nvSpPr>
      <cdr:spPr>
        <a:xfrm xmlns:a="http://schemas.openxmlformats.org/drawingml/2006/main">
          <a:off x="4762549" y="1"/>
          <a:ext cx="1872207" cy="590258"/>
        </a:xfrm>
        <a:prstGeom xmlns:a="http://schemas.openxmlformats.org/drawingml/2006/main" prst="rect">
          <a:avLst/>
        </a:prstGeom>
        <a:solidFill xmlns:a="http://schemas.openxmlformats.org/drawingml/2006/main">
          <a:srgbClr val="F79646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Ir</a:t>
          </a:r>
          <a:r>
            <a:rPr lang="en-GB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jau vakcinēts/-ta pret COVID-19 (ir bijusi vismaz viena pote)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0.77772</cdr:x>
      <cdr:y>0.01641</cdr:y>
    </cdr:from>
    <cdr:to>
      <cdr:x>0.93753</cdr:x>
      <cdr:y>0.22003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D7F64907-2A5E-479D-A0E9-C3E970AD3AC7}"/>
            </a:ext>
          </a:extLst>
        </cdr:cNvPr>
        <cdr:cNvSpPr txBox="1"/>
      </cdr:nvSpPr>
      <cdr:spPr>
        <a:xfrm xmlns:a="http://schemas.openxmlformats.org/drawingml/2006/main">
          <a:off x="5256585" y="56055"/>
          <a:ext cx="1080120" cy="69552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10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0.17046</cdr:x>
      <cdr:y>0.01641</cdr:y>
    </cdr:from>
    <cdr:to>
      <cdr:x>0.4155</cdr:x>
      <cdr:y>0.22003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932BCB9F-9EBF-465C-824C-4D3D4A499C01}"/>
            </a:ext>
          </a:extLst>
        </cdr:cNvPr>
        <cdr:cNvSpPr txBox="1"/>
      </cdr:nvSpPr>
      <cdr:spPr>
        <a:xfrm xmlns:a="http://schemas.openxmlformats.org/drawingml/2006/main">
          <a:off x="1152129" y="56055"/>
          <a:ext cx="1656184" cy="695528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Vakcinēties pret Covid-19 ar pašreiz pieejamajām vakcīnām ir bīstamāk nekā slimot ar to </a:t>
          </a:r>
        </a:p>
      </cdr:txBody>
    </cdr:sp>
  </cdr:relSizeAnchor>
  <cdr:relSizeAnchor xmlns:cdr="http://schemas.openxmlformats.org/drawingml/2006/chartDrawing">
    <cdr:from>
      <cdr:x>0.4155</cdr:x>
      <cdr:y>0.01641</cdr:y>
    </cdr:from>
    <cdr:to>
      <cdr:x>0.77772</cdr:x>
      <cdr:y>0.22003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D62F8008-D8AD-46CC-BC9C-797BD5292707}"/>
            </a:ext>
          </a:extLst>
        </cdr:cNvPr>
        <cdr:cNvSpPr txBox="1"/>
      </cdr:nvSpPr>
      <cdr:spPr>
        <a:xfrm xmlns:a="http://schemas.openxmlformats.org/drawingml/2006/main">
          <a:off x="2808313" y="56055"/>
          <a:ext cx="2448272" cy="695528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Slimot ar Covid-19 ir bīstamāk nekā vakcinēties pret to ar pašreiz pieejamajām vakcīnām 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0.81595</cdr:x>
      <cdr:y>0</cdr:y>
    </cdr:from>
    <cdr:to>
      <cdr:x>0.94839</cdr:x>
      <cdr:y>0.09333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41BC2624-C0FE-4F5F-BFBB-C05215F51561}"/>
            </a:ext>
          </a:extLst>
        </cdr:cNvPr>
        <cdr:cNvSpPr txBox="1"/>
      </cdr:nvSpPr>
      <cdr:spPr>
        <a:xfrm xmlns:a="http://schemas.openxmlformats.org/drawingml/2006/main">
          <a:off x="5692416" y="0"/>
          <a:ext cx="923972" cy="50398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9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0.26475</cdr:x>
      <cdr:y>0</cdr:y>
    </cdr:from>
    <cdr:to>
      <cdr:x>0.53128</cdr:x>
      <cdr:y>0.09333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9861A143-E2DF-4548-B0E8-743B7747C500}"/>
            </a:ext>
          </a:extLst>
        </cdr:cNvPr>
        <cdr:cNvSpPr txBox="1"/>
      </cdr:nvSpPr>
      <cdr:spPr>
        <a:xfrm xmlns:a="http://schemas.openxmlformats.org/drawingml/2006/main">
          <a:off x="1791851" y="0"/>
          <a:ext cx="1803851" cy="503982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Vakcinēties pret Covid-19 ar pašreiz pieejamajām vakcīnām ir bīstamāk nekā slimot ar to </a:t>
          </a:r>
        </a:p>
      </cdr:txBody>
    </cdr:sp>
  </cdr:relSizeAnchor>
  <cdr:relSizeAnchor xmlns:cdr="http://schemas.openxmlformats.org/drawingml/2006/chartDrawing">
    <cdr:from>
      <cdr:x>0.53128</cdr:x>
      <cdr:y>0</cdr:y>
    </cdr:from>
    <cdr:to>
      <cdr:x>0.81594</cdr:x>
      <cdr:y>0.09333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CA58A215-D167-4B18-915A-1292EA1B2D26}"/>
            </a:ext>
          </a:extLst>
        </cdr:cNvPr>
        <cdr:cNvSpPr txBox="1"/>
      </cdr:nvSpPr>
      <cdr:spPr>
        <a:xfrm xmlns:a="http://schemas.openxmlformats.org/drawingml/2006/main">
          <a:off x="3595703" y="0"/>
          <a:ext cx="1926579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Slimot ar Covid-19 ir bīstamāk nekā vakcinēties pret to ar pašreiz pieejamajām vakcīnām 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0.92473</cdr:x>
      <cdr:y>1.76639E-7</cdr:y>
    </cdr:from>
    <cdr:to>
      <cdr:x>1</cdr:x>
      <cdr:y>0.10174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41BC2624-C0FE-4F5F-BFBB-C05215F51561}"/>
            </a:ext>
          </a:extLst>
        </cdr:cNvPr>
        <cdr:cNvSpPr txBox="1"/>
      </cdr:nvSpPr>
      <cdr:spPr>
        <a:xfrm xmlns:a="http://schemas.openxmlformats.org/drawingml/2006/main">
          <a:off x="6192688" y="1"/>
          <a:ext cx="504056" cy="57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9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0.25806</cdr:x>
      <cdr:y>0</cdr:y>
    </cdr:from>
    <cdr:to>
      <cdr:x>0.3871</cdr:x>
      <cdr:y>0.10174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9F3C9AFB-FC47-4BFC-9E53-F1590D9D1A56}"/>
            </a:ext>
          </a:extLst>
        </cdr:cNvPr>
        <cdr:cNvSpPr txBox="1"/>
      </cdr:nvSpPr>
      <cdr:spPr>
        <a:xfrm xmlns:a="http://schemas.openxmlformats.org/drawingml/2006/main">
          <a:off x="1728192" y="0"/>
          <a:ext cx="864095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Noteikti nevakcinē</a:t>
          </a:r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sies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0.3871</cdr:x>
      <cdr:y>0</cdr:y>
    </cdr:from>
    <cdr:to>
      <cdr:x>0.51613</cdr:x>
      <cdr:y>0.10174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6C1E9D1B-2D43-4F75-92F0-3D3151214F0E}"/>
            </a:ext>
          </a:extLst>
        </cdr:cNvPr>
        <cdr:cNvSpPr txBox="1"/>
      </cdr:nvSpPr>
      <cdr:spPr>
        <a:xfrm xmlns:a="http://schemas.openxmlformats.org/drawingml/2006/main">
          <a:off x="2592288" y="0"/>
          <a:ext cx="864095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8EB4E3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nevakci</a:t>
          </a:r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nēsies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0.51613</cdr:x>
      <cdr:y>0</cdr:y>
    </cdr:from>
    <cdr:to>
      <cdr:x>0.64516</cdr:x>
      <cdr:y>0.10174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9861A143-E2DF-4548-B0E8-743B7747C500}"/>
            </a:ext>
          </a:extLst>
        </cdr:cNvPr>
        <cdr:cNvSpPr txBox="1"/>
      </cdr:nvSpPr>
      <cdr:spPr>
        <a:xfrm xmlns:a="http://schemas.openxmlformats.org/drawingml/2006/main">
          <a:off x="3456383" y="0"/>
          <a:ext cx="864097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vakcin</a:t>
          </a:r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ēsies</a:t>
          </a:r>
          <a:r>
            <a:rPr lang="en-GB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bet ne </a:t>
          </a:r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tuvākajā laikā</a:t>
          </a:r>
        </a:p>
      </cdr:txBody>
    </cdr:sp>
  </cdr:relSizeAnchor>
  <cdr:relSizeAnchor xmlns:cdr="http://schemas.openxmlformats.org/drawingml/2006/chartDrawing">
    <cdr:from>
      <cdr:x>0.64516</cdr:x>
      <cdr:y>0</cdr:y>
    </cdr:from>
    <cdr:to>
      <cdr:x>0.75269</cdr:x>
      <cdr:y>0.10174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CA58A215-D167-4B18-915A-1292EA1B2D26}"/>
            </a:ext>
          </a:extLst>
        </cdr:cNvPr>
        <cdr:cNvSpPr txBox="1"/>
      </cdr:nvSpPr>
      <cdr:spPr>
        <a:xfrm xmlns:a="http://schemas.openxmlformats.org/drawingml/2006/main">
          <a:off x="4320481" y="0"/>
          <a:ext cx="72008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Noteikti tuvākajā laikā vakcin</a:t>
          </a:r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ēsies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0.75269</cdr:x>
      <cdr:y>0</cdr:y>
    </cdr:from>
    <cdr:to>
      <cdr:x>0.92473</cdr:x>
      <cdr:y>0.10174</cdr:y>
    </cdr:to>
    <cdr:sp macro="" textlink="">
      <cdr:nvSpPr>
        <cdr:cNvPr id="29" name="TextBox 1">
          <a:extLst xmlns:a="http://schemas.openxmlformats.org/drawingml/2006/main">
            <a:ext uri="{FF2B5EF4-FFF2-40B4-BE49-F238E27FC236}">
              <a16:creationId xmlns:a16="http://schemas.microsoft.com/office/drawing/2014/main" id="{72F6A533-6B29-469F-9597-D41F0F898B9A}"/>
            </a:ext>
          </a:extLst>
        </cdr:cNvPr>
        <cdr:cNvSpPr txBox="1"/>
      </cdr:nvSpPr>
      <cdr:spPr>
        <a:xfrm xmlns:a="http://schemas.openxmlformats.org/drawingml/2006/main">
          <a:off x="5040561" y="0"/>
          <a:ext cx="1152128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F79646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Ir jau vakcinēts/-ta pret </a:t>
          </a:r>
          <a:r>
            <a:rPr lang="en-GB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COVID-19 (</a:t>
          </a:r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ir bijusi vismaz viena pote)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0.88353</cdr:x>
      <cdr:y>3.4198E-7</cdr:y>
    </cdr:from>
    <cdr:to>
      <cdr:x>0.96876</cdr:x>
      <cdr:y>0.16274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41BC2624-C0FE-4F5F-BFBB-C05215F51561}"/>
            </a:ext>
          </a:extLst>
        </cdr:cNvPr>
        <cdr:cNvSpPr txBox="1"/>
      </cdr:nvSpPr>
      <cdr:spPr>
        <a:xfrm xmlns:a="http://schemas.openxmlformats.org/drawingml/2006/main">
          <a:off x="5971758" y="1"/>
          <a:ext cx="576064" cy="4758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10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0.35085</cdr:x>
      <cdr:y>3.4198E-7</cdr:y>
    </cdr:from>
    <cdr:to>
      <cdr:x>0.42542</cdr:x>
      <cdr:y>0.16274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9F3C9AFB-FC47-4BFC-9E53-F1590D9D1A56}"/>
            </a:ext>
          </a:extLst>
        </cdr:cNvPr>
        <cdr:cNvSpPr txBox="1"/>
      </cdr:nvSpPr>
      <cdr:spPr>
        <a:xfrm xmlns:a="http://schemas.openxmlformats.org/drawingml/2006/main">
          <a:off x="2371358" y="1"/>
          <a:ext cx="504056" cy="475878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slikta </a:t>
          </a:r>
          <a:endParaRPr lang="en-US" sz="1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0.42542</cdr:x>
      <cdr:y>3.4198E-7</cdr:y>
    </cdr:from>
    <cdr:to>
      <cdr:x>0.49977</cdr:x>
      <cdr:y>0.16274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6C1E9D1B-2D43-4F75-92F0-3D3151214F0E}"/>
            </a:ext>
          </a:extLst>
        </cdr:cNvPr>
        <cdr:cNvSpPr txBox="1"/>
      </cdr:nvSpPr>
      <cdr:spPr>
        <a:xfrm xmlns:a="http://schemas.openxmlformats.org/drawingml/2006/main">
          <a:off x="2875414" y="1"/>
          <a:ext cx="502469" cy="475878"/>
        </a:xfrm>
        <a:prstGeom xmlns:a="http://schemas.openxmlformats.org/drawingml/2006/main" prst="rect">
          <a:avLst/>
        </a:prstGeom>
        <a:solidFill xmlns:a="http://schemas.openxmlformats.org/drawingml/2006/main">
          <a:srgbClr val="8EB4E3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slikta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0.49977</cdr:x>
      <cdr:y>3.4198E-7</cdr:y>
    </cdr:from>
    <cdr:to>
      <cdr:x>0.71307</cdr:x>
      <cdr:y>0.16274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9861A143-E2DF-4548-B0E8-743B7747C500}"/>
            </a:ext>
          </a:extLst>
        </cdr:cNvPr>
        <cdr:cNvSpPr txBox="1"/>
      </cdr:nvSpPr>
      <cdr:spPr>
        <a:xfrm xmlns:a="http://schemas.openxmlformats.org/drawingml/2006/main">
          <a:off x="3377883" y="1"/>
          <a:ext cx="1441747" cy="475878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laba 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0.71307</cdr:x>
      <cdr:y>3.4198E-7</cdr:y>
    </cdr:from>
    <cdr:to>
      <cdr:x>0.88353</cdr:x>
      <cdr:y>0.16274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CA58A215-D167-4B18-915A-1292EA1B2D26}"/>
            </a:ext>
          </a:extLst>
        </cdr:cNvPr>
        <cdr:cNvSpPr txBox="1"/>
      </cdr:nvSpPr>
      <cdr:spPr>
        <a:xfrm xmlns:a="http://schemas.openxmlformats.org/drawingml/2006/main">
          <a:off x="4819630" y="1"/>
          <a:ext cx="1152128" cy="475878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laba </a:t>
          </a:r>
          <a:endParaRPr lang="en-US" sz="1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0.88426</cdr:x>
      <cdr:y>0</cdr:y>
    </cdr:from>
    <cdr:to>
      <cdr:x>0.98014</cdr:x>
      <cdr:y>0.12818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41BC2624-C0FE-4F5F-BFBB-C05215F51561}"/>
            </a:ext>
          </a:extLst>
        </cdr:cNvPr>
        <cdr:cNvSpPr txBox="1"/>
      </cdr:nvSpPr>
      <cdr:spPr>
        <a:xfrm xmlns:a="http://schemas.openxmlformats.org/drawingml/2006/main">
          <a:off x="5976664" y="0"/>
          <a:ext cx="648072" cy="4568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10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0.33027</cdr:x>
      <cdr:y>0</cdr:y>
    </cdr:from>
    <cdr:to>
      <cdr:x>0.4155</cdr:x>
      <cdr:y>0.12818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9F3C9AFB-FC47-4BFC-9E53-F1590D9D1A56}"/>
            </a:ext>
          </a:extLst>
        </cdr:cNvPr>
        <cdr:cNvSpPr txBox="1"/>
      </cdr:nvSpPr>
      <cdr:spPr>
        <a:xfrm xmlns:a="http://schemas.openxmlformats.org/drawingml/2006/main">
          <a:off x="2232248" y="0"/>
          <a:ext cx="576064" cy="456822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slikta </a:t>
          </a:r>
        </a:p>
      </cdr:txBody>
    </cdr:sp>
  </cdr:relSizeAnchor>
  <cdr:relSizeAnchor xmlns:cdr="http://schemas.openxmlformats.org/drawingml/2006/chartDrawing">
    <cdr:from>
      <cdr:x>0.4155</cdr:x>
      <cdr:y>0</cdr:y>
    </cdr:from>
    <cdr:to>
      <cdr:x>0.50073</cdr:x>
      <cdr:y>0.12818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6C1E9D1B-2D43-4F75-92F0-3D3151214F0E}"/>
            </a:ext>
          </a:extLst>
        </cdr:cNvPr>
        <cdr:cNvSpPr txBox="1"/>
      </cdr:nvSpPr>
      <cdr:spPr>
        <a:xfrm xmlns:a="http://schemas.openxmlformats.org/drawingml/2006/main">
          <a:off x="2808313" y="0"/>
          <a:ext cx="576064" cy="456822"/>
        </a:xfrm>
        <a:prstGeom xmlns:a="http://schemas.openxmlformats.org/drawingml/2006/main" prst="rect">
          <a:avLst/>
        </a:prstGeom>
        <a:solidFill xmlns:a="http://schemas.openxmlformats.org/drawingml/2006/main">
          <a:srgbClr val="8EB4E3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slikta</a:t>
          </a:r>
          <a:endParaRPr lang="en-US" sz="10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0.50073</cdr:x>
      <cdr:y>0</cdr:y>
    </cdr:from>
    <cdr:to>
      <cdr:x>0.70315</cdr:x>
      <cdr:y>0.12818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9861A143-E2DF-4548-B0E8-743B7747C500}"/>
            </a:ext>
          </a:extLst>
        </cdr:cNvPr>
        <cdr:cNvSpPr txBox="1"/>
      </cdr:nvSpPr>
      <cdr:spPr>
        <a:xfrm xmlns:a="http://schemas.openxmlformats.org/drawingml/2006/main">
          <a:off x="3384377" y="0"/>
          <a:ext cx="1368151" cy="456822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000" b="1" noProof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laba </a:t>
          </a:r>
        </a:p>
      </cdr:txBody>
    </cdr:sp>
  </cdr:relSizeAnchor>
  <cdr:relSizeAnchor xmlns:cdr="http://schemas.openxmlformats.org/drawingml/2006/chartDrawing">
    <cdr:from>
      <cdr:x>0.70315</cdr:x>
      <cdr:y>0</cdr:y>
    </cdr:from>
    <cdr:to>
      <cdr:x>0.88426</cdr:x>
      <cdr:y>0.12818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CA58A215-D167-4B18-915A-1292EA1B2D26}"/>
            </a:ext>
          </a:extLst>
        </cdr:cNvPr>
        <cdr:cNvSpPr txBox="1"/>
      </cdr:nvSpPr>
      <cdr:spPr>
        <a:xfrm xmlns:a="http://schemas.openxmlformats.org/drawingml/2006/main">
          <a:off x="4752528" y="0"/>
          <a:ext cx="1224136" cy="456822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laba </a:t>
          </a:r>
          <a:endParaRPr lang="en-US" sz="1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0.89247</cdr:x>
      <cdr:y>0</cdr:y>
    </cdr:from>
    <cdr:to>
      <cdr:x>1</cdr:x>
      <cdr:y>0.07044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41BC2624-C0FE-4F5F-BFBB-C05215F51561}"/>
            </a:ext>
          </a:extLst>
        </cdr:cNvPr>
        <cdr:cNvSpPr txBox="1"/>
      </cdr:nvSpPr>
      <cdr:spPr>
        <a:xfrm xmlns:a="http://schemas.openxmlformats.org/drawingml/2006/main">
          <a:off x="5976664" y="0"/>
          <a:ext cx="720080" cy="36011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9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0.31708</cdr:x>
      <cdr:y>0</cdr:y>
    </cdr:from>
    <cdr:to>
      <cdr:x>0.39036</cdr:x>
      <cdr:y>0.07044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9F3C9AFB-FC47-4BFC-9E53-F1590D9D1A56}"/>
            </a:ext>
          </a:extLst>
        </cdr:cNvPr>
        <cdr:cNvSpPr txBox="1"/>
      </cdr:nvSpPr>
      <cdr:spPr>
        <a:xfrm xmlns:a="http://schemas.openxmlformats.org/drawingml/2006/main">
          <a:off x="2123404" y="0"/>
          <a:ext cx="490737" cy="360115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slikta </a:t>
          </a:r>
        </a:p>
      </cdr:txBody>
    </cdr:sp>
  </cdr:relSizeAnchor>
  <cdr:relSizeAnchor xmlns:cdr="http://schemas.openxmlformats.org/drawingml/2006/chartDrawing">
    <cdr:from>
      <cdr:x>0.39036</cdr:x>
      <cdr:y>0</cdr:y>
    </cdr:from>
    <cdr:to>
      <cdr:x>0.45833</cdr:x>
      <cdr:y>0.07044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6C1E9D1B-2D43-4F75-92F0-3D3151214F0E}"/>
            </a:ext>
          </a:extLst>
        </cdr:cNvPr>
        <cdr:cNvSpPr txBox="1"/>
      </cdr:nvSpPr>
      <cdr:spPr>
        <a:xfrm xmlns:a="http://schemas.openxmlformats.org/drawingml/2006/main">
          <a:off x="2698469" y="0"/>
          <a:ext cx="469884" cy="360135"/>
        </a:xfrm>
        <a:prstGeom xmlns:a="http://schemas.openxmlformats.org/drawingml/2006/main" prst="rect">
          <a:avLst/>
        </a:prstGeom>
        <a:solidFill xmlns:a="http://schemas.openxmlformats.org/drawingml/2006/main">
          <a:srgbClr val="8EB4E3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slikta</a:t>
          </a:r>
        </a:p>
      </cdr:txBody>
    </cdr:sp>
  </cdr:relSizeAnchor>
  <cdr:relSizeAnchor xmlns:cdr="http://schemas.openxmlformats.org/drawingml/2006/chartDrawing">
    <cdr:from>
      <cdr:x>0.45833</cdr:x>
      <cdr:y>0</cdr:y>
    </cdr:from>
    <cdr:to>
      <cdr:x>0.67708</cdr:x>
      <cdr:y>0.07044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9861A143-E2DF-4548-B0E8-743B7747C500}"/>
            </a:ext>
          </a:extLst>
        </cdr:cNvPr>
        <cdr:cNvSpPr txBox="1"/>
      </cdr:nvSpPr>
      <cdr:spPr>
        <a:xfrm xmlns:a="http://schemas.openxmlformats.org/drawingml/2006/main">
          <a:off x="3168352" y="0"/>
          <a:ext cx="1512168" cy="360135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laba </a:t>
          </a:r>
        </a:p>
      </cdr:txBody>
    </cdr:sp>
  </cdr:relSizeAnchor>
  <cdr:relSizeAnchor xmlns:cdr="http://schemas.openxmlformats.org/drawingml/2006/chartDrawing">
    <cdr:from>
      <cdr:x>0.67708</cdr:x>
      <cdr:y>0</cdr:y>
    </cdr:from>
    <cdr:to>
      <cdr:x>0.89247</cdr:x>
      <cdr:y>0.07044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CA58A215-D167-4B18-915A-1292EA1B2D26}"/>
            </a:ext>
          </a:extLst>
        </cdr:cNvPr>
        <cdr:cNvSpPr txBox="1"/>
      </cdr:nvSpPr>
      <cdr:spPr>
        <a:xfrm xmlns:a="http://schemas.openxmlformats.org/drawingml/2006/main">
          <a:off x="4680520" y="0"/>
          <a:ext cx="1488918" cy="360135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laba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0.86031</cdr:x>
      <cdr:y>0</cdr:y>
    </cdr:from>
    <cdr:to>
      <cdr:x>1</cdr:x>
      <cdr:y>0.07042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41BC2624-C0FE-4F5F-BFBB-C05215F51561}"/>
            </a:ext>
          </a:extLst>
        </cdr:cNvPr>
        <cdr:cNvSpPr txBox="1"/>
      </cdr:nvSpPr>
      <cdr:spPr>
        <a:xfrm xmlns:a="http://schemas.openxmlformats.org/drawingml/2006/main">
          <a:off x="5760640" y="0"/>
          <a:ext cx="935360" cy="36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9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0.33337</cdr:x>
      <cdr:y>0</cdr:y>
    </cdr:from>
    <cdr:to>
      <cdr:x>0.44091</cdr:x>
      <cdr:y>0.07042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9F3C9AFB-FC47-4BFC-9E53-F1590D9D1A56}"/>
            </a:ext>
          </a:extLst>
        </cdr:cNvPr>
        <cdr:cNvSpPr txBox="1"/>
      </cdr:nvSpPr>
      <cdr:spPr>
        <a:xfrm xmlns:a="http://schemas.openxmlformats.org/drawingml/2006/main">
          <a:off x="2232248" y="0"/>
          <a:ext cx="720080" cy="360000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slikta </a:t>
          </a:r>
        </a:p>
      </cdr:txBody>
    </cdr:sp>
  </cdr:relSizeAnchor>
  <cdr:relSizeAnchor xmlns:cdr="http://schemas.openxmlformats.org/drawingml/2006/chartDrawing">
    <cdr:from>
      <cdr:x>0.44091</cdr:x>
      <cdr:y>0</cdr:y>
    </cdr:from>
    <cdr:to>
      <cdr:x>0.50592</cdr:x>
      <cdr:y>0.07042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6C1E9D1B-2D43-4F75-92F0-3D3151214F0E}"/>
            </a:ext>
          </a:extLst>
        </cdr:cNvPr>
        <cdr:cNvSpPr txBox="1"/>
      </cdr:nvSpPr>
      <cdr:spPr>
        <a:xfrm xmlns:a="http://schemas.openxmlformats.org/drawingml/2006/main">
          <a:off x="2952328" y="0"/>
          <a:ext cx="435312" cy="360000"/>
        </a:xfrm>
        <a:prstGeom xmlns:a="http://schemas.openxmlformats.org/drawingml/2006/main" prst="rect">
          <a:avLst/>
        </a:prstGeom>
        <a:solidFill xmlns:a="http://schemas.openxmlformats.org/drawingml/2006/main">
          <a:srgbClr val="8EB4E3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slikta</a:t>
          </a:r>
        </a:p>
      </cdr:txBody>
    </cdr:sp>
  </cdr:relSizeAnchor>
  <cdr:relSizeAnchor xmlns:cdr="http://schemas.openxmlformats.org/drawingml/2006/chartDrawing">
    <cdr:from>
      <cdr:x>0.50543</cdr:x>
      <cdr:y>0</cdr:y>
    </cdr:from>
    <cdr:to>
      <cdr:x>0.69053</cdr:x>
      <cdr:y>0.07042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9861A143-E2DF-4548-B0E8-743B7747C500}"/>
            </a:ext>
          </a:extLst>
        </cdr:cNvPr>
        <cdr:cNvSpPr txBox="1"/>
      </cdr:nvSpPr>
      <cdr:spPr>
        <a:xfrm xmlns:a="http://schemas.openxmlformats.org/drawingml/2006/main">
          <a:off x="3384376" y="0"/>
          <a:ext cx="1239413" cy="360000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laba </a:t>
          </a:r>
        </a:p>
      </cdr:txBody>
    </cdr:sp>
  </cdr:relSizeAnchor>
  <cdr:relSizeAnchor xmlns:cdr="http://schemas.openxmlformats.org/drawingml/2006/chartDrawing">
    <cdr:from>
      <cdr:x>0.69053</cdr:x>
      <cdr:y>0</cdr:y>
    </cdr:from>
    <cdr:to>
      <cdr:x>0.86031</cdr:x>
      <cdr:y>0.07042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CA58A215-D167-4B18-915A-1292EA1B2D26}"/>
            </a:ext>
          </a:extLst>
        </cdr:cNvPr>
        <cdr:cNvSpPr txBox="1"/>
      </cdr:nvSpPr>
      <cdr:spPr>
        <a:xfrm xmlns:a="http://schemas.openxmlformats.org/drawingml/2006/main">
          <a:off x="4623788" y="0"/>
          <a:ext cx="1136851" cy="360000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laba 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0.87106</cdr:x>
      <cdr:y>0</cdr:y>
    </cdr:from>
    <cdr:to>
      <cdr:x>1</cdr:x>
      <cdr:y>0.07042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41BC2624-C0FE-4F5F-BFBB-C05215F51561}"/>
            </a:ext>
          </a:extLst>
        </cdr:cNvPr>
        <cdr:cNvSpPr txBox="1"/>
      </cdr:nvSpPr>
      <cdr:spPr>
        <a:xfrm xmlns:a="http://schemas.openxmlformats.org/drawingml/2006/main">
          <a:off x="5832648" y="0"/>
          <a:ext cx="863352" cy="36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</a:t>
          </a:r>
          <a:r>
            <a:rPr lang="lv-LV" sz="900" b="1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pateikt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0.34412</cdr:x>
      <cdr:y>0</cdr:y>
    </cdr:from>
    <cdr:to>
      <cdr:x>0.44091</cdr:x>
      <cdr:y>0.07042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9F3C9AFB-FC47-4BFC-9E53-F1590D9D1A56}"/>
            </a:ext>
          </a:extLst>
        </cdr:cNvPr>
        <cdr:cNvSpPr txBox="1"/>
      </cdr:nvSpPr>
      <cdr:spPr>
        <a:xfrm xmlns:a="http://schemas.openxmlformats.org/drawingml/2006/main">
          <a:off x="2304256" y="0"/>
          <a:ext cx="648071" cy="360000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slikta </a:t>
          </a:r>
        </a:p>
      </cdr:txBody>
    </cdr:sp>
  </cdr:relSizeAnchor>
  <cdr:relSizeAnchor xmlns:cdr="http://schemas.openxmlformats.org/drawingml/2006/chartDrawing">
    <cdr:from>
      <cdr:x>0.44091</cdr:x>
      <cdr:y>0</cdr:y>
    </cdr:from>
    <cdr:to>
      <cdr:x>0.51546</cdr:x>
      <cdr:y>0.07042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6C1E9D1B-2D43-4F75-92F0-3D3151214F0E}"/>
            </a:ext>
          </a:extLst>
        </cdr:cNvPr>
        <cdr:cNvSpPr txBox="1"/>
      </cdr:nvSpPr>
      <cdr:spPr>
        <a:xfrm xmlns:a="http://schemas.openxmlformats.org/drawingml/2006/main">
          <a:off x="3079658" y="0"/>
          <a:ext cx="520742" cy="359987"/>
        </a:xfrm>
        <a:prstGeom xmlns:a="http://schemas.openxmlformats.org/drawingml/2006/main" prst="rect">
          <a:avLst/>
        </a:prstGeom>
        <a:solidFill xmlns:a="http://schemas.openxmlformats.org/drawingml/2006/main">
          <a:srgbClr val="8EB4E3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slikta</a:t>
          </a:r>
        </a:p>
      </cdr:txBody>
    </cdr:sp>
  </cdr:relSizeAnchor>
  <cdr:relSizeAnchor xmlns:cdr="http://schemas.openxmlformats.org/drawingml/2006/chartDrawing">
    <cdr:from>
      <cdr:x>0.51546</cdr:x>
      <cdr:y>0</cdr:y>
    </cdr:from>
    <cdr:to>
      <cdr:x>0.69072</cdr:x>
      <cdr:y>0.07042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9861A143-E2DF-4548-B0E8-743B7747C500}"/>
            </a:ext>
          </a:extLst>
        </cdr:cNvPr>
        <cdr:cNvSpPr txBox="1"/>
      </cdr:nvSpPr>
      <cdr:spPr>
        <a:xfrm xmlns:a="http://schemas.openxmlformats.org/drawingml/2006/main">
          <a:off x="3600400" y="0"/>
          <a:ext cx="1224136" cy="359987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Drīzāk laba </a:t>
          </a:r>
        </a:p>
      </cdr:txBody>
    </cdr:sp>
  </cdr:relSizeAnchor>
  <cdr:relSizeAnchor xmlns:cdr="http://schemas.openxmlformats.org/drawingml/2006/chartDrawing">
    <cdr:from>
      <cdr:x>0.69072</cdr:x>
      <cdr:y>0</cdr:y>
    </cdr:from>
    <cdr:to>
      <cdr:x>0.87106</cdr:x>
      <cdr:y>0.07042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CA58A215-D167-4B18-915A-1292EA1B2D26}"/>
            </a:ext>
          </a:extLst>
        </cdr:cNvPr>
        <cdr:cNvSpPr txBox="1"/>
      </cdr:nvSpPr>
      <cdr:spPr>
        <a:xfrm xmlns:a="http://schemas.openxmlformats.org/drawingml/2006/main">
          <a:off x="4824536" y="0"/>
          <a:ext cx="1259623" cy="359987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Ļoti laba 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0.48174</cdr:x>
      <cdr:y>1.80559E-7</cdr:y>
    </cdr:from>
    <cdr:to>
      <cdr:x>0.66431</cdr:x>
      <cdr:y>0.10401</cdr:y>
    </cdr:to>
    <cdr:sp macro="" textlink="">
      <cdr:nvSpPr>
        <cdr:cNvPr id="20" name="TextBox 2">
          <a:extLst xmlns:a="http://schemas.openxmlformats.org/drawingml/2006/main">
            <a:ext uri="{FF2B5EF4-FFF2-40B4-BE49-F238E27FC236}">
              <a16:creationId xmlns:a16="http://schemas.microsoft.com/office/drawing/2014/main" id="{3ABB7B3D-CB6B-4EBC-B6AB-6B2FBBE94C0A}"/>
            </a:ext>
          </a:extLst>
        </cdr:cNvPr>
        <cdr:cNvSpPr txBox="1"/>
      </cdr:nvSpPr>
      <cdr:spPr>
        <a:xfrm xmlns:a="http://schemas.openxmlformats.org/drawingml/2006/main">
          <a:off x="3306819" y="1"/>
          <a:ext cx="1253219" cy="576063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0" r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Jā, kāds cits ģimenes loceklis ir pārslimojis vai patlaban slimo </a:t>
          </a:r>
          <a:endParaRPr lang="en-US" sz="900" b="1" dirty="0">
            <a:solidFill>
              <a:sysClr val="windowText" lastClr="000000"/>
            </a:solidFill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0.66431</cdr:x>
      <cdr:y>1.80559E-7</cdr:y>
    </cdr:from>
    <cdr:to>
      <cdr:x>0.98612</cdr:x>
      <cdr:y>0.10401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E2357EAD-4D65-4EE4-AC96-100E852E9B1B}"/>
            </a:ext>
          </a:extLst>
        </cdr:cNvPr>
        <cdr:cNvSpPr txBox="1"/>
      </cdr:nvSpPr>
      <cdr:spPr>
        <a:xfrm xmlns:a="http://schemas.openxmlformats.org/drawingml/2006/main">
          <a:off x="4560038" y="1"/>
          <a:ext cx="2209008" cy="576063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0" r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Nē </a:t>
          </a:r>
        </a:p>
      </cdr:txBody>
    </cdr:sp>
  </cdr:relSizeAnchor>
  <cdr:relSizeAnchor xmlns:cdr="http://schemas.openxmlformats.org/drawingml/2006/chartDrawing">
    <cdr:from>
      <cdr:x>0.32863</cdr:x>
      <cdr:y>1.80559E-7</cdr:y>
    </cdr:from>
    <cdr:to>
      <cdr:x>0.48174</cdr:x>
      <cdr:y>0.10401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F9A3FA7-DEA8-4B09-8C4F-81BFC6FF0041}"/>
            </a:ext>
          </a:extLst>
        </cdr:cNvPr>
        <cdr:cNvSpPr txBox="1"/>
      </cdr:nvSpPr>
      <cdr:spPr>
        <a:xfrm xmlns:a="http://schemas.openxmlformats.org/drawingml/2006/main">
          <a:off x="2255822" y="1"/>
          <a:ext cx="1050997" cy="576063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0" r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Jā, pats/-i ir pārslimojis/-usi vai patlaban slimo 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0.7382</cdr:x>
      <cdr:y>1.80559E-7</cdr:y>
    </cdr:from>
    <cdr:to>
      <cdr:x>1</cdr:x>
      <cdr:y>0.10401</cdr:y>
    </cdr:to>
    <cdr:sp macro="" textlink="">
      <cdr:nvSpPr>
        <cdr:cNvPr id="20" name="TextBox 2">
          <a:extLst xmlns:a="http://schemas.openxmlformats.org/drawingml/2006/main">
            <a:ext uri="{FF2B5EF4-FFF2-40B4-BE49-F238E27FC236}">
              <a16:creationId xmlns:a16="http://schemas.microsoft.com/office/drawing/2014/main" id="{3ABB7B3D-CB6B-4EBC-B6AB-6B2FBBE94C0A}"/>
            </a:ext>
          </a:extLst>
        </cdr:cNvPr>
        <cdr:cNvSpPr txBox="1"/>
      </cdr:nvSpPr>
      <cdr:spPr>
        <a:xfrm xmlns:a="http://schemas.openxmlformats.org/drawingml/2006/main">
          <a:off x="5076056" y="1"/>
          <a:ext cx="1800200" cy="576063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0" r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Lai gan nav oficiāls ārsta slēdziens un/vai analīžu rezultāti, ir bijuši apstākļi, kuri par to diezgan droši ir liecinājuši* </a:t>
          </a:r>
          <a:endParaRPr lang="en-US" sz="900" b="1" dirty="0">
            <a:solidFill>
              <a:sysClr val="windowText" lastClr="000000"/>
            </a:solidFill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0.34338</cdr:x>
      <cdr:y>0</cdr:y>
    </cdr:from>
    <cdr:to>
      <cdr:x>0.7382</cdr:x>
      <cdr:y>0.104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F9A3FA7-DEA8-4B09-8C4F-81BFC6FF0041}"/>
            </a:ext>
          </a:extLst>
        </cdr:cNvPr>
        <cdr:cNvSpPr txBox="1"/>
      </cdr:nvSpPr>
      <cdr:spPr>
        <a:xfrm xmlns:a="http://schemas.openxmlformats.org/drawingml/2006/main">
          <a:off x="2361168" y="0"/>
          <a:ext cx="2714887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237D2E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0" r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To ir apstiprinājuši ārsti un/vai analīžu rezultāti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06118-A232-46BB-9516-87F224F91D97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9F275-ECB6-486A-A900-35CE7F5BABB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78301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57644-15B2-4C23-AEAC-19E91C221C3E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E87EC-7041-4C51-88AB-BF376C57F469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1556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62328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69100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99318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4195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21887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12552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95392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5992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18803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44009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20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7071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4857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21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36026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22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2623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80142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26626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46446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1538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81670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88048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4310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EB87742F-87A5-4C91-9683-08A83F56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A0D78931-70DA-4BAA-9EA3-080F78F5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EBC73EE5-9E75-4D59-8830-D5F4F8C7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247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D8515C9-26AE-40F7-935B-5D53630A6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C7CB01E-96CE-49EA-A43F-79DF5E6B2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3A69408-9C69-48EE-9FC0-ACA83CB14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7685FA2-84FC-4CE1-804F-5653170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EF32ADC7-237B-4368-82A4-5E4B6F51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19BEF02-0086-47E1-A0A0-9FE40390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1769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CB321FD-3839-4489-B8C8-FA0761AA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28082956-399F-4597-AB10-B489429D3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F97D459-0D5F-48DB-87A1-97752DD22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B50E861-EA8A-4CEB-A9C4-2969609D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E0CE3DBB-C364-4FAD-8659-59E3D5C6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0A4EF79-8116-4541-9468-65F7E044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48570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5E4A0E-1034-42FC-8A1E-B1E6FB2AF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F8D6839E-91B8-46B3-8987-54F01922A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C3F125A-89E5-43A1-8546-476E8EFB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F586464-C8D6-472C-BDB6-93AC5451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923843C-9048-4CD8-89E6-CC8F6756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89247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2294CDA2-EDD0-4CD5-A719-8FE3C8B37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663329B-C8E2-405A-AB2D-6A584DF17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FFA1B0D-E617-4013-862A-418184377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0E267FB-8A4E-45B4-8A40-9E52CC2A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932D1A2-57A2-44B5-AF3D-B98399E4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3513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 userDrawn="1"/>
        </p:nvSpPr>
        <p:spPr>
          <a:xfrm>
            <a:off x="288032" y="6410392"/>
            <a:ext cx="971600" cy="365125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80ED866C-5A37-4A00-9553-773EDF513733}" type="slidenum">
              <a:rPr lang="lv-LV" sz="1400" smtClean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l"/>
              <a:t>‹#›</a:t>
            </a:fld>
            <a:endParaRPr lang="lv-LV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52263"/>
            <a:ext cx="971600" cy="42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52263"/>
            <a:ext cx="971600" cy="42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8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3F1CB2-5FCC-422F-8927-62BDE011B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1A622E6-C97F-4C98-9EB6-056ACE4D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BC5A08D-7537-4620-91B7-9B1EE663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F3CE319-0C99-49F5-90A0-D37D0EB8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BEBB643-2144-4103-A9F7-35EE34AE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8969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1B9BC49-F3B3-4526-B352-B1D55A7C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EC394D6-C6E8-468C-9E06-BEFB7B0A5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D623C70-9D8E-4570-8254-5A479DE51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D6A2795-0672-4979-AF46-0CA6F426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F23C727-E0B5-4E9A-AB3B-7C41EFCA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4745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B8FCC33-6CD6-4136-9061-3EA37DAB0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DFACEDC-44C7-4B98-A648-A4CD7BDC2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6B7EFEA-A808-4109-96DE-41FDB849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5C2558A-A2D7-4E38-A528-6BC71EFB6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C73C4E7-244A-476D-86D1-8F26E217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1799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96D9CC2-908D-4009-A1DF-25300F73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26190C7-B89E-4CEB-BC86-AE2B76C3C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34D120F-C4EB-42B7-9631-6092197C0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DAFED34-89CA-46E6-A759-265D477D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813E85A-D317-481D-96D6-27355840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4A231F9-7D06-4FD9-99BB-31FE0DF9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3437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9FE514B-3FA2-49DC-99E4-68D05295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20AB17B-8C0E-4996-8746-805114DB9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0C802D4-698F-42BB-8527-4DB194DAC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D4E1B289-D983-481C-BA8A-1795AD9BE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CB1927A3-459C-4041-B225-DD7B53B36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AD76DA27-4198-4F50-9E7A-551718E3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5B9E1757-7565-4AC7-9BB1-8D0FFD35F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679964ED-59C7-4BD7-A8F3-7E01BB47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3265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1951A9A-A8A4-4983-868F-6889D34D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AD2CE671-7B6C-4176-B9F5-A577FA38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D744A50-8E0C-4BDF-98E7-7AAE1DD3A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68217B65-A6BE-4BD8-B299-0DA7C92E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3093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74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BDF9BFFC-FB73-46CD-BB07-40E6B92AB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60A48D9-78C4-4DE6-A6A3-29C1B7540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DE7C6E6-85E7-4288-8232-31321C3F42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9E9E-3631-4C73-88FB-B9B07E02BEC5}" type="datetimeFigureOut">
              <a:rPr lang="lv-LV" smtClean="0"/>
              <a:t>30.09.2021</a:t>
            </a:fld>
            <a:endParaRPr lang="lv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1C6404B-47D4-488C-9E0A-0BA67C371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83DE619-7F62-4DFC-8848-4C58CDBA3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0643-F6F7-4B83-BDB3-65FD5CE63C9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709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35698"/>
            <a:ext cx="7776864" cy="1975009"/>
          </a:xfrm>
          <a:prstGeom prst="roundRect">
            <a:avLst/>
          </a:prstGeom>
          <a:solidFill>
            <a:srgbClr val="6B705C"/>
          </a:solidFill>
          <a:ln>
            <a:solidFill>
              <a:srgbClr val="6B705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lv-LV" sz="4000" b="1" noProof="1">
                <a:solidFill>
                  <a:schemeClr val="bg1"/>
                </a:solidFill>
                <a:latin typeface="Arial Narrow" panose="020B0606020202030204" pitchFamily="34" charset="0"/>
              </a:rPr>
              <a:t>Iedzīvotāju attieksme pret dažiem ar Covid-19 saistītiem jautājumiem</a:t>
            </a:r>
          </a:p>
          <a:p>
            <a:pPr algn="ctr"/>
            <a:endParaRPr lang="lv-LV" sz="15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E34337-3C98-4151-9B72-B0790CD4269B}"/>
              </a:ext>
            </a:extLst>
          </p:cNvPr>
          <p:cNvSpPr txBox="1"/>
          <p:nvPr/>
        </p:nvSpPr>
        <p:spPr>
          <a:xfrm>
            <a:off x="-1481" y="4221088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lv-LV" altLang="ko-KR" b="1" noProof="1">
                <a:latin typeface="Arial Narrow" panose="020B0606020202030204" pitchFamily="34" charset="0"/>
                <a:cs typeface="Arial" pitchFamily="34" charset="0"/>
              </a:rPr>
              <a:t>Latvijas iedzīvotāju aptauja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altLang="ko-KR" b="1" noProof="1">
                <a:latin typeface="Arial Narrow" panose="020B0606020202030204" pitchFamily="34" charset="0"/>
                <a:cs typeface="Arial" pitchFamily="34" charset="0"/>
              </a:rPr>
              <a:t>2021. gada septembris</a:t>
            </a:r>
            <a:endParaRPr kumimoji="0" lang="lv-LV" altLang="ko-KR" b="1" noProof="1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34ADE04-A4C6-446B-A946-A7163F754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5304"/>
            <a:ext cx="1322238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3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Informācijas pieejamība par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“X3. Kā Jūs novērtētu informācijas pieejamību Latvijā par šādiem ar Covid-19 saistītiem aspektiem?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175" y="6163915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attiecīgajās grupās (skat. "n=" grafikā) </a:t>
            </a:r>
          </a:p>
        </p:txBody>
      </p:sp>
      <p:graphicFrame>
        <p:nvGraphicFramePr>
          <p:cNvPr id="7" name="Chart 1493">
            <a:extLst>
              <a:ext uri="{FF2B5EF4-FFF2-40B4-BE49-F238E27FC236}">
                <a16:creationId xmlns:a16="http://schemas.microsoft.com/office/drawing/2014/main" id="{00000000-0008-0000-0100-00002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695645"/>
              </p:ext>
            </p:extLst>
          </p:nvPr>
        </p:nvGraphicFramePr>
        <p:xfrm>
          <a:off x="1115616" y="1955741"/>
          <a:ext cx="6758940" cy="372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C806AEE-3306-4BCE-9FF9-884A284509DC}"/>
              </a:ext>
            </a:extLst>
          </p:cNvPr>
          <p:cNvSpPr txBox="1"/>
          <p:nvPr/>
        </p:nvSpPr>
        <p:spPr>
          <a:xfrm>
            <a:off x="179512" y="2437323"/>
            <a:ext cx="32185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lv-LV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 to, kur un kā Latvijā ir iespējams vakcinēties </a:t>
            </a:r>
          </a:p>
          <a:p>
            <a:pPr algn="r"/>
            <a:r>
              <a:rPr lang="lv-LV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 Covid-19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1E92AE-DE3A-42C2-A5D8-5E43B44875E9}"/>
              </a:ext>
            </a:extLst>
          </p:cNvPr>
          <p:cNvSpPr txBox="1"/>
          <p:nvPr/>
        </p:nvSpPr>
        <p:spPr>
          <a:xfrm>
            <a:off x="107504" y="1124744"/>
            <a:ext cx="1512168" cy="83099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Respondenti, kuru ģimenē galvenā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sarunvaloda ir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latviešu vai krievu</a:t>
            </a:r>
          </a:p>
        </p:txBody>
      </p:sp>
    </p:spTree>
    <p:extLst>
      <p:ext uri="{BB962C8B-B14F-4D97-AF65-F5344CB8AC3E}">
        <p14:creationId xmlns:p14="http://schemas.microsoft.com/office/powerpoint/2010/main" val="278666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5">
            <a:extLst>
              <a:ext uri="{FF2B5EF4-FFF2-40B4-BE49-F238E27FC236}">
                <a16:creationId xmlns:a16="http://schemas.microsoft.com/office/drawing/2014/main" id="{4CA6F2B6-AE3F-4B3F-81A4-05D33F46030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“X3. Kā Jūs novērtētu informācijas pieejamību Latvijā par šādiem ar Covid-19 saistītiem aspektiem?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311DCFD-FC72-4C41-96CE-D6F04E20CB6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3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Informācijas pieejamība par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72B527F9-5781-4555-BDA0-0CC90E54240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884368" y="5661248"/>
            <a:ext cx="125645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attiecīgajās grupās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(skat. "n=" grafikā) 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48FE0-0235-4B0B-85B2-EF00DE08F05D}"/>
              </a:ext>
            </a:extLst>
          </p:cNvPr>
          <p:cNvSpPr txBox="1"/>
          <p:nvPr/>
        </p:nvSpPr>
        <p:spPr>
          <a:xfrm>
            <a:off x="107504" y="1186299"/>
            <a:ext cx="5256584" cy="307777"/>
          </a:xfrm>
          <a:prstGeom prst="rect">
            <a:avLst/>
          </a:prstGeom>
          <a:noFill/>
          <a:ln w="28575">
            <a:solidFill>
              <a:srgbClr val="6B705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lv-LV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 to, kur un kā Latvijā ir iespējams vakcinēties pret Covid-19</a:t>
            </a:r>
            <a:endParaRPr lang="lv-LV" sz="14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100-00002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213433"/>
              </p:ext>
            </p:extLst>
          </p:nvPr>
        </p:nvGraphicFramePr>
        <p:xfrm>
          <a:off x="179512" y="1628725"/>
          <a:ext cx="6912768" cy="51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19D46B0-5737-43FA-ACEE-8F54405C6DEF}"/>
              </a:ext>
            </a:extLst>
          </p:cNvPr>
          <p:cNvSpPr txBox="1"/>
          <p:nvPr/>
        </p:nvSpPr>
        <p:spPr>
          <a:xfrm>
            <a:off x="7236296" y="1196752"/>
            <a:ext cx="1800200" cy="646331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Atbildes dažādās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sociāli demogrāfiskajās grupās</a:t>
            </a:r>
          </a:p>
        </p:txBody>
      </p:sp>
    </p:spTree>
    <p:extLst>
      <p:ext uri="{BB962C8B-B14F-4D97-AF65-F5344CB8AC3E}">
        <p14:creationId xmlns:p14="http://schemas.microsoft.com/office/powerpoint/2010/main" val="155721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5">
            <a:extLst>
              <a:ext uri="{FF2B5EF4-FFF2-40B4-BE49-F238E27FC236}">
                <a16:creationId xmlns:a16="http://schemas.microsoft.com/office/drawing/2014/main" id="{4CA6F2B6-AE3F-4B3F-81A4-05D33F46030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“X3. Kā Jūs novērtētu informācijas pieejamību Latvijā par šādiem ar Covid-19 saistītiem aspektiem?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311DCFD-FC72-4C41-96CE-D6F04E20CB6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3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Informācijas pieejamība par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72B527F9-5781-4555-BDA0-0CC90E54240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884368" y="5661248"/>
            <a:ext cx="125645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attiecīgajās grupās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(skat. "n=" grafikā) 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48FE0-0235-4B0B-85B2-EF00DE08F05D}"/>
              </a:ext>
            </a:extLst>
          </p:cNvPr>
          <p:cNvSpPr txBox="1"/>
          <p:nvPr/>
        </p:nvSpPr>
        <p:spPr>
          <a:xfrm>
            <a:off x="107504" y="1186299"/>
            <a:ext cx="2376264" cy="307777"/>
          </a:xfrm>
          <a:prstGeom prst="rect">
            <a:avLst/>
          </a:prstGeom>
          <a:noFill/>
          <a:ln w="28575">
            <a:solidFill>
              <a:srgbClr val="6B705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lv-LV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 to, kā Covid-19 izplatās</a:t>
            </a:r>
            <a:endParaRPr lang="lv-LV" sz="14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100-00002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30689"/>
              </p:ext>
            </p:extLst>
          </p:nvPr>
        </p:nvGraphicFramePr>
        <p:xfrm>
          <a:off x="107504" y="1635095"/>
          <a:ext cx="6984776" cy="51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D049D0D-9D25-438D-A98F-8B8504781977}"/>
              </a:ext>
            </a:extLst>
          </p:cNvPr>
          <p:cNvSpPr txBox="1"/>
          <p:nvPr/>
        </p:nvSpPr>
        <p:spPr>
          <a:xfrm>
            <a:off x="7236296" y="1196752"/>
            <a:ext cx="1800200" cy="646331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Atbildes dažādās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sociāli demogrāfiskajās grupās</a:t>
            </a:r>
          </a:p>
        </p:txBody>
      </p:sp>
    </p:spTree>
    <p:extLst>
      <p:ext uri="{BB962C8B-B14F-4D97-AF65-F5344CB8AC3E}">
        <p14:creationId xmlns:p14="http://schemas.microsoft.com/office/powerpoint/2010/main" val="142660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5">
            <a:extLst>
              <a:ext uri="{FF2B5EF4-FFF2-40B4-BE49-F238E27FC236}">
                <a16:creationId xmlns:a16="http://schemas.microsoft.com/office/drawing/2014/main" id="{4CA6F2B6-AE3F-4B3F-81A4-05D33F46030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“X3. Kā Jūs novērtētu informācijas pieejamību Latvijā par šādiem ar Covid-19 saistītiem aspektiem?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311DCFD-FC72-4C41-96CE-D6F04E20CB6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3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Informācijas pieejamība par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72B527F9-5781-4555-BDA0-0CC90E54240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884368" y="5661248"/>
            <a:ext cx="125645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attiecīgajās grupās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(skat. "n=" grafikā) 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48FE0-0235-4B0B-85B2-EF00DE08F05D}"/>
              </a:ext>
            </a:extLst>
          </p:cNvPr>
          <p:cNvSpPr txBox="1"/>
          <p:nvPr/>
        </p:nvSpPr>
        <p:spPr>
          <a:xfrm>
            <a:off x="107504" y="1186299"/>
            <a:ext cx="2571036" cy="307777"/>
          </a:xfrm>
          <a:prstGeom prst="rect">
            <a:avLst/>
          </a:prstGeom>
          <a:noFill/>
          <a:ln w="28575">
            <a:solidFill>
              <a:srgbClr val="6B705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lv-LV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 to, cik Covid-19 ir bīstams</a:t>
            </a:r>
            <a:endParaRPr lang="lv-LV" sz="14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100-00002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953875"/>
              </p:ext>
            </p:extLst>
          </p:nvPr>
        </p:nvGraphicFramePr>
        <p:xfrm>
          <a:off x="107504" y="1654042"/>
          <a:ext cx="6984776" cy="51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5EEBBB1-5A1A-4CD6-8AF3-E9DC5D96B3C8}"/>
              </a:ext>
            </a:extLst>
          </p:cNvPr>
          <p:cNvSpPr txBox="1"/>
          <p:nvPr/>
        </p:nvSpPr>
        <p:spPr>
          <a:xfrm>
            <a:off x="7236296" y="1196752"/>
            <a:ext cx="1800200" cy="646331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Atbildes dažādās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sociāli demogrāfiskajās grupās</a:t>
            </a:r>
          </a:p>
        </p:txBody>
      </p:sp>
    </p:spTree>
    <p:extLst>
      <p:ext uri="{BB962C8B-B14F-4D97-AF65-F5344CB8AC3E}">
        <p14:creationId xmlns:p14="http://schemas.microsoft.com/office/powerpoint/2010/main" val="1905115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4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Slimošana 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X4. Vai Jūs pats/-i vai kāds Jūsu ģimenes loceklis, ar kuru Jūs dzīvojat kopā, līdz šim ir slimojis ar Covid-19?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-54666" y="5988888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visi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n=1005</a:t>
            </a: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jautājums (% summa &gt; 100)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2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328238"/>
              </p:ext>
            </p:extLst>
          </p:nvPr>
        </p:nvGraphicFramePr>
        <p:xfrm>
          <a:off x="755576" y="1816244"/>
          <a:ext cx="6732748" cy="366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Brace 46">
            <a:extLst>
              <a:ext uri="{FF2B5EF4-FFF2-40B4-BE49-F238E27FC236}">
                <a16:creationId xmlns:a16="http://schemas.microsoft.com/office/drawing/2014/main" id="{00000000-0008-0000-0100-00002F000000}"/>
              </a:ext>
            </a:extLst>
          </p:cNvPr>
          <p:cNvSpPr/>
          <p:nvPr/>
        </p:nvSpPr>
        <p:spPr>
          <a:xfrm>
            <a:off x="5436096" y="1823192"/>
            <a:ext cx="336221" cy="1715554"/>
          </a:xfrm>
          <a:prstGeom prst="rightBrace">
            <a:avLst>
              <a:gd name="adj1" fmla="val 39319"/>
              <a:gd name="adj2" fmla="val 50000"/>
            </a:avLst>
          </a:prstGeom>
          <a:ln w="3175">
            <a:solidFill>
              <a:srgbClr val="237D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lv-LV" dirty="0">
              <a:solidFill>
                <a:srgbClr val="69306D"/>
              </a:solidFill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488C0DA4-CC8C-45D5-AB28-E17E68438A26}"/>
              </a:ext>
            </a:extLst>
          </p:cNvPr>
          <p:cNvSpPr txBox="1"/>
          <p:nvPr/>
        </p:nvSpPr>
        <p:spPr>
          <a:xfrm>
            <a:off x="5922811" y="2075919"/>
            <a:ext cx="3218015" cy="12101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2000" dirty="0">
                <a:solidFill>
                  <a:srgbClr val="237D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Paši vai viņu ģimenes </a:t>
            </a:r>
          </a:p>
          <a:p>
            <a:pPr algn="ctr"/>
            <a:r>
              <a:rPr lang="lv-LV" sz="2000" dirty="0">
                <a:solidFill>
                  <a:srgbClr val="237D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locekļi ir slimojuši vai </a:t>
            </a:r>
          </a:p>
          <a:p>
            <a:pPr algn="ctr"/>
            <a:r>
              <a:rPr lang="lv-LV" sz="2000" dirty="0">
                <a:solidFill>
                  <a:srgbClr val="237D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patlaban slimo ar Covid-19</a:t>
            </a:r>
            <a:r>
              <a:rPr lang="lv-LV" sz="2800" b="1" baseline="0" dirty="0">
                <a:solidFill>
                  <a:srgbClr val="237D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32%</a:t>
            </a:r>
            <a:endParaRPr lang="lv-LV" sz="2800" b="1" dirty="0">
              <a:solidFill>
                <a:srgbClr val="237D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AABE3-AEC6-4983-A189-CE52C36C535A}"/>
              </a:ext>
            </a:extLst>
          </p:cNvPr>
          <p:cNvSpPr txBox="1"/>
          <p:nvPr/>
        </p:nvSpPr>
        <p:spPr>
          <a:xfrm>
            <a:off x="63066" y="1330352"/>
            <a:ext cx="1512168" cy="30777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Visi respondenti</a:t>
            </a:r>
          </a:p>
        </p:txBody>
      </p:sp>
    </p:spTree>
    <p:extLst>
      <p:ext uri="{BB962C8B-B14F-4D97-AF65-F5344CB8AC3E}">
        <p14:creationId xmlns:p14="http://schemas.microsoft.com/office/powerpoint/2010/main" val="159327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4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Slimošana 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X4. Vai Jūs pats/-i vai kāds Jūsu ģimenes loceklis, ar kuru Jūs dzīvojat kopā, līdz šim ir slimojis ar Covid-19?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175" y="6036376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attiecīgajās grupās (skat. "n=" grafikā) </a:t>
            </a: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jautājums (% summa &gt; 100)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2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695562"/>
              </p:ext>
            </p:extLst>
          </p:nvPr>
        </p:nvGraphicFramePr>
        <p:xfrm>
          <a:off x="957598" y="1772816"/>
          <a:ext cx="6833567" cy="374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86481C-E181-4E09-A217-727F41439716}"/>
              </a:ext>
            </a:extLst>
          </p:cNvPr>
          <p:cNvSpPr txBox="1"/>
          <p:nvPr/>
        </p:nvSpPr>
        <p:spPr>
          <a:xfrm>
            <a:off x="107504" y="1124744"/>
            <a:ext cx="1512168" cy="83099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Respondenti, kuru ģimenē galvenā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sarunvaloda ir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latviešu vai krievu</a:t>
            </a:r>
          </a:p>
        </p:txBody>
      </p:sp>
    </p:spTree>
    <p:extLst>
      <p:ext uri="{BB962C8B-B14F-4D97-AF65-F5344CB8AC3E}">
        <p14:creationId xmlns:p14="http://schemas.microsoft.com/office/powerpoint/2010/main" val="381671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5">
            <a:extLst>
              <a:ext uri="{FF2B5EF4-FFF2-40B4-BE49-F238E27FC236}">
                <a16:creationId xmlns:a16="http://schemas.microsoft.com/office/drawing/2014/main" id="{4CA6F2B6-AE3F-4B3F-81A4-05D33F46030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X4. Vai Jūs pats/-i vai kāds Jūsu ģimenes loceklis, ar kuru Jūs dzīvojat kopā, līdz šim ir slimojis ar Covid-19?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311DCFD-FC72-4C41-96CE-D6F04E20CB6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4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Slimošana 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72B527F9-5781-4555-BDA0-0CC90E54240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867667" y="5373216"/>
            <a:ext cx="125645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attiecīgajās grupās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(skat. "n=" grafikā)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jautājums 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(% summa &gt; 100)</a:t>
            </a:r>
            <a:r>
              <a:rPr lang="en-US" altLang="lv-LV" b="0" i="1" noProof="1">
                <a:latin typeface="Arial" charset="0"/>
                <a:cs typeface="Arial" charset="0"/>
              </a:rPr>
              <a:t> 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100-00002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83728"/>
              </p:ext>
            </p:extLst>
          </p:nvPr>
        </p:nvGraphicFramePr>
        <p:xfrm>
          <a:off x="11933" y="1196752"/>
          <a:ext cx="7080347" cy="5538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5D77F16-07C3-4B44-A055-BEE6EE84AA2A}"/>
              </a:ext>
            </a:extLst>
          </p:cNvPr>
          <p:cNvSpPr txBox="1"/>
          <p:nvPr/>
        </p:nvSpPr>
        <p:spPr>
          <a:xfrm>
            <a:off x="7236296" y="1196752"/>
            <a:ext cx="1800200" cy="646331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Atbildes dažādās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sociāli demogrāfiskajās grupās</a:t>
            </a:r>
          </a:p>
        </p:txBody>
      </p:sp>
    </p:spTree>
    <p:extLst>
      <p:ext uri="{BB962C8B-B14F-4D97-AF65-F5344CB8AC3E}">
        <p14:creationId xmlns:p14="http://schemas.microsoft.com/office/powerpoint/2010/main" val="335747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5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Kā zināja par saslimšanu 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X5. Kā Jūs zināt to, ka Jūs pats/-i vai kāds Jūsu ģimenes loceklis līdz šim ir slimojis ar Covid-19?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682655"/>
            <a:ext cx="9140825" cy="80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kuri paši vai viņu ģimenes locekļi ir slimojuši vai patlaban slimo ar Covid-19, n=304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Vairākatbilžu jautājums (% summa &gt; 100)</a:t>
            </a:r>
            <a:br>
              <a:rPr lang="lv-LV" b="0" i="1" noProof="1">
                <a:latin typeface="Arial" charset="0"/>
                <a:cs typeface="Arial" charset="0"/>
              </a:rPr>
            </a:br>
            <a:r>
              <a:rPr lang="lv-LV" b="0" i="1" noProof="1">
                <a:latin typeface="Arial" charset="0"/>
                <a:cs typeface="Arial" charset="0"/>
              </a:rPr>
              <a:t>*Lai gan nav oficiāls ārsta slēdziens un/vai analīžu rezultāti, ir bijuši apstākļi (piemēram, slimības simptomi, kontakti ar cilvēkiem, kuri slimoja ar Covid-19 u. c.), kuri par to diezgan droši ir liecinājuši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3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04180"/>
              </p:ext>
            </p:extLst>
          </p:nvPr>
        </p:nvGraphicFramePr>
        <p:xfrm>
          <a:off x="1245134" y="1772816"/>
          <a:ext cx="6653733" cy="3590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FB8CF25-8DEA-4877-851B-156622F558F5}"/>
              </a:ext>
            </a:extLst>
          </p:cNvPr>
          <p:cNvSpPr txBox="1"/>
          <p:nvPr/>
        </p:nvSpPr>
        <p:spPr>
          <a:xfrm>
            <a:off x="63066" y="1330352"/>
            <a:ext cx="1512168" cy="30777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Visi respondenti</a:t>
            </a:r>
          </a:p>
        </p:txBody>
      </p:sp>
    </p:spTree>
    <p:extLst>
      <p:ext uri="{BB962C8B-B14F-4D97-AF65-F5344CB8AC3E}">
        <p14:creationId xmlns:p14="http://schemas.microsoft.com/office/powerpoint/2010/main" val="534821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5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Kā zināja par saslimšanu 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X5. Kā Jūs zināt to, ka Jūs pats/-i vai kāds Jūsu ģimenes loceklis līdz šim ir slimojis ar Covid-19?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175" y="5757182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kuri paši vai viņu ģimenes locekļi ir slimojuši vai patlaban slimo ar Covid-19, attiecīgajās grupās </a:t>
            </a:r>
            <a:r>
              <a:rPr lang="en-US" altLang="lv-LV" b="0" i="1" noProof="1">
                <a:latin typeface="Arial" charset="0"/>
                <a:cs typeface="Arial" charset="0"/>
              </a:rPr>
              <a:t>(skat. “n=” grafikā)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jautājums (% summa &gt; 100)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lv-LV" b="0" i="1" noProof="1">
                <a:latin typeface="Arial" charset="0"/>
                <a:cs typeface="Arial" charset="0"/>
              </a:rPr>
              <a:t>*Lai gan nav oficiāls ārsta slēdziens un/vai analīžu rezultāti, ir bijuši apstākļi (piemēram, slimības simptomi, kontakti ar cilvēkiem, kuri slimoja ar Covid-19 u. c.), kuri par to diezgan droši ir liecinājuši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3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107500"/>
              </p:ext>
            </p:extLst>
          </p:nvPr>
        </p:nvGraphicFramePr>
        <p:xfrm>
          <a:off x="1301242" y="1530107"/>
          <a:ext cx="6538342" cy="379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EFD2D9C-7225-49F0-BC58-F474214FC7C7}"/>
              </a:ext>
            </a:extLst>
          </p:cNvPr>
          <p:cNvSpPr txBox="1"/>
          <p:nvPr/>
        </p:nvSpPr>
        <p:spPr>
          <a:xfrm>
            <a:off x="107504" y="1124744"/>
            <a:ext cx="1512168" cy="83099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Respondenti, kuru ģimenē galvenā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sarunvaloda ir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latviešu vai krievu</a:t>
            </a:r>
          </a:p>
        </p:txBody>
      </p:sp>
    </p:spTree>
    <p:extLst>
      <p:ext uri="{BB962C8B-B14F-4D97-AF65-F5344CB8AC3E}">
        <p14:creationId xmlns:p14="http://schemas.microsoft.com/office/powerpoint/2010/main" val="2820254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5">
            <a:extLst>
              <a:ext uri="{FF2B5EF4-FFF2-40B4-BE49-F238E27FC236}">
                <a16:creationId xmlns:a16="http://schemas.microsoft.com/office/drawing/2014/main" id="{4CA6F2B6-AE3F-4B3F-81A4-05D33F46030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X5. Kā Jūs zināt to, ka Jūs pats/-i vai kāds Jūsu ģimenes loceklis līdz šim ir slimojis ar Covid-19?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311DCFD-FC72-4C41-96CE-D6F04E20CB6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5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Kā zināja par saslimšanu 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72B527F9-5781-4555-BDA0-0CC90E54240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740352" y="4221088"/>
            <a:ext cx="140047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</a:t>
            </a: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kuri paši vai viņu </a:t>
            </a: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ģimenes locekļi ir </a:t>
            </a: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slimojuši vai patlaban slimo ar Covid-19,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attiecīgajās grupās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(skat. "n=" grafikā)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jautājums 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(% summa &gt; 100)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*Lai gan nav oficiāls ārsta slēdziens un/vai analīžu rezultāti, ir </a:t>
            </a: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bijuši apstākļi </a:t>
            </a: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(piemēram, slimības simptomi, kontakti ar cilvēkiem, kuri </a:t>
            </a: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slimoja ar Covid-19 </a:t>
            </a: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u. c.), kuri par to diezgan droši ir liecinājuši</a:t>
            </a:r>
            <a:r>
              <a:rPr lang="en-US" altLang="lv-LV" b="0" i="1" noProof="1">
                <a:latin typeface="Arial" charset="0"/>
                <a:cs typeface="Arial" charset="0"/>
              </a:rPr>
              <a:t> 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100-00003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59433"/>
              </p:ext>
            </p:extLst>
          </p:nvPr>
        </p:nvGraphicFramePr>
        <p:xfrm>
          <a:off x="0" y="1196752"/>
          <a:ext cx="7092280" cy="5538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6A7F5C8-3510-4979-82DA-A6BFED711BBE}"/>
              </a:ext>
            </a:extLst>
          </p:cNvPr>
          <p:cNvSpPr txBox="1"/>
          <p:nvPr/>
        </p:nvSpPr>
        <p:spPr>
          <a:xfrm>
            <a:off x="7236296" y="1196752"/>
            <a:ext cx="1800200" cy="646331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Atbildes dažādās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sociāli demogrāfiskajās grupās</a:t>
            </a:r>
          </a:p>
        </p:txBody>
      </p:sp>
    </p:spTree>
    <p:extLst>
      <p:ext uri="{BB962C8B-B14F-4D97-AF65-F5344CB8AC3E}">
        <p14:creationId xmlns:p14="http://schemas.microsoft.com/office/powerpoint/2010/main" val="414460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>
            <a:extLst>
              <a:ext uri="{FF2B5EF4-FFF2-40B4-BE49-F238E27FC236}">
                <a16:creationId xmlns:a16="http://schemas.microsoft.com/office/drawing/2014/main" id="{AA5D341D-6B12-419C-A7B6-0D8BCC2227D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-27384"/>
            <a:ext cx="9140826" cy="432048"/>
          </a:xfrm>
          <a:prstGeom prst="rect">
            <a:avLst/>
          </a:prstGeom>
          <a:solidFill>
            <a:srgbClr val="6B705C"/>
          </a:solidFill>
          <a:ln>
            <a:noFill/>
          </a:ln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lv-LV" altLang="ko-KR" sz="2400" b="1" noProof="1">
                <a:solidFill>
                  <a:schemeClr val="bg1"/>
                </a:solidFill>
                <a:latin typeface="Arial Narrow" panose="020B0606020202030204" pitchFamily="34" charset="0"/>
              </a:rPr>
              <a:t>Saturs</a:t>
            </a:r>
            <a:endParaRPr lang="lv-LV" altLang="lv-LV" sz="2400" b="1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AE0FDD-722E-4492-86EC-DE03D0290809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187624" y="1052736"/>
            <a:ext cx="6966656" cy="381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381000" indent="-381000" eaLnBrk="1" hangingPunct="1">
              <a:buFont typeface="Arial" charset="0"/>
              <a:buNone/>
            </a:pP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 </a:t>
            </a:r>
          </a:p>
          <a:p>
            <a:pPr marL="381000" indent="-381000" eaLnBrk="1" hangingPunct="1">
              <a:buFont typeface="Arial" charset="0"/>
              <a:buNone/>
            </a:pP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REZULTĀTI</a:t>
            </a:r>
          </a:p>
          <a:p>
            <a:pPr marL="381000" indent="-381000">
              <a:buNone/>
            </a:pP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      1. </a:t>
            </a:r>
            <a:r>
              <a:rPr lang="lv-LV" altLang="lv-LV" sz="2400" noProof="1">
                <a:effectLst/>
                <a:latin typeface="Arial Narrow" pitchFamily="34" charset="0"/>
                <a:cs typeface="Arial" charset="0"/>
              </a:rPr>
              <a:t>Vakcinēšanās pret Covid-19</a:t>
            </a:r>
            <a:endParaRPr lang="en-US" altLang="lv-LV" sz="2400" noProof="1">
              <a:effectLst/>
              <a:latin typeface="Arial Narrow" pitchFamily="34" charset="0"/>
              <a:cs typeface="Arial" charset="0"/>
            </a:endParaRPr>
          </a:p>
          <a:p>
            <a:pPr marL="381000" indent="-381000">
              <a:buNone/>
            </a:pP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	2. </a:t>
            </a:r>
            <a:r>
              <a:rPr lang="lv-LV" altLang="lv-LV" sz="2400" noProof="1">
                <a:effectLst/>
                <a:latin typeface="Arial Narrow" pitchFamily="34" charset="0"/>
                <a:cs typeface="Arial" charset="0"/>
              </a:rPr>
              <a:t>Galvenie vakcinēšanās iemesli</a:t>
            </a:r>
            <a:endParaRPr lang="en-US" altLang="lv-LV" sz="2400" noProof="1">
              <a:effectLst/>
              <a:latin typeface="Arial Narrow" pitchFamily="34" charset="0"/>
              <a:cs typeface="Arial" charset="0"/>
            </a:endParaRPr>
          </a:p>
          <a:p>
            <a:pPr marL="381000" indent="-381000">
              <a:buNone/>
            </a:pP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	3. </a:t>
            </a:r>
            <a:r>
              <a:rPr lang="lv-LV" altLang="lv-LV" sz="2400" noProof="1">
                <a:effectLst/>
                <a:latin typeface="Arial Narrow" pitchFamily="34" charset="0"/>
                <a:cs typeface="Arial" charset="0"/>
              </a:rPr>
              <a:t>Informācijas pieejamība par Covid-19</a:t>
            </a:r>
            <a:endParaRPr lang="en-US" altLang="lv-LV" sz="2400" noProof="1">
              <a:effectLst/>
              <a:latin typeface="Arial Narrow" pitchFamily="34" charset="0"/>
              <a:cs typeface="Arial" charset="0"/>
            </a:endParaRPr>
          </a:p>
          <a:p>
            <a:pPr marL="381000" indent="-381000">
              <a:buNone/>
            </a:pP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	4. </a:t>
            </a:r>
            <a:r>
              <a:rPr lang="lv-LV" altLang="lv-LV" sz="2400" noProof="1">
                <a:effectLst/>
                <a:latin typeface="Arial Narrow" pitchFamily="34" charset="0"/>
                <a:cs typeface="Arial" charset="0"/>
              </a:rPr>
              <a:t>Slimošana ar Covid-19</a:t>
            </a:r>
          </a:p>
          <a:p>
            <a:pPr marL="381000" indent="-381000">
              <a:buNone/>
            </a:pPr>
            <a:r>
              <a:rPr lang="lv-LV" altLang="lv-LV" sz="2400" noProof="1">
                <a:effectLst/>
                <a:latin typeface="Arial Narrow" pitchFamily="34" charset="0"/>
                <a:cs typeface="Arial" charset="0"/>
              </a:rPr>
              <a:t>	5</a:t>
            </a: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. </a:t>
            </a:r>
            <a:r>
              <a:rPr lang="lv-LV" altLang="lv-LV" sz="2400" noProof="1">
                <a:effectLst/>
                <a:latin typeface="Arial Narrow" pitchFamily="34" charset="0"/>
                <a:cs typeface="Arial" charset="0"/>
              </a:rPr>
              <a:t>Kā zināja par slimošanu ar Covid-19</a:t>
            </a:r>
          </a:p>
          <a:p>
            <a:pPr marL="381000" indent="-381000">
              <a:buNone/>
            </a:pPr>
            <a:r>
              <a:rPr lang="lv-LV" altLang="lv-LV" sz="2400" noProof="1">
                <a:effectLst/>
                <a:latin typeface="Arial Narrow" pitchFamily="34" charset="0"/>
                <a:cs typeface="Arial" charset="0"/>
              </a:rPr>
              <a:t>	6</a:t>
            </a: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. </a:t>
            </a:r>
            <a:r>
              <a:rPr lang="lv-LV" altLang="lv-LV" sz="2400" noProof="1">
                <a:effectLst/>
                <a:latin typeface="Arial Narrow" pitchFamily="34" charset="0"/>
                <a:cs typeface="Arial" charset="0"/>
              </a:rPr>
              <a:t>Slimošana ar Covid-19 vai vakcinēšanās pret to</a:t>
            </a:r>
            <a:endParaRPr lang="en-US" altLang="lv-LV" sz="2400" noProof="1">
              <a:effectLst/>
              <a:latin typeface="Arial Narrow" pitchFamily="34" charset="0"/>
              <a:cs typeface="Arial" charset="0"/>
            </a:endParaRPr>
          </a:p>
          <a:p>
            <a:pPr marL="381000" indent="-381000">
              <a:buNone/>
            </a:pPr>
            <a:r>
              <a:rPr lang="en-US" altLang="lv-LV" sz="2400" noProof="1">
                <a:effectLst/>
                <a:latin typeface="Arial Narrow" pitchFamily="34" charset="0"/>
                <a:cs typeface="Arial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6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Slimošana ar Covid-19 vai vakcinēšanās pret to 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648072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X6. Sabiedrībā valda atšķirīgi viedokļi par to, kas ir veselībai un dzīvībai bīstamāk – slimot ar Covid-19 vai vakcinēties pret to ar </a:t>
            </a:r>
            <a:b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pašreiz pieejamajām vakcīnām.</a:t>
            </a:r>
          </a:p>
          <a:p>
            <a:pPr algn="ctr"/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Kuram no šiem apgalvojumiem Jūs vairāk piekrītat?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165304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visi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n=1005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3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353644"/>
              </p:ext>
            </p:extLst>
          </p:nvPr>
        </p:nvGraphicFramePr>
        <p:xfrm>
          <a:off x="539552" y="1638129"/>
          <a:ext cx="7776864" cy="433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5EB6988-8784-45A1-A62B-F879CEF3A8E6}"/>
              </a:ext>
            </a:extLst>
          </p:cNvPr>
          <p:cNvSpPr txBox="1"/>
          <p:nvPr/>
        </p:nvSpPr>
        <p:spPr>
          <a:xfrm>
            <a:off x="63066" y="1330352"/>
            <a:ext cx="1512168" cy="30777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Visi respondenti</a:t>
            </a:r>
          </a:p>
        </p:txBody>
      </p:sp>
    </p:spTree>
    <p:extLst>
      <p:ext uri="{BB962C8B-B14F-4D97-AF65-F5344CB8AC3E}">
        <p14:creationId xmlns:p14="http://schemas.microsoft.com/office/powerpoint/2010/main" val="2559262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6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Slimošana ar Covid-19 vai vakcinēšanās pret to 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175" y="5949280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</a:t>
            </a:r>
            <a:r>
              <a:rPr lang="lv-LV" altLang="lv-LV" b="0" i="1" noProof="1">
                <a:latin typeface="Arial" charset="0"/>
                <a:cs typeface="Arial" charset="0"/>
              </a:rPr>
              <a:t>attiecīgajās grupās </a:t>
            </a:r>
            <a:r>
              <a:rPr lang="en-US" altLang="lv-LV" b="0" i="1" noProof="1">
                <a:latin typeface="Arial" charset="0"/>
                <a:cs typeface="Arial" charset="0"/>
              </a:rPr>
              <a:t>(skat. “n=” grafikā)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sp>
        <p:nvSpPr>
          <p:cNvPr id="10" name="Rectangle 45">
            <a:extLst>
              <a:ext uri="{FF2B5EF4-FFF2-40B4-BE49-F238E27FC236}">
                <a16:creationId xmlns:a16="http://schemas.microsoft.com/office/drawing/2014/main" id="{A396CF78-8FC2-4E54-B609-9350F94DD66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648072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X6. Sabiedrībā valda atšķirīgi viedokļi par to, kas ir veselībai un dzīvībai bīstamāk – slimot ar Covid-19 vai vakcinēties pret to ar </a:t>
            </a:r>
            <a:b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pašreiz pieejamajām vakcīnām.</a:t>
            </a:r>
          </a:p>
          <a:p>
            <a:pPr algn="ctr"/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Kuram no šiem apgalvojumiem Jūs vairāk piekrītat?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1493">
            <a:extLst>
              <a:ext uri="{FF2B5EF4-FFF2-40B4-BE49-F238E27FC236}">
                <a16:creationId xmlns:a16="http://schemas.microsoft.com/office/drawing/2014/main" id="{697AA09B-42B6-4872-8097-FA97E0F0FF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619054"/>
              </p:ext>
            </p:extLst>
          </p:nvPr>
        </p:nvGraphicFramePr>
        <p:xfrm>
          <a:off x="1190943" y="2204864"/>
          <a:ext cx="675894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4C64DB4-84D5-4A3E-AAF9-341140E8F45E}"/>
              </a:ext>
            </a:extLst>
          </p:cNvPr>
          <p:cNvSpPr txBox="1"/>
          <p:nvPr/>
        </p:nvSpPr>
        <p:spPr>
          <a:xfrm>
            <a:off x="107504" y="1352842"/>
            <a:ext cx="1512168" cy="83099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Respondenti, kuru ģimenē galvenā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sarunvaloda ir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latviešu vai krievu</a:t>
            </a:r>
          </a:p>
        </p:txBody>
      </p:sp>
    </p:spTree>
    <p:extLst>
      <p:ext uri="{BB962C8B-B14F-4D97-AF65-F5344CB8AC3E}">
        <p14:creationId xmlns:p14="http://schemas.microsoft.com/office/powerpoint/2010/main" val="2919932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5">
            <a:extLst>
              <a:ext uri="{FF2B5EF4-FFF2-40B4-BE49-F238E27FC236}">
                <a16:creationId xmlns:a16="http://schemas.microsoft.com/office/drawing/2014/main" id="{6311DCFD-FC72-4C41-96CE-D6F04E20CB6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6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Slimošana ar Covid-19 vai vakcinēšanās pret to 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72B527F9-5781-4555-BDA0-0CC90E54240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884368" y="5661248"/>
            <a:ext cx="125645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attiecīgajās grupās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(skat. "n=" grafikā) 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100-00003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456200"/>
              </p:ext>
            </p:extLst>
          </p:nvPr>
        </p:nvGraphicFramePr>
        <p:xfrm>
          <a:off x="137495" y="1391255"/>
          <a:ext cx="7077973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45">
            <a:extLst>
              <a:ext uri="{FF2B5EF4-FFF2-40B4-BE49-F238E27FC236}">
                <a16:creationId xmlns:a16="http://schemas.microsoft.com/office/drawing/2014/main" id="{06004DB6-87FB-48E0-8F83-F80EB92274F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648072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X6. Sabiedrībā valda atšķirīgi viedokļi par to, kas ir veselībai un dzīvībai bīstamāk – slimot ar Covid-19 vai vakcinēties pret to ar </a:t>
            </a:r>
            <a:b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pašreiz pieejamajām vakcīnām.</a:t>
            </a:r>
          </a:p>
          <a:p>
            <a:pPr algn="ctr"/>
            <a:r>
              <a:rPr lang="lv-LV" sz="1200" i="1" noProof="1">
                <a:latin typeface="Arial" panose="020B0604020202020204" pitchFamily="34" charset="0"/>
                <a:cs typeface="Arial" panose="020B0604020202020204" pitchFamily="34" charset="0"/>
              </a:rPr>
              <a:t>Kuram no šiem apgalvojumiem Jūs vairāk piekrītat?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7D41AD-7446-40D8-83D0-656C64265590}"/>
              </a:ext>
            </a:extLst>
          </p:cNvPr>
          <p:cNvSpPr txBox="1"/>
          <p:nvPr/>
        </p:nvSpPr>
        <p:spPr>
          <a:xfrm>
            <a:off x="7215469" y="1391255"/>
            <a:ext cx="1800200" cy="646331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Atbildes dažādās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sociāli demogrāfiskajās grupās</a:t>
            </a:r>
          </a:p>
        </p:txBody>
      </p:sp>
    </p:spTree>
    <p:extLst>
      <p:ext uri="{BB962C8B-B14F-4D97-AF65-F5344CB8AC3E}">
        <p14:creationId xmlns:p14="http://schemas.microsoft.com/office/powerpoint/2010/main" val="1657238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44" y="5445224"/>
            <a:ext cx="4752528" cy="1259919"/>
          </a:xfrm>
          <a:prstGeom prst="roundRect">
            <a:avLst/>
          </a:prstGeom>
          <a:solidFill>
            <a:srgbClr val="6B705C"/>
          </a:solidFill>
          <a:ln>
            <a:solidFill>
              <a:srgbClr val="6B705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lv-LV" sz="20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SKDS</a:t>
            </a:r>
            <a:b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sabiedriskās domas pētījumu centrs</a:t>
            </a:r>
            <a:b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Baznīcas iela 32-2, Rīga, Latvija, LV-1010 </a:t>
            </a:r>
            <a:b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Tālr.: +371 67 312 876, </a:t>
            </a:r>
            <a:r>
              <a:rPr lang="lv-LV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-pasts: skds@skds.lv</a:t>
            </a:r>
            <a:b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lv-LV" sz="12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www.skds.lv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078A45-60DC-403E-B090-E2457D593780}"/>
              </a:ext>
            </a:extLst>
          </p:cNvPr>
          <p:cNvSpPr txBox="1"/>
          <p:nvPr/>
        </p:nvSpPr>
        <p:spPr>
          <a:xfrm>
            <a:off x="2123728" y="2852936"/>
            <a:ext cx="52622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4400" dirty="0"/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11902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66">
            <a:extLst>
              <a:ext uri="{FF2B5EF4-FFF2-40B4-BE49-F238E27FC236}">
                <a16:creationId xmlns:a16="http://schemas.microsoft.com/office/drawing/2014/main" id="{13694D1B-C84D-48AF-93FC-D6E8B19393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258199"/>
              </p:ext>
            </p:extLst>
          </p:nvPr>
        </p:nvGraphicFramePr>
        <p:xfrm>
          <a:off x="2699792" y="2024156"/>
          <a:ext cx="6352873" cy="2809688"/>
        </p:xfrm>
        <a:graphic>
          <a:graphicData uri="http://schemas.openxmlformats.org/drawingml/2006/table">
            <a:tbl>
              <a:tblPr/>
              <a:tblGrid>
                <a:gridCol w="225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Mērķa grupa: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705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lang="en-US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Latvijas pastāvīgie iedzīvotāji vecumā no 18 līdz 75 gadiem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705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Aptaujas metode: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7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interneta aptauja (CAWI)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7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Izlases metode: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7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kvotu izlase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7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0169"/>
                  </a:ext>
                </a:extLst>
              </a:tr>
              <a:tr h="12115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Respondenti: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pētījumu centra SKDS WEB paneļa dalībnieki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144978"/>
                  </a:ext>
                </a:extLst>
              </a:tr>
              <a:tr h="121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Sasniegtās izlases lielums: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7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7777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1005 respondenti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7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Ģeogrāfiskais pārklājums: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7777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visa Latvija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350590"/>
                  </a:ext>
                </a:extLst>
              </a:tr>
              <a:tr h="121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Aptaujas veikšanas laiks: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7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777777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lv-LV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r>
                        <a:rPr lang="en-US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.0</a:t>
                      </a:r>
                      <a:r>
                        <a:rPr lang="lv-LV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.2021.–</a:t>
                      </a:r>
                      <a:r>
                        <a:rPr lang="lv-LV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.0</a:t>
                      </a:r>
                      <a:r>
                        <a:rPr lang="lv-LV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kern="1200" cap="none" baseline="0" noProof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.2021.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7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889113"/>
                  </a:ext>
                </a:extLst>
              </a:tr>
              <a:tr h="268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Datu svēršana:</a:t>
                      </a:r>
                    </a:p>
                  </a:txBody>
                  <a:tcPr marL="18000" marR="18000" marT="18004" marB="1800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lai nodrošinātu lielāku datu reprezentativitāti, dati tika pakļauti svēršanas procedūrai pēc šādām pazīmēm: reģions, tautība, vecums</a:t>
                      </a:r>
                      <a:r>
                        <a:rPr kumimoji="0" lang="lv-LV" altLang="lv-LV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dzimums un vakcinācija</a:t>
                      </a:r>
                      <a:endParaRPr kumimoji="0" lang="en-US" altLang="lv-LV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 Narrow" pitchFamily="34" charset="0"/>
                      </a:endParaRPr>
                    </a:p>
                  </a:txBody>
                  <a:tcPr marL="18000" marR="18000" marT="18004" marB="1800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41725"/>
                  </a:ext>
                </a:extLst>
              </a:tr>
            </a:tbl>
          </a:graphicData>
        </a:graphic>
      </p:graphicFrame>
      <p:sp>
        <p:nvSpPr>
          <p:cNvPr id="5" name="Rectangle 45">
            <a:extLst>
              <a:ext uri="{FF2B5EF4-FFF2-40B4-BE49-F238E27FC236}">
                <a16:creationId xmlns:a16="http://schemas.microsoft.com/office/drawing/2014/main" id="{AA5D341D-6B12-419C-A7B6-0D8BCC2227D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-27384"/>
            <a:ext cx="9140826" cy="432048"/>
          </a:xfrm>
          <a:prstGeom prst="rect">
            <a:avLst/>
          </a:prstGeom>
          <a:solidFill>
            <a:srgbClr val="6B705C"/>
          </a:solidFill>
          <a:ln>
            <a:noFill/>
          </a:ln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lv-LV" altLang="ko-KR" sz="2400" b="1" noProof="1">
                <a:solidFill>
                  <a:schemeClr val="bg1"/>
                </a:solidFill>
                <a:latin typeface="Arial Narrow" panose="020B0606020202030204" pitchFamily="34" charset="0"/>
              </a:rPr>
              <a:t>Pētījuma apraksts</a:t>
            </a:r>
            <a:endParaRPr lang="lv-LV" altLang="lv-LV" sz="2400" b="1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6CCB942-0226-4C25-901B-2BFA19461850}"/>
              </a:ext>
            </a:extLst>
          </p:cNvPr>
          <p:cNvSpPr/>
          <p:nvPr/>
        </p:nvSpPr>
        <p:spPr>
          <a:xfrm>
            <a:off x="35496" y="2150858"/>
            <a:ext cx="2791592" cy="2556284"/>
          </a:xfrm>
          <a:prstGeom prst="ellipse">
            <a:avLst/>
          </a:prstGeom>
          <a:solidFill>
            <a:srgbClr val="6B705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lv-LV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sz="1400" b="1" noProof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PĒTĪJUMA VEICĒJS:</a:t>
            </a:r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7C7A0F34-4481-455A-9CF0-7C53BD56CE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91" y="3284984"/>
            <a:ext cx="1629601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1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en-US" altLang="lv-LV" sz="2400" b="1" noProof="1">
                <a:latin typeface="Arial Narrow" panose="020B0606020202030204" pitchFamily="34" charset="0"/>
              </a:rPr>
              <a:t>1. </a:t>
            </a:r>
            <a:r>
              <a:rPr lang="lv-LV" altLang="lv-LV" sz="2400" b="1" noProof="1">
                <a:latin typeface="Arial Narrow" panose="020B0606020202030204" pitchFamily="34" charset="0"/>
              </a:rPr>
              <a:t>Vakcinēšanās pret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“X1. Runājot par vakcinēšanos pret Covid-19, kurai no šīm grupām Jūs piederat?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242374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visi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n=1005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393B2D-1668-4A4C-AC50-2E121359CABD}"/>
              </a:ext>
            </a:extLst>
          </p:cNvPr>
          <p:cNvSpPr txBox="1"/>
          <p:nvPr/>
        </p:nvSpPr>
        <p:spPr>
          <a:xfrm>
            <a:off x="63066" y="1330352"/>
            <a:ext cx="1512168" cy="30777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Visi respondenti</a:t>
            </a:r>
          </a:p>
        </p:txBody>
      </p:sp>
      <p:graphicFrame>
        <p:nvGraphicFramePr>
          <p:cNvPr id="10" name="Chart 241">
            <a:extLst>
              <a:ext uri="{FF2B5EF4-FFF2-40B4-BE49-F238E27FC236}">
                <a16:creationId xmlns:a16="http://schemas.microsoft.com/office/drawing/2014/main" id="{97DD91B3-00B3-427F-A0BC-0953F7EBCC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617390"/>
              </p:ext>
            </p:extLst>
          </p:nvPr>
        </p:nvGraphicFramePr>
        <p:xfrm>
          <a:off x="63066" y="1484784"/>
          <a:ext cx="659716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ight Brace 66">
            <a:extLst>
              <a:ext uri="{FF2B5EF4-FFF2-40B4-BE49-F238E27FC236}">
                <a16:creationId xmlns:a16="http://schemas.microsoft.com/office/drawing/2014/main" id="{9C1904C3-23F8-4043-97F3-EFEAF16117BB}"/>
              </a:ext>
            </a:extLst>
          </p:cNvPr>
          <p:cNvSpPr/>
          <p:nvPr/>
        </p:nvSpPr>
        <p:spPr>
          <a:xfrm>
            <a:off x="6514184" y="3430518"/>
            <a:ext cx="221921" cy="1584176"/>
          </a:xfrm>
          <a:prstGeom prst="rightBrace">
            <a:avLst>
              <a:gd name="adj1" fmla="val 39319"/>
              <a:gd name="adj2" fmla="val 50000"/>
            </a:avLst>
          </a:prstGeom>
          <a:noFill/>
          <a:ln w="3175" cap="flat" cmpd="sng" algn="ctr">
            <a:solidFill>
              <a:srgbClr val="1F497D"/>
            </a:solidFill>
            <a:prstDash val="solid"/>
          </a:ln>
          <a:effectLst/>
        </p:spPr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100" b="0" i="0" u="none" strike="noStrike" kern="0" cap="none" spc="0" normalizeH="0" baseline="0" noProof="0">
              <a:ln>
                <a:noFill/>
              </a:ln>
              <a:solidFill>
                <a:srgbClr val="69306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EFA835D9-6F09-4453-88E0-9BB949D5A15A}"/>
              </a:ext>
            </a:extLst>
          </p:cNvPr>
          <p:cNvSpPr txBox="1"/>
          <p:nvPr/>
        </p:nvSpPr>
        <p:spPr>
          <a:xfrm>
            <a:off x="6877397" y="3660431"/>
            <a:ext cx="2238376" cy="11243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Kopumā</a:t>
            </a:r>
            <a:br>
              <a:rPr kumimoji="0" lang="lv-LV" sz="20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lv-LV" sz="20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NEVAKCINĒSIES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27%</a:t>
            </a:r>
          </a:p>
        </p:txBody>
      </p:sp>
      <p:sp>
        <p:nvSpPr>
          <p:cNvPr id="13" name="Right Brace 68">
            <a:extLst>
              <a:ext uri="{FF2B5EF4-FFF2-40B4-BE49-F238E27FC236}">
                <a16:creationId xmlns:a16="http://schemas.microsoft.com/office/drawing/2014/main" id="{CD41020C-A73E-463D-B05B-AFD1B02B01F9}"/>
              </a:ext>
            </a:extLst>
          </p:cNvPr>
          <p:cNvSpPr/>
          <p:nvPr/>
        </p:nvSpPr>
        <p:spPr>
          <a:xfrm>
            <a:off x="6712290" y="1745907"/>
            <a:ext cx="221921" cy="1181641"/>
          </a:xfrm>
          <a:prstGeom prst="rightBrace">
            <a:avLst>
              <a:gd name="adj1" fmla="val 39319"/>
              <a:gd name="adj2" fmla="val 50000"/>
            </a:avLst>
          </a:prstGeom>
          <a:noFill/>
          <a:ln w="3175" cap="flat" cmpd="sng" algn="ctr">
            <a:solidFill>
              <a:srgbClr val="237D2E"/>
            </a:solidFill>
            <a:prstDash val="solid"/>
          </a:ln>
          <a:effectLst/>
        </p:spPr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100" b="0" i="0" u="none" strike="noStrike" kern="0" cap="none" spc="0" normalizeH="0" baseline="0" noProof="0">
              <a:ln>
                <a:noFill/>
              </a:ln>
              <a:solidFill>
                <a:srgbClr val="69306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52D0A2D9-74AA-4265-91A5-63AD68481691}"/>
              </a:ext>
            </a:extLst>
          </p:cNvPr>
          <p:cNvSpPr txBox="1"/>
          <p:nvPr/>
        </p:nvSpPr>
        <p:spPr>
          <a:xfrm>
            <a:off x="7020272" y="1770055"/>
            <a:ext cx="1952626" cy="11243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0" i="0" u="none" strike="noStrike" kern="0" cap="none" spc="0" normalizeH="0" baseline="0" noProof="0" dirty="0">
                <a:ln>
                  <a:noFill/>
                </a:ln>
                <a:solidFill>
                  <a:srgbClr val="237D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Kopumā</a:t>
            </a:r>
            <a:br>
              <a:rPr kumimoji="0" lang="lv-LV" sz="2000" b="0" i="0" u="none" strike="noStrike" kern="0" cap="none" spc="0" normalizeH="0" baseline="0" noProof="0" dirty="0">
                <a:ln>
                  <a:noFill/>
                </a:ln>
                <a:solidFill>
                  <a:srgbClr val="237D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lv-LV" sz="2000" b="0" i="0" u="none" strike="noStrike" kern="0" cap="none" spc="0" normalizeH="0" baseline="0" noProof="0" dirty="0">
                <a:ln>
                  <a:noFill/>
                </a:ln>
                <a:solidFill>
                  <a:srgbClr val="237D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VAKCINĒSIES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0" cap="none" spc="0" normalizeH="0" baseline="0" noProof="0" dirty="0">
                <a:ln>
                  <a:noFill/>
                </a:ln>
                <a:solidFill>
                  <a:srgbClr val="237D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13%</a:t>
            </a:r>
          </a:p>
        </p:txBody>
      </p:sp>
    </p:spTree>
    <p:extLst>
      <p:ext uri="{BB962C8B-B14F-4D97-AF65-F5344CB8AC3E}">
        <p14:creationId xmlns:p14="http://schemas.microsoft.com/office/powerpoint/2010/main" val="27094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en-US" altLang="lv-LV" sz="2400" b="1" noProof="1">
                <a:latin typeface="Arial Narrow" panose="020B0606020202030204" pitchFamily="34" charset="0"/>
              </a:rPr>
              <a:t>1. </a:t>
            </a:r>
            <a:r>
              <a:rPr lang="lv-LV" altLang="lv-LV" sz="2400" b="1" noProof="1">
                <a:latin typeface="Arial Narrow" panose="020B0606020202030204" pitchFamily="34" charset="0"/>
              </a:rPr>
              <a:t>Vakcinēšanās pret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“X1. Runājot par vakcinēšanos pret Covid-19, kurai no šīm grupām Jūs piederat?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175" y="6092626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attiecīgajās grupās (skat. "n=" grafikā) </a:t>
            </a:r>
          </a:p>
        </p:txBody>
      </p:sp>
      <p:graphicFrame>
        <p:nvGraphicFramePr>
          <p:cNvPr id="7" name="Chart 1493">
            <a:extLst>
              <a:ext uri="{FF2B5EF4-FFF2-40B4-BE49-F238E27FC236}">
                <a16:creationId xmlns:a16="http://schemas.microsoft.com/office/drawing/2014/main" id="{AEA806A6-0005-4C48-B0E6-74759104B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112037"/>
              </p:ext>
            </p:extLst>
          </p:nvPr>
        </p:nvGraphicFramePr>
        <p:xfrm>
          <a:off x="817563" y="2204864"/>
          <a:ext cx="7505700" cy="3310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EB9D05D-C8EB-4128-9AC7-EDE53B3D2AE8}"/>
              </a:ext>
            </a:extLst>
          </p:cNvPr>
          <p:cNvSpPr txBox="1"/>
          <p:nvPr/>
        </p:nvSpPr>
        <p:spPr>
          <a:xfrm>
            <a:off x="107504" y="1124744"/>
            <a:ext cx="1512168" cy="83099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Respondenti, kuru ģimenē galvenā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sarunvaloda ir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latviešu vai krievu</a:t>
            </a:r>
          </a:p>
        </p:txBody>
      </p:sp>
    </p:spTree>
    <p:extLst>
      <p:ext uri="{BB962C8B-B14F-4D97-AF65-F5344CB8AC3E}">
        <p14:creationId xmlns:p14="http://schemas.microsoft.com/office/powerpoint/2010/main" val="98327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5">
            <a:extLst>
              <a:ext uri="{FF2B5EF4-FFF2-40B4-BE49-F238E27FC236}">
                <a16:creationId xmlns:a16="http://schemas.microsoft.com/office/drawing/2014/main" id="{4CA6F2B6-AE3F-4B3F-81A4-05D33F46030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“X1. Runājot par vakcinēšanos pret Covid-19, kurai no šīm grupām Jūs piederat?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311DCFD-FC72-4C41-96CE-D6F04E20CB6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en-US" altLang="lv-LV" sz="2400" b="1" noProof="1">
                <a:latin typeface="Arial Narrow" panose="020B0606020202030204" pitchFamily="34" charset="0"/>
              </a:rPr>
              <a:t>1. </a:t>
            </a:r>
            <a:r>
              <a:rPr lang="lv-LV" altLang="lv-LV" sz="2400" b="1" noProof="1">
                <a:latin typeface="Arial Narrow" panose="020B0606020202030204" pitchFamily="34" charset="0"/>
              </a:rPr>
              <a:t>Vakcinēšanās pret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72B527F9-5781-4555-BDA0-0CC90E54240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884368" y="5661248"/>
            <a:ext cx="125645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attiecīgajās grupās </a:t>
            </a:r>
          </a:p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(skat. "n=" grafikā) 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C777E-6C31-492A-A7D2-8B1DB6D7FA29}"/>
              </a:ext>
            </a:extLst>
          </p:cNvPr>
          <p:cNvSpPr txBox="1"/>
          <p:nvPr/>
        </p:nvSpPr>
        <p:spPr>
          <a:xfrm>
            <a:off x="7236296" y="1196752"/>
            <a:ext cx="1800200" cy="646331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Atbildes dažādās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sociāli demogrāfiskajās grupās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100-00002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458149"/>
              </p:ext>
            </p:extLst>
          </p:nvPr>
        </p:nvGraphicFramePr>
        <p:xfrm>
          <a:off x="179512" y="1196752"/>
          <a:ext cx="691276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849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2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Galvenie vakcinēšanās iemesli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“X2. Kādi bija galvenie iemesli, kāpēc Jūs vakcinējāties pret Covid-19?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175" y="6040109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kuri ir vakcinējušies pret Covid-19, n=706</a:t>
            </a: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jautājums (% summa &gt; 100)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US" b="0" i="1" noProof="1">
                <a:latin typeface="Arial" charset="0"/>
                <a:cs typeface="Arial" charset="0"/>
              </a:rPr>
              <a:t>*Lai varētu apmeklēt dažādas publiskas vietas un pasākumus (piemēram, restorānus, koncertus u. tml.)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393B2D-1668-4A4C-AC50-2E121359CABD}"/>
              </a:ext>
            </a:extLst>
          </p:cNvPr>
          <p:cNvSpPr txBox="1"/>
          <p:nvPr/>
        </p:nvSpPr>
        <p:spPr>
          <a:xfrm>
            <a:off x="107504" y="1191638"/>
            <a:ext cx="1512168" cy="30777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Visi respondenti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2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147485"/>
              </p:ext>
            </p:extLst>
          </p:nvPr>
        </p:nvGraphicFramePr>
        <p:xfrm>
          <a:off x="1135534" y="1583390"/>
          <a:ext cx="6869757" cy="4372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068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2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Galvenie vakcinēšanās iemesli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“X2. Kādi bija galvenie iemesli, kāpēc Jūs vakcinējāties pret Covid-19?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175" y="6237312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kuri ir vakcinējušies pret Covid-19, attiecīgajās grupās </a:t>
            </a:r>
            <a:r>
              <a:rPr lang="en-US" altLang="lv-LV" b="0" i="1" noProof="1">
                <a:latin typeface="Arial" charset="0"/>
                <a:cs typeface="Arial" charset="0"/>
              </a:rPr>
              <a:t>(skat. "n=" grafikā)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jautājums (% summa &gt; 100)</a:t>
            </a:r>
            <a:r>
              <a:rPr lang="en-US" altLang="lv-LV" b="0" i="1" noProof="1">
                <a:latin typeface="Arial" charset="0"/>
                <a:cs typeface="Arial" charset="0"/>
              </a:rPr>
              <a:t> 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US" b="0" i="1" noProof="1">
                <a:latin typeface="Arial" charset="0"/>
                <a:cs typeface="Arial" charset="0"/>
              </a:rPr>
              <a:t>*Lai varētu apmeklēt dažādas publiskas vietas un pasākumus (piemēram, restorānus, koncertus u. tml.)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E99E3-BAB9-49E2-B497-953CC13A6DA2}"/>
              </a:ext>
            </a:extLst>
          </p:cNvPr>
          <p:cNvSpPr txBox="1"/>
          <p:nvPr/>
        </p:nvSpPr>
        <p:spPr>
          <a:xfrm>
            <a:off x="107504" y="1124744"/>
            <a:ext cx="1512168" cy="83099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Respondenti, kuru ģimenē galvenā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sarunvaloda ir </a:t>
            </a:r>
          </a:p>
          <a:p>
            <a:pPr algn="ctr"/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latviešu vai krievu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2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741041"/>
              </p:ext>
            </p:extLst>
          </p:nvPr>
        </p:nvGraphicFramePr>
        <p:xfrm>
          <a:off x="1403648" y="1042669"/>
          <a:ext cx="7330430" cy="5008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188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>
            <a:extLst>
              <a:ext uri="{FF2B5EF4-FFF2-40B4-BE49-F238E27FC236}">
                <a16:creationId xmlns:a16="http://schemas.microsoft.com/office/drawing/2014/main" id="{D604A085-3B4A-4AB8-B908-051858E15C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0"/>
            <a:ext cx="9140826" cy="54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hangingPunct="1">
              <a:spcAft>
                <a:spcPct val="30000"/>
              </a:spcAft>
            </a:pPr>
            <a:r>
              <a:rPr lang="lv-LV" altLang="lv-LV" sz="2400" b="1" noProof="1">
                <a:latin typeface="Arial Narrow" panose="020B0606020202030204" pitchFamily="34" charset="0"/>
              </a:rPr>
              <a:t>3</a:t>
            </a:r>
            <a:r>
              <a:rPr lang="en-US" altLang="lv-LV" sz="2400" b="1" noProof="1">
                <a:latin typeface="Arial Narrow" panose="020B0606020202030204" pitchFamily="34" charset="0"/>
              </a:rPr>
              <a:t>. </a:t>
            </a:r>
            <a:r>
              <a:rPr lang="lv-LV" altLang="lv-LV" sz="2400" b="1" noProof="1">
                <a:latin typeface="Arial Narrow" panose="020B0606020202030204" pitchFamily="34" charset="0"/>
              </a:rPr>
              <a:t>Informācijas pieejamība par Covid-19</a:t>
            </a:r>
            <a:endParaRPr lang="en-US" altLang="lv-LV" sz="2400" b="1" noProof="1">
              <a:latin typeface="Arial Narrow" panose="020B0606020202030204" pitchFamily="34" charset="0"/>
            </a:endParaRP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2E06F7B-EB52-4302-8A74-9DD969566BD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48680"/>
            <a:ext cx="9140826" cy="502970"/>
          </a:xfrm>
          <a:prstGeom prst="rect">
            <a:avLst/>
          </a:prstGeom>
          <a:solidFill>
            <a:srgbClr val="B5B7AD"/>
          </a:solidFill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sz="1200" i="1" noProof="1">
                <a:latin typeface="Arial" panose="020B0604020202020204" pitchFamily="34" charset="0"/>
                <a:cs typeface="Arial" panose="020B0604020202020204" pitchFamily="34" charset="0"/>
              </a:rPr>
              <a:t>“X3. Kā Jūs novērtētu informācijas pieejamību Latvijā par šādiem ar Covid-19 saistītiem aspektiem?</a:t>
            </a:r>
            <a:r>
              <a:rPr lang="en-US" sz="1200" i="1" kern="0" noProof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lv-LV" sz="1200" i="1" kern="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5C2789ED-67E3-4E52-97CC-4976E4313D3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175" y="5664215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visi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n=1005</a:t>
            </a:r>
            <a:endParaRPr lang="en-US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7" name="Chart 1493">
            <a:extLst>
              <a:ext uri="{FF2B5EF4-FFF2-40B4-BE49-F238E27FC236}">
                <a16:creationId xmlns:a16="http://schemas.microsoft.com/office/drawing/2014/main" id="{00000000-0008-0000-0100-00002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422074"/>
              </p:ext>
            </p:extLst>
          </p:nvPr>
        </p:nvGraphicFramePr>
        <p:xfrm>
          <a:off x="1190943" y="2086293"/>
          <a:ext cx="6758940" cy="29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D3FE2EF-255F-48E8-8897-2547BB102DE5}"/>
              </a:ext>
            </a:extLst>
          </p:cNvPr>
          <p:cNvSpPr txBox="1"/>
          <p:nvPr/>
        </p:nvSpPr>
        <p:spPr>
          <a:xfrm>
            <a:off x="251520" y="2759655"/>
            <a:ext cx="324236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lv-LV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 to, kur un kā Latvijā ir iespējams vakcinēties </a:t>
            </a:r>
          </a:p>
          <a:p>
            <a:pPr algn="r"/>
            <a:r>
              <a:rPr lang="lv-LV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 Covid-19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2F6AF4-9273-43A2-8462-22293986EE68}"/>
              </a:ext>
            </a:extLst>
          </p:cNvPr>
          <p:cNvSpPr txBox="1"/>
          <p:nvPr/>
        </p:nvSpPr>
        <p:spPr>
          <a:xfrm>
            <a:off x="63066" y="1330352"/>
            <a:ext cx="1512168" cy="307777"/>
          </a:xfrm>
          <a:prstGeom prst="rect">
            <a:avLst/>
          </a:prstGeom>
          <a:noFill/>
          <a:ln w="28575">
            <a:solidFill>
              <a:srgbClr val="B5B7A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Visi respondenti</a:t>
            </a:r>
          </a:p>
        </p:txBody>
      </p:sp>
    </p:spTree>
    <p:extLst>
      <p:ext uri="{BB962C8B-B14F-4D97-AF65-F5344CB8AC3E}">
        <p14:creationId xmlns:p14="http://schemas.microsoft.com/office/powerpoint/2010/main" val="31137022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elāgots noformēj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11791</TotalTime>
  <Words>1742</Words>
  <Application>Microsoft Office PowerPoint</Application>
  <PresentationFormat>Slaidrāde ekrānā (4:3)</PresentationFormat>
  <Paragraphs>304</Paragraphs>
  <Slides>23</Slides>
  <Notes>21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Wingdings</vt:lpstr>
      <vt:lpstr>Custom Design</vt:lpstr>
      <vt:lpstr>Pielāgots noformējums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Arnis Kaktins</cp:lastModifiedBy>
  <cp:revision>1107</cp:revision>
  <cp:lastPrinted>2018-08-31T11:03:49Z</cp:lastPrinted>
  <dcterms:created xsi:type="dcterms:W3CDTF">2014-04-01T16:35:38Z</dcterms:created>
  <dcterms:modified xsi:type="dcterms:W3CDTF">2021-09-30T10:39:59Z</dcterms:modified>
</cp:coreProperties>
</file>