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3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4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09" r:id="rId2"/>
    <p:sldId id="310" r:id="rId3"/>
    <p:sldId id="311" r:id="rId4"/>
    <p:sldId id="312" r:id="rId5"/>
    <p:sldId id="333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27" r:id="rId18"/>
    <p:sldId id="328" r:id="rId19"/>
    <p:sldId id="329" r:id="rId20"/>
    <p:sldId id="330" r:id="rId21"/>
    <p:sldId id="331" r:id="rId22"/>
    <p:sldId id="324" r:id="rId23"/>
    <p:sldId id="325" r:id="rId24"/>
    <p:sldId id="326" r:id="rId25"/>
  </p:sldIdLst>
  <p:sldSz cx="12192000" cy="6858000"/>
  <p:notesSz cx="6797675" cy="987425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1A51"/>
    <a:srgbClr val="978C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10" autoAdjust="0"/>
    <p:restoredTop sz="94660"/>
  </p:normalViewPr>
  <p:slideViewPr>
    <p:cSldViewPr snapToGrid="0">
      <p:cViewPr varScale="1">
        <p:scale>
          <a:sx n="80" d="100"/>
          <a:sy n="80" d="100"/>
        </p:scale>
        <p:origin x="53" y="2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\Downloads\MajokliGrafik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\Downloads\MajokliGrafiki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\Documents\ThinkTank-materials\Housing\tabula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\Documents\ThinkTank-materials\Housing\tabula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\Documents\ThinkTank-materials\Housing\tabulas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\Documents\ThinkTank-materials\Housing\tabulas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\Documents\ThinkTank-materials\Housing\tabulas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\Documents\ThinkTank-materials\Housing\tabulas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\Downloads\MajokliGrafiki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\Documents\ThinkTank-materials\Housing\tabula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\Documents\ThinkTank-materials\Housing\tabula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\Documents\ThinkTank-materials\Housing\tabula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\Documents\ThinkTank-materials\Housing\tabula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\Downloads\MajokliGrafiki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\Documents\ThinkTank-materials\Housing\tabula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C\Downloads\MajokliGrafiki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552372742751157"/>
          <c:y val="0"/>
          <c:w val="0.71534512441413212"/>
          <c:h val="0.851946773947911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[MajokliGrafiki.xlsx]Sheet1!$B$4</c:f>
              <c:strCache>
                <c:ptCount val="1"/>
                <c:pt idx="0">
                  <c:v>Augsta prioritāte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[MajokliGrafiki.xlsx]Sheet1!$A$5:$A$7</c:f>
              <c:strCache>
                <c:ptCount val="3"/>
                <c:pt idx="0">
                  <c:v>Palielināt mājokļu skaitu</c:v>
                </c:pt>
                <c:pt idx="1">
                  <c:v>Padarīt mājokļus cenas ziņā pieejamākus</c:v>
                </c:pt>
                <c:pt idx="2">
                  <c:v>Uzlabot esošo mājokļu kvalitāti</c:v>
                </c:pt>
              </c:strCache>
            </c:strRef>
          </c:cat>
          <c:val>
            <c:numRef>
              <c:f>[MajokliGrafiki.xlsx]Sheet1!$B$5:$B$7</c:f>
              <c:numCache>
                <c:formatCode>General</c:formatCode>
                <c:ptCount val="3"/>
                <c:pt idx="0">
                  <c:v>21</c:v>
                </c:pt>
                <c:pt idx="1">
                  <c:v>22</c:v>
                </c:pt>
                <c:pt idx="2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38-4216-8D9C-CFE6B742183B}"/>
            </c:ext>
          </c:extLst>
        </c:ser>
        <c:ser>
          <c:idx val="1"/>
          <c:order val="1"/>
          <c:tx>
            <c:strRef>
              <c:f>[MajokliGrafiki.xlsx]Sheet1!$C$4</c:f>
              <c:strCache>
                <c:ptCount val="1"/>
                <c:pt idx="0">
                  <c:v>Vidēja prioritāte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[MajokliGrafiki.xlsx]Sheet1!$A$5:$A$7</c:f>
              <c:strCache>
                <c:ptCount val="3"/>
                <c:pt idx="0">
                  <c:v>Palielināt mājokļu skaitu</c:v>
                </c:pt>
                <c:pt idx="1">
                  <c:v>Padarīt mājokļus cenas ziņā pieejamākus</c:v>
                </c:pt>
                <c:pt idx="2">
                  <c:v>Uzlabot esošo mājokļu kvalitāti</c:v>
                </c:pt>
              </c:strCache>
            </c:strRef>
          </c:cat>
          <c:val>
            <c:numRef>
              <c:f>[MajokliGrafiki.xlsx]Sheet1!$C$5:$C$7</c:f>
              <c:numCache>
                <c:formatCode>General</c:formatCode>
                <c:ptCount val="3"/>
                <c:pt idx="0">
                  <c:v>8</c:v>
                </c:pt>
                <c:pt idx="1">
                  <c:v>11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38-4216-8D9C-CFE6B742183B}"/>
            </c:ext>
          </c:extLst>
        </c:ser>
        <c:ser>
          <c:idx val="2"/>
          <c:order val="2"/>
          <c:tx>
            <c:strRef>
              <c:f>[MajokliGrafiki.xlsx]Sheet1!$D$4</c:f>
              <c:strCache>
                <c:ptCount val="1"/>
                <c:pt idx="0">
                  <c:v>Zema prioritāte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[MajokliGrafiki.xlsx]Sheet1!$A$5:$A$7</c:f>
              <c:strCache>
                <c:ptCount val="3"/>
                <c:pt idx="0">
                  <c:v>Palielināt mājokļu skaitu</c:v>
                </c:pt>
                <c:pt idx="1">
                  <c:v>Padarīt mājokļus cenas ziņā pieejamākus</c:v>
                </c:pt>
                <c:pt idx="2">
                  <c:v>Uzlabot esošo mājokļu kvalitāti</c:v>
                </c:pt>
              </c:strCache>
            </c:strRef>
          </c:cat>
          <c:val>
            <c:numRef>
              <c:f>[MajokliGrafiki.xlsx]Sheet1!$D$5:$D$7</c:f>
              <c:numCache>
                <c:formatCode>General</c:formatCode>
                <c:ptCount val="3"/>
                <c:pt idx="0">
                  <c:v>4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38-4216-8D9C-CFE6B74218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557973456"/>
        <c:axId val="-1557966384"/>
      </c:barChart>
      <c:catAx>
        <c:axId val="-15579734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-1557966384"/>
        <c:crosses val="autoZero"/>
        <c:auto val="1"/>
        <c:lblAlgn val="ctr"/>
        <c:lblOffset val="100"/>
        <c:noMultiLvlLbl val="0"/>
      </c:catAx>
      <c:valAx>
        <c:axId val="-15579663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-1557973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726290463692041"/>
          <c:y val="6.4814814814814811E-2"/>
          <c:w val="0.57562598425196854"/>
          <c:h val="0.7357713619130942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[MajokliGrafiki.xlsx]Sheet1!$C$22</c:f>
              <c:strCache>
                <c:ptCount val="1"/>
                <c:pt idx="0">
                  <c:v>Pilnīgi piekrītu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[MajokliGrafiki.xlsx]Sheet1!$B$23:$B$25</c:f>
              <c:strCache>
                <c:ptCount val="3"/>
                <c:pt idx="0">
                  <c:v>Lielāki pabalsti</c:v>
                </c:pt>
                <c:pt idx="1">
                  <c:v>Granti vai aizdevumi hipotēkai</c:v>
                </c:pt>
                <c:pt idx="2">
                  <c:v>Pieejamu īres mājokļu būvniecība</c:v>
                </c:pt>
              </c:strCache>
            </c:strRef>
          </c:cat>
          <c:val>
            <c:numRef>
              <c:f>[MajokliGrafiki.xlsx]Sheet1!$C$23:$C$25</c:f>
              <c:numCache>
                <c:formatCode>General</c:formatCode>
                <c:ptCount val="3"/>
                <c:pt idx="0">
                  <c:v>1</c:v>
                </c:pt>
                <c:pt idx="1">
                  <c:v>9</c:v>
                </c:pt>
                <c:pt idx="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49-4961-A034-B16E1C02F653}"/>
            </c:ext>
          </c:extLst>
        </c:ser>
        <c:ser>
          <c:idx val="1"/>
          <c:order val="1"/>
          <c:tx>
            <c:strRef>
              <c:f>[MajokliGrafiki.xlsx]Sheet1!$D$22</c:f>
              <c:strCache>
                <c:ptCount val="1"/>
                <c:pt idx="0">
                  <c:v>Piekrītu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[MajokliGrafiki.xlsx]Sheet1!$B$23:$B$25</c:f>
              <c:strCache>
                <c:ptCount val="3"/>
                <c:pt idx="0">
                  <c:v>Lielāki pabalsti</c:v>
                </c:pt>
                <c:pt idx="1">
                  <c:v>Granti vai aizdevumi hipotēkai</c:v>
                </c:pt>
                <c:pt idx="2">
                  <c:v>Pieejamu īres mājokļu būvniecība</c:v>
                </c:pt>
              </c:strCache>
            </c:strRef>
          </c:cat>
          <c:val>
            <c:numRef>
              <c:f>[MajokliGrafiki.xlsx]Sheet1!$D$23:$D$25</c:f>
              <c:numCache>
                <c:formatCode>General</c:formatCode>
                <c:ptCount val="3"/>
                <c:pt idx="0">
                  <c:v>6</c:v>
                </c:pt>
                <c:pt idx="1">
                  <c:v>19</c:v>
                </c:pt>
                <c:pt idx="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49-4961-A034-B16E1C02F653}"/>
            </c:ext>
          </c:extLst>
        </c:ser>
        <c:ser>
          <c:idx val="2"/>
          <c:order val="2"/>
          <c:tx>
            <c:strRef>
              <c:f>[MajokliGrafiki.xlsx]Sheet1!$E$22</c:f>
              <c:strCache>
                <c:ptCount val="1"/>
                <c:pt idx="0">
                  <c:v>Ne piekrītu, ne nepiekrītu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[MajokliGrafiki.xlsx]Sheet1!$B$23:$B$25</c:f>
              <c:strCache>
                <c:ptCount val="3"/>
                <c:pt idx="0">
                  <c:v>Lielāki pabalsti</c:v>
                </c:pt>
                <c:pt idx="1">
                  <c:v>Granti vai aizdevumi hipotēkai</c:v>
                </c:pt>
                <c:pt idx="2">
                  <c:v>Pieejamu īres mājokļu būvniecība</c:v>
                </c:pt>
              </c:strCache>
            </c:strRef>
          </c:cat>
          <c:val>
            <c:numRef>
              <c:f>[MajokliGrafiki.xlsx]Sheet1!$E$23:$E$25</c:f>
              <c:numCache>
                <c:formatCode>General</c:formatCode>
                <c:ptCount val="3"/>
                <c:pt idx="0">
                  <c:v>8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E49-4961-A034-B16E1C02F653}"/>
            </c:ext>
          </c:extLst>
        </c:ser>
        <c:ser>
          <c:idx val="3"/>
          <c:order val="3"/>
          <c:tx>
            <c:strRef>
              <c:f>[MajokliGrafiki.xlsx]Sheet1!$F$22</c:f>
              <c:strCache>
                <c:ptCount val="1"/>
                <c:pt idx="0">
                  <c:v>Nepiekrītu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[MajokliGrafiki.xlsx]Sheet1!$B$23:$B$25</c:f>
              <c:strCache>
                <c:ptCount val="3"/>
                <c:pt idx="0">
                  <c:v>Lielāki pabalsti</c:v>
                </c:pt>
                <c:pt idx="1">
                  <c:v>Granti vai aizdevumi hipotēkai</c:v>
                </c:pt>
                <c:pt idx="2">
                  <c:v>Pieejamu īres mājokļu būvniecība</c:v>
                </c:pt>
              </c:strCache>
            </c:strRef>
          </c:cat>
          <c:val>
            <c:numRef>
              <c:f>[MajokliGrafiki.xlsx]Sheet1!$F$23:$F$25</c:f>
              <c:numCache>
                <c:formatCode>General</c:formatCode>
                <c:ptCount val="3"/>
                <c:pt idx="0">
                  <c:v>11</c:v>
                </c:pt>
                <c:pt idx="1">
                  <c:v>4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E49-4961-A034-B16E1C02F653}"/>
            </c:ext>
          </c:extLst>
        </c:ser>
        <c:ser>
          <c:idx val="4"/>
          <c:order val="4"/>
          <c:tx>
            <c:strRef>
              <c:f>[MajokliGrafiki.xlsx]Sheet1!$G$22</c:f>
              <c:strCache>
                <c:ptCount val="1"/>
                <c:pt idx="0">
                  <c:v>Pilnīgi nepiekrītu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E49-4961-A034-B16E1C02F65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E49-4961-A034-B16E1C02F6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[MajokliGrafiki.xlsx]Sheet1!$B$23:$B$25</c:f>
              <c:strCache>
                <c:ptCount val="3"/>
                <c:pt idx="0">
                  <c:v>Lielāki pabalsti</c:v>
                </c:pt>
                <c:pt idx="1">
                  <c:v>Granti vai aizdevumi hipotēkai</c:v>
                </c:pt>
                <c:pt idx="2">
                  <c:v>Pieejamu īres mājokļu būvniecība</c:v>
                </c:pt>
              </c:strCache>
            </c:strRef>
          </c:cat>
          <c:val>
            <c:numRef>
              <c:f>[MajokliGrafiki.xlsx]Sheet1!$G$23:$G$25</c:f>
              <c:numCache>
                <c:formatCode>General</c:formatCode>
                <c:ptCount val="3"/>
                <c:pt idx="0">
                  <c:v>5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E49-4961-A034-B16E1C02F6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564559984"/>
        <c:axId val="-1564553456"/>
      </c:barChart>
      <c:catAx>
        <c:axId val="-1564559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-1564553456"/>
        <c:crosses val="autoZero"/>
        <c:auto val="1"/>
        <c:lblAlgn val="ctr"/>
        <c:lblOffset val="100"/>
        <c:noMultiLvlLbl val="0"/>
      </c:catAx>
      <c:valAx>
        <c:axId val="-15645534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-1564559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Sheet1!$B$173</c:f>
              <c:strCache>
                <c:ptCount val="1"/>
                <c:pt idx="0">
                  <c:v>Pārapdzīvotība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Sheet1!$C$172:$G$172</c:f>
              <c:strCache>
                <c:ptCount val="5"/>
                <c:pt idx="0">
                  <c:v>Rīga</c:v>
                </c:pt>
                <c:pt idx="1">
                  <c:v>Kurzeme</c:v>
                </c:pt>
                <c:pt idx="2">
                  <c:v>Vidzeme</c:v>
                </c:pt>
                <c:pt idx="3">
                  <c:v>Zemgale</c:v>
                </c:pt>
                <c:pt idx="4">
                  <c:v>Latgale</c:v>
                </c:pt>
              </c:strCache>
            </c:strRef>
          </c:cat>
          <c:val>
            <c:numRef>
              <c:f>Sheet1!$C$173:$G$173</c:f>
              <c:numCache>
                <c:formatCode>General</c:formatCode>
                <c:ptCount val="5"/>
                <c:pt idx="0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35-4091-AD27-59D24080D62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617955456"/>
        <c:axId val="-1617953280"/>
      </c:barChart>
      <c:catAx>
        <c:axId val="-1617955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-1617953280"/>
        <c:crosses val="autoZero"/>
        <c:auto val="1"/>
        <c:lblAlgn val="ctr"/>
        <c:lblOffset val="100"/>
        <c:noMultiLvlLbl val="0"/>
      </c:catAx>
      <c:valAx>
        <c:axId val="-1617953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-1617955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Sheet1!$B$181</c:f>
              <c:strCache>
                <c:ptCount val="1"/>
                <c:pt idx="0">
                  <c:v>Cenu ziņā nepieejami īres mājokļi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Sheet1!$C$180:$G$180</c:f>
              <c:strCache>
                <c:ptCount val="5"/>
                <c:pt idx="0">
                  <c:v>Rīga</c:v>
                </c:pt>
                <c:pt idx="1">
                  <c:v>Vidzeme</c:v>
                </c:pt>
                <c:pt idx="2">
                  <c:v>Kurzeme</c:v>
                </c:pt>
                <c:pt idx="3">
                  <c:v>Zemgale</c:v>
                </c:pt>
                <c:pt idx="4">
                  <c:v>Latgale</c:v>
                </c:pt>
              </c:strCache>
            </c:strRef>
          </c:cat>
          <c:val>
            <c:numRef>
              <c:f>Sheet1!$C$181:$G$181</c:f>
              <c:numCache>
                <c:formatCode>General</c:formatCode>
                <c:ptCount val="5"/>
                <c:pt idx="0">
                  <c:v>22</c:v>
                </c:pt>
                <c:pt idx="1">
                  <c:v>11</c:v>
                </c:pt>
                <c:pt idx="2">
                  <c:v>7</c:v>
                </c:pt>
                <c:pt idx="3">
                  <c:v>5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E3-49EC-A9C1-7001FAE8A46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617952736"/>
        <c:axId val="-1617951648"/>
      </c:barChart>
      <c:catAx>
        <c:axId val="-1617952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-1617951648"/>
        <c:crosses val="autoZero"/>
        <c:auto val="1"/>
        <c:lblAlgn val="ctr"/>
        <c:lblOffset val="100"/>
        <c:noMultiLvlLbl val="0"/>
      </c:catAx>
      <c:valAx>
        <c:axId val="-1617951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-1617952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Sheet1!$B$184</c:f>
              <c:strCache>
                <c:ptCount val="1"/>
                <c:pt idx="0">
                  <c:v>Ierobežota pieeja hipotēkām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Sheet1!$C$183:$G$183</c:f>
              <c:strCache>
                <c:ptCount val="5"/>
                <c:pt idx="0">
                  <c:v>Latgale</c:v>
                </c:pt>
                <c:pt idx="1">
                  <c:v>Vidzeme</c:v>
                </c:pt>
                <c:pt idx="2">
                  <c:v>Zemgale</c:v>
                </c:pt>
                <c:pt idx="3">
                  <c:v>Kurzeme </c:v>
                </c:pt>
                <c:pt idx="4">
                  <c:v>Rīga</c:v>
                </c:pt>
              </c:strCache>
            </c:strRef>
          </c:cat>
          <c:val>
            <c:numRef>
              <c:f>Sheet1!$C$184:$G$184</c:f>
              <c:numCache>
                <c:formatCode>General</c:formatCode>
                <c:ptCount val="5"/>
                <c:pt idx="0">
                  <c:v>22</c:v>
                </c:pt>
                <c:pt idx="1">
                  <c:v>17</c:v>
                </c:pt>
                <c:pt idx="2">
                  <c:v>16</c:v>
                </c:pt>
                <c:pt idx="3">
                  <c:v>14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55-4BB3-BBBE-E5DD95FCC97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557978352"/>
        <c:axId val="-1557968560"/>
      </c:barChart>
      <c:catAx>
        <c:axId val="-1557978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-1557968560"/>
        <c:crosses val="autoZero"/>
        <c:auto val="1"/>
        <c:lblAlgn val="ctr"/>
        <c:lblOffset val="100"/>
        <c:noMultiLvlLbl val="0"/>
      </c:catAx>
      <c:valAx>
        <c:axId val="-1557968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-1557978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Sheet1!$B$188</c:f>
              <c:strCache>
                <c:ptCount val="1"/>
                <c:pt idx="0">
                  <c:v>Zems jaunu mājokļu būvniecības līmenis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Sheet1!$C$187:$G$187</c:f>
              <c:strCache>
                <c:ptCount val="5"/>
                <c:pt idx="0">
                  <c:v>Latgale</c:v>
                </c:pt>
                <c:pt idx="1">
                  <c:v>Zemgale</c:v>
                </c:pt>
                <c:pt idx="2">
                  <c:v>Vidzeme</c:v>
                </c:pt>
                <c:pt idx="3">
                  <c:v>Kurzeme</c:v>
                </c:pt>
                <c:pt idx="4">
                  <c:v>Rīga</c:v>
                </c:pt>
              </c:strCache>
            </c:strRef>
          </c:cat>
          <c:val>
            <c:numRef>
              <c:f>Sheet1!$C$188:$G$188</c:f>
              <c:numCache>
                <c:formatCode>General</c:formatCode>
                <c:ptCount val="5"/>
                <c:pt idx="0">
                  <c:v>22</c:v>
                </c:pt>
                <c:pt idx="1">
                  <c:v>21</c:v>
                </c:pt>
                <c:pt idx="2">
                  <c:v>21</c:v>
                </c:pt>
                <c:pt idx="3">
                  <c:v>20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E0-4ACA-94A1-5ADEFB92F1C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557966928"/>
        <c:axId val="-1557977808"/>
      </c:barChart>
      <c:catAx>
        <c:axId val="-1557966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-1557977808"/>
        <c:crosses val="autoZero"/>
        <c:auto val="1"/>
        <c:lblAlgn val="ctr"/>
        <c:lblOffset val="100"/>
        <c:noMultiLvlLbl val="0"/>
      </c:catAx>
      <c:valAx>
        <c:axId val="-1557977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-1557966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Sheet1!$B$191</c:f>
              <c:strCache>
                <c:ptCount val="1"/>
                <c:pt idx="0">
                  <c:v>Zema kvalitāte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Sheet1!$C$190:$G$190</c:f>
              <c:strCache>
                <c:ptCount val="5"/>
                <c:pt idx="0">
                  <c:v>Rīga</c:v>
                </c:pt>
                <c:pt idx="1">
                  <c:v>Latgale</c:v>
                </c:pt>
                <c:pt idx="2">
                  <c:v>Kurzeme</c:v>
                </c:pt>
                <c:pt idx="3">
                  <c:v>Zemgale</c:v>
                </c:pt>
                <c:pt idx="4">
                  <c:v>Vidzeme</c:v>
                </c:pt>
              </c:strCache>
            </c:strRef>
          </c:cat>
          <c:val>
            <c:numRef>
              <c:f>Sheet1!$C$191:$G$191</c:f>
              <c:numCache>
                <c:formatCode>General</c:formatCode>
                <c:ptCount val="5"/>
                <c:pt idx="0">
                  <c:v>13</c:v>
                </c:pt>
                <c:pt idx="1">
                  <c:v>11</c:v>
                </c:pt>
                <c:pt idx="2">
                  <c:v>9</c:v>
                </c:pt>
                <c:pt idx="3">
                  <c:v>9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CE-44AC-B028-12FA676D48B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564551280"/>
        <c:axId val="-1564550736"/>
      </c:barChart>
      <c:catAx>
        <c:axId val="-1564551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-1564550736"/>
        <c:crosses val="autoZero"/>
        <c:auto val="1"/>
        <c:lblAlgn val="ctr"/>
        <c:lblOffset val="100"/>
        <c:noMultiLvlLbl val="0"/>
      </c:catAx>
      <c:valAx>
        <c:axId val="-1564550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-1564551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Sheet1!$B$194</c:f>
              <c:strCache>
                <c:ptCount val="1"/>
                <c:pt idx="0">
                  <c:v>Tukši mājokļi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Sheet1!$C$193:$G$193</c:f>
              <c:strCache>
                <c:ptCount val="5"/>
                <c:pt idx="0">
                  <c:v>Latgale</c:v>
                </c:pt>
                <c:pt idx="1">
                  <c:v>Vidzeme</c:v>
                </c:pt>
                <c:pt idx="2">
                  <c:v>Zemgale</c:v>
                </c:pt>
                <c:pt idx="3">
                  <c:v>Kurzeme</c:v>
                </c:pt>
                <c:pt idx="4">
                  <c:v>Rīga</c:v>
                </c:pt>
              </c:strCache>
            </c:strRef>
          </c:cat>
          <c:val>
            <c:numRef>
              <c:f>Sheet1!$C$194:$G$194</c:f>
              <c:numCache>
                <c:formatCode>General</c:formatCode>
                <c:ptCount val="5"/>
                <c:pt idx="0">
                  <c:v>22</c:v>
                </c:pt>
                <c:pt idx="1">
                  <c:v>11</c:v>
                </c:pt>
                <c:pt idx="2">
                  <c:v>10</c:v>
                </c:pt>
                <c:pt idx="3">
                  <c:v>9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47-4AC4-B155-92753B301E1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557974000"/>
        <c:axId val="-1557976720"/>
      </c:barChart>
      <c:catAx>
        <c:axId val="-1557974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-1557976720"/>
        <c:crosses val="autoZero"/>
        <c:auto val="1"/>
        <c:lblAlgn val="ctr"/>
        <c:lblOffset val="100"/>
        <c:noMultiLvlLbl val="0"/>
      </c:catAx>
      <c:valAx>
        <c:axId val="-1557976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-1557974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[MajokliGrafiki.xlsx]Sheet1!$B$13</c:f>
              <c:strCache>
                <c:ptCount val="1"/>
                <c:pt idx="0">
                  <c:v>Augsta prioritāte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[MajokliGrafiki.xlsx]Sheet1!$A$14:$A$17</c:f>
              <c:strCache>
                <c:ptCount val="4"/>
                <c:pt idx="0">
                  <c:v>Palielināt mājokļu īpašnieku skaitu</c:v>
                </c:pt>
                <c:pt idx="1">
                  <c:v>Attīstīt privāto īres tirgu</c:v>
                </c:pt>
                <c:pt idx="2">
                  <c:v>Attīstīt sociālo mājokļu pieejamību</c:v>
                </c:pt>
                <c:pt idx="3">
                  <c:v>Attīstīt jau esošo infrastruktūru (energoefektivitāte, tukšie mājokļi, renovācijas)</c:v>
                </c:pt>
              </c:strCache>
            </c:strRef>
          </c:cat>
          <c:val>
            <c:numRef>
              <c:f>[MajokliGrafiki.xlsx]Sheet1!$B$14:$B$17</c:f>
              <c:numCache>
                <c:formatCode>General</c:formatCode>
                <c:ptCount val="4"/>
                <c:pt idx="0">
                  <c:v>2</c:v>
                </c:pt>
                <c:pt idx="1">
                  <c:v>9</c:v>
                </c:pt>
                <c:pt idx="2">
                  <c:v>21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67-415D-A60E-EDD3A078AD6B}"/>
            </c:ext>
          </c:extLst>
        </c:ser>
        <c:ser>
          <c:idx val="1"/>
          <c:order val="1"/>
          <c:tx>
            <c:strRef>
              <c:f>[MajokliGrafiki.xlsx]Sheet1!$C$13</c:f>
              <c:strCache>
                <c:ptCount val="1"/>
                <c:pt idx="0">
                  <c:v>Vidēja prioritāte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[MajokliGrafiki.xlsx]Sheet1!$A$14:$A$17</c:f>
              <c:strCache>
                <c:ptCount val="4"/>
                <c:pt idx="0">
                  <c:v>Palielināt mājokļu īpašnieku skaitu</c:v>
                </c:pt>
                <c:pt idx="1">
                  <c:v>Attīstīt privāto īres tirgu</c:v>
                </c:pt>
                <c:pt idx="2">
                  <c:v>Attīstīt sociālo mājokļu pieejamību</c:v>
                </c:pt>
                <c:pt idx="3">
                  <c:v>Attīstīt jau esošo infrastruktūru (energoefektivitāte, tukšie mājokļi, renovācijas)</c:v>
                </c:pt>
              </c:strCache>
            </c:strRef>
          </c:cat>
          <c:val>
            <c:numRef>
              <c:f>[MajokliGrafiki.xlsx]Sheet1!$C$14:$C$17</c:f>
              <c:numCache>
                <c:formatCode>General</c:formatCode>
                <c:ptCount val="4"/>
                <c:pt idx="0">
                  <c:v>17</c:v>
                </c:pt>
                <c:pt idx="1">
                  <c:v>20</c:v>
                </c:pt>
                <c:pt idx="2">
                  <c:v>11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67-415D-A60E-EDD3A078AD6B}"/>
            </c:ext>
          </c:extLst>
        </c:ser>
        <c:ser>
          <c:idx val="2"/>
          <c:order val="2"/>
          <c:tx>
            <c:strRef>
              <c:f>[MajokliGrafiki.xlsx]Sheet1!$D$13</c:f>
              <c:strCache>
                <c:ptCount val="1"/>
                <c:pt idx="0">
                  <c:v>Zema prioritāte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[MajokliGrafiki.xlsx]Sheet1!$A$14:$A$17</c:f>
              <c:strCache>
                <c:ptCount val="4"/>
                <c:pt idx="0">
                  <c:v>Palielināt mājokļu īpašnieku skaitu</c:v>
                </c:pt>
                <c:pt idx="1">
                  <c:v>Attīstīt privāto īres tirgu</c:v>
                </c:pt>
                <c:pt idx="2">
                  <c:v>Attīstīt sociālo mājokļu pieejamību</c:v>
                </c:pt>
                <c:pt idx="3">
                  <c:v>Attīstīt jau esošo infrastruktūru (energoefektivitāte, tukšie mājokļi, renovācijas)</c:v>
                </c:pt>
              </c:strCache>
            </c:strRef>
          </c:cat>
          <c:val>
            <c:numRef>
              <c:f>[MajokliGrafiki.xlsx]Sheet1!$D$14:$D$17</c:f>
              <c:numCache>
                <c:formatCode>General</c:formatCode>
                <c:ptCount val="4"/>
                <c:pt idx="0">
                  <c:v>13</c:v>
                </c:pt>
                <c:pt idx="1">
                  <c:v>4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67-415D-A60E-EDD3A078AD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617948928"/>
        <c:axId val="-1617954912"/>
      </c:barChart>
      <c:catAx>
        <c:axId val="-16179489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-1617954912"/>
        <c:crosses val="autoZero"/>
        <c:auto val="1"/>
        <c:lblAlgn val="ctr"/>
        <c:lblOffset val="100"/>
        <c:noMultiLvlLbl val="0"/>
      </c:catAx>
      <c:valAx>
        <c:axId val="-16179549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-1617948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945945945945945E-2"/>
          <c:y val="5.0925925925925923E-2"/>
          <c:w val="0.95243243243243247"/>
          <c:h val="0.7908183872849227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25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B93-4BFE-BEAC-8D25121A05C0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16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B93-4BFE-BEAC-8D25121A05C0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15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B93-4BFE-BEAC-8D25121A05C0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13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B93-4BFE-BEAC-8D25121A05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Sheet1!$A$3:$A$6</c:f>
              <c:strCache>
                <c:ptCount val="4"/>
                <c:pt idx="0">
                  <c:v>Valsts garantijas vai subsīdijas kredītiem</c:v>
                </c:pt>
                <c:pt idx="1">
                  <c:v>Valsts vai pašvaldību izsniegti granti</c:v>
                </c:pt>
                <c:pt idx="2">
                  <c:v>Nodokļu atlaides mājokļu īpašniekiem</c:v>
                </c:pt>
                <c:pt idx="3">
                  <c:v>Valsts izsniegti aizdevumi </c:v>
                </c:pt>
              </c:strCache>
            </c:strRef>
          </c:cat>
          <c:val>
            <c:numRef>
              <c:f>Sheet1!$B$3:$B$6</c:f>
              <c:numCache>
                <c:formatCode>General</c:formatCode>
                <c:ptCount val="4"/>
                <c:pt idx="0">
                  <c:v>25</c:v>
                </c:pt>
                <c:pt idx="1">
                  <c:v>16</c:v>
                </c:pt>
                <c:pt idx="2">
                  <c:v>15</c:v>
                </c:pt>
                <c:pt idx="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B93-4BFE-BEAC-8D25121A05C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1557971280"/>
        <c:axId val="-1557972912"/>
      </c:barChart>
      <c:catAx>
        <c:axId val="-1557971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-1557972912"/>
        <c:crosses val="autoZero"/>
        <c:auto val="1"/>
        <c:lblAlgn val="ctr"/>
        <c:lblOffset val="100"/>
        <c:noMultiLvlLbl val="0"/>
      </c:catAx>
      <c:valAx>
        <c:axId val="-1557972912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-1557971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12700" cap="flat" cmpd="sng" algn="ctr">
      <a:noFill/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lv-L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4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4C4-4B42-B179-1C269E368CCB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5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4C4-4B42-B179-1C269E368CCB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11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4C4-4B42-B179-1C269E368CCB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12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4C4-4B42-B179-1C269E368CCB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18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4C4-4B42-B179-1C269E368C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Sheet1!$A$22:$A$27</c:f>
              <c:strCache>
                <c:ptCount val="6"/>
                <c:pt idx="0">
                  <c:v>Palielināt mājokļu pabalstus</c:v>
                </c:pt>
                <c:pt idx="1">
                  <c:v>Valsts/pašvaldības garantijas un/vai depozītu iemaksa</c:v>
                </c:pt>
                <c:pt idx="2">
                  <c:v>Nodokļu atvieglojumi īres cenām</c:v>
                </c:pt>
                <c:pt idx="3">
                  <c:v>Kontrolēt īres tirgus cenas</c:v>
                </c:pt>
                <c:pt idx="4">
                  <c:v>Būvēt jaunus sociālos mājokļus</c:v>
                </c:pt>
                <c:pt idx="5">
                  <c:v>Subsidēt īres mājokļu būvniecību</c:v>
                </c:pt>
              </c:strCache>
            </c:strRef>
          </c:cat>
          <c:val>
            <c:numRef>
              <c:f>Sheet1!$B$22:$B$27</c:f>
              <c:numCache>
                <c:formatCode>General</c:formatCode>
                <c:ptCount val="6"/>
                <c:pt idx="0">
                  <c:v>4</c:v>
                </c:pt>
                <c:pt idx="1">
                  <c:v>5</c:v>
                </c:pt>
                <c:pt idx="2">
                  <c:v>11</c:v>
                </c:pt>
                <c:pt idx="3">
                  <c:v>12</c:v>
                </c:pt>
                <c:pt idx="4">
                  <c:v>18</c:v>
                </c:pt>
                <c:pt idx="5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4C4-4B42-B179-1C269E368CC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1557968016"/>
        <c:axId val="-1557965840"/>
      </c:barChart>
      <c:catAx>
        <c:axId val="-15579680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-1557965840"/>
        <c:crosses val="autoZero"/>
        <c:auto val="1"/>
        <c:lblAlgn val="ctr"/>
        <c:lblOffset val="100"/>
        <c:noMultiLvlLbl val="0"/>
      </c:catAx>
      <c:valAx>
        <c:axId val="-15579658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-1557968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12700" cap="flat" cmpd="sng" algn="ctr">
      <a:noFill/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lv-L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24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16E-488A-A724-E00068B75D1B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18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16E-488A-A724-E00068B75D1B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16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16E-488A-A724-E00068B75D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Sheet1!$A$38:$A$40</c:f>
              <c:strCache>
                <c:ptCount val="3"/>
                <c:pt idx="0">
                  <c:v>Publiskā sektora granti mājokļu atjaunošanai</c:v>
                </c:pt>
                <c:pt idx="1">
                  <c:v>Aizdevumi mājokļu atjaunošanai un energoefektivātes uzlabošanai</c:v>
                </c:pt>
                <c:pt idx="2">
                  <c:v>Tukšo mājokļu renovēšana un/vai atsavināšana</c:v>
                </c:pt>
              </c:strCache>
            </c:strRef>
          </c:cat>
          <c:val>
            <c:numRef>
              <c:f>Sheet1!$B$38:$B$40</c:f>
              <c:numCache>
                <c:formatCode>General</c:formatCode>
                <c:ptCount val="3"/>
                <c:pt idx="0">
                  <c:v>24</c:v>
                </c:pt>
                <c:pt idx="1">
                  <c:v>18</c:v>
                </c:pt>
                <c:pt idx="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16E-488A-A724-E00068B75D1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1557970192"/>
        <c:axId val="-1557964208"/>
      </c:barChart>
      <c:catAx>
        <c:axId val="-1557970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-1557964208"/>
        <c:crosses val="autoZero"/>
        <c:auto val="1"/>
        <c:lblAlgn val="ctr"/>
        <c:lblOffset val="100"/>
        <c:noMultiLvlLbl val="0"/>
      </c:catAx>
      <c:valAx>
        <c:axId val="-15579642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-1557970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12700" cap="flat" cmpd="sng" algn="ctr">
      <a:noFill/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lv-LV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4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627-4F5A-9EAB-2A9C36D54CBD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9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627-4F5A-9EAB-2A9C36D54CBD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15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627-4F5A-9EAB-2A9C36D54C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cap="none" spc="0" baseline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Sheet1!$A$58:$A$63</c:f>
              <c:strCache>
                <c:ptCount val="6"/>
                <c:pt idx="0">
                  <c:v>Bezpajumtnieki </c:v>
                </c:pt>
                <c:pt idx="1">
                  <c:v>Seniori</c:v>
                </c:pt>
                <c:pt idx="2">
                  <c:v>Zemu ienākumu mājsaimniecības</c:v>
                </c:pt>
                <c:pt idx="3">
                  <c:v>Jaunieši </c:v>
                </c:pt>
                <c:pt idx="4">
                  <c:v>Personas ar invaliditāti </c:v>
                </c:pt>
                <c:pt idx="5">
                  <c:v>Ģimenes ar bērniem </c:v>
                </c:pt>
              </c:strCache>
            </c:strRef>
          </c:cat>
          <c:val>
            <c:numRef>
              <c:f>Sheet1!$B$58:$B$63</c:f>
              <c:numCache>
                <c:formatCode>General</c:formatCode>
                <c:ptCount val="6"/>
                <c:pt idx="0">
                  <c:v>4</c:v>
                </c:pt>
                <c:pt idx="1">
                  <c:v>9</c:v>
                </c:pt>
                <c:pt idx="2">
                  <c:v>15</c:v>
                </c:pt>
                <c:pt idx="3">
                  <c:v>16</c:v>
                </c:pt>
                <c:pt idx="4">
                  <c:v>22</c:v>
                </c:pt>
                <c:pt idx="5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627-4F5A-9EAB-2A9C36D54C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-1564557808"/>
        <c:axId val="-1564556176"/>
      </c:barChart>
      <c:catAx>
        <c:axId val="-1564557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none" spc="0" baseline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pPr>
            <a:endParaRPr lang="lv-LV"/>
          </a:p>
        </c:txPr>
        <c:crossAx val="-1564556176"/>
        <c:crosses val="autoZero"/>
        <c:auto val="1"/>
        <c:lblAlgn val="ctr"/>
        <c:lblOffset val="100"/>
        <c:noMultiLvlLbl val="0"/>
      </c:catAx>
      <c:valAx>
        <c:axId val="-1564556176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none" spc="0" baseline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pPr>
            <a:endParaRPr lang="lv-LV"/>
          </a:p>
        </c:txPr>
        <c:crossAx val="-1564557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12700" cap="flat" cmpd="sng" algn="ctr">
      <a:noFill/>
      <a:prstDash val="solid"/>
      <a:miter lim="800000"/>
    </a:ln>
    <a:effectLst/>
  </c:spPr>
  <c:txPr>
    <a:bodyPr/>
    <a:lstStyle/>
    <a:p>
      <a:pPr>
        <a:defRPr b="0" cap="none" spc="0">
          <a:ln w="0"/>
          <a:solidFill>
            <a:schemeClr val="tx1"/>
          </a:solidFill>
          <a:effectLst>
            <a:outerShdw blurRad="38100" dist="19050" dir="2700000" algn="tl" rotWithShape="0">
              <a:schemeClr val="dk1">
                <a:alpha val="40000"/>
              </a:schemeClr>
            </a:outerShdw>
          </a:effectLst>
          <a:latin typeface="+mn-lt"/>
          <a:ea typeface="+mn-ea"/>
          <a:cs typeface="+mn-cs"/>
        </a:defRPr>
      </a:pPr>
      <a:endParaRPr lang="lv-LV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634840159368567"/>
          <c:y val="2.8829936202878218E-2"/>
          <c:w val="0.52730319681262861"/>
          <c:h val="0.8076599929141088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0A7-41FD-8BC4-D4C8620FF35B}"/>
              </c:ext>
            </c:extLst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70A7-41FD-8BC4-D4C8620FF35B}"/>
              </c:ext>
            </c:extLst>
          </c:dPt>
          <c:dPt>
            <c:idx val="2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0A7-41FD-8BC4-D4C8620FF35B}"/>
              </c:ext>
            </c:extLst>
          </c:dPt>
          <c:dPt>
            <c:idx val="3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0A7-41FD-8BC4-D4C8620FF35B}"/>
              </c:ext>
            </c:extLst>
          </c:dPt>
          <c:dLbls>
            <c:dLbl>
              <c:idx val="0"/>
              <c:layout>
                <c:manualLayout>
                  <c:x val="5.1908489731113658E-2"/>
                  <c:y val="5.667918778028947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0A7-41FD-8BC4-D4C8620FF35B}"/>
                </c:ext>
              </c:extLst>
            </c:dLbl>
            <c:dLbl>
              <c:idx val="1"/>
              <c:layout>
                <c:manualLayout>
                  <c:x val="4.3460730577997486E-2"/>
                  <c:y val="2.87509418846657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0A7-41FD-8BC4-D4C8620FF35B}"/>
                </c:ext>
              </c:extLst>
            </c:dLbl>
            <c:dLbl>
              <c:idx val="2"/>
              <c:layout>
                <c:manualLayout>
                  <c:x val="-0.12851482593452798"/>
                  <c:y val="1.1306093625349173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0A7-41FD-8BC4-D4C8620FF35B}"/>
                </c:ext>
              </c:extLst>
            </c:dLbl>
            <c:dLbl>
              <c:idx val="3"/>
              <c:layout>
                <c:manualLayout>
                  <c:x val="3.5290632086329298E-3"/>
                  <c:y val="-6.611400095799124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0A7-41FD-8BC4-D4C8620FF3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[MajokliGrafiki.xlsx]Sheet1!$B$52:$B$55</c:f>
              <c:strCache>
                <c:ptCount val="4"/>
                <c:pt idx="0">
                  <c:v>Nemainīt pabalsta apmēru un piešķiršanas nosacījumus</c:v>
                </c:pt>
                <c:pt idx="1">
                  <c:v>Nemainīt pabalsta apmēru, bet paplašināt pabalsta saņēmēju mērķgrupas</c:v>
                </c:pt>
                <c:pt idx="2">
                  <c:v>Palielināt pabalsta apmēru, bet nemainīt piešķiršanas nosacījumus</c:v>
                </c:pt>
                <c:pt idx="3">
                  <c:v>Palielināt pabalsta apmēru un paplašināt pabalsta saņēmēju mērķgrupas</c:v>
                </c:pt>
              </c:strCache>
            </c:strRef>
          </c:cat>
          <c:val>
            <c:numRef>
              <c:f>[MajokliGrafiki.xlsx]Sheet1!$C$52:$C$55</c:f>
              <c:numCache>
                <c:formatCode>General</c:formatCode>
                <c:ptCount val="4"/>
                <c:pt idx="0">
                  <c:v>6</c:v>
                </c:pt>
                <c:pt idx="1">
                  <c:v>4</c:v>
                </c:pt>
                <c:pt idx="2">
                  <c:v>3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A7-41FD-8BC4-D4C8620FF35B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25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0F1-40C4-9495-842C39A0DE0E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25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0F1-40C4-9495-842C39A0DE0E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14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0F1-40C4-9495-842C39A0DE0E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7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0F1-40C4-9495-842C39A0DE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Sheet1!$A$89:$A$92</c:f>
              <c:strCache>
                <c:ptCount val="4"/>
                <c:pt idx="0">
                  <c:v>Nodrošināt regulējumu, kas ļauj privātajam sektoram efektīvi piedāvāt pieejamus īres mājokļus</c:v>
                </c:pt>
                <c:pt idx="1">
                  <c:v>Finansēt (tieši vai ar ilgtermiņa aizdevumu) jaunu īres mājokļu būvniecību sadarbībā ar privāto un/vai bezpeļņas sektoru</c:v>
                </c:pt>
                <c:pt idx="2">
                  <c:v>Piešķirt valsts vai pašvaldības īpašumā esošo zemi jauniem būvprojektiem</c:v>
                </c:pt>
                <c:pt idx="3">
                  <c:v>Ieviest iekļaujošu zonēšanu, nosakot minimālu sociālo/pieejamo dzīvokļu vienību skaitu jebkurā būvprojektā</c:v>
                </c:pt>
              </c:strCache>
            </c:strRef>
          </c:cat>
          <c:val>
            <c:numRef>
              <c:f>Sheet1!$B$89:$B$92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14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0F1-40C4-9495-842C39A0DE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617958720"/>
        <c:axId val="-1617954368"/>
      </c:barChart>
      <c:catAx>
        <c:axId val="-1617958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-1617954368"/>
        <c:crosses val="autoZero"/>
        <c:auto val="1"/>
        <c:lblAlgn val="ctr"/>
        <c:lblOffset val="100"/>
        <c:noMultiLvlLbl val="0"/>
      </c:catAx>
      <c:valAx>
        <c:axId val="-1617954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-1617958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12700" cap="flat" cmpd="sng" algn="ctr">
      <a:noFill/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lv-LV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623986656840306"/>
          <c:y val="5.8882381543730163E-2"/>
          <c:w val="0.57558977001330935"/>
          <c:h val="0.8007909744266259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[MajokliGrafiki.xlsx]Sheet1!$J$22</c:f>
              <c:strCache>
                <c:ptCount val="1"/>
                <c:pt idx="0">
                  <c:v>Pilnīgi piekrītu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[MajokliGrafiki.xlsx]Sheet1!$I$23:$I$26</c:f>
              <c:strCache>
                <c:ptCount val="4"/>
                <c:pt idx="0">
                  <c:v>Bezpeļņas organizācijām</c:v>
                </c:pt>
                <c:pt idx="1">
                  <c:v>Ierobežotas peļņas uzņēmumiem vai sociālajiem uzņēmumiem</c:v>
                </c:pt>
                <c:pt idx="2">
                  <c:v>Pašvaldību uzņēmumiem</c:v>
                </c:pt>
                <c:pt idx="3">
                  <c:v>Privātajam sektoram</c:v>
                </c:pt>
              </c:strCache>
            </c:strRef>
          </c:cat>
          <c:val>
            <c:numRef>
              <c:f>[MajokliGrafiki.xlsx]Sheet1!$J$23:$J$26</c:f>
              <c:numCache>
                <c:formatCode>General</c:formatCode>
                <c:ptCount val="4"/>
                <c:pt idx="0">
                  <c:v>1</c:v>
                </c:pt>
                <c:pt idx="1">
                  <c:v>4</c:v>
                </c:pt>
                <c:pt idx="2">
                  <c:v>9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1A-499B-AF8D-B1451BC73B93}"/>
            </c:ext>
          </c:extLst>
        </c:ser>
        <c:ser>
          <c:idx val="1"/>
          <c:order val="1"/>
          <c:tx>
            <c:strRef>
              <c:f>[MajokliGrafiki.xlsx]Sheet1!$K$22</c:f>
              <c:strCache>
                <c:ptCount val="1"/>
                <c:pt idx="0">
                  <c:v>Piekrītu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[MajokliGrafiki.xlsx]Sheet1!$I$23:$I$26</c:f>
              <c:strCache>
                <c:ptCount val="4"/>
                <c:pt idx="0">
                  <c:v>Bezpeļņas organizācijām</c:v>
                </c:pt>
                <c:pt idx="1">
                  <c:v>Ierobežotas peļņas uzņēmumiem vai sociālajiem uzņēmumiem</c:v>
                </c:pt>
                <c:pt idx="2">
                  <c:v>Pašvaldību uzņēmumiem</c:v>
                </c:pt>
                <c:pt idx="3">
                  <c:v>Privātajam sektoram</c:v>
                </c:pt>
              </c:strCache>
            </c:strRef>
          </c:cat>
          <c:val>
            <c:numRef>
              <c:f>[MajokliGrafiki.xlsx]Sheet1!$K$23:$K$26</c:f>
              <c:numCache>
                <c:formatCode>General</c:formatCode>
                <c:ptCount val="4"/>
                <c:pt idx="0">
                  <c:v>9</c:v>
                </c:pt>
                <c:pt idx="1">
                  <c:v>12</c:v>
                </c:pt>
                <c:pt idx="2">
                  <c:v>14</c:v>
                </c:pt>
                <c:pt idx="3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1A-499B-AF8D-B1451BC73B93}"/>
            </c:ext>
          </c:extLst>
        </c:ser>
        <c:ser>
          <c:idx val="2"/>
          <c:order val="2"/>
          <c:tx>
            <c:strRef>
              <c:f>[MajokliGrafiki.xlsx]Sheet1!$L$22</c:f>
              <c:strCache>
                <c:ptCount val="1"/>
                <c:pt idx="0">
                  <c:v>Ne piekrītu, ne nepiekrītu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[MajokliGrafiki.xlsx]Sheet1!$I$23:$I$26</c:f>
              <c:strCache>
                <c:ptCount val="4"/>
                <c:pt idx="0">
                  <c:v>Bezpeļņas organizācijām</c:v>
                </c:pt>
                <c:pt idx="1">
                  <c:v>Ierobežotas peļņas uzņēmumiem vai sociālajiem uzņēmumiem</c:v>
                </c:pt>
                <c:pt idx="2">
                  <c:v>Pašvaldību uzņēmumiem</c:v>
                </c:pt>
                <c:pt idx="3">
                  <c:v>Privātajam sektoram</c:v>
                </c:pt>
              </c:strCache>
            </c:strRef>
          </c:cat>
          <c:val>
            <c:numRef>
              <c:f>[MajokliGrafiki.xlsx]Sheet1!$L$23:$L$26</c:f>
              <c:numCache>
                <c:formatCode>General</c:formatCode>
                <c:ptCount val="4"/>
                <c:pt idx="0">
                  <c:v>6</c:v>
                </c:pt>
                <c:pt idx="1">
                  <c:v>8</c:v>
                </c:pt>
                <c:pt idx="2">
                  <c:v>4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1A-499B-AF8D-B1451BC73B93}"/>
            </c:ext>
          </c:extLst>
        </c:ser>
        <c:ser>
          <c:idx val="3"/>
          <c:order val="3"/>
          <c:tx>
            <c:strRef>
              <c:f>[MajokliGrafiki.xlsx]Sheet1!$M$22</c:f>
              <c:strCache>
                <c:ptCount val="1"/>
                <c:pt idx="0">
                  <c:v>Nepiekrītu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3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26B-48F6-BEEE-6CD9DAEB4F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[MajokliGrafiki.xlsx]Sheet1!$I$23:$I$26</c:f>
              <c:strCache>
                <c:ptCount val="4"/>
                <c:pt idx="0">
                  <c:v>Bezpeļņas organizācijām</c:v>
                </c:pt>
                <c:pt idx="1">
                  <c:v>Ierobežotas peļņas uzņēmumiem vai sociālajiem uzņēmumiem</c:v>
                </c:pt>
                <c:pt idx="2">
                  <c:v>Pašvaldību uzņēmumiem</c:v>
                </c:pt>
                <c:pt idx="3">
                  <c:v>Privātajam sektoram</c:v>
                </c:pt>
              </c:strCache>
            </c:strRef>
          </c:cat>
          <c:val>
            <c:numRef>
              <c:f>[MajokliGrafiki.xlsx]Sheet1!$M$23:$M$26</c:f>
              <c:numCache>
                <c:formatCode>General</c:formatCode>
                <c:ptCount val="4"/>
                <c:pt idx="0">
                  <c:v>11</c:v>
                </c:pt>
                <c:pt idx="1">
                  <c:v>2</c:v>
                </c:pt>
                <c:pt idx="2">
                  <c:v>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D1A-499B-AF8D-B1451BC73B93}"/>
            </c:ext>
          </c:extLst>
        </c:ser>
        <c:ser>
          <c:idx val="4"/>
          <c:order val="4"/>
          <c:tx>
            <c:strRef>
              <c:f>[MajokliGrafiki.xlsx]Sheet1!$N$22</c:f>
              <c:strCache>
                <c:ptCount val="1"/>
                <c:pt idx="0">
                  <c:v>Pilnīgi nepiekrītu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26B-48F6-BEEE-6CD9DAEB4F16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26B-48F6-BEEE-6CD9DAEB4F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[MajokliGrafiki.xlsx]Sheet1!$I$23:$I$26</c:f>
              <c:strCache>
                <c:ptCount val="4"/>
                <c:pt idx="0">
                  <c:v>Bezpeļņas organizācijām</c:v>
                </c:pt>
                <c:pt idx="1">
                  <c:v>Ierobežotas peļņas uzņēmumiem vai sociālajiem uzņēmumiem</c:v>
                </c:pt>
                <c:pt idx="2">
                  <c:v>Pašvaldību uzņēmumiem</c:v>
                </c:pt>
                <c:pt idx="3">
                  <c:v>Privātajam sektoram</c:v>
                </c:pt>
              </c:strCache>
            </c:strRef>
          </c:cat>
          <c:val>
            <c:numRef>
              <c:f>[MajokliGrafiki.xlsx]Sheet1!$N$23:$N$26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D1A-499B-AF8D-B1451BC73B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-1564548560"/>
        <c:axId val="-1564554000"/>
      </c:barChart>
      <c:catAx>
        <c:axId val="-15645485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-1564554000"/>
        <c:crosses val="autoZero"/>
        <c:auto val="1"/>
        <c:lblAlgn val="ctr"/>
        <c:lblOffset val="100"/>
        <c:noMultiLvlLbl val="0"/>
      </c:catAx>
      <c:valAx>
        <c:axId val="-15645540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-1564548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3FB57C-B40B-44E0-8D0E-B56ECED9BE2A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F2D7B8-0D93-41B8-84AA-07E9C0E9D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11018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F34B03-4CF3-4CC5-A430-8A3AF595FBE8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5D87B-5757-4BCA-A090-C6F13C787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50104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29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a0b8cd8304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a0b8cd8304_0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478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a0b8cd8304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a0b8cd8304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672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a0b8cd8304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a0b8cd8304_0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40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a0b8cd8304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a0b8cd8304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382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B985-A2AC-4954-B618-A3AEDCE684FA}" type="datetimeFigureOut">
              <a:rPr lang="lv-LV" smtClean="0"/>
              <a:t>16.10.2020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69D6-0535-4D5F-83EE-195BB7113D8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45904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B985-A2AC-4954-B618-A3AEDCE684FA}" type="datetimeFigureOut">
              <a:rPr lang="lv-LV" smtClean="0"/>
              <a:t>16.10.2020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69D6-0535-4D5F-83EE-195BB7113D8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78374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B985-A2AC-4954-B618-A3AEDCE684FA}" type="datetimeFigureOut">
              <a:rPr lang="lv-LV" smtClean="0"/>
              <a:t>16.10.2020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69D6-0535-4D5F-83EE-195BB7113D8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89763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B985-A2AC-4954-B618-A3AEDCE684FA}" type="datetimeFigureOut">
              <a:rPr lang="lv-LV" smtClean="0"/>
              <a:t>16.10.2020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69D6-0535-4D5F-83EE-195BB7113D8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48779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11320333" y="624134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46279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B985-A2AC-4954-B618-A3AEDCE684FA}" type="datetimeFigureOut">
              <a:rPr lang="lv-LV" smtClean="0"/>
              <a:t>16.10.2020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69D6-0535-4D5F-83EE-195BB7113D8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985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F1A5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F1A51"/>
                </a:solidFill>
              </a:defRPr>
            </a:lvl1pPr>
            <a:lvl2pPr>
              <a:defRPr>
                <a:solidFill>
                  <a:srgbClr val="1F1A51"/>
                </a:solidFill>
              </a:defRPr>
            </a:lvl2pPr>
            <a:lvl3pPr>
              <a:defRPr>
                <a:solidFill>
                  <a:srgbClr val="1F1A51"/>
                </a:solidFill>
              </a:defRPr>
            </a:lvl3pPr>
            <a:lvl4pPr>
              <a:defRPr>
                <a:solidFill>
                  <a:srgbClr val="1F1A51"/>
                </a:solidFill>
              </a:defRPr>
            </a:lvl4pPr>
            <a:lvl5pPr>
              <a:defRPr>
                <a:solidFill>
                  <a:srgbClr val="1F1A5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B985-A2AC-4954-B618-A3AEDCE684FA}" type="datetimeFigureOut">
              <a:rPr lang="lv-LV" smtClean="0"/>
              <a:t>16.10.2020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69D6-0535-4D5F-83EE-195BB7113D8A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804969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B985-A2AC-4954-B618-A3AEDCE684FA}" type="datetimeFigureOut">
              <a:rPr lang="lv-LV" smtClean="0"/>
              <a:t>16.10.2020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69D6-0535-4D5F-83EE-195BB7113D8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50183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B985-A2AC-4954-B618-A3AEDCE684FA}" type="datetimeFigureOut">
              <a:rPr lang="lv-LV" smtClean="0"/>
              <a:t>16.10.2020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69D6-0535-4D5F-83EE-195BB7113D8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8908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B985-A2AC-4954-B618-A3AEDCE684FA}" type="datetimeFigureOut">
              <a:rPr lang="lv-LV" smtClean="0"/>
              <a:t>16.10.2020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69D6-0535-4D5F-83EE-195BB7113D8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05721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B985-A2AC-4954-B618-A3AEDCE684FA}" type="datetimeFigureOut">
              <a:rPr lang="lv-LV" smtClean="0"/>
              <a:t>16.10.2020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69D6-0535-4D5F-83EE-195BB7113D8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37334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B985-A2AC-4954-B618-A3AEDCE684FA}" type="datetimeFigureOut">
              <a:rPr lang="lv-LV" smtClean="0"/>
              <a:t>16.10.2020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69D6-0535-4D5F-83EE-195BB7113D8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34310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B985-A2AC-4954-B618-A3AEDCE684FA}" type="datetimeFigureOut">
              <a:rPr lang="lv-LV" smtClean="0"/>
              <a:t>16.10.2020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F69D6-0535-4D5F-83EE-195BB7113D8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4705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2B985-A2AC-4954-B618-A3AEDCE684FA}" type="datetimeFigureOut">
              <a:rPr lang="lv-LV" smtClean="0"/>
              <a:t>16.10.2020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F69D6-0535-4D5F-83EE-195BB7113D8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80729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F1A51"/>
          </a:solidFill>
          <a:latin typeface="Museo 300" panose="020000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978C81"/>
          </a:solidFill>
          <a:latin typeface="Museo 300" panose="02000000000000000000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978C81"/>
          </a:solidFill>
          <a:latin typeface="Museo 300" panose="02000000000000000000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978C81"/>
          </a:solidFill>
          <a:latin typeface="Museo 300" panose="02000000000000000000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978C81"/>
          </a:solidFill>
          <a:latin typeface="Museo 300" panose="02000000000000000000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978C81"/>
          </a:solidFill>
          <a:latin typeface="Museo 300" panose="02000000000000000000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895000" y="1623717"/>
            <a:ext cx="10402000" cy="230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lvl="0"/>
            <a:r>
              <a:rPr lang="lv-LV" b="1" dirty="0">
                <a:latin typeface="Calibri" panose="020F0502020204030204" pitchFamily="34" charset="0"/>
                <a:cs typeface="Calibri" panose="020F0502020204030204" pitchFamily="34" charset="0"/>
              </a:rPr>
              <a:t>Nacionālā mājokļu politikas stratēģija: kādas ir prioritātes?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895000" y="4233168"/>
            <a:ext cx="10402000" cy="105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lv-LV" dirty="0" smtClean="0">
                <a:latin typeface="+mn-lt"/>
              </a:rPr>
              <a:t>23.10.2020</a:t>
            </a:r>
            <a:endParaRPr dirty="0"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9952" y="61707"/>
            <a:ext cx="3367584" cy="79797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229" y="139602"/>
            <a:ext cx="1435291" cy="8388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67" y="5389615"/>
            <a:ext cx="1310641" cy="12287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5918" y="5028178"/>
            <a:ext cx="3661618" cy="156926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38235" y="6084978"/>
            <a:ext cx="6696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smtClean="0"/>
              <a:t>Šīs diskusijas pamatā esošais apkopojums </a:t>
            </a:r>
            <a:r>
              <a:rPr lang="lv-LV" sz="1200" i="1" smtClean="0"/>
              <a:t>ir </a:t>
            </a:r>
            <a:r>
              <a:rPr lang="lv-LV" sz="1200" i="1"/>
              <a:t>sagatavots ar Sabiedrības integrācijas fonda finansiālu atbalstu no Latvijas valsts budžeta līdzekļiem. </a:t>
            </a:r>
            <a:r>
              <a:rPr lang="lv-LV" sz="1200" i="1"/>
              <a:t>Par </a:t>
            </a:r>
            <a:r>
              <a:rPr lang="en-US" sz="1200" i="1" smtClean="0"/>
              <a:t>tā </a:t>
            </a:r>
            <a:r>
              <a:rPr lang="lv-LV" sz="1200" i="1" smtClean="0"/>
              <a:t>saturu </a:t>
            </a:r>
            <a:r>
              <a:rPr lang="lv-LV" sz="1200" i="1"/>
              <a:t>atbild </a:t>
            </a:r>
            <a:r>
              <a:rPr lang="en-US" sz="1200" i="1" smtClean="0"/>
              <a:t>PROVIDUS.</a:t>
            </a:r>
            <a:endParaRPr lang="lv-LV" sz="1200" i="1"/>
          </a:p>
        </p:txBody>
      </p:sp>
    </p:spTree>
    <p:extLst>
      <p:ext uri="{BB962C8B-B14F-4D97-AF65-F5344CB8AC3E}">
        <p14:creationId xmlns:p14="http://schemas.microsoft.com/office/powerpoint/2010/main" val="50736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5. Kurus no šiem rīcībpolitikas instrumentiem ir nepieciešams ieviest vai attīstīt, lai uzlabotu jau esošo infrastruktūru?</a:t>
            </a:r>
            <a:r>
              <a:rPr lang="lv-LV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lv-LV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lv-LV" sz="32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6636632"/>
              </p:ext>
            </p:extLst>
          </p:nvPr>
        </p:nvGraphicFramePr>
        <p:xfrm>
          <a:off x="484632" y="1637217"/>
          <a:ext cx="10469880" cy="4928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177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92773"/>
            <a:ext cx="11360800" cy="763600"/>
          </a:xfrm>
        </p:spPr>
        <p:txBody>
          <a:bodyPr/>
          <a:lstStyle/>
          <a:p>
            <a:r>
              <a:rPr lang="lv-LV" sz="3200" dirty="0">
                <a:latin typeface="Calibri" panose="020F0502020204030204" pitchFamily="34" charset="0"/>
                <a:cs typeface="Calibri" panose="020F0502020204030204" pitchFamily="34" charset="0"/>
              </a:rPr>
              <a:t>6. Kurām no šīm sociālajām grupām nepieciešams prioritārs atbalsts mājokļa jautājumā</a:t>
            </a:r>
            <a:r>
              <a:rPr lang="lv-LV" sz="3200" smtClean="0">
                <a:latin typeface="Calibri" panose="020F0502020204030204" pitchFamily="34" charset="0"/>
                <a:cs typeface="Calibri" panose="020F0502020204030204" pitchFamily="34" charset="0"/>
              </a:rPr>
              <a:t>? </a:t>
            </a:r>
            <a:r>
              <a:rPr lang="lv-LV" sz="320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3200" smtClean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lv-LV" sz="3200" smtClean="0">
                <a:latin typeface="Calibri" panose="020F0502020204030204" pitchFamily="34" charset="0"/>
                <a:cs typeface="Calibri" panose="020F0502020204030204" pitchFamily="34" charset="0"/>
              </a:rPr>
              <a:t>espondenti </a:t>
            </a:r>
            <a:r>
              <a:rPr lang="lv-LV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varēja atzīmēt līdz </a:t>
            </a:r>
            <a:r>
              <a:rPr lang="lv-LV" sz="3200" smtClean="0">
                <a:latin typeface="Calibri" panose="020F0502020204030204" pitchFamily="34" charset="0"/>
                <a:cs typeface="Calibri" panose="020F0502020204030204" pitchFamily="34" charset="0"/>
              </a:rPr>
              <a:t>trim </a:t>
            </a:r>
            <a:r>
              <a:rPr lang="lv-LV" sz="3200" smtClean="0">
                <a:latin typeface="Calibri" panose="020F0502020204030204" pitchFamily="34" charset="0"/>
                <a:cs typeface="Calibri" panose="020F0502020204030204" pitchFamily="34" charset="0"/>
              </a:rPr>
              <a:t>atbildēm)</a:t>
            </a:r>
            <a:r>
              <a:rPr lang="lv-LV" sz="3200" dirty="0"/>
              <a:t/>
            </a:r>
            <a:br>
              <a:rPr lang="lv-LV" sz="3200" dirty="0"/>
            </a:br>
            <a:endParaRPr lang="lv-LV" sz="32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4431284"/>
              </p:ext>
            </p:extLst>
          </p:nvPr>
        </p:nvGraphicFramePr>
        <p:xfrm>
          <a:off x="502920" y="1609785"/>
          <a:ext cx="10213848" cy="4816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299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7. Vai un kā ir nepieciešams uzlabot esošo mājokļu pabalstu sistēmu?</a:t>
            </a:r>
            <a:r>
              <a:rPr lang="lv-LV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lv-LV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lv-LV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9649096" y="3871494"/>
            <a:ext cx="2420983" cy="26776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lv-LV" sz="1400" dirty="0" smtClean="0"/>
              <a:t>4 respondenti neatbildēja uz jautājumu. </a:t>
            </a:r>
          </a:p>
          <a:p>
            <a:endParaRPr lang="lv-LV" sz="1400" dirty="0" smtClean="0"/>
          </a:p>
          <a:p>
            <a:r>
              <a:rPr lang="lv-LV" sz="1400" dirty="0" smtClean="0"/>
              <a:t>7 respondenti sniedza komentārus, piemēram:</a:t>
            </a:r>
          </a:p>
          <a:p>
            <a:endParaRPr lang="lv-LV" sz="1400" dirty="0" smtClean="0"/>
          </a:p>
          <a:p>
            <a:pPr marL="285750" indent="-285750">
              <a:buFontTx/>
              <a:buChar char="-"/>
            </a:pPr>
            <a:r>
              <a:rPr lang="lv-LV" sz="1400" dirty="0" smtClean="0"/>
              <a:t>Ieviest vienotu pabalstu sistēmu,</a:t>
            </a:r>
          </a:p>
          <a:p>
            <a:pPr marL="285750" indent="-285750">
              <a:buFontTx/>
              <a:buChar char="-"/>
            </a:pPr>
            <a:r>
              <a:rPr lang="lv-LV" sz="1400" dirty="0" smtClean="0"/>
              <a:t>Atstāt tikai trūcīgo kategoriju,</a:t>
            </a:r>
          </a:p>
          <a:p>
            <a:pPr marL="285750" indent="-285750">
              <a:buFontTx/>
              <a:buChar char="-"/>
            </a:pPr>
            <a:r>
              <a:rPr lang="lv-LV" sz="1400" dirty="0" smtClean="0"/>
              <a:t>Individualizēt pabalstu indivīda vajadzībām.</a:t>
            </a:r>
            <a:endParaRPr lang="lv-LV" sz="14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0121763"/>
              </p:ext>
            </p:extLst>
          </p:nvPr>
        </p:nvGraphicFramePr>
        <p:xfrm>
          <a:off x="-553615" y="1433094"/>
          <a:ext cx="10387866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954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200" dirty="0">
                <a:latin typeface="Calibri" panose="020F0502020204030204" pitchFamily="34" charset="0"/>
                <a:cs typeface="Calibri" panose="020F0502020204030204" pitchFamily="34" charset="0"/>
              </a:rPr>
              <a:t>8. Kādai vajadzētu būt publiskā sektora (valsts + pašvaldības) lomai īres tirgus attīstībā?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4622100"/>
              </p:ext>
            </p:extLst>
          </p:nvPr>
        </p:nvGraphicFramePr>
        <p:xfrm>
          <a:off x="956733" y="1634067"/>
          <a:ext cx="9906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8807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lvl="0"/>
            <a:r>
              <a:rPr lang="lv-LV" sz="3200" dirty="0">
                <a:latin typeface="Calibri" panose="020F0502020204030204" pitchFamily="34" charset="0"/>
                <a:cs typeface="Calibri" panose="020F0502020204030204" pitchFamily="34" charset="0"/>
              </a:rPr>
              <a:t>9. Kam vajadzētu uzņemties jaunu īres mājokļu būvniecību?</a:t>
            </a:r>
            <a:endParaRPr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5286189"/>
              </p:ext>
            </p:extLst>
          </p:nvPr>
        </p:nvGraphicFramePr>
        <p:xfrm>
          <a:off x="177800" y="1490133"/>
          <a:ext cx="11200668" cy="5071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407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lv-LV" sz="3200" dirty="0">
                <a:latin typeface="+mn-lt"/>
              </a:rPr>
              <a:t>10. Kuras ir piemērotākās atbalsta formas Latvijas vidējo ienākumu grupām?</a:t>
            </a:r>
            <a:r>
              <a:rPr lang="lv-LV" sz="3200" dirty="0"/>
              <a:t/>
            </a:r>
            <a:br>
              <a:rPr lang="lv-LV" sz="3200" dirty="0"/>
            </a:br>
            <a:r>
              <a:rPr lang="lv-LV" sz="3200" dirty="0"/>
              <a:t> </a:t>
            </a:r>
            <a:br>
              <a:rPr lang="lv-LV" sz="3200" dirty="0"/>
            </a:br>
            <a:r>
              <a:rPr lang="lv-LV" sz="3200" dirty="0"/>
              <a:t/>
            </a:r>
            <a:br>
              <a:rPr lang="lv-LV" sz="3200" dirty="0"/>
            </a:br>
            <a:endParaRPr sz="32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1954587"/>
              </p:ext>
            </p:extLst>
          </p:nvPr>
        </p:nvGraphicFramePr>
        <p:xfrm>
          <a:off x="0" y="1670472"/>
          <a:ext cx="11260667" cy="4840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7455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11a. </a:t>
            </a:r>
            <a:r>
              <a:rPr lang="lv-LV" sz="3200" dirty="0">
                <a:latin typeface="Calibri" panose="020F0502020204030204" pitchFamily="34" charset="0"/>
                <a:cs typeface="Calibri" panose="020F0502020204030204" pitchFamily="34" charset="0"/>
              </a:rPr>
              <a:t>Kuros Latvijas reģionos eksperti saskata pārapdzīvotību kā būtisku </a:t>
            </a:r>
            <a:r>
              <a:rPr lang="lv-LV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problēmu?</a:t>
            </a:r>
            <a:endParaRPr lang="lv-LV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3876857"/>
              </p:ext>
            </p:extLst>
          </p:nvPr>
        </p:nvGraphicFramePr>
        <p:xfrm>
          <a:off x="1269999" y="1617132"/>
          <a:ext cx="8475133" cy="4707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047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200" dirty="0" smtClean="0">
                <a:latin typeface="+mn-lt"/>
              </a:rPr>
              <a:t>11b. </a:t>
            </a:r>
            <a:r>
              <a:rPr lang="lv-LV" sz="3200" dirty="0">
                <a:latin typeface="+mn-lt"/>
              </a:rPr>
              <a:t>Kuros Latvijas reģionos eksperti saskata </a:t>
            </a:r>
            <a:r>
              <a:rPr lang="lv-LV" sz="3200" dirty="0" smtClean="0">
                <a:latin typeface="+mn-lt"/>
              </a:rPr>
              <a:t>cenu ziņā nepieejamus īres mājokļus </a:t>
            </a:r>
            <a:r>
              <a:rPr lang="lv-LV" sz="3200" dirty="0">
                <a:latin typeface="+mn-lt"/>
              </a:rPr>
              <a:t>kā </a:t>
            </a:r>
            <a:r>
              <a:rPr lang="lv-LV" sz="3200">
                <a:latin typeface="+mn-lt"/>
              </a:rPr>
              <a:t>būtisku </a:t>
            </a:r>
            <a:r>
              <a:rPr lang="lv-LV" sz="3200" smtClean="0">
                <a:latin typeface="+mn-lt"/>
              </a:rPr>
              <a:t>problēmu?</a:t>
            </a:r>
            <a:endParaRPr lang="lv-LV" sz="3200" dirty="0">
              <a:latin typeface="+mn-lt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3782783"/>
              </p:ext>
            </p:extLst>
          </p:nvPr>
        </p:nvGraphicFramePr>
        <p:xfrm>
          <a:off x="1244601" y="1608667"/>
          <a:ext cx="8669866" cy="4851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6311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11c. </a:t>
            </a:r>
            <a:r>
              <a:rPr lang="lv-LV" sz="3200" dirty="0">
                <a:latin typeface="Calibri" panose="020F0502020204030204" pitchFamily="34" charset="0"/>
                <a:cs typeface="Calibri" panose="020F0502020204030204" pitchFamily="34" charset="0"/>
              </a:rPr>
              <a:t>Kuros Latvijas reģionos eksperti saskata </a:t>
            </a:r>
            <a:r>
              <a:rPr lang="lv-LV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ierobežotu pieeju hipotēkām </a:t>
            </a:r>
            <a:r>
              <a:rPr lang="lv-LV" sz="3200" dirty="0">
                <a:latin typeface="Calibri" panose="020F0502020204030204" pitchFamily="34" charset="0"/>
                <a:cs typeface="Calibri" panose="020F0502020204030204" pitchFamily="34" charset="0"/>
              </a:rPr>
              <a:t>kā būtisku </a:t>
            </a:r>
            <a:r>
              <a:rPr lang="lv-LV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problēmu?</a:t>
            </a:r>
            <a:endParaRPr lang="lv-LV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1729119"/>
              </p:ext>
            </p:extLst>
          </p:nvPr>
        </p:nvGraphicFramePr>
        <p:xfrm>
          <a:off x="999067" y="1583267"/>
          <a:ext cx="9313333" cy="4732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15434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133" y="280100"/>
            <a:ext cx="11360800" cy="763600"/>
          </a:xfrm>
        </p:spPr>
        <p:txBody>
          <a:bodyPr/>
          <a:lstStyle/>
          <a:p>
            <a:r>
              <a:rPr lang="lv-LV" sz="3200" dirty="0" smtClean="0">
                <a:latin typeface="+mn-lt"/>
              </a:rPr>
              <a:t>11d. </a:t>
            </a:r>
            <a:r>
              <a:rPr lang="lv-LV" sz="3200" dirty="0">
                <a:latin typeface="+mn-lt"/>
              </a:rPr>
              <a:t>Kuros Latvijas reģionos eksperti saskata </a:t>
            </a:r>
            <a:r>
              <a:rPr lang="lv-LV" sz="3200" dirty="0" smtClean="0">
                <a:latin typeface="+mn-lt"/>
              </a:rPr>
              <a:t>zemu jaunu mājokļu būvniecības līmeni </a:t>
            </a:r>
            <a:r>
              <a:rPr lang="lv-LV" sz="3200" dirty="0">
                <a:latin typeface="+mn-lt"/>
              </a:rPr>
              <a:t>kā būtisku </a:t>
            </a:r>
            <a:r>
              <a:rPr lang="lv-LV" sz="3200" dirty="0" smtClean="0">
                <a:latin typeface="+mn-lt"/>
              </a:rPr>
              <a:t>problēmu?</a:t>
            </a:r>
            <a:endParaRPr lang="lv-LV" sz="3200" dirty="0">
              <a:latin typeface="+mn-lt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243326"/>
              </p:ext>
            </p:extLst>
          </p:nvPr>
        </p:nvGraphicFramePr>
        <p:xfrm>
          <a:off x="880532" y="1481667"/>
          <a:ext cx="9177867" cy="5240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4218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 Light" panose="020F0302020204030204" pitchFamily="34" charset="0"/>
                <a:cs typeface="Calibri Light" panose="020F0302020204030204" pitchFamily="34" charset="0"/>
              </a:rPr>
              <a:t>Svarīgākie fakti (no OECD pētījumiem)</a:t>
            </a:r>
            <a:endParaRPr lang="lv-LV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>
                <a:solidFill>
                  <a:schemeClr val="tx1"/>
                </a:solidFill>
                <a:latin typeface="+mn-lt"/>
              </a:rPr>
              <a:t>Gandrīz 80% no visiem mājokļiem Latvijā atrodas </a:t>
            </a:r>
            <a:r>
              <a:rPr lang="lv-LV">
                <a:solidFill>
                  <a:schemeClr val="tx1"/>
                </a:solidFill>
                <a:latin typeface="+mn-lt"/>
              </a:rPr>
              <a:t>mājsaimniecību 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īpašumā</a:t>
            </a:r>
            <a:r>
              <a:rPr lang="en-US" smtClean="0">
                <a:solidFill>
                  <a:schemeClr val="tx1"/>
                </a:solidFill>
                <a:latin typeface="+mn-lt"/>
              </a:rPr>
              <a:t> – tas 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ir </a:t>
            </a:r>
            <a:r>
              <a:rPr lang="lv-LV" dirty="0">
                <a:solidFill>
                  <a:schemeClr val="tx1"/>
                </a:solidFill>
                <a:latin typeface="+mn-lt"/>
              </a:rPr>
              <a:t>viens no augstākajiem </a:t>
            </a:r>
            <a:r>
              <a:rPr lang="lv-LV">
                <a:solidFill>
                  <a:schemeClr val="tx1"/>
                </a:solidFill>
                <a:latin typeface="+mn-lt"/>
              </a:rPr>
              <a:t>rādītājiem 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OECD.</a:t>
            </a:r>
            <a:endParaRPr lang="lv-LV" dirty="0" smtClean="0">
              <a:solidFill>
                <a:schemeClr val="tx1"/>
              </a:solidFill>
              <a:latin typeface="+mn-lt"/>
            </a:endParaRPr>
          </a:p>
          <a:p>
            <a:pPr marL="152396" indent="0">
              <a:buNone/>
            </a:pPr>
            <a:endParaRPr lang="lv-LV" dirty="0" smtClean="0">
              <a:solidFill>
                <a:schemeClr val="tx1"/>
              </a:solidFill>
              <a:latin typeface="+mn-lt"/>
            </a:endParaRPr>
          </a:p>
          <a:p>
            <a:r>
              <a:rPr lang="lv-LV" dirty="0">
                <a:solidFill>
                  <a:schemeClr val="tx1"/>
                </a:solidFill>
                <a:latin typeface="+mn-lt"/>
              </a:rPr>
              <a:t>Aptuveni 70% no visiem īres dzīvokļiem ir pirmo trīs ienākumu </a:t>
            </a:r>
            <a:r>
              <a:rPr lang="lv-LV" dirty="0" err="1">
                <a:solidFill>
                  <a:schemeClr val="tx1"/>
                </a:solidFill>
                <a:latin typeface="+mn-lt"/>
              </a:rPr>
              <a:t>kvintiļu</a:t>
            </a:r>
            <a:r>
              <a:rPr lang="lv-LV" dirty="0">
                <a:solidFill>
                  <a:schemeClr val="tx1"/>
                </a:solidFill>
                <a:latin typeface="+mn-lt"/>
              </a:rPr>
              <a:t> pārziņā</a:t>
            </a:r>
            <a:r>
              <a:rPr lang="lv-LV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152396" indent="0">
              <a:buNone/>
            </a:pPr>
            <a:endParaRPr lang="lv-LV" dirty="0">
              <a:solidFill>
                <a:schemeClr val="tx1"/>
              </a:solidFill>
              <a:latin typeface="+mn-lt"/>
            </a:endParaRPr>
          </a:p>
          <a:p>
            <a:r>
              <a:rPr lang="lv-LV" dirty="0">
                <a:solidFill>
                  <a:schemeClr val="tx1"/>
                </a:solidFill>
                <a:latin typeface="+mn-lt"/>
              </a:rPr>
              <a:t>2017.gadā Latvijā </a:t>
            </a:r>
            <a:r>
              <a:rPr lang="lv-LV" dirty="0" err="1">
                <a:solidFill>
                  <a:schemeClr val="tx1"/>
                </a:solidFill>
                <a:latin typeface="+mn-lt"/>
              </a:rPr>
              <a:t>jaunuzbūvēto</a:t>
            </a:r>
            <a:r>
              <a:rPr lang="lv-LV" dirty="0">
                <a:solidFill>
                  <a:schemeClr val="tx1"/>
                </a:solidFill>
                <a:latin typeface="+mn-lt"/>
              </a:rPr>
              <a:t> mājokļu </a:t>
            </a:r>
            <a:r>
              <a:rPr lang="lv-LV">
                <a:solidFill>
                  <a:schemeClr val="tx1"/>
                </a:solidFill>
                <a:latin typeface="+mn-lt"/>
              </a:rPr>
              <a:t>skaits </a:t>
            </a:r>
            <a:r>
              <a:rPr lang="en-US" smtClean="0">
                <a:solidFill>
                  <a:schemeClr val="tx1"/>
                </a:solidFill>
                <a:latin typeface="+mn-lt"/>
              </a:rPr>
              <a:t>(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izteikts </a:t>
            </a:r>
            <a:r>
              <a:rPr lang="lv-LV" dirty="0">
                <a:solidFill>
                  <a:schemeClr val="tx1"/>
                </a:solidFill>
                <a:latin typeface="+mn-lt"/>
              </a:rPr>
              <a:t>attiecībā pret kopējo </a:t>
            </a:r>
            <a:r>
              <a:rPr lang="lv-LV">
                <a:solidFill>
                  <a:schemeClr val="tx1"/>
                </a:solidFill>
                <a:latin typeface="+mn-lt"/>
              </a:rPr>
              <a:t>dzīvojamo 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fondu</a:t>
            </a:r>
            <a:r>
              <a:rPr lang="en-US" smtClean="0">
                <a:solidFill>
                  <a:schemeClr val="tx1"/>
                </a:solidFill>
                <a:latin typeface="+mn-lt"/>
              </a:rPr>
              <a:t>)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 </a:t>
            </a:r>
            <a:r>
              <a:rPr lang="lv-LV" dirty="0">
                <a:solidFill>
                  <a:schemeClr val="tx1"/>
                </a:solidFill>
                <a:latin typeface="+mn-lt"/>
              </a:rPr>
              <a:t>bija </a:t>
            </a:r>
            <a:r>
              <a:rPr lang="lv-LV">
                <a:solidFill>
                  <a:schemeClr val="tx1"/>
                </a:solidFill>
                <a:latin typeface="+mn-lt"/>
              </a:rPr>
              <a:t>tikai 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0,28%</a:t>
            </a:r>
            <a:r>
              <a:rPr lang="en-US" smtClean="0">
                <a:solidFill>
                  <a:schemeClr val="tx1"/>
                </a:solidFill>
                <a:latin typeface="+mn-lt"/>
              </a:rPr>
              <a:t> - </a:t>
            </a:r>
            <a:r>
              <a:rPr lang="en-US" smtClean="0">
                <a:solidFill>
                  <a:schemeClr val="tx1"/>
                </a:solidFill>
                <a:latin typeface="+mn-lt"/>
              </a:rPr>
              <a:t>tas 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ir </a:t>
            </a:r>
            <a:r>
              <a:rPr lang="lv-LV" dirty="0">
                <a:solidFill>
                  <a:schemeClr val="tx1"/>
                </a:solidFill>
                <a:latin typeface="+mn-lt"/>
              </a:rPr>
              <a:t>viens no zemākajiem </a:t>
            </a:r>
            <a:r>
              <a:rPr lang="lv-LV">
                <a:solidFill>
                  <a:schemeClr val="tx1"/>
                </a:solidFill>
                <a:latin typeface="+mn-lt"/>
              </a:rPr>
              <a:t>rādītājiem </a:t>
            </a:r>
            <a:r>
              <a:rPr lang="en-US" smtClean="0">
                <a:solidFill>
                  <a:schemeClr val="tx1"/>
                </a:solidFill>
                <a:latin typeface="+mn-lt"/>
              </a:rPr>
              <a:t>OECD.</a:t>
            </a:r>
            <a:endParaRPr lang="lv-LV" dirty="0" smtClean="0">
              <a:solidFill>
                <a:schemeClr val="tx1"/>
              </a:solidFill>
              <a:latin typeface="+mn-lt"/>
            </a:endParaRPr>
          </a:p>
          <a:p>
            <a:pPr marL="152396" indent="0">
              <a:buNone/>
            </a:pPr>
            <a:endParaRPr lang="lv-LV" dirty="0" smtClean="0">
              <a:solidFill>
                <a:schemeClr val="tx1"/>
              </a:solidFill>
              <a:latin typeface="+mn-lt"/>
            </a:endParaRPr>
          </a:p>
          <a:p>
            <a:r>
              <a:rPr lang="lv-LV" dirty="0">
                <a:solidFill>
                  <a:schemeClr val="tx1"/>
                </a:solidFill>
                <a:latin typeface="+mn-lt"/>
              </a:rPr>
              <a:t>CSP dati no 2011.gada par Rīgu norāda, ka gandrīz 55 000 jeb 17% no visiem mājokļiem Rīgā ir tukši.</a:t>
            </a:r>
          </a:p>
          <a:p>
            <a:endParaRPr lang="lv-LV" dirty="0">
              <a:solidFill>
                <a:schemeClr val="tx1"/>
              </a:solidFill>
            </a:endParaRPr>
          </a:p>
          <a:p>
            <a:endParaRPr lang="lv-LV" dirty="0">
              <a:solidFill>
                <a:schemeClr val="tx1"/>
              </a:solidFill>
            </a:endParaRPr>
          </a:p>
          <a:p>
            <a:endParaRPr lang="lv-LV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73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11e. </a:t>
            </a:r>
            <a:r>
              <a:rPr lang="lv-LV" sz="3200" dirty="0">
                <a:latin typeface="Calibri" panose="020F0502020204030204" pitchFamily="34" charset="0"/>
                <a:cs typeface="Calibri" panose="020F0502020204030204" pitchFamily="34" charset="0"/>
              </a:rPr>
              <a:t>Kuros Latvijas reģionos eksperti saskata </a:t>
            </a:r>
            <a:r>
              <a:rPr lang="lv-LV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zemu mājokļu kvalitāti </a:t>
            </a:r>
            <a:r>
              <a:rPr lang="lv-LV" sz="3200" dirty="0">
                <a:latin typeface="Calibri" panose="020F0502020204030204" pitchFamily="34" charset="0"/>
                <a:cs typeface="Calibri" panose="020F0502020204030204" pitchFamily="34" charset="0"/>
              </a:rPr>
              <a:t>kā būtisku </a:t>
            </a:r>
            <a:r>
              <a:rPr lang="lv-LV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problēmu?</a:t>
            </a:r>
            <a:endParaRPr lang="lv-LV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117878"/>
              </p:ext>
            </p:extLst>
          </p:nvPr>
        </p:nvGraphicFramePr>
        <p:xfrm>
          <a:off x="880533" y="1638300"/>
          <a:ext cx="9635067" cy="50926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73201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200" dirty="0" smtClean="0">
                <a:latin typeface="+mn-lt"/>
              </a:rPr>
              <a:t>11f. </a:t>
            </a:r>
            <a:r>
              <a:rPr lang="lv-LV" sz="3200" dirty="0">
                <a:latin typeface="+mn-lt"/>
              </a:rPr>
              <a:t>Kuros Latvijas reģionos </a:t>
            </a:r>
            <a:r>
              <a:rPr lang="lv-LV" sz="3200">
                <a:latin typeface="+mn-lt"/>
              </a:rPr>
              <a:t>eksperti </a:t>
            </a:r>
            <a:r>
              <a:rPr lang="lv-LV" sz="3200" smtClean="0">
                <a:latin typeface="+mn-lt"/>
              </a:rPr>
              <a:t>kā </a:t>
            </a:r>
            <a:r>
              <a:rPr lang="lv-LV" sz="3200">
                <a:latin typeface="+mn-lt"/>
              </a:rPr>
              <a:t>būtisku </a:t>
            </a:r>
            <a:r>
              <a:rPr lang="lv-LV" sz="3200" smtClean="0">
                <a:latin typeface="+mn-lt"/>
              </a:rPr>
              <a:t>problēmu</a:t>
            </a:r>
            <a:r>
              <a:rPr lang="en-US" sz="3200" smtClean="0">
                <a:latin typeface="+mn-lt"/>
              </a:rPr>
              <a:t> </a:t>
            </a:r>
            <a:r>
              <a:rPr lang="lv-LV" sz="3200">
                <a:latin typeface="+mn-lt"/>
              </a:rPr>
              <a:t>saskata </a:t>
            </a:r>
            <a:r>
              <a:rPr lang="lv-LV" sz="3200">
                <a:latin typeface="+mn-lt"/>
              </a:rPr>
              <a:t>tukšus </a:t>
            </a:r>
            <a:r>
              <a:rPr lang="lv-LV" sz="3200" smtClean="0">
                <a:latin typeface="+mn-lt"/>
              </a:rPr>
              <a:t>mājokļus</a:t>
            </a:r>
            <a:r>
              <a:rPr lang="lv-LV" sz="3200" smtClean="0">
                <a:latin typeface="+mn-lt"/>
              </a:rPr>
              <a:t>?</a:t>
            </a:r>
            <a:endParaRPr lang="lv-LV" sz="3200" dirty="0">
              <a:latin typeface="+mn-lt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4345698"/>
              </p:ext>
            </p:extLst>
          </p:nvPr>
        </p:nvGraphicFramePr>
        <p:xfrm>
          <a:off x="838199" y="1227667"/>
          <a:ext cx="9355667" cy="5266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20233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lv-LV" dirty="0" smtClean="0">
                <a:latin typeface="+mn-lt"/>
              </a:rPr>
              <a:t>Ko parāda aptaujas rezultāti?</a:t>
            </a:r>
            <a:endParaRPr dirty="0">
              <a:latin typeface="+mn-lt"/>
            </a:endParaRPr>
          </a:p>
        </p:txBody>
      </p:sp>
      <p:sp>
        <p:nvSpPr>
          <p:cNvPr id="119" name="Google Shape;119;p22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380990" indent="-380990">
              <a:spcAft>
                <a:spcPts val="2133"/>
              </a:spcAft>
            </a:pPr>
            <a:r>
              <a:rPr lang="en-US" smtClean="0">
                <a:solidFill>
                  <a:schemeClr val="tx1"/>
                </a:solidFill>
                <a:latin typeface="+mn-lt"/>
              </a:rPr>
              <a:t>Prioritāri pasākumi: </a:t>
            </a:r>
            <a:r>
              <a:rPr lang="en-US">
                <a:solidFill>
                  <a:schemeClr val="tx1"/>
                </a:solidFill>
                <a:latin typeface="+mn-lt"/>
              </a:rPr>
              <a:t>m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ājokļu kvalitāte</a:t>
            </a:r>
            <a:r>
              <a:rPr lang="en-US" smtClean="0">
                <a:solidFill>
                  <a:schemeClr val="tx1"/>
                </a:solidFill>
                <a:latin typeface="+mn-lt"/>
              </a:rPr>
              <a:t>s uzlabošana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 </a:t>
            </a:r>
            <a:r>
              <a:rPr lang="lv-LV" dirty="0">
                <a:solidFill>
                  <a:schemeClr val="tx1"/>
                </a:solidFill>
                <a:latin typeface="+mn-lt"/>
              </a:rPr>
              <a:t>un cenu ziņā </a:t>
            </a:r>
            <a:r>
              <a:rPr lang="lv-LV">
                <a:solidFill>
                  <a:schemeClr val="tx1"/>
                </a:solidFill>
                <a:latin typeface="+mn-lt"/>
              </a:rPr>
              <a:t>pieejami 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mājokļi.</a:t>
            </a:r>
            <a:endParaRPr lang="lv-LV" dirty="0" smtClean="0">
              <a:solidFill>
                <a:schemeClr val="tx1"/>
              </a:solidFill>
              <a:latin typeface="+mn-lt"/>
            </a:endParaRPr>
          </a:p>
          <a:p>
            <a:pPr marL="380990" indent="-380990">
              <a:spcAft>
                <a:spcPts val="2133"/>
              </a:spcAft>
            </a:pPr>
            <a:r>
              <a:rPr lang="lv-LV">
                <a:solidFill>
                  <a:schemeClr val="tx1"/>
                </a:solidFill>
                <a:latin typeface="+mn-lt"/>
              </a:rPr>
              <a:t>Mājokļu 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pieejamīb</a:t>
            </a:r>
            <a:r>
              <a:rPr lang="en-US" smtClean="0">
                <a:solidFill>
                  <a:schemeClr val="tx1"/>
                </a:solidFill>
                <a:latin typeface="+mn-lt"/>
              </a:rPr>
              <a:t>as problēma 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ir jārisina</a:t>
            </a:r>
            <a:r>
              <a:rPr lang="en-US" smtClean="0">
                <a:solidFill>
                  <a:schemeClr val="tx1"/>
                </a:solidFill>
                <a:latin typeface="+mn-lt"/>
              </a:rPr>
              <a:t>,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mtClean="0">
                <a:solidFill>
                  <a:schemeClr val="tx1"/>
                </a:solidFill>
                <a:latin typeface="+mn-lt"/>
              </a:rPr>
              <a:t>galvenokārt 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subsidējot </a:t>
            </a:r>
            <a:r>
              <a:rPr lang="lv-LV" dirty="0">
                <a:solidFill>
                  <a:schemeClr val="tx1"/>
                </a:solidFill>
                <a:latin typeface="+mn-lt"/>
              </a:rPr>
              <a:t>jaunu mājokļu būvniecību. </a:t>
            </a:r>
            <a:r>
              <a:rPr lang="lv-LV" dirty="0" smtClean="0">
                <a:solidFill>
                  <a:schemeClr val="tx1"/>
                </a:solidFill>
                <a:latin typeface="+mn-lt"/>
              </a:rPr>
              <a:t>Nepastāv vienprātība </a:t>
            </a:r>
            <a:r>
              <a:rPr lang="lv-LV" dirty="0">
                <a:solidFill>
                  <a:schemeClr val="tx1"/>
                </a:solidFill>
                <a:latin typeface="+mn-lt"/>
              </a:rPr>
              <a:t>par to, kam tas ir jādara (privātajam sektoram un/vai pašvaldību uzņēmumiem</a:t>
            </a:r>
            <a:r>
              <a:rPr lang="lv-LV" dirty="0" smtClean="0">
                <a:solidFill>
                  <a:schemeClr val="tx1"/>
                </a:solidFill>
                <a:latin typeface="+mn-lt"/>
              </a:rPr>
              <a:t>).</a:t>
            </a:r>
          </a:p>
          <a:p>
            <a:pPr marL="380990" indent="-380990">
              <a:spcAft>
                <a:spcPts val="2133"/>
              </a:spcAft>
            </a:pPr>
            <a:r>
              <a:rPr lang="lv-LV" dirty="0">
                <a:solidFill>
                  <a:schemeClr val="tx1"/>
                </a:solidFill>
                <a:latin typeface="+mn-lt"/>
              </a:rPr>
              <a:t>Ģimenes ar bērniem un personas ar invaliditāti ir prioritārās sociālās grupas, kam </a:t>
            </a:r>
            <a:r>
              <a:rPr lang="lv-LV" dirty="0" smtClean="0">
                <a:solidFill>
                  <a:schemeClr val="tx1"/>
                </a:solidFill>
                <a:latin typeface="+mn-lt"/>
              </a:rPr>
              <a:t>nepieciešams </a:t>
            </a:r>
            <a:r>
              <a:rPr lang="lv-LV" dirty="0">
                <a:solidFill>
                  <a:schemeClr val="tx1"/>
                </a:solidFill>
                <a:latin typeface="+mn-lt"/>
              </a:rPr>
              <a:t>atbalsts</a:t>
            </a:r>
            <a:r>
              <a:rPr lang="lv-LV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380990" indent="-380990">
              <a:spcAft>
                <a:spcPts val="2133"/>
              </a:spcAft>
            </a:pPr>
            <a:r>
              <a:rPr lang="en-US" smtClean="0">
                <a:solidFill>
                  <a:schemeClr val="tx1"/>
                </a:solidFill>
                <a:latin typeface="+mn-lt"/>
              </a:rPr>
              <a:t>Kopumā eksperti atbalsta 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pabalstu 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apmēra 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palielināšan</a:t>
            </a:r>
            <a:r>
              <a:rPr lang="en-US" smtClean="0">
                <a:solidFill>
                  <a:schemeClr val="tx1"/>
                </a:solidFill>
                <a:latin typeface="+mn-lt"/>
              </a:rPr>
              <a:t>u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lv-LV" dirty="0" smtClean="0">
                <a:solidFill>
                  <a:schemeClr val="tx1"/>
                </a:solidFill>
                <a:latin typeface="+mn-lt"/>
              </a:rPr>
              <a:t>kā arī </a:t>
            </a:r>
            <a:r>
              <a:rPr lang="lv-LV" err="1" smtClean="0">
                <a:solidFill>
                  <a:schemeClr val="tx1"/>
                </a:solidFill>
                <a:latin typeface="+mn-lt"/>
              </a:rPr>
              <a:t>mērķgrupas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 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paplašināšan</a:t>
            </a:r>
            <a:r>
              <a:rPr lang="en-US">
                <a:solidFill>
                  <a:schemeClr val="tx1"/>
                </a:solidFill>
                <a:latin typeface="+mn-lt"/>
              </a:rPr>
              <a:t>u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. </a:t>
            </a:r>
            <a:endParaRPr lang="lv-LV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spcAft>
                <a:spcPts val="2133"/>
              </a:spcAft>
              <a:buNone/>
            </a:pPr>
            <a:endParaRPr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89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latin typeface="+mn-lt"/>
              </a:rPr>
              <a:t>Ko parāda aptaujas rezultāti?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+mn-lt"/>
              </a:rPr>
              <a:t>Pēc ekspertu domām, </a:t>
            </a:r>
            <a:r>
              <a:rPr lang="en-US">
                <a:solidFill>
                  <a:schemeClr val="tx1"/>
                </a:solidFill>
                <a:latin typeface="+mn-lt"/>
              </a:rPr>
              <a:t>ī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res </a:t>
            </a:r>
            <a:r>
              <a:rPr lang="lv-LV">
                <a:solidFill>
                  <a:schemeClr val="tx1"/>
                </a:solidFill>
                <a:latin typeface="+mn-lt"/>
              </a:rPr>
              <a:t>tirgus 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attīstība</a:t>
            </a:r>
            <a:r>
              <a:rPr lang="en-US" smtClean="0">
                <a:solidFill>
                  <a:schemeClr val="tx1"/>
                </a:solidFill>
                <a:latin typeface="+mn-lt"/>
              </a:rPr>
              <a:t>s dzinējspējs ir 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 publiskā </a:t>
            </a:r>
            <a:r>
              <a:rPr lang="lv-LV" dirty="0" smtClean="0">
                <a:solidFill>
                  <a:schemeClr val="tx1"/>
                </a:solidFill>
                <a:latin typeface="+mn-lt"/>
              </a:rPr>
              <a:t>un privātā 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sektora 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sadarbīb</a:t>
            </a:r>
            <a:r>
              <a:rPr lang="en-US" smtClean="0">
                <a:solidFill>
                  <a:schemeClr val="tx1"/>
                </a:solidFill>
                <a:latin typeface="+mn-lt"/>
              </a:rPr>
              <a:t>a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. 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Mazāks </a:t>
            </a:r>
            <a:r>
              <a:rPr lang="en-US" smtClean="0">
                <a:solidFill>
                  <a:schemeClr val="tx1"/>
                </a:solidFill>
                <a:latin typeface="+mn-lt"/>
              </a:rPr>
              <a:t>ekspertu 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atbalsts</a:t>
            </a:r>
            <a:r>
              <a:rPr lang="en-US" smtClean="0">
                <a:solidFill>
                  <a:schemeClr val="tx1"/>
                </a:solidFill>
                <a:latin typeface="+mn-lt"/>
              </a:rPr>
              <a:t> tika izteikts 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bezpeļņas/ierobežotas </a:t>
            </a:r>
            <a:r>
              <a:rPr lang="lv-LV" dirty="0" smtClean="0">
                <a:solidFill>
                  <a:schemeClr val="tx1"/>
                </a:solidFill>
                <a:latin typeface="+mn-lt"/>
              </a:rPr>
              <a:t>peļņas organizāciju/sociālo uzņēmumu iesaistei.</a:t>
            </a:r>
          </a:p>
          <a:p>
            <a:pPr marL="152396" indent="0">
              <a:buNone/>
            </a:pPr>
            <a:endParaRPr lang="lv-LV" dirty="0" smtClean="0">
              <a:solidFill>
                <a:schemeClr val="tx1"/>
              </a:solidFill>
              <a:latin typeface="+mn-lt"/>
            </a:endParaRPr>
          </a:p>
          <a:p>
            <a:r>
              <a:rPr lang="lv-LV" dirty="0">
                <a:solidFill>
                  <a:schemeClr val="tx1"/>
                </a:solidFill>
                <a:latin typeface="+mn-lt"/>
              </a:rPr>
              <a:t>Respondenti uzskata, ka </a:t>
            </a:r>
            <a:r>
              <a:rPr lang="lv-LV" dirty="0" smtClean="0">
                <a:solidFill>
                  <a:schemeClr val="tx1"/>
                </a:solidFill>
                <a:latin typeface="+mn-lt"/>
              </a:rPr>
              <a:t>vidējo </a:t>
            </a:r>
            <a:r>
              <a:rPr lang="lv-LV" dirty="0">
                <a:solidFill>
                  <a:schemeClr val="tx1"/>
                </a:solidFill>
                <a:latin typeface="+mn-lt"/>
              </a:rPr>
              <a:t>ienākumu mājsaimniecības jāatbalsta gan ar pieejamu </a:t>
            </a:r>
            <a:r>
              <a:rPr lang="lv-LV">
                <a:solidFill>
                  <a:schemeClr val="tx1"/>
                </a:solidFill>
                <a:latin typeface="+mn-lt"/>
              </a:rPr>
              <a:t>mājokļu 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būvniecību</a:t>
            </a:r>
            <a:r>
              <a:rPr lang="en-US" smtClean="0">
                <a:solidFill>
                  <a:schemeClr val="tx1"/>
                </a:solidFill>
                <a:latin typeface="+mn-lt"/>
              </a:rPr>
              <a:t>,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 </a:t>
            </a:r>
            <a:r>
              <a:rPr lang="lv-LV" dirty="0" smtClean="0">
                <a:solidFill>
                  <a:schemeClr val="tx1"/>
                </a:solidFill>
                <a:latin typeface="+mn-lt"/>
              </a:rPr>
              <a:t>gan atvieglotu </a:t>
            </a:r>
            <a:r>
              <a:rPr lang="lv-LV" dirty="0">
                <a:solidFill>
                  <a:schemeClr val="tx1"/>
                </a:solidFill>
                <a:latin typeface="+mn-lt"/>
              </a:rPr>
              <a:t>pieeju hipotēkām</a:t>
            </a:r>
            <a:r>
              <a:rPr lang="lv-LV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152396" indent="0">
              <a:buNone/>
            </a:pPr>
            <a:endParaRPr lang="lv-LV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mtClean="0">
                <a:solidFill>
                  <a:schemeClr val="tx1"/>
                </a:solidFill>
                <a:latin typeface="+mn-lt"/>
              </a:rPr>
              <a:t>Svarīgākās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 </a:t>
            </a:r>
            <a:r>
              <a:rPr lang="lv-LV">
                <a:solidFill>
                  <a:schemeClr val="tx1"/>
                </a:solidFill>
                <a:latin typeface="+mn-lt"/>
              </a:rPr>
              <a:t>reģionālās 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problēma</a:t>
            </a:r>
            <a:r>
              <a:rPr lang="en-US" smtClean="0">
                <a:solidFill>
                  <a:schemeClr val="tx1"/>
                </a:solidFill>
                <a:latin typeface="+mn-lt"/>
              </a:rPr>
              <a:t>s: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 </a:t>
            </a:r>
            <a:r>
              <a:rPr lang="lv-LV" dirty="0">
                <a:solidFill>
                  <a:schemeClr val="tx1"/>
                </a:solidFill>
                <a:latin typeface="+mn-lt"/>
              </a:rPr>
              <a:t>zems jaunu mājokļu būvniecības līmenis un </a:t>
            </a:r>
            <a:r>
              <a:rPr lang="lv-LV" dirty="0" smtClean="0">
                <a:solidFill>
                  <a:schemeClr val="tx1"/>
                </a:solidFill>
                <a:latin typeface="+mn-lt"/>
              </a:rPr>
              <a:t> ierobežota </a:t>
            </a:r>
            <a:r>
              <a:rPr lang="lv-LV" dirty="0">
                <a:solidFill>
                  <a:schemeClr val="tx1"/>
                </a:solidFill>
                <a:latin typeface="+mn-lt"/>
              </a:rPr>
              <a:t>pieeja hipotēkām. </a:t>
            </a:r>
            <a:endParaRPr lang="lv-LV" dirty="0" smtClean="0">
              <a:solidFill>
                <a:schemeClr val="tx1"/>
              </a:solidFill>
              <a:latin typeface="+mn-lt"/>
            </a:endParaRPr>
          </a:p>
          <a:p>
            <a:pPr marL="152396" indent="0">
              <a:buNone/>
            </a:pPr>
            <a:endParaRPr lang="lv-LV" dirty="0" smtClean="0">
              <a:solidFill>
                <a:schemeClr val="tx1"/>
              </a:solidFill>
              <a:latin typeface="+mn-lt"/>
            </a:endParaRPr>
          </a:p>
          <a:p>
            <a:r>
              <a:rPr lang="lv-LV" dirty="0" smtClean="0">
                <a:solidFill>
                  <a:schemeClr val="tx1"/>
                </a:solidFill>
                <a:latin typeface="+mn-lt"/>
              </a:rPr>
              <a:t>Pārapdzīvotība ir Rīgas problēma. </a:t>
            </a:r>
            <a:endParaRPr lang="lv-LV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2446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0184" y="2532253"/>
            <a:ext cx="10515600" cy="1325563"/>
          </a:xfrm>
        </p:spPr>
        <p:txBody>
          <a:bodyPr/>
          <a:lstStyle/>
          <a:p>
            <a:pPr algn="ctr"/>
            <a:r>
              <a:rPr lang="lv-LV" dirty="0" smtClean="0">
                <a:latin typeface="Calibri" panose="020F0502020204030204" pitchFamily="34" charset="0"/>
                <a:cs typeface="Calibri" panose="020F0502020204030204" pitchFamily="34" charset="0"/>
              </a:rPr>
              <a:t>Diskusija</a:t>
            </a:r>
            <a:endParaRPr lang="lv-LV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8932" y="364397"/>
            <a:ext cx="3562585" cy="8441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093" y="285066"/>
            <a:ext cx="1580228" cy="9235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89" y="5132253"/>
            <a:ext cx="1190558" cy="11161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7333" y="4579259"/>
            <a:ext cx="3894667" cy="1669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53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 Light" panose="020F0302020204030204" pitchFamily="34" charset="0"/>
                <a:cs typeface="Calibri Light" panose="020F0302020204030204" pitchFamily="34" charset="0"/>
              </a:rPr>
              <a:t>Svarīgākie fakti (no OECD pētījumiem)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600" y="1356967"/>
            <a:ext cx="11360800" cy="4555200"/>
          </a:xfrm>
        </p:spPr>
        <p:txBody>
          <a:bodyPr/>
          <a:lstStyle/>
          <a:p>
            <a:r>
              <a:rPr lang="lv-LV" dirty="0">
                <a:solidFill>
                  <a:schemeClr val="tx1"/>
                </a:solidFill>
                <a:latin typeface="+mn-lt"/>
              </a:rPr>
              <a:t>Latvijā ir izteikta mājokļu pārapdzīvotības problēma: 34,21% no mājsaimniecībām dzīvo </a:t>
            </a:r>
            <a:r>
              <a:rPr lang="lv-LV">
                <a:solidFill>
                  <a:schemeClr val="tx1"/>
                </a:solidFill>
                <a:latin typeface="+mn-lt"/>
              </a:rPr>
              <a:t>pārapdzīvotos 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mājokļos</a:t>
            </a:r>
            <a:r>
              <a:rPr lang="en-US" smtClean="0">
                <a:solidFill>
                  <a:schemeClr val="tx1"/>
                </a:solidFill>
                <a:latin typeface="+mn-lt"/>
              </a:rPr>
              <a:t> – tas 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ir </a:t>
            </a:r>
            <a:r>
              <a:rPr lang="lv-LV" dirty="0">
                <a:solidFill>
                  <a:schemeClr val="tx1"/>
                </a:solidFill>
                <a:latin typeface="+mn-lt"/>
              </a:rPr>
              <a:t>augstākais </a:t>
            </a:r>
            <a:r>
              <a:rPr lang="lv-LV">
                <a:solidFill>
                  <a:schemeClr val="tx1"/>
                </a:solidFill>
                <a:latin typeface="+mn-lt"/>
              </a:rPr>
              <a:t>rādītājs </a:t>
            </a:r>
            <a:r>
              <a:rPr lang="en-US" smtClean="0">
                <a:solidFill>
                  <a:schemeClr val="tx1"/>
                </a:solidFill>
                <a:latin typeface="+mn-lt"/>
              </a:rPr>
              <a:t>OECD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.</a:t>
            </a:r>
            <a:endParaRPr lang="lv-LV" dirty="0" smtClean="0">
              <a:solidFill>
                <a:schemeClr val="tx1"/>
              </a:solidFill>
              <a:latin typeface="+mn-lt"/>
            </a:endParaRPr>
          </a:p>
          <a:p>
            <a:pPr marL="152396" indent="0">
              <a:buNone/>
            </a:pPr>
            <a:endParaRPr lang="lv-LV" dirty="0">
              <a:solidFill>
                <a:schemeClr val="tx1"/>
              </a:solidFill>
              <a:latin typeface="+mn-lt"/>
            </a:endParaRPr>
          </a:p>
          <a:p>
            <a:r>
              <a:rPr lang="lv-LV" dirty="0">
                <a:solidFill>
                  <a:schemeClr val="tx1"/>
                </a:solidFill>
                <a:latin typeface="+mn-lt"/>
              </a:rPr>
              <a:t>2018.gadā 23.5% no Latvijas iedzīvotājiem dzīvoja mājoklī ar tekošu jumtu, mitrām sienām</a:t>
            </a:r>
            <a:r>
              <a:rPr lang="lv-LV">
                <a:solidFill>
                  <a:schemeClr val="tx1"/>
                </a:solidFill>
                <a:latin typeface="+mn-lt"/>
              </a:rPr>
              <a:t>, 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grīdām</a:t>
            </a:r>
            <a:r>
              <a:rPr lang="en-US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pamatiem </a:t>
            </a:r>
            <a:r>
              <a:rPr lang="lv-LV" dirty="0">
                <a:solidFill>
                  <a:schemeClr val="tx1"/>
                </a:solidFill>
                <a:latin typeface="+mn-lt"/>
              </a:rPr>
              <a:t>vai pelējumu logos un grīdā</a:t>
            </a:r>
            <a:r>
              <a:rPr lang="lv-LV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152396" indent="0">
              <a:buNone/>
            </a:pPr>
            <a:endParaRPr lang="lv-LV" dirty="0">
              <a:solidFill>
                <a:schemeClr val="tx1"/>
              </a:solidFill>
              <a:latin typeface="+mn-lt"/>
            </a:endParaRPr>
          </a:p>
          <a:p>
            <a:r>
              <a:rPr lang="lv-LV" dirty="0">
                <a:solidFill>
                  <a:schemeClr val="tx1"/>
                </a:solidFill>
                <a:latin typeface="+mn-lt"/>
              </a:rPr>
              <a:t>Latvija tērē 0.05% no IKP </a:t>
            </a:r>
            <a:r>
              <a:rPr lang="lv-LV">
                <a:solidFill>
                  <a:schemeClr val="tx1"/>
                </a:solidFill>
                <a:latin typeface="+mn-lt"/>
              </a:rPr>
              <a:t>mājokļu 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pabalstiem</a:t>
            </a:r>
            <a:r>
              <a:rPr lang="en-US" smtClean="0">
                <a:solidFill>
                  <a:schemeClr val="tx1"/>
                </a:solidFill>
                <a:latin typeface="+mn-lt"/>
              </a:rPr>
              <a:t> – tas 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ir </a:t>
            </a:r>
            <a:r>
              <a:rPr lang="lv-LV" dirty="0">
                <a:solidFill>
                  <a:schemeClr val="tx1"/>
                </a:solidFill>
                <a:latin typeface="+mn-lt"/>
              </a:rPr>
              <a:t>viens no </a:t>
            </a:r>
            <a:r>
              <a:rPr lang="lv-LV">
                <a:solidFill>
                  <a:schemeClr val="tx1"/>
                </a:solidFill>
                <a:latin typeface="+mn-lt"/>
              </a:rPr>
              <a:t>zemākajiem 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rādītājiem OEC</a:t>
            </a:r>
            <a:r>
              <a:rPr lang="en-US" smtClean="0">
                <a:solidFill>
                  <a:schemeClr val="tx1"/>
                </a:solidFill>
                <a:latin typeface="+mn-lt"/>
              </a:rPr>
              <a:t>D.</a:t>
            </a:r>
          </a:p>
          <a:p>
            <a:endParaRPr lang="lv-LV" dirty="0" smtClean="0">
              <a:solidFill>
                <a:schemeClr val="tx1"/>
              </a:solidFill>
              <a:latin typeface="+mn-lt"/>
            </a:endParaRPr>
          </a:p>
          <a:p>
            <a:r>
              <a:rPr lang="lv-LV" dirty="0">
                <a:solidFill>
                  <a:schemeClr val="tx1"/>
                </a:solidFill>
                <a:latin typeface="+mn-lt"/>
              </a:rPr>
              <a:t>Latvijā ir viens no zemākajiem investīciju līmeņiem sociālo mājokļu jomā, lai gan tā ir galvenā sociālās palīdzības atbalsta forma.</a:t>
            </a:r>
          </a:p>
          <a:p>
            <a:endParaRPr lang="lv-LV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9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2020.gada rudenī veiktā ekspertu aptauja</a:t>
            </a:r>
            <a:endParaRPr lang="lv-LV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smtClean="0">
                <a:solidFill>
                  <a:schemeClr val="tx1"/>
                </a:solidFill>
                <a:latin typeface="+mn-lt"/>
              </a:rPr>
              <a:t>Aptauja tika izsūtīta 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39 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respondentiem</a:t>
            </a:r>
            <a:r>
              <a:rPr lang="en-US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en-US">
                <a:solidFill>
                  <a:schemeClr val="tx1"/>
                </a:solidFill>
                <a:latin typeface="+mn-lt"/>
              </a:rPr>
              <a:t>a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ptauju </a:t>
            </a:r>
            <a:r>
              <a:rPr lang="lv-LV" dirty="0" smtClean="0">
                <a:solidFill>
                  <a:schemeClr val="tx1"/>
                </a:solidFill>
                <a:latin typeface="+mn-lt"/>
              </a:rPr>
              <a:t>aizpildīja 34 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respondenti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.</a:t>
            </a:r>
            <a:endParaRPr lang="en-US" smtClean="0">
              <a:solidFill>
                <a:schemeClr val="tx1"/>
              </a:solidFill>
              <a:latin typeface="+mn-lt"/>
            </a:endParaRPr>
          </a:p>
          <a:p>
            <a:pPr marL="152396" indent="0">
              <a:buNone/>
            </a:pPr>
            <a:endParaRPr lang="lv-LV" dirty="0" smtClean="0">
              <a:solidFill>
                <a:schemeClr val="tx1"/>
              </a:solidFill>
              <a:latin typeface="+mn-lt"/>
            </a:endParaRPr>
          </a:p>
          <a:p>
            <a:r>
              <a:rPr lang="lv-LV" dirty="0" smtClean="0">
                <a:solidFill>
                  <a:schemeClr val="tx1"/>
                </a:solidFill>
                <a:latin typeface="+mn-lt"/>
              </a:rPr>
              <a:t>Respondentu lokā tika iekļauti pārstāvji 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no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:</a:t>
            </a:r>
            <a:endParaRPr lang="lv-LV" dirty="0" smtClean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lv-LV" dirty="0" smtClean="0">
                <a:solidFill>
                  <a:schemeClr val="tx1"/>
                </a:solidFill>
                <a:latin typeface="+mn-lt"/>
              </a:rPr>
              <a:t>Saeimas,</a:t>
            </a:r>
          </a:p>
          <a:p>
            <a:pPr lvl="1"/>
            <a:r>
              <a:rPr lang="lv-LV" smtClean="0">
                <a:solidFill>
                  <a:schemeClr val="tx1"/>
                </a:solidFill>
                <a:latin typeface="+mn-lt"/>
              </a:rPr>
              <a:t>Ekonomikas</a:t>
            </a:r>
            <a:r>
              <a:rPr lang="lv-LV" dirty="0" smtClean="0">
                <a:solidFill>
                  <a:schemeClr val="tx1"/>
                </a:solidFill>
                <a:latin typeface="+mn-lt"/>
              </a:rPr>
              <a:t>, Labklājības, kā arī Vides aizsardzības un reģionālās attīstības ministrijas,</a:t>
            </a:r>
          </a:p>
          <a:p>
            <a:pPr lvl="1"/>
            <a:r>
              <a:rPr lang="lv-LV" smtClean="0">
                <a:solidFill>
                  <a:schemeClr val="tx1"/>
                </a:solidFill>
                <a:latin typeface="+mn-lt"/>
              </a:rPr>
              <a:t>12 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pašvaldībām</a:t>
            </a:r>
            <a:r>
              <a:rPr lang="en-US" smtClean="0">
                <a:solidFill>
                  <a:schemeClr val="tx1"/>
                </a:solidFill>
                <a:latin typeface="+mn-lt"/>
              </a:rPr>
              <a:t> (atbildīgajiem 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par 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mājokļu 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jautājum</a:t>
            </a:r>
            <a:r>
              <a:rPr lang="en-US" smtClean="0">
                <a:solidFill>
                  <a:schemeClr val="tx1"/>
                </a:solidFill>
                <a:latin typeface="+mn-lt"/>
              </a:rPr>
              <a:t>iem),</a:t>
            </a:r>
            <a:endParaRPr lang="lv-LV" dirty="0" smtClean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en-US" dirty="0">
                <a:solidFill>
                  <a:schemeClr val="tx1"/>
                </a:solidFill>
                <a:latin typeface="+mn-lt"/>
              </a:rPr>
              <a:t>U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niversitātēm</a:t>
            </a:r>
            <a:r>
              <a:rPr lang="lv-LV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r>
              <a:rPr lang="lv-LV" dirty="0" smtClean="0">
                <a:solidFill>
                  <a:schemeClr val="tx1"/>
                </a:solidFill>
                <a:latin typeface="+mn-lt"/>
              </a:rPr>
              <a:t>Respondenti tika lūgti pārsūtīt aptauju 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citiem </a:t>
            </a:r>
            <a:r>
              <a:rPr lang="en-US" smtClean="0">
                <a:solidFill>
                  <a:schemeClr val="tx1"/>
                </a:solidFill>
                <a:latin typeface="+mn-lt"/>
              </a:rPr>
              <a:t>mājokļu jomas 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ekspertiem.</a:t>
            </a:r>
            <a:endParaRPr lang="lv-LV" dirty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1028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Piebildes par aptaujas rezultātu attēlojumu</a:t>
            </a:r>
            <a:endParaRPr lang="lv-LV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2396" indent="0">
              <a:buNone/>
            </a:pPr>
            <a:endParaRPr lang="lv-LV" dirty="0">
              <a:solidFill>
                <a:schemeClr val="tx1"/>
              </a:solidFill>
              <a:latin typeface="+mn-lt"/>
            </a:endParaRPr>
          </a:p>
          <a:p>
            <a:r>
              <a:rPr lang="en-US" smtClean="0">
                <a:solidFill>
                  <a:schemeClr val="tx1"/>
                </a:solidFill>
                <a:latin typeface="+mn-lt"/>
              </a:rPr>
              <a:t>Turpmākajos grafikos redzamā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 mērvienība</a:t>
            </a:r>
            <a:r>
              <a:rPr lang="en-US" smtClean="0">
                <a:solidFill>
                  <a:schemeClr val="tx1"/>
                </a:solidFill>
                <a:latin typeface="+mn-lt"/>
              </a:rPr>
              <a:t>: 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s</a:t>
            </a:r>
            <a:r>
              <a:rPr lang="en-US" smtClean="0">
                <a:solidFill>
                  <a:schemeClr val="tx1"/>
                </a:solidFill>
                <a:latin typeface="+mn-lt"/>
              </a:rPr>
              <a:t>aņemto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 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atbilžu 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skait</a:t>
            </a:r>
            <a:r>
              <a:rPr lang="en-US" smtClean="0">
                <a:solidFill>
                  <a:schemeClr val="tx1"/>
                </a:solidFill>
                <a:latin typeface="+mn-lt"/>
              </a:rPr>
              <a:t>s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.</a:t>
            </a:r>
            <a:endParaRPr lang="en-US" smtClean="0">
              <a:solidFill>
                <a:schemeClr val="tx1"/>
              </a:solidFill>
              <a:latin typeface="+mn-lt"/>
            </a:endParaRPr>
          </a:p>
          <a:p>
            <a:pPr marL="152396" indent="0">
              <a:buNone/>
            </a:pPr>
            <a:endParaRPr lang="lv-LV" dirty="0">
              <a:solidFill>
                <a:schemeClr val="tx1"/>
              </a:solidFill>
              <a:latin typeface="+mn-lt"/>
            </a:endParaRPr>
          </a:p>
          <a:p>
            <a:r>
              <a:rPr lang="lv-LV" smtClean="0">
                <a:solidFill>
                  <a:schemeClr val="tx1"/>
                </a:solidFill>
                <a:latin typeface="+mn-lt"/>
              </a:rPr>
              <a:t>Respondenti 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varēja</a:t>
            </a:r>
            <a:r>
              <a:rPr lang="en-US" smtClean="0">
                <a:solidFill>
                  <a:schemeClr val="tx1"/>
                </a:solidFill>
                <a:latin typeface="+mn-lt"/>
              </a:rPr>
              <a:t> izvēlēties neatbildēt uz kādu jautājumu, līdz ar to atbilžu skaits dažādiem jautājumiem atšķiras.</a:t>
            </a:r>
          </a:p>
          <a:p>
            <a:pPr marL="152396" indent="0">
              <a:buNone/>
            </a:pPr>
            <a:endParaRPr lang="en-US" smtClean="0">
              <a:solidFill>
                <a:schemeClr val="tx1"/>
              </a:solidFill>
              <a:latin typeface="+mn-lt"/>
            </a:endParaRPr>
          </a:p>
          <a:p>
            <a:r>
              <a:rPr lang="en-US" smtClean="0">
                <a:solidFill>
                  <a:schemeClr val="tx1"/>
                </a:solidFill>
                <a:latin typeface="+mn-lt"/>
              </a:rPr>
              <a:t>Vairākos jautājumos respondentiem bija iespēja </a:t>
            </a:r>
            <a:r>
              <a:rPr lang="lv-LV" smtClean="0">
                <a:solidFill>
                  <a:schemeClr val="tx1"/>
                </a:solidFill>
                <a:latin typeface="+mn-lt"/>
              </a:rPr>
              <a:t>atzīmēt vairākas atbildes</a:t>
            </a:r>
            <a:r>
              <a:rPr lang="en-US" smtClean="0">
                <a:solidFill>
                  <a:schemeClr val="tx1"/>
                </a:solidFill>
                <a:latin typeface="+mn-lt"/>
              </a:rPr>
              <a:t>.</a:t>
            </a:r>
            <a:endParaRPr lang="lv-LV" dirty="0">
              <a:solidFill>
                <a:schemeClr val="tx1"/>
              </a:solidFill>
              <a:latin typeface="+mn-lt"/>
            </a:endParaRPr>
          </a:p>
          <a:p>
            <a:endParaRPr lang="lv-LV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95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200" dirty="0">
                <a:latin typeface="Calibri" panose="020F0502020204030204" pitchFamily="34" charset="0"/>
                <a:cs typeface="Calibri" panose="020F0502020204030204" pitchFamily="34" charset="0"/>
              </a:rPr>
              <a:t>1. Kādiem būtu jābūt Latvijas mājokļu politikas stratēģiskajiem mērķiem?</a:t>
            </a:r>
            <a:r>
              <a:rPr lang="lv-LV" sz="3200" dirty="0"/>
              <a:t/>
            </a:r>
            <a:br>
              <a:rPr lang="lv-LV" sz="3200" dirty="0"/>
            </a:br>
            <a:r>
              <a:rPr lang="lv-LV" sz="3200" dirty="0"/>
              <a:t> </a:t>
            </a:r>
            <a:br>
              <a:rPr lang="lv-LV" sz="3200" dirty="0"/>
            </a:br>
            <a:r>
              <a:rPr lang="lv-LV" sz="3200" dirty="0"/>
              <a:t/>
            </a:r>
            <a:br>
              <a:rPr lang="lv-LV" sz="3200" dirty="0"/>
            </a:br>
            <a:endParaRPr lang="lv-LV" sz="32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1577248"/>
              </p:ext>
            </p:extLst>
          </p:nvPr>
        </p:nvGraphicFramePr>
        <p:xfrm>
          <a:off x="739261" y="1651001"/>
          <a:ext cx="10329333" cy="5206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286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200" dirty="0">
                <a:latin typeface="Calibri" panose="020F0502020204030204" pitchFamily="34" charset="0"/>
                <a:cs typeface="Calibri" panose="020F0502020204030204" pitchFamily="34" charset="0"/>
              </a:rPr>
              <a:t>2. Kādiem būtu jābūt Latvijas mājokļu politikas stratēģiskajiem uzdevumiem?</a:t>
            </a:r>
            <a:br>
              <a:rPr lang="lv-LV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lv-LV" sz="3200" dirty="0"/>
              <a:t> </a:t>
            </a:r>
            <a:br>
              <a:rPr lang="lv-LV" sz="3200" dirty="0"/>
            </a:br>
            <a:r>
              <a:rPr lang="lv-LV" sz="3200" dirty="0"/>
              <a:t/>
            </a:r>
            <a:br>
              <a:rPr lang="lv-LV" sz="3200" dirty="0"/>
            </a:br>
            <a:endParaRPr lang="lv-LV" sz="32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3337194"/>
              </p:ext>
            </p:extLst>
          </p:nvPr>
        </p:nvGraphicFramePr>
        <p:xfrm>
          <a:off x="415600" y="1566333"/>
          <a:ext cx="10981267" cy="4910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576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>
            <a:spLocks noGrp="1"/>
          </p:cNvSpPr>
          <p:nvPr>
            <p:ph type="title"/>
          </p:nvPr>
        </p:nvSpPr>
        <p:spPr>
          <a:xfrm>
            <a:off x="415600" y="593366"/>
            <a:ext cx="11360800" cy="1464644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lvl="0" algn="just"/>
            <a:r>
              <a:rPr lang="lv-LV" sz="3200" dirty="0">
                <a:latin typeface="Calibri" panose="020F0502020204030204" pitchFamily="34" charset="0"/>
                <a:cs typeface="Calibri" panose="020F0502020204030204" pitchFamily="34" charset="0"/>
              </a:rPr>
              <a:t>3. Kurus no šiem rīcībpolitikas instrumentiem ir nepieciešams ieviest vai attīstīt, lai palīdzētu privātpersonām iegādāties mājokli?</a:t>
            </a:r>
            <a:endParaRPr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9817439"/>
              </p:ext>
            </p:extLst>
          </p:nvPr>
        </p:nvGraphicFramePr>
        <p:xfrm>
          <a:off x="678180" y="1691640"/>
          <a:ext cx="10835640" cy="4928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053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600" y="474834"/>
            <a:ext cx="11360800" cy="763600"/>
          </a:xfrm>
        </p:spPr>
        <p:txBody>
          <a:bodyPr/>
          <a:lstStyle/>
          <a:p>
            <a:r>
              <a:rPr lang="lv-LV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4. Kurus no šiem rīcībpolitikas instrumentiem ir nepieciešams ieviest vai attīstīt, lai veicinātu īres mājokļu pieejamību?</a:t>
            </a:r>
            <a:r>
              <a:rPr lang="lv-LV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lv-LV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lv-LV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0096525"/>
              </p:ext>
            </p:extLst>
          </p:nvPr>
        </p:nvGraphicFramePr>
        <p:xfrm>
          <a:off x="201168" y="1536633"/>
          <a:ext cx="11575232" cy="5021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674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4788</TotalTime>
  <Words>782</Words>
  <Application>Microsoft Office PowerPoint</Application>
  <PresentationFormat>Widescreen</PresentationFormat>
  <Paragraphs>96</Paragraphs>
  <Slides>24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Museo 300</vt:lpstr>
      <vt:lpstr>Office Theme</vt:lpstr>
      <vt:lpstr>Nacionālā mājokļu politikas stratēģija: kādas ir prioritātes?</vt:lpstr>
      <vt:lpstr>Svarīgākie fakti (no OECD pētījumiem)</vt:lpstr>
      <vt:lpstr>Svarīgākie fakti (no OECD pētījumiem)</vt:lpstr>
      <vt:lpstr>2020.gada rudenī veiktā ekspertu aptauja</vt:lpstr>
      <vt:lpstr>Piebildes par aptaujas rezultātu attēlojumu</vt:lpstr>
      <vt:lpstr>1. Kādiem būtu jābūt Latvijas mājokļu politikas stratēģiskajiem mērķiem?    </vt:lpstr>
      <vt:lpstr>2. Kādiem būtu jābūt Latvijas mājokļu politikas stratēģiskajiem uzdevumiem?    </vt:lpstr>
      <vt:lpstr>3. Kurus no šiem rīcībpolitikas instrumentiem ir nepieciešams ieviest vai attīstīt, lai palīdzētu privātpersonām iegādāties mājokli?</vt:lpstr>
      <vt:lpstr>4. Kurus no šiem rīcībpolitikas instrumentiem ir nepieciešams ieviest vai attīstīt, lai veicinātu īres mājokļu pieejamību? </vt:lpstr>
      <vt:lpstr>5. Kurus no šiem rīcībpolitikas instrumentiem ir nepieciešams ieviest vai attīstīt, lai uzlabotu jau esošo infrastruktūru? </vt:lpstr>
      <vt:lpstr>6. Kurām no šīm sociālajām grupām nepieciešams prioritārs atbalsts mājokļa jautājumā? (respondenti varēja atzīmēt līdz trim atbildēm) </vt:lpstr>
      <vt:lpstr>7. Vai un kā ir nepieciešams uzlabot esošo mājokļu pabalstu sistēmu? </vt:lpstr>
      <vt:lpstr>8. Kādai vajadzētu būt publiskā sektora (valsts + pašvaldības) lomai īres tirgus attīstībā?</vt:lpstr>
      <vt:lpstr>9. Kam vajadzētu uzņemties jaunu īres mājokļu būvniecību?</vt:lpstr>
      <vt:lpstr>10. Kuras ir piemērotākās atbalsta formas Latvijas vidējo ienākumu grupām?    </vt:lpstr>
      <vt:lpstr>11a. Kuros Latvijas reģionos eksperti saskata pārapdzīvotību kā būtisku problēmu?</vt:lpstr>
      <vt:lpstr>11b. Kuros Latvijas reģionos eksperti saskata cenu ziņā nepieejamus īres mājokļus kā būtisku problēmu?</vt:lpstr>
      <vt:lpstr>11c. Kuros Latvijas reģionos eksperti saskata ierobežotu pieeju hipotēkām kā būtisku problēmu?</vt:lpstr>
      <vt:lpstr>11d. Kuros Latvijas reģionos eksperti saskata zemu jaunu mājokļu būvniecības līmeni kā būtisku problēmu?</vt:lpstr>
      <vt:lpstr>11e. Kuros Latvijas reģionos eksperti saskata zemu mājokļu kvalitāti kā būtisku problēmu?</vt:lpstr>
      <vt:lpstr>11f. Kuros Latvijas reģionos eksperti kā būtisku problēmu saskata tukšus mājokļus?</vt:lpstr>
      <vt:lpstr>Ko parāda aptaujas rezultāti?</vt:lpstr>
      <vt:lpstr>Ko parāda aptaujas rezultāti?</vt:lpstr>
      <vt:lpstr>Diskusija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Rasmuss Geks</dc:creator>
  <cp:lastModifiedBy>Iveta</cp:lastModifiedBy>
  <cp:revision>83</cp:revision>
  <cp:lastPrinted>2019-09-05T07:51:28Z</cp:lastPrinted>
  <dcterms:created xsi:type="dcterms:W3CDTF">2018-05-28T08:31:46Z</dcterms:created>
  <dcterms:modified xsi:type="dcterms:W3CDTF">2020-10-16T08:16:20Z</dcterms:modified>
</cp:coreProperties>
</file>